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  <p:sldMasterId id="2147483682" r:id="rId2"/>
  </p:sldMasterIdLst>
  <p:notesMasterIdLst>
    <p:notesMasterId r:id="rId11"/>
  </p:notesMasterIdLst>
  <p:sldIdLst>
    <p:sldId id="256" r:id="rId3"/>
    <p:sldId id="257" r:id="rId4"/>
    <p:sldId id="264" r:id="rId5"/>
    <p:sldId id="262" r:id="rId6"/>
    <p:sldId id="265" r:id="rId7"/>
    <p:sldId id="258" r:id="rId8"/>
    <p:sldId id="260" r:id="rId9"/>
    <p:sldId id="261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45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0B36EF-0E38-469C-9849-C669920BC3DC}" v="6" dt="2023-10-03T21:25:33.9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7" autoAdjust="0"/>
    <p:restoredTop sz="90340" autoAdjust="0"/>
  </p:normalViewPr>
  <p:slideViewPr>
    <p:cSldViewPr snapToGrid="0">
      <p:cViewPr varScale="1">
        <p:scale>
          <a:sx n="103" d="100"/>
          <a:sy n="103" d="100"/>
        </p:scale>
        <p:origin x="85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432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an Nelson" userId="133a8a1e-6d96-4253-b49d-7eaf81d0df8a" providerId="ADAL" clId="{600B36EF-0E38-469C-9849-C669920BC3DC}"/>
    <pc:docChg chg="custSel modSld">
      <pc:chgData name="Sean Nelson" userId="133a8a1e-6d96-4253-b49d-7eaf81d0df8a" providerId="ADAL" clId="{600B36EF-0E38-469C-9849-C669920BC3DC}" dt="2023-10-03T21:26:10.475" v="27" actId="113"/>
      <pc:docMkLst>
        <pc:docMk/>
      </pc:docMkLst>
      <pc:sldChg chg="modSp mod">
        <pc:chgData name="Sean Nelson" userId="133a8a1e-6d96-4253-b49d-7eaf81d0df8a" providerId="ADAL" clId="{600B36EF-0E38-469C-9849-C669920BC3DC}" dt="2023-10-03T21:25:52.712" v="26" actId="2711"/>
        <pc:sldMkLst>
          <pc:docMk/>
          <pc:sldMk cId="4285825388" sldId="256"/>
        </pc:sldMkLst>
        <pc:spChg chg="mod">
          <ac:chgData name="Sean Nelson" userId="133a8a1e-6d96-4253-b49d-7eaf81d0df8a" providerId="ADAL" clId="{600B36EF-0E38-469C-9849-C669920BC3DC}" dt="2023-10-03T21:25:45.884" v="25" actId="113"/>
          <ac:spMkLst>
            <pc:docMk/>
            <pc:sldMk cId="4285825388" sldId="256"/>
            <ac:spMk id="2" creationId="{00000000-0000-0000-0000-000000000000}"/>
          </ac:spMkLst>
        </pc:spChg>
        <pc:spChg chg="mod">
          <ac:chgData name="Sean Nelson" userId="133a8a1e-6d96-4253-b49d-7eaf81d0df8a" providerId="ADAL" clId="{600B36EF-0E38-469C-9849-C669920BC3DC}" dt="2023-10-03T21:25:52.712" v="26" actId="2711"/>
          <ac:spMkLst>
            <pc:docMk/>
            <pc:sldMk cId="4285825388" sldId="256"/>
            <ac:spMk id="3" creationId="{00000000-0000-0000-0000-000000000000}"/>
          </ac:spMkLst>
        </pc:spChg>
      </pc:sldChg>
      <pc:sldChg chg="modSp mod">
        <pc:chgData name="Sean Nelson" userId="133a8a1e-6d96-4253-b49d-7eaf81d0df8a" providerId="ADAL" clId="{600B36EF-0E38-469C-9849-C669920BC3DC}" dt="2023-10-03T21:24:16.824" v="21" actId="27636"/>
        <pc:sldMkLst>
          <pc:docMk/>
          <pc:sldMk cId="1530197331" sldId="257"/>
        </pc:sldMkLst>
        <pc:spChg chg="mod">
          <ac:chgData name="Sean Nelson" userId="133a8a1e-6d96-4253-b49d-7eaf81d0df8a" providerId="ADAL" clId="{600B36EF-0E38-469C-9849-C669920BC3DC}" dt="2023-10-03T21:24:16.824" v="21" actId="27636"/>
          <ac:spMkLst>
            <pc:docMk/>
            <pc:sldMk cId="1530197331" sldId="257"/>
            <ac:spMk id="2" creationId="{00000000-0000-0000-0000-000000000000}"/>
          </ac:spMkLst>
        </pc:spChg>
        <pc:spChg chg="mod">
          <ac:chgData name="Sean Nelson" userId="133a8a1e-6d96-4253-b49d-7eaf81d0df8a" providerId="ADAL" clId="{600B36EF-0E38-469C-9849-C669920BC3DC}" dt="2023-10-03T21:24:07.223" v="18" actId="255"/>
          <ac:spMkLst>
            <pc:docMk/>
            <pc:sldMk cId="1530197331" sldId="257"/>
            <ac:spMk id="3" creationId="{00000000-0000-0000-0000-000000000000}"/>
          </ac:spMkLst>
        </pc:spChg>
      </pc:sldChg>
      <pc:sldChg chg="modSp mod">
        <pc:chgData name="Sean Nelson" userId="133a8a1e-6d96-4253-b49d-7eaf81d0df8a" providerId="ADAL" clId="{600B36EF-0E38-469C-9849-C669920BC3DC}" dt="2023-10-03T21:25:27.979" v="24"/>
        <pc:sldMkLst>
          <pc:docMk/>
          <pc:sldMk cId="2531659966" sldId="258"/>
        </pc:sldMkLst>
        <pc:spChg chg="mod">
          <ac:chgData name="Sean Nelson" userId="133a8a1e-6d96-4253-b49d-7eaf81d0df8a" providerId="ADAL" clId="{600B36EF-0E38-469C-9849-C669920BC3DC}" dt="2023-10-03T21:22:13.743" v="0" actId="113"/>
          <ac:spMkLst>
            <pc:docMk/>
            <pc:sldMk cId="2531659966" sldId="258"/>
            <ac:spMk id="2" creationId="{00000000-0000-0000-0000-000000000000}"/>
          </ac:spMkLst>
        </pc:spChg>
        <pc:graphicFrameChg chg="mod">
          <ac:chgData name="Sean Nelson" userId="133a8a1e-6d96-4253-b49d-7eaf81d0df8a" providerId="ADAL" clId="{600B36EF-0E38-469C-9849-C669920BC3DC}" dt="2023-10-03T21:25:27.979" v="24"/>
          <ac:graphicFrameMkLst>
            <pc:docMk/>
            <pc:sldMk cId="2531659966" sldId="258"/>
            <ac:graphicFrameMk id="7" creationId="{6CF850EC-EECE-170F-B14B-721CC0409CF4}"/>
          </ac:graphicFrameMkLst>
        </pc:graphicFrameChg>
      </pc:sldChg>
      <pc:sldChg chg="modSp mod">
        <pc:chgData name="Sean Nelson" userId="133a8a1e-6d96-4253-b49d-7eaf81d0df8a" providerId="ADAL" clId="{600B36EF-0E38-469C-9849-C669920BC3DC}" dt="2023-10-03T21:22:19.488" v="1" actId="113"/>
        <pc:sldMkLst>
          <pc:docMk/>
          <pc:sldMk cId="4284996897" sldId="260"/>
        </pc:sldMkLst>
        <pc:spChg chg="mod">
          <ac:chgData name="Sean Nelson" userId="133a8a1e-6d96-4253-b49d-7eaf81d0df8a" providerId="ADAL" clId="{600B36EF-0E38-469C-9849-C669920BC3DC}" dt="2023-10-03T21:22:19.488" v="1" actId="113"/>
          <ac:spMkLst>
            <pc:docMk/>
            <pc:sldMk cId="4284996897" sldId="260"/>
            <ac:spMk id="2" creationId="{00000000-0000-0000-0000-000000000000}"/>
          </ac:spMkLst>
        </pc:spChg>
      </pc:sldChg>
      <pc:sldChg chg="modSp mod">
        <pc:chgData name="Sean Nelson" userId="133a8a1e-6d96-4253-b49d-7eaf81d0df8a" providerId="ADAL" clId="{600B36EF-0E38-469C-9849-C669920BC3DC}" dt="2023-10-03T21:26:10.475" v="27" actId="113"/>
        <pc:sldMkLst>
          <pc:docMk/>
          <pc:sldMk cId="1370884860" sldId="261"/>
        </pc:sldMkLst>
        <pc:spChg chg="mod">
          <ac:chgData name="Sean Nelson" userId="133a8a1e-6d96-4253-b49d-7eaf81d0df8a" providerId="ADAL" clId="{600B36EF-0E38-469C-9849-C669920BC3DC}" dt="2023-10-03T21:26:10.475" v="27" actId="113"/>
          <ac:spMkLst>
            <pc:docMk/>
            <pc:sldMk cId="1370884860" sldId="261"/>
            <ac:spMk id="5" creationId="{A6D0EB16-4CCC-D1B8-8233-496B4B159DBA}"/>
          </ac:spMkLst>
        </pc:spChg>
      </pc:sldChg>
      <pc:sldChg chg="modSp mod modNotesTx">
        <pc:chgData name="Sean Nelson" userId="133a8a1e-6d96-4253-b49d-7eaf81d0df8a" providerId="ADAL" clId="{600B36EF-0E38-469C-9849-C669920BC3DC}" dt="2023-10-03T21:24:31.862" v="23" actId="12"/>
        <pc:sldMkLst>
          <pc:docMk/>
          <pc:sldMk cId="894950560" sldId="262"/>
        </pc:sldMkLst>
        <pc:spChg chg="mod">
          <ac:chgData name="Sean Nelson" userId="133a8a1e-6d96-4253-b49d-7eaf81d0df8a" providerId="ADAL" clId="{600B36EF-0E38-469C-9849-C669920BC3DC}" dt="2023-10-03T21:24:26.914" v="22" actId="1076"/>
          <ac:spMkLst>
            <pc:docMk/>
            <pc:sldMk cId="894950560" sldId="262"/>
            <ac:spMk id="2" creationId="{00000000-0000-0000-0000-000000000000}"/>
          </ac:spMkLst>
        </pc:spChg>
        <pc:spChg chg="mod">
          <ac:chgData name="Sean Nelson" userId="133a8a1e-6d96-4253-b49d-7eaf81d0df8a" providerId="ADAL" clId="{600B36EF-0E38-469C-9849-C669920BC3DC}" dt="2023-10-03T21:24:31.862" v="23" actId="12"/>
          <ac:spMkLst>
            <pc:docMk/>
            <pc:sldMk cId="894950560" sldId="262"/>
            <ac:spMk id="19" creationId="{57D49FBB-60C7-5049-3F9F-D03B26E085E1}"/>
          </ac:spMkLst>
        </pc:spChg>
      </pc:sldChg>
      <pc:sldChg chg="modSp mod">
        <pc:chgData name="Sean Nelson" userId="133a8a1e-6d96-4253-b49d-7eaf81d0df8a" providerId="ADAL" clId="{600B36EF-0E38-469C-9849-C669920BC3DC}" dt="2023-10-03T21:22:54.656" v="14" actId="6549"/>
        <pc:sldMkLst>
          <pc:docMk/>
          <pc:sldMk cId="3857498274" sldId="264"/>
        </pc:sldMkLst>
        <pc:spChg chg="mod">
          <ac:chgData name="Sean Nelson" userId="133a8a1e-6d96-4253-b49d-7eaf81d0df8a" providerId="ADAL" clId="{600B36EF-0E38-469C-9849-C669920BC3DC}" dt="2023-10-03T21:22:49.761" v="9" actId="1076"/>
          <ac:spMkLst>
            <pc:docMk/>
            <pc:sldMk cId="3857498274" sldId="264"/>
            <ac:spMk id="2" creationId="{00000000-0000-0000-0000-000000000000}"/>
          </ac:spMkLst>
        </pc:spChg>
        <pc:spChg chg="mod">
          <ac:chgData name="Sean Nelson" userId="133a8a1e-6d96-4253-b49d-7eaf81d0df8a" providerId="ADAL" clId="{600B36EF-0E38-469C-9849-C669920BC3DC}" dt="2023-10-03T21:22:54.656" v="14" actId="6549"/>
          <ac:spMkLst>
            <pc:docMk/>
            <pc:sldMk cId="3857498274" sldId="264"/>
            <ac:spMk id="3" creationId="{00000000-0000-0000-0000-000000000000}"/>
          </ac:spMkLst>
        </pc:spChg>
      </pc:sldChg>
      <pc:sldChg chg="modSp mod">
        <pc:chgData name="Sean Nelson" userId="133a8a1e-6d96-4253-b49d-7eaf81d0df8a" providerId="ADAL" clId="{600B36EF-0E38-469C-9849-C669920BC3DC}" dt="2023-10-03T21:22:34.293" v="4" actId="113"/>
        <pc:sldMkLst>
          <pc:docMk/>
          <pc:sldMk cId="4144667928" sldId="265"/>
        </pc:sldMkLst>
        <pc:spChg chg="mod">
          <ac:chgData name="Sean Nelson" userId="133a8a1e-6d96-4253-b49d-7eaf81d0df8a" providerId="ADAL" clId="{600B36EF-0E38-469C-9849-C669920BC3DC}" dt="2023-10-03T21:22:34.293" v="4" actId="113"/>
          <ac:spMkLst>
            <pc:docMk/>
            <pc:sldMk cId="4144667928" sldId="265"/>
            <ac:spMk id="4" creationId="{2B8C155D-D2B2-75D6-68FA-FD0B7A6E8274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Graphs!$B$2</c:f>
              <c:strCache>
                <c:ptCount val="1"/>
                <c:pt idx="0">
                  <c:v>Tuition/GPR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 w="47625">
              <a:solidFill>
                <a:schemeClr val="tx1">
                  <a:alpha val="9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8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 w="47625">
                <a:solidFill>
                  <a:schemeClr val="tx1">
                    <a:alpha val="95000"/>
                  </a:schemeClr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EC7A-4302-987C-A870A28F6BDE}"/>
              </c:ext>
            </c:extLst>
          </c:dPt>
          <c:dLbls>
            <c:dLbl>
              <c:idx val="5"/>
              <c:layout>
                <c:manualLayout>
                  <c:x val="0"/>
                  <c:y val="-6.40717570026560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C7A-4302-987C-A870A28F6BDE}"/>
                </c:ext>
              </c:extLst>
            </c:dLbl>
            <c:dLbl>
              <c:idx val="7"/>
              <c:layout>
                <c:manualLayout>
                  <c:x val="4.0483088198879644E-3"/>
                  <c:y val="-1.059721885958711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C7A-4302-987C-A870A28F6BDE}"/>
                </c:ext>
              </c:extLst>
            </c:dLbl>
            <c:dLbl>
              <c:idx val="8"/>
              <c:layout>
                <c:manualLayout>
                  <c:x val="-1.5870679716438456E-3"/>
                  <c:y val="-6.1676338377592019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333.2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EC7A-4302-987C-A870A28F6BDE}"/>
                </c:ext>
              </c:extLst>
            </c:dLbl>
            <c:dLbl>
              <c:idx val="9"/>
              <c:layout>
                <c:manualLayout>
                  <c:x val="6.2305295950155761E-3"/>
                  <c:y val="-2.6650431587476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C7A-4302-987C-A870A28F6B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Graphs!$A$3:$A$13</c:f>
              <c:strCache>
                <c:ptCount val="11"/>
                <c:pt idx="0">
                  <c:v>FY 2013</c:v>
                </c:pt>
                <c:pt idx="1">
                  <c:v>FY 2014</c:v>
                </c:pt>
                <c:pt idx="2">
                  <c:v>FY 2015</c:v>
                </c:pt>
                <c:pt idx="3">
                  <c:v>FY 2016</c:v>
                </c:pt>
                <c:pt idx="4">
                  <c:v>FY 2017</c:v>
                </c:pt>
                <c:pt idx="5">
                  <c:v>FY 2018</c:v>
                </c:pt>
                <c:pt idx="6">
                  <c:v>FY 2019</c:v>
                </c:pt>
                <c:pt idx="7">
                  <c:v>FY 2020</c:v>
                </c:pt>
                <c:pt idx="8">
                  <c:v>FY 2021 </c:v>
                </c:pt>
                <c:pt idx="9">
                  <c:v>FY 2022</c:v>
                </c:pt>
                <c:pt idx="10">
                  <c:v>FY 2023</c:v>
                </c:pt>
              </c:strCache>
            </c:strRef>
          </c:cat>
          <c:val>
            <c:numRef>
              <c:f>Graphs!$B$3:$B$13</c:f>
              <c:numCache>
                <c:formatCode>General</c:formatCode>
                <c:ptCount val="11"/>
                <c:pt idx="0">
                  <c:v>551.5</c:v>
                </c:pt>
                <c:pt idx="1">
                  <c:v>395.4</c:v>
                </c:pt>
                <c:pt idx="2">
                  <c:v>337.4</c:v>
                </c:pt>
                <c:pt idx="3">
                  <c:v>295.60000000000002</c:v>
                </c:pt>
                <c:pt idx="4">
                  <c:v>277.2</c:v>
                </c:pt>
                <c:pt idx="5">
                  <c:v>300.89999999999998</c:v>
                </c:pt>
                <c:pt idx="6">
                  <c:v>245</c:v>
                </c:pt>
                <c:pt idx="7">
                  <c:v>227.3</c:v>
                </c:pt>
                <c:pt idx="8">
                  <c:v>319.2</c:v>
                </c:pt>
                <c:pt idx="9">
                  <c:v>298.3</c:v>
                </c:pt>
                <c:pt idx="10">
                  <c:v>246.7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C7A-4302-987C-A870A28F6BD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71"/>
        <c:axId val="788416416"/>
        <c:axId val="788416808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Graphs!$D$2</c15:sqref>
                        </c15:formulaRef>
                      </c:ext>
                    </c:extLst>
                    <c:strCache>
                      <c:ptCount val="1"/>
                      <c:pt idx="0">
                        <c:v>Auxiliary</c:v>
                      </c:pt>
                    </c:strCache>
                  </c:strRef>
                </c:tx>
                <c:spPr>
                  <a:gradFill rotWithShape="1">
                    <a:gsLst>
                      <a:gs pos="0">
                        <a:schemeClr val="accent2">
                          <a:shade val="51000"/>
                          <a:satMod val="130000"/>
                        </a:schemeClr>
                      </a:gs>
                      <a:gs pos="80000">
                        <a:schemeClr val="accent2">
                          <a:shade val="93000"/>
                          <a:satMod val="130000"/>
                        </a:schemeClr>
                      </a:gs>
                      <a:gs pos="100000">
                        <a:schemeClr val="accent2">
                          <a:shade val="94000"/>
                          <a:satMod val="135000"/>
                        </a:schemeClr>
                      </a:gs>
                    </a:gsLst>
                    <a:lin ang="16200000" scaled="0"/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c:spPr>
                <c:invertIfNegative val="0"/>
                <c:dLbls>
                  <c:delete val="1"/>
                </c:dLbls>
                <c:cat>
                  <c:strRef>
                    <c:extLst>
                      <c:ext uri="{02D57815-91ED-43cb-92C2-25804820EDAC}">
                        <c15:formulaRef>
                          <c15:sqref>Graphs!$A$3:$A$13</c15:sqref>
                        </c15:formulaRef>
                      </c:ext>
                    </c:extLst>
                    <c:strCache>
                      <c:ptCount val="11"/>
                      <c:pt idx="0">
                        <c:v>FY 2013</c:v>
                      </c:pt>
                      <c:pt idx="1">
                        <c:v>FY 2014</c:v>
                      </c:pt>
                      <c:pt idx="2">
                        <c:v>FY 2015</c:v>
                      </c:pt>
                      <c:pt idx="3">
                        <c:v>FY 2016</c:v>
                      </c:pt>
                      <c:pt idx="4">
                        <c:v>FY 2017</c:v>
                      </c:pt>
                      <c:pt idx="5">
                        <c:v>FY 2018</c:v>
                      </c:pt>
                      <c:pt idx="6">
                        <c:v>FY 2019</c:v>
                      </c:pt>
                      <c:pt idx="7">
                        <c:v>FY 2020</c:v>
                      </c:pt>
                      <c:pt idx="8">
                        <c:v>FY 2021 </c:v>
                      </c:pt>
                      <c:pt idx="9">
                        <c:v>FY 2022</c:v>
                      </c:pt>
                      <c:pt idx="10">
                        <c:v>FY 2023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Graphs!$D$3:$D$10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188.7</c:v>
                      </c:pt>
                      <c:pt idx="1">
                        <c:v>227.5</c:v>
                      </c:pt>
                      <c:pt idx="2">
                        <c:v>240.4</c:v>
                      </c:pt>
                      <c:pt idx="3">
                        <c:v>253.6</c:v>
                      </c:pt>
                      <c:pt idx="4">
                        <c:v>260.10000000000002</c:v>
                      </c:pt>
                      <c:pt idx="5">
                        <c:v>282.2</c:v>
                      </c:pt>
                      <c:pt idx="6">
                        <c:v>292.8</c:v>
                      </c:pt>
                      <c:pt idx="7">
                        <c:v>250.2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7-EC7A-4302-987C-A870A28F6BDE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Graphs!$E$2</c15:sqref>
                        </c15:formulaRef>
                      </c:ext>
                    </c:extLst>
                    <c:strCache>
                      <c:ptCount val="1"/>
                      <c:pt idx="0">
                        <c:v>GPO</c:v>
                      </c:pt>
                    </c:strCache>
                  </c:strRef>
                </c:tx>
                <c:spPr>
                  <a:gradFill rotWithShape="1">
                    <a:gsLst>
                      <a:gs pos="0">
                        <a:schemeClr val="accent3">
                          <a:shade val="51000"/>
                          <a:satMod val="130000"/>
                        </a:schemeClr>
                      </a:gs>
                      <a:gs pos="80000">
                        <a:schemeClr val="accent3">
                          <a:shade val="93000"/>
                          <a:satMod val="130000"/>
                        </a:schemeClr>
                      </a:gs>
                      <a:gs pos="100000">
                        <a:schemeClr val="accent3">
                          <a:shade val="94000"/>
                          <a:satMod val="135000"/>
                        </a:schemeClr>
                      </a:gs>
                    </a:gsLst>
                    <a:lin ang="16200000" scaled="0"/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Graphs!$A$3:$A$13</c15:sqref>
                        </c15:formulaRef>
                      </c:ext>
                    </c:extLst>
                    <c:strCache>
                      <c:ptCount val="11"/>
                      <c:pt idx="0">
                        <c:v>FY 2013</c:v>
                      </c:pt>
                      <c:pt idx="1">
                        <c:v>FY 2014</c:v>
                      </c:pt>
                      <c:pt idx="2">
                        <c:v>FY 2015</c:v>
                      </c:pt>
                      <c:pt idx="3">
                        <c:v>FY 2016</c:v>
                      </c:pt>
                      <c:pt idx="4">
                        <c:v>FY 2017</c:v>
                      </c:pt>
                      <c:pt idx="5">
                        <c:v>FY 2018</c:v>
                      </c:pt>
                      <c:pt idx="6">
                        <c:v>FY 2019</c:v>
                      </c:pt>
                      <c:pt idx="7">
                        <c:v>FY 2020</c:v>
                      </c:pt>
                      <c:pt idx="8">
                        <c:v>FY 2021 </c:v>
                      </c:pt>
                      <c:pt idx="9">
                        <c:v>FY 2022</c:v>
                      </c:pt>
                      <c:pt idx="10">
                        <c:v>FY 2023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Graphs!$E$3:$E$10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171.8</c:v>
                      </c:pt>
                      <c:pt idx="1">
                        <c:v>117.9</c:v>
                      </c:pt>
                      <c:pt idx="2">
                        <c:v>112.6</c:v>
                      </c:pt>
                      <c:pt idx="3">
                        <c:v>108.5</c:v>
                      </c:pt>
                      <c:pt idx="4">
                        <c:v>100.3</c:v>
                      </c:pt>
                      <c:pt idx="5">
                        <c:v>103.9</c:v>
                      </c:pt>
                      <c:pt idx="6">
                        <c:v>113.3</c:v>
                      </c:pt>
                      <c:pt idx="7">
                        <c:v>100.6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EC7A-4302-987C-A870A28F6BDE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Graphs!$F$2</c15:sqref>
                        </c15:formulaRef>
                      </c:ext>
                    </c:extLst>
                    <c:strCache>
                      <c:ptCount val="1"/>
                      <c:pt idx="0">
                        <c:v>Federal Indirect Program </c:v>
                      </c:pt>
                    </c:strCache>
                  </c:strRef>
                </c:tx>
                <c:spPr>
                  <a:gradFill rotWithShape="1">
                    <a:gsLst>
                      <a:gs pos="0">
                        <a:schemeClr val="accent4">
                          <a:shade val="51000"/>
                          <a:satMod val="130000"/>
                        </a:schemeClr>
                      </a:gs>
                      <a:gs pos="80000">
                        <a:schemeClr val="accent4">
                          <a:shade val="93000"/>
                          <a:satMod val="130000"/>
                        </a:schemeClr>
                      </a:gs>
                      <a:gs pos="100000">
                        <a:schemeClr val="accent4">
                          <a:shade val="94000"/>
                          <a:satMod val="135000"/>
                        </a:schemeClr>
                      </a:gs>
                    </a:gsLst>
                    <a:lin ang="16200000" scaled="0"/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Graphs!$A$3:$A$13</c15:sqref>
                        </c15:formulaRef>
                      </c:ext>
                    </c:extLst>
                    <c:strCache>
                      <c:ptCount val="11"/>
                      <c:pt idx="0">
                        <c:v>FY 2013</c:v>
                      </c:pt>
                      <c:pt idx="1">
                        <c:v>FY 2014</c:v>
                      </c:pt>
                      <c:pt idx="2">
                        <c:v>FY 2015</c:v>
                      </c:pt>
                      <c:pt idx="3">
                        <c:v>FY 2016</c:v>
                      </c:pt>
                      <c:pt idx="4">
                        <c:v>FY 2017</c:v>
                      </c:pt>
                      <c:pt idx="5">
                        <c:v>FY 2018</c:v>
                      </c:pt>
                      <c:pt idx="6">
                        <c:v>FY 2019</c:v>
                      </c:pt>
                      <c:pt idx="7">
                        <c:v>FY 2020</c:v>
                      </c:pt>
                      <c:pt idx="8">
                        <c:v>FY 2021 </c:v>
                      </c:pt>
                      <c:pt idx="9">
                        <c:v>FY 2022</c:v>
                      </c:pt>
                      <c:pt idx="10">
                        <c:v>FY 2023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Graphs!$F$3:$F$10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148.19999999999999</c:v>
                      </c:pt>
                      <c:pt idx="1">
                        <c:v>173.8</c:v>
                      </c:pt>
                      <c:pt idx="2">
                        <c:v>168</c:v>
                      </c:pt>
                      <c:pt idx="3">
                        <c:v>154.4</c:v>
                      </c:pt>
                      <c:pt idx="4">
                        <c:v>151.30000000000001</c:v>
                      </c:pt>
                      <c:pt idx="5">
                        <c:v>145.4</c:v>
                      </c:pt>
                      <c:pt idx="6">
                        <c:v>129.6</c:v>
                      </c:pt>
                      <c:pt idx="7">
                        <c:v>127.1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EC7A-4302-987C-A870A28F6BDE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Graphs!$H$2</c15:sqref>
                        </c15:formulaRef>
                      </c:ext>
                    </c:extLst>
                    <c:strCache>
                      <c:ptCount val="1"/>
                      <c:pt idx="0">
                        <c:v>Auxiliary</c:v>
                      </c:pt>
                    </c:strCache>
                  </c:strRef>
                </c:tx>
                <c:spPr>
                  <a:gradFill rotWithShape="1">
                    <a:gsLst>
                      <a:gs pos="0">
                        <a:schemeClr val="accent6">
                          <a:shade val="51000"/>
                          <a:satMod val="130000"/>
                        </a:schemeClr>
                      </a:gs>
                      <a:gs pos="80000">
                        <a:schemeClr val="accent6">
                          <a:shade val="93000"/>
                          <a:satMod val="130000"/>
                        </a:schemeClr>
                      </a:gs>
                      <a:gs pos="100000">
                        <a:schemeClr val="accent6">
                          <a:shade val="94000"/>
                          <a:satMod val="135000"/>
                        </a:schemeClr>
                      </a:gs>
                    </a:gsLst>
                    <a:lin ang="16200000" scaled="0"/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Graphs!$A$3:$A$13</c15:sqref>
                        </c15:formulaRef>
                      </c:ext>
                    </c:extLst>
                    <c:strCache>
                      <c:ptCount val="11"/>
                      <c:pt idx="0">
                        <c:v>FY 2013</c:v>
                      </c:pt>
                      <c:pt idx="1">
                        <c:v>FY 2014</c:v>
                      </c:pt>
                      <c:pt idx="2">
                        <c:v>FY 2015</c:v>
                      </c:pt>
                      <c:pt idx="3">
                        <c:v>FY 2016</c:v>
                      </c:pt>
                      <c:pt idx="4">
                        <c:v>FY 2017</c:v>
                      </c:pt>
                      <c:pt idx="5">
                        <c:v>FY 2018</c:v>
                      </c:pt>
                      <c:pt idx="6">
                        <c:v>FY 2019</c:v>
                      </c:pt>
                      <c:pt idx="7">
                        <c:v>FY 2020</c:v>
                      </c:pt>
                      <c:pt idx="8">
                        <c:v>FY 2021 </c:v>
                      </c:pt>
                      <c:pt idx="9">
                        <c:v>FY 2022</c:v>
                      </c:pt>
                      <c:pt idx="10">
                        <c:v>FY 2023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Graphs!$H$3:$H$10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100.5</c:v>
                      </c:pt>
                      <c:pt idx="1">
                        <c:v>96.8</c:v>
                      </c:pt>
                      <c:pt idx="2" formatCode="0.0">
                        <c:v>101</c:v>
                      </c:pt>
                      <c:pt idx="3">
                        <c:v>102.5</c:v>
                      </c:pt>
                      <c:pt idx="4">
                        <c:v>108.4</c:v>
                      </c:pt>
                      <c:pt idx="5">
                        <c:v>112.4</c:v>
                      </c:pt>
                      <c:pt idx="6">
                        <c:v>110.7</c:v>
                      </c:pt>
                      <c:pt idx="7">
                        <c:v>108.9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EC7A-4302-987C-A870A28F6BDE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Graphs!$I$2</c15:sqref>
                        </c15:formulaRef>
                      </c:ext>
                    </c:extLst>
                    <c:strCache>
                      <c:ptCount val="1"/>
                      <c:pt idx="0">
                        <c:v>GPO</c:v>
                      </c:pt>
                    </c:strCache>
                  </c:strRef>
                </c:tx>
                <c:spPr>
                  <a:gradFill rotWithShape="1">
                    <a:gsLst>
                      <a:gs pos="0">
                        <a:schemeClr val="accent1">
                          <a:lumMod val="60000"/>
                          <a:shade val="51000"/>
                          <a:satMod val="130000"/>
                        </a:schemeClr>
                      </a:gs>
                      <a:gs pos="80000">
                        <a:schemeClr val="accent1">
                          <a:lumMod val="60000"/>
                          <a:shade val="93000"/>
                          <a:satMod val="130000"/>
                        </a:schemeClr>
                      </a:gs>
                      <a:gs pos="100000">
                        <a:schemeClr val="accent1">
                          <a:lumMod val="60000"/>
                          <a:shade val="94000"/>
                          <a:satMod val="135000"/>
                        </a:schemeClr>
                      </a:gs>
                    </a:gsLst>
                    <a:lin ang="16200000" scaled="0"/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Graphs!$A$3:$A$13</c15:sqref>
                        </c15:formulaRef>
                      </c:ext>
                    </c:extLst>
                    <c:strCache>
                      <c:ptCount val="11"/>
                      <c:pt idx="0">
                        <c:v>FY 2013</c:v>
                      </c:pt>
                      <c:pt idx="1">
                        <c:v>FY 2014</c:v>
                      </c:pt>
                      <c:pt idx="2">
                        <c:v>FY 2015</c:v>
                      </c:pt>
                      <c:pt idx="3">
                        <c:v>FY 2016</c:v>
                      </c:pt>
                      <c:pt idx="4">
                        <c:v>FY 2017</c:v>
                      </c:pt>
                      <c:pt idx="5">
                        <c:v>FY 2018</c:v>
                      </c:pt>
                      <c:pt idx="6">
                        <c:v>FY 2019</c:v>
                      </c:pt>
                      <c:pt idx="7">
                        <c:v>FY 2020</c:v>
                      </c:pt>
                      <c:pt idx="8">
                        <c:v>FY 2021 </c:v>
                      </c:pt>
                      <c:pt idx="9">
                        <c:v>FY 2022</c:v>
                      </c:pt>
                      <c:pt idx="10">
                        <c:v>FY 2023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Graphs!$I$3:$I$10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34.299999999999997</c:v>
                      </c:pt>
                      <c:pt idx="1">
                        <c:v>44.8</c:v>
                      </c:pt>
                      <c:pt idx="2">
                        <c:v>43.4</c:v>
                      </c:pt>
                      <c:pt idx="3" formatCode="0.0">
                        <c:v>50</c:v>
                      </c:pt>
                      <c:pt idx="4">
                        <c:v>51.8</c:v>
                      </c:pt>
                      <c:pt idx="5">
                        <c:v>60.2</c:v>
                      </c:pt>
                      <c:pt idx="6">
                        <c:v>68.8</c:v>
                      </c:pt>
                      <c:pt idx="7" formatCode="0.0">
                        <c:v>67.3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B-EC7A-4302-987C-A870A28F6BDE}"/>
                  </c:ext>
                </c:extLst>
              </c15:ser>
            </c15:filteredBarSeries>
            <c15:filteredBar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Graphs!$J$2</c15:sqref>
                        </c15:formulaRef>
                      </c:ext>
                    </c:extLst>
                    <c:strCache>
                      <c:ptCount val="1"/>
                      <c:pt idx="0">
                        <c:v>Federal Indirect Program </c:v>
                      </c:pt>
                    </c:strCache>
                  </c:strRef>
                </c:tx>
                <c:spPr>
                  <a:gradFill rotWithShape="1">
                    <a:gsLst>
                      <a:gs pos="0">
                        <a:schemeClr val="accent2">
                          <a:lumMod val="60000"/>
                          <a:shade val="51000"/>
                          <a:satMod val="130000"/>
                        </a:schemeClr>
                      </a:gs>
                      <a:gs pos="80000">
                        <a:schemeClr val="accent2">
                          <a:lumMod val="60000"/>
                          <a:shade val="93000"/>
                          <a:satMod val="130000"/>
                        </a:schemeClr>
                      </a:gs>
                      <a:gs pos="100000">
                        <a:schemeClr val="accent2">
                          <a:lumMod val="60000"/>
                          <a:shade val="94000"/>
                          <a:satMod val="135000"/>
                        </a:schemeClr>
                      </a:gs>
                    </a:gsLst>
                    <a:lin ang="16200000" scaled="0"/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Graphs!$A$3:$A$13</c15:sqref>
                        </c15:formulaRef>
                      </c:ext>
                    </c:extLst>
                    <c:strCache>
                      <c:ptCount val="11"/>
                      <c:pt idx="0">
                        <c:v>FY 2013</c:v>
                      </c:pt>
                      <c:pt idx="1">
                        <c:v>FY 2014</c:v>
                      </c:pt>
                      <c:pt idx="2">
                        <c:v>FY 2015</c:v>
                      </c:pt>
                      <c:pt idx="3">
                        <c:v>FY 2016</c:v>
                      </c:pt>
                      <c:pt idx="4">
                        <c:v>FY 2017</c:v>
                      </c:pt>
                      <c:pt idx="5">
                        <c:v>FY 2018</c:v>
                      </c:pt>
                      <c:pt idx="6">
                        <c:v>FY 2019</c:v>
                      </c:pt>
                      <c:pt idx="7">
                        <c:v>FY 2020</c:v>
                      </c:pt>
                      <c:pt idx="8">
                        <c:v>FY 2021 </c:v>
                      </c:pt>
                      <c:pt idx="9">
                        <c:v>FY 2022</c:v>
                      </c:pt>
                      <c:pt idx="10">
                        <c:v>FY 2023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Graphs!$J$3:$J$10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16.8</c:v>
                      </c:pt>
                      <c:pt idx="1">
                        <c:v>12.9</c:v>
                      </c:pt>
                      <c:pt idx="2">
                        <c:v>17.8</c:v>
                      </c:pt>
                      <c:pt idx="3">
                        <c:v>19.399999999999999</c:v>
                      </c:pt>
                      <c:pt idx="4">
                        <c:v>18.7</c:v>
                      </c:pt>
                      <c:pt idx="5">
                        <c:v>20.100000000000001</c:v>
                      </c:pt>
                      <c:pt idx="6">
                        <c:v>22.1</c:v>
                      </c:pt>
                      <c:pt idx="7" formatCode="0.0">
                        <c:v>21.5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C-EC7A-4302-987C-A870A28F6BDE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4"/>
          <c:order val="4"/>
          <c:tx>
            <c:strRef>
              <c:f>Graphs!$G$2</c:f>
              <c:strCache>
                <c:ptCount val="1"/>
                <c:pt idx="0">
                  <c:v>Tuition</c:v>
                </c:pt>
              </c:strCache>
            </c:strRef>
          </c:tx>
          <c:spPr>
            <a:ln w="34925" cap="rnd">
              <a:solidFill>
                <a:srgbClr val="00B05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Graphs!$A$3:$A$13</c:f>
              <c:strCache>
                <c:ptCount val="11"/>
                <c:pt idx="0">
                  <c:v>FY 2013</c:v>
                </c:pt>
                <c:pt idx="1">
                  <c:v>FY 2014</c:v>
                </c:pt>
                <c:pt idx="2">
                  <c:v>FY 2015</c:v>
                </c:pt>
                <c:pt idx="3">
                  <c:v>FY 2016</c:v>
                </c:pt>
                <c:pt idx="4">
                  <c:v>FY 2017</c:v>
                </c:pt>
                <c:pt idx="5">
                  <c:v>FY 2018</c:v>
                </c:pt>
                <c:pt idx="6">
                  <c:v>FY 2019</c:v>
                </c:pt>
                <c:pt idx="7">
                  <c:v>FY 2020</c:v>
                </c:pt>
                <c:pt idx="8">
                  <c:v>FY 2021 </c:v>
                </c:pt>
                <c:pt idx="9">
                  <c:v>FY 2022</c:v>
                </c:pt>
                <c:pt idx="10">
                  <c:v>FY 2023</c:v>
                </c:pt>
              </c:strCache>
            </c:strRef>
          </c:cat>
          <c:val>
            <c:numRef>
              <c:f>Graphs!$G$3:$G$13</c:f>
              <c:numCache>
                <c:formatCode>General</c:formatCode>
                <c:ptCount val="11"/>
                <c:pt idx="0">
                  <c:v>272</c:v>
                </c:pt>
                <c:pt idx="1">
                  <c:v>300.10000000000002</c:v>
                </c:pt>
                <c:pt idx="2">
                  <c:v>294.2</c:v>
                </c:pt>
                <c:pt idx="3">
                  <c:v>286.2</c:v>
                </c:pt>
                <c:pt idx="4" formatCode="0.0">
                  <c:v>286</c:v>
                </c:pt>
                <c:pt idx="5">
                  <c:v>291.2</c:v>
                </c:pt>
                <c:pt idx="6">
                  <c:v>309.2</c:v>
                </c:pt>
                <c:pt idx="7">
                  <c:v>310</c:v>
                </c:pt>
                <c:pt idx="8">
                  <c:v>327.2</c:v>
                </c:pt>
                <c:pt idx="9">
                  <c:v>331.2</c:v>
                </c:pt>
                <c:pt idx="10">
                  <c:v>351.2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C7A-4302-987C-A870A28F6B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8416416"/>
        <c:axId val="788416808"/>
      </c:lineChart>
      <c:catAx>
        <c:axId val="788416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8416808"/>
        <c:crosses val="autoZero"/>
        <c:auto val="1"/>
        <c:lblAlgn val="ctr"/>
        <c:lblOffset val="100"/>
        <c:noMultiLvlLbl val="0"/>
      </c:catAx>
      <c:valAx>
        <c:axId val="788416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Millions of Dollars</a:t>
                </a:r>
              </a:p>
            </c:rich>
          </c:tx>
          <c:layout>
            <c:manualLayout>
              <c:xMode val="edge"/>
              <c:yMode val="edge"/>
              <c:x val="1.4018691588785047E-2"/>
              <c:y val="0.3500465989091684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8416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7953136292746023E-4"/>
          <c:y val="1.3588923682784438E-3"/>
          <c:w val="0.65089873140857402"/>
          <c:h val="0.8465213447583758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70C0"/>
              </a:solidFill>
              <a:ln w="25400">
                <a:solidFill>
                  <a:schemeClr val="tx1"/>
                </a:solidFill>
              </a:ln>
              <a:effectLst/>
              <a:sp3d contourW="25400"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A15-4214-BAA9-8D38875ED01F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25400">
                <a:solidFill>
                  <a:schemeClr val="tx1"/>
                </a:solidFill>
              </a:ln>
              <a:effectLst/>
              <a:sp3d contourW="25400"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A15-4214-BAA9-8D38875ED01F}"/>
              </c:ext>
            </c:extLst>
          </c:dPt>
          <c:dPt>
            <c:idx val="2"/>
            <c:bubble3D val="0"/>
            <c:spPr>
              <a:solidFill>
                <a:schemeClr val="accent5">
                  <a:lumMod val="75000"/>
                </a:schemeClr>
              </a:solidFill>
              <a:ln w="25400">
                <a:solidFill>
                  <a:schemeClr val="tx1"/>
                </a:solidFill>
              </a:ln>
              <a:effectLst/>
              <a:sp3d contourW="25400"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A15-4214-BAA9-8D38875ED01F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25400">
                <a:solidFill>
                  <a:schemeClr val="tx1"/>
                </a:solidFill>
              </a:ln>
              <a:effectLst/>
              <a:sp3d contourW="25400"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A15-4214-BAA9-8D38875ED01F}"/>
              </c:ext>
            </c:extLst>
          </c:dPt>
          <c:dPt>
            <c:idx val="4"/>
            <c:bubble3D val="0"/>
            <c:spPr>
              <a:solidFill>
                <a:schemeClr val="accent4">
                  <a:lumMod val="75000"/>
                </a:schemeClr>
              </a:solidFill>
              <a:ln w="25400">
                <a:solidFill>
                  <a:schemeClr val="tx1"/>
                </a:solidFill>
              </a:ln>
              <a:effectLst/>
              <a:sp3d contourW="25400"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A15-4214-BAA9-8D38875ED01F}"/>
              </c:ext>
            </c:extLst>
          </c:dPt>
          <c:dPt>
            <c:idx val="5"/>
            <c:bubble3D val="0"/>
            <c:spPr>
              <a:solidFill>
                <a:srgbClr val="7030A0"/>
              </a:solidFill>
              <a:ln w="25400">
                <a:solidFill>
                  <a:schemeClr val="tx1"/>
                </a:solidFill>
              </a:ln>
              <a:effectLst/>
              <a:sp3d contourW="25400"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BA15-4214-BAA9-8D38875ED01F}"/>
              </c:ext>
            </c:extLst>
          </c:dPt>
          <c:dPt>
            <c:idx val="6"/>
            <c:bubble3D val="0"/>
            <c:spPr>
              <a:solidFill>
                <a:srgbClr val="A50021"/>
              </a:solidFill>
              <a:ln w="25400">
                <a:solidFill>
                  <a:schemeClr val="tx1"/>
                </a:solidFill>
              </a:ln>
              <a:effectLst/>
              <a:sp3d contourW="25400"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BA15-4214-BAA9-8D38875ED01F}"/>
              </c:ext>
            </c:extLst>
          </c:dPt>
          <c:dPt>
            <c:idx val="7"/>
            <c:bubble3D val="0"/>
            <c:spPr>
              <a:solidFill>
                <a:srgbClr val="FF0000"/>
              </a:solidFill>
              <a:ln w="25400">
                <a:solidFill>
                  <a:schemeClr val="tx1"/>
                </a:solidFill>
              </a:ln>
              <a:effectLst/>
              <a:sp3d contourW="25400"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BA15-4214-BAA9-8D38875ED01F}"/>
              </c:ext>
            </c:extLst>
          </c:dPt>
          <c:dLbls>
            <c:delete val="1"/>
          </c:dLbls>
          <c:cat>
            <c:strRef>
              <c:f>Sheet1!$A$2:$A$5</c:f>
              <c:strCache>
                <c:ptCount val="4"/>
                <c:pt idx="0">
                  <c:v>Tuition</c:v>
                </c:pt>
                <c:pt idx="1">
                  <c:v>Auxiliary Operations</c:v>
                </c:pt>
                <c:pt idx="2">
                  <c:v>General Program Operations</c:v>
                </c:pt>
                <c:pt idx="3">
                  <c:v>Other (including Federal Financial Aid)</c:v>
                </c:pt>
              </c:strCache>
            </c:strRef>
          </c:cat>
          <c:val>
            <c:numRef>
              <c:f>Sheet1!$B$2:$B$5</c:f>
              <c:numCache>
                <c:formatCode>_(* #,##0_);_(* \(#,##0\);_(* "-"??_);_(@_)</c:formatCode>
                <c:ptCount val="4"/>
                <c:pt idx="0">
                  <c:v>30827176</c:v>
                </c:pt>
                <c:pt idx="1">
                  <c:v>14517209</c:v>
                </c:pt>
                <c:pt idx="2">
                  <c:v>17360525</c:v>
                </c:pt>
                <c:pt idx="3">
                  <c:v>1687182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BA15-4214-BAA9-8D38875ED01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BA15-4214-BAA9-8D38875ED01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4-BA15-4214-BAA9-8D38875ED01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6-BA15-4214-BAA9-8D38875ED01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8-BA15-4214-BAA9-8D38875ED01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A-BA15-4214-BAA9-8D38875ED01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C-BA15-4214-BAA9-8D38875ED01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E-BA15-4214-BAA9-8D38875ED01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0-BA15-4214-BAA9-8D38875ED01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50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Tuition</c:v>
                </c:pt>
                <c:pt idx="1">
                  <c:v>Auxiliary Operations</c:v>
                </c:pt>
                <c:pt idx="2">
                  <c:v>General Program Operations</c:v>
                </c:pt>
                <c:pt idx="3">
                  <c:v>Other (including Federal Financial Aid)</c:v>
                </c:pt>
              </c:strCache>
            </c:strRef>
          </c:cat>
          <c:val>
            <c:numRef>
              <c:f>Sheet1!$C$2:$C$5</c:f>
            </c:numRef>
          </c:val>
          <c:extLst>
            <c:ext xmlns:c16="http://schemas.microsoft.com/office/drawing/2014/chart" uri="{C3380CC4-5D6E-409C-BE32-E72D297353CC}">
              <c16:uniqueId val="{00000021-BA15-4214-BAA9-8D38875ED01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3-BA15-4214-BAA9-8D38875ED01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5-BA15-4214-BAA9-8D38875ED01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7-BA15-4214-BAA9-8D38875ED01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9-BA15-4214-BAA9-8D38875ED01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B-BA15-4214-BAA9-8D38875ED01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D-BA15-4214-BAA9-8D38875ED01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F-BA15-4214-BAA9-8D38875ED01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31-BA15-4214-BAA9-8D38875ED01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50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Tuition</c:v>
                </c:pt>
                <c:pt idx="1">
                  <c:v>Auxiliary Operations</c:v>
                </c:pt>
                <c:pt idx="2">
                  <c:v>General Program Operations</c:v>
                </c:pt>
                <c:pt idx="3">
                  <c:v>Other (including Federal Financial Aid)</c:v>
                </c:pt>
              </c:strCache>
            </c:strRef>
          </c:cat>
          <c:val>
            <c:numRef>
              <c:f>Sheet1!$D$2:$D$5</c:f>
            </c:numRef>
          </c:val>
          <c:extLst>
            <c:ext xmlns:c16="http://schemas.microsoft.com/office/drawing/2014/chart" uri="{C3380CC4-5D6E-409C-BE32-E72D297353CC}">
              <c16:uniqueId val="{00000032-BA15-4214-BAA9-8D38875ED01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Column4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50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Tuition</c:v>
                </c:pt>
                <c:pt idx="1">
                  <c:v>Auxiliary Operations</c:v>
                </c:pt>
                <c:pt idx="2">
                  <c:v>General Program Operations</c:v>
                </c:pt>
                <c:pt idx="3">
                  <c:v>Other (including Federal Financial Aid)</c:v>
                </c:pt>
              </c:strCache>
            </c:strRef>
          </c:cat>
          <c:val>
            <c:numRef>
              <c:f>Sheet1!$E$2:$E$5</c:f>
            </c:numRef>
          </c:val>
          <c:extLst>
            <c:ext xmlns:c16="http://schemas.microsoft.com/office/drawing/2014/chart" uri="{C3380CC4-5D6E-409C-BE32-E72D297353CC}">
              <c16:uniqueId val="{00000033-BA15-4214-BAA9-8D38875ED01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Column5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50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Tuition</c:v>
                </c:pt>
                <c:pt idx="1">
                  <c:v>Auxiliary Operations</c:v>
                </c:pt>
                <c:pt idx="2">
                  <c:v>General Program Operations</c:v>
                </c:pt>
                <c:pt idx="3">
                  <c:v>Other (including Federal Financial Aid)</c:v>
                </c:pt>
              </c:strCache>
            </c:strRef>
          </c:cat>
          <c:val>
            <c:numRef>
              <c:f>Sheet1!$F$2:$F$5</c:f>
            </c:numRef>
          </c:val>
          <c:extLst>
            <c:ext xmlns:c16="http://schemas.microsoft.com/office/drawing/2014/chart" uri="{C3380CC4-5D6E-409C-BE32-E72D297353CC}">
              <c16:uniqueId val="{00000034-BA15-4214-BAA9-8D38875ED01F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Column6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36-BA15-4214-BAA9-8D38875ED01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38-BA15-4214-BAA9-8D38875ED01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3A-BA15-4214-BAA9-8D38875ED01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3C-BA15-4214-BAA9-8D38875ED01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3E-BA15-4214-BAA9-8D38875ED01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40-BA15-4214-BAA9-8D38875ED01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42-BA15-4214-BAA9-8D38875ED01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44-BA15-4214-BAA9-8D38875ED01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50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Tuition</c:v>
                </c:pt>
                <c:pt idx="1">
                  <c:v>Auxiliary Operations</c:v>
                </c:pt>
                <c:pt idx="2">
                  <c:v>General Program Operations</c:v>
                </c:pt>
                <c:pt idx="3">
                  <c:v>Other (including Federal Financial Aid)</c:v>
                </c:pt>
              </c:strCache>
            </c:strRef>
          </c:cat>
          <c:val>
            <c:numRef>
              <c:f>Sheet1!$G$2:$G$5</c:f>
              <c:numCache>
                <c:formatCode>0.00%</c:formatCode>
                <c:ptCount val="4"/>
                <c:pt idx="0">
                  <c:v>0.47874164423792909</c:v>
                </c:pt>
                <c:pt idx="1">
                  <c:v>0.22545018416236579</c:v>
                </c:pt>
                <c:pt idx="2">
                  <c:v>0.2696064759007985</c:v>
                </c:pt>
                <c:pt idx="3">
                  <c:v>2.6201695698906631E-2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5-BA15-4214-BAA9-8D38875ED01F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Table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47-BA15-4214-BAA9-8D38875ED01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49-BA15-4214-BAA9-8D38875ED01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4B-BA15-4214-BAA9-8D38875ED01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4D-BA15-4214-BAA9-8D38875ED01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4F-BA15-4214-BAA9-8D38875ED01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51-BA15-4214-BAA9-8D38875ED01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53-BA15-4214-BAA9-8D38875ED01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55-BA15-4214-BAA9-8D38875ED01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50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Tuition</c:v>
                </c:pt>
                <c:pt idx="1">
                  <c:v>Auxiliary Operations</c:v>
                </c:pt>
                <c:pt idx="2">
                  <c:v>General Program Operations</c:v>
                </c:pt>
                <c:pt idx="3">
                  <c:v>Other (including Federal Financial Aid)</c:v>
                </c:pt>
              </c:strCache>
            </c:strRef>
          </c:cat>
          <c:val>
            <c:numRef>
              <c:f>Sheet1!$H$2:$H$5</c:f>
              <c:numCache>
                <c:formatCode>General</c:formatCode>
                <c:ptCount val="4"/>
                <c:pt idx="0">
                  <c:v>23.5</c:v>
                </c:pt>
                <c:pt idx="1">
                  <c:v>11.6</c:v>
                </c:pt>
                <c:pt idx="2">
                  <c:v>8</c:v>
                </c:pt>
                <c:pt idx="3">
                  <c:v>13.7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6-BA15-4214-BAA9-8D38875ED01F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Column7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58-BA15-4214-BAA9-8D38875ED01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5A-BA15-4214-BAA9-8D38875ED01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5C-BA15-4214-BAA9-8D38875ED01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5E-BA15-4214-BAA9-8D38875ED01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60-BA15-4214-BAA9-8D38875ED01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62-BA15-4214-BAA9-8D38875ED01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64-BA15-4214-BAA9-8D38875ED01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66-BA15-4214-BAA9-8D38875ED01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50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Tuition</c:v>
                </c:pt>
                <c:pt idx="1">
                  <c:v>Auxiliary Operations</c:v>
                </c:pt>
                <c:pt idx="2">
                  <c:v>General Program Operations</c:v>
                </c:pt>
                <c:pt idx="3">
                  <c:v>Other (including Federal Financial Aid)</c:v>
                </c:pt>
              </c:strCache>
            </c:strRef>
          </c:cat>
          <c:val>
            <c:numRef>
              <c:f>Sheet1!$I$2:$I$5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67-BA15-4214-BAA9-8D38875ED01F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>
      <a:softEdge rad="12700"/>
    </a:effectLst>
  </c:spPr>
  <c:txPr>
    <a:bodyPr/>
    <a:lstStyle/>
    <a:p>
      <a:pPr>
        <a:defRPr sz="1800" b="1">
          <a:solidFill>
            <a:schemeClr val="tx1">
              <a:lumMod val="50000"/>
            </a:schemeClr>
          </a:solidFill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939333341708114E-3"/>
          <c:y val="1.8812238022485994E-2"/>
          <c:w val="0.45689872517253277"/>
          <c:h val="0.9189987072511458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Allocations by Type</c:v>
                </c:pt>
              </c:strCache>
            </c:strRef>
          </c:tx>
          <c:explosion val="2"/>
          <c:dPt>
            <c:idx val="0"/>
            <c:bubble3D val="0"/>
            <c:explosion val="1"/>
            <c:spPr>
              <a:solidFill>
                <a:srgbClr val="FFC00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BAC-458E-AF18-0C15A264F889}"/>
              </c:ext>
            </c:extLst>
          </c:dPt>
          <c:dPt>
            <c:idx val="1"/>
            <c:bubble3D val="0"/>
            <c:explosion val="0"/>
            <c:spPr>
              <a:solidFill>
                <a:srgbClr val="58986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BAC-458E-AF18-0C15A264F889}"/>
              </c:ext>
            </c:extLst>
          </c:dPt>
          <c:dPt>
            <c:idx val="2"/>
            <c:bubble3D val="0"/>
            <c:explosion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BAC-458E-AF18-0C15A264F889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BAC-458E-AF18-0C15A264F889}"/>
              </c:ext>
            </c:extLst>
          </c:dPt>
          <c:dPt>
            <c:idx val="4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EBAC-458E-AF18-0C15A264F889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EBAC-458E-AF18-0C15A264F889}"/>
              </c:ext>
            </c:extLst>
          </c:dPt>
          <c:dPt>
            <c:idx val="6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EBAC-458E-AF18-0C15A264F889}"/>
              </c:ext>
            </c:extLst>
          </c:dPt>
          <c:dLbls>
            <c:dLbl>
              <c:idx val="0"/>
              <c:layout>
                <c:manualLayout>
                  <c:x val="5.2833884894822932E-3"/>
                  <c:y val="-5.14756610495438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BAC-458E-AF18-0C15A264F889}"/>
                </c:ext>
              </c:extLst>
            </c:dLbl>
            <c:dLbl>
              <c:idx val="1"/>
              <c:layout>
                <c:manualLayout>
                  <c:x val="2.4376355129521809E-2"/>
                  <c:y val="-4.436267649169060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6.4%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EBAC-458E-AF18-0C15A264F889}"/>
                </c:ext>
              </c:extLst>
            </c:dLbl>
            <c:dLbl>
              <c:idx val="2"/>
              <c:layout>
                <c:manualLayout>
                  <c:x val="5.6980063371252368E-3"/>
                  <c:y val="-3.980099502487571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BAC-458E-AF18-0C15A264F889}"/>
                </c:ext>
              </c:extLst>
            </c:dLbl>
            <c:dLbl>
              <c:idx val="5"/>
              <c:layout>
                <c:manualLayout>
                  <c:x val="-4.2735047528439278E-3"/>
                  <c:y val="-1.492537313432835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BAC-458E-AF18-0C15A264F889}"/>
                </c:ext>
              </c:extLst>
            </c:dLbl>
            <c:dLbl>
              <c:idx val="6"/>
              <c:layout>
                <c:manualLayout>
                  <c:x val="2.8490592513021364E-3"/>
                  <c:y val="-4.975026442590175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lt1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4480007008099129E-2"/>
                      <c:h val="7.705233674148939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EBAC-458E-AF18-0C15A264F8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Enumerated Projects</c:v>
                </c:pt>
                <c:pt idx="1">
                  <c:v>Small/All-Agency Projects</c:v>
                </c:pt>
                <c:pt idx="2">
                  <c:v>Debt Service</c:v>
                </c:pt>
                <c:pt idx="3">
                  <c:v>Deficit Spending</c:v>
                </c:pt>
                <c:pt idx="4">
                  <c:v>Encumbrances</c:v>
                </c:pt>
                <c:pt idx="5">
                  <c:v>Fixed Asset/Capital Equipment</c:v>
                </c:pt>
                <c:pt idx="6">
                  <c:v>Non-capital/Undesignated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20898702</c:v>
                </c:pt>
                <c:pt idx="1">
                  <c:v>21507498</c:v>
                </c:pt>
                <c:pt idx="2">
                  <c:v>175114031</c:v>
                </c:pt>
                <c:pt idx="3">
                  <c:v>14517209</c:v>
                </c:pt>
                <c:pt idx="4">
                  <c:v>56936216</c:v>
                </c:pt>
                <c:pt idx="5">
                  <c:v>10083763</c:v>
                </c:pt>
                <c:pt idx="6">
                  <c:v>54641836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BAC-458E-AF18-0C15A264F88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42966877781581653"/>
          <c:y val="5.895979581452878E-2"/>
          <c:w val="0.44955823065238015"/>
          <c:h val="0.44819211031456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0.68854</cdr:x>
      <cdr:y>0.1684</cdr:y>
    </cdr:from>
    <cdr:to>
      <cdr:x>0.93646</cdr:x>
      <cdr:y>0.89063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48013" y="461964"/>
          <a:ext cx="1133475" cy="1981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0.18508</cdr:x>
      <cdr:y>0.36207</cdr:y>
    </cdr:from>
    <cdr:to>
      <cdr:x>0.34265</cdr:x>
      <cdr:y>0.6167</cdr:y>
    </cdr:to>
    <cdr:sp macro="" textlink="">
      <cdr:nvSpPr>
        <cdr:cNvPr id="3" name="TextBox 3"/>
        <cdr:cNvSpPr txBox="1"/>
      </cdr:nvSpPr>
      <cdr:spPr>
        <a:xfrm xmlns:a="http://schemas.openxmlformats.org/drawingml/2006/main">
          <a:off x="1946227" y="1575489"/>
          <a:ext cx="1656943" cy="110799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Auxiliary Operations</a:t>
          </a:r>
          <a:br>
            <a:rPr lang="en-US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en-US" sz="1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$14.5M</a:t>
          </a:r>
          <a:br>
            <a:rPr lang="en-US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en-US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22.6%</a:t>
          </a:r>
        </a:p>
      </cdr:txBody>
    </cdr:sp>
  </cdr:relSizeAnchor>
  <cdr:relSizeAnchor xmlns:cdr="http://schemas.openxmlformats.org/drawingml/2006/chartDrawing">
    <cdr:from>
      <cdr:x>0.26237</cdr:x>
      <cdr:y>0</cdr:y>
    </cdr:from>
    <cdr:to>
      <cdr:x>0.35607</cdr:x>
      <cdr:y>0.19098</cdr:y>
    </cdr:to>
    <cdr:sp macro="" textlink="">
      <cdr:nvSpPr>
        <cdr:cNvPr id="6" name="TextBox 3"/>
        <cdr:cNvSpPr txBox="1"/>
      </cdr:nvSpPr>
      <cdr:spPr>
        <a:xfrm xmlns:a="http://schemas.openxmlformats.org/drawingml/2006/main">
          <a:off x="2758978" y="0"/>
          <a:ext cx="985312" cy="83099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Other</a:t>
          </a:r>
          <a:br>
            <a:rPr lang="en-US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en-US" sz="1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$1.7M</a:t>
          </a:r>
          <a:br>
            <a:rPr lang="en-US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en-US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2.6%</a:t>
          </a:r>
        </a:p>
      </cdr:txBody>
    </cdr:sp>
  </cdr:relSizeAnchor>
  <cdr:relSizeAnchor xmlns:cdr="http://schemas.openxmlformats.org/drawingml/2006/chartDrawing">
    <cdr:from>
      <cdr:x>0.08178</cdr:x>
      <cdr:y>0.09436</cdr:y>
    </cdr:from>
    <cdr:to>
      <cdr:x>0.30245</cdr:x>
      <cdr:y>0.32777</cdr:y>
    </cdr:to>
    <cdr:sp macro="" textlink="">
      <cdr:nvSpPr>
        <cdr:cNvPr id="7" name="TextBox 3"/>
        <cdr:cNvSpPr txBox="1"/>
      </cdr:nvSpPr>
      <cdr:spPr>
        <a:xfrm xmlns:a="http://schemas.openxmlformats.org/drawingml/2006/main">
          <a:off x="859966" y="410592"/>
          <a:ext cx="2320477" cy="101566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General Program Operations</a:t>
          </a:r>
          <a:br>
            <a:rPr lang="en-US" sz="1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en-US" sz="1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$17.4M</a:t>
          </a:r>
          <a:br>
            <a:rPr lang="en-US" sz="1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en-US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26.9%</a:t>
          </a:r>
        </a:p>
      </cdr:txBody>
    </cdr:sp>
  </cdr:relSizeAnchor>
  <cdr:relSizeAnchor xmlns:cdr="http://schemas.openxmlformats.org/drawingml/2006/chartDrawing">
    <cdr:from>
      <cdr:x>0.3818</cdr:x>
      <cdr:y>0.26893</cdr:y>
    </cdr:from>
    <cdr:to>
      <cdr:x>0.53017</cdr:x>
      <cdr:y>0.4599</cdr:y>
    </cdr:to>
    <cdr:sp macro="" textlink="">
      <cdr:nvSpPr>
        <cdr:cNvPr id="2" name="TextBox 3">
          <a:extLst xmlns:a="http://schemas.openxmlformats.org/drawingml/2006/main">
            <a:ext uri="{FF2B5EF4-FFF2-40B4-BE49-F238E27FC236}">
              <a16:creationId xmlns:a16="http://schemas.microsoft.com/office/drawing/2014/main" id="{F72051A2-4F7C-96D8-BD68-883DD297FA54}"/>
            </a:ext>
          </a:extLst>
        </cdr:cNvPr>
        <cdr:cNvSpPr txBox="1"/>
      </cdr:nvSpPr>
      <cdr:spPr>
        <a:xfrm xmlns:a="http://schemas.openxmlformats.org/drawingml/2006/main">
          <a:off x="4014856" y="1170205"/>
          <a:ext cx="1560200" cy="83099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kern="0"/>
          </a:defPPr>
        </a:lstStyle>
        <a:p xmlns:a="http://schemas.openxmlformats.org/drawingml/2006/main">
          <a:pPr algn="ctr"/>
          <a:r>
            <a:rPr lang="en-US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GPR/Tuition</a:t>
          </a:r>
          <a:br>
            <a:rPr lang="en-US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en-US" sz="1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$30.8M</a:t>
          </a:r>
          <a:br>
            <a:rPr lang="en-US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en-US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47.9%</a:t>
          </a:r>
        </a:p>
      </cdr:txBody>
    </cdr:sp>
  </cdr:relSizeAnchor>
  <cdr:relSizeAnchor xmlns:cdr="http://schemas.openxmlformats.org/drawingml/2006/chartDrawing">
    <cdr:from>
      <cdr:x>0.68565</cdr:x>
      <cdr:y>0.15211</cdr:y>
    </cdr:from>
    <cdr:to>
      <cdr:x>0.92029</cdr:x>
      <cdr:y>0.85235</cdr:y>
    </cdr:to>
    <cdr:sp macro="" textlink="">
      <cdr:nvSpPr>
        <cdr:cNvPr id="4" name="TextBox 6">
          <a:extLst xmlns:a="http://schemas.openxmlformats.org/drawingml/2006/main">
            <a:ext uri="{FF2B5EF4-FFF2-40B4-BE49-F238E27FC236}">
              <a16:creationId xmlns:a16="http://schemas.microsoft.com/office/drawing/2014/main" id="{8BF73CA2-0962-56B5-3A02-7C69EBC9EFF0}"/>
            </a:ext>
          </a:extLst>
        </cdr:cNvPr>
        <cdr:cNvSpPr txBox="1"/>
      </cdr:nvSpPr>
      <cdr:spPr>
        <a:xfrm xmlns:a="http://schemas.openxmlformats.org/drawingml/2006/main">
          <a:off x="7210021" y="661882"/>
          <a:ext cx="2467381" cy="30469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C00000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kern="0"/>
          </a:defPPr>
        </a:lstStyle>
        <a:p xmlns:a="http://schemas.openxmlformats.org/drawingml/2006/main">
          <a:r>
            <a:rPr lang="en-US" sz="1600" b="1" u="sng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rPr>
            <a:t>Nine</a:t>
          </a:r>
          <a:r>
            <a:rPr lang="en-US" sz="16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rPr>
            <a:t> universities reported planned deficit spending for </a:t>
          </a:r>
          <a:r>
            <a:rPr lang="en-US" sz="1600" b="1" u="sng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rPr>
            <a:t>FY24</a:t>
          </a:r>
          <a:r>
            <a:rPr lang="en-US" sz="16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rPr>
            <a:t>:</a:t>
          </a:r>
          <a:br>
            <a:rPr lang="en-US" sz="16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rPr>
          </a:br>
          <a:r>
            <a:rPr lang="en-US" sz="16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rPr>
            <a:t>UW-Milwaukee, </a:t>
          </a:r>
          <a:br>
            <a:rPr lang="en-US" sz="16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rPr>
          </a:br>
          <a:r>
            <a:rPr lang="en-US" sz="16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rPr>
            <a:t>UW-Eau Claire, </a:t>
          </a:r>
          <a:br>
            <a:rPr lang="en-US" sz="16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rPr>
          </a:br>
          <a:r>
            <a:rPr lang="en-US" sz="16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rPr>
            <a:t>UW-Green Bay, </a:t>
          </a:r>
          <a:br>
            <a:rPr lang="en-US" sz="16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rPr>
          </a:br>
          <a:r>
            <a:rPr lang="en-US" sz="16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rPr>
            <a:t>UW-Parkside, </a:t>
          </a:r>
          <a:br>
            <a:rPr lang="en-US" sz="16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rPr>
          </a:br>
          <a:r>
            <a:rPr lang="en-US" sz="16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rPr>
            <a:t>UW-Platteville, </a:t>
          </a:r>
          <a:br>
            <a:rPr lang="en-US" sz="16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rPr>
          </a:br>
          <a:r>
            <a:rPr lang="en-US" sz="16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rPr>
            <a:t>UW-River Falls</a:t>
          </a:r>
          <a:br>
            <a:rPr lang="en-US" sz="16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rPr>
          </a:br>
          <a:r>
            <a:rPr lang="en-US" sz="16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rPr>
            <a:t>UW-Stevens Point, </a:t>
          </a:r>
          <a:br>
            <a:rPr lang="en-US" sz="16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rPr>
          </a:br>
          <a:r>
            <a:rPr lang="en-US" sz="16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rPr>
            <a:t>UW-Superior, </a:t>
          </a:r>
          <a:br>
            <a:rPr lang="en-US" sz="16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rPr>
          </a:br>
          <a:r>
            <a:rPr lang="en-US" sz="16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rPr>
            <a:t>and UW-Whitewater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0.26618</cdr:y>
    </cdr:from>
    <cdr:to>
      <cdr:x>0.30827</cdr:x>
      <cdr:y>0.32929</cdr:y>
    </cdr:to>
    <cdr:sp macro="" textlink="">
      <cdr:nvSpPr>
        <cdr:cNvPr id="24" name="TextBox 1"/>
        <cdr:cNvSpPr txBox="1"/>
      </cdr:nvSpPr>
      <cdr:spPr>
        <a:xfrm xmlns:a="http://schemas.openxmlformats.org/drawingml/2006/main">
          <a:off x="0" y="1358955"/>
          <a:ext cx="3124200" cy="3222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400" b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</cdr:x>
      <cdr:y>0.34609</cdr:y>
    </cdr:from>
    <cdr:to>
      <cdr:x>0.30075</cdr:x>
      <cdr:y>0.40637</cdr:y>
    </cdr:to>
    <cdr:sp macro="" textlink="">
      <cdr:nvSpPr>
        <cdr:cNvPr id="27" name="TextBox 1"/>
        <cdr:cNvSpPr txBox="1"/>
      </cdr:nvSpPr>
      <cdr:spPr>
        <a:xfrm xmlns:a="http://schemas.openxmlformats.org/drawingml/2006/main">
          <a:off x="0" y="1766904"/>
          <a:ext cx="3048000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endParaRPr lang="en-US" sz="1300" b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0.26732</cdr:x>
      <cdr:y>0.69388</cdr:y>
    </cdr:from>
    <cdr:to>
      <cdr:x>0.39553</cdr:x>
      <cdr:y>0.78343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3567957E-0926-7E61-35AD-CADC5B370001}"/>
            </a:ext>
          </a:extLst>
        </cdr:cNvPr>
        <cdr:cNvSpPr txBox="1"/>
      </cdr:nvSpPr>
      <cdr:spPr>
        <a:xfrm xmlns:a="http://schemas.openxmlformats.org/drawingml/2006/main">
          <a:off x="2811061" y="3019303"/>
          <a:ext cx="1348205" cy="3896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>
              <a:latin typeface="Calibri" panose="020F0502020204030204" pitchFamily="34" charset="0"/>
              <a:cs typeface="Calibri" panose="020F0502020204030204" pitchFamily="34" charset="0"/>
            </a:rPr>
            <a:t>$175.1M</a:t>
          </a:r>
        </a:p>
      </cdr:txBody>
    </cdr:sp>
  </cdr:relSizeAnchor>
  <cdr:relSizeAnchor xmlns:cdr="http://schemas.openxmlformats.org/drawingml/2006/chartDrawing">
    <cdr:from>
      <cdr:x>0.23178</cdr:x>
      <cdr:y>0.11845</cdr:y>
    </cdr:from>
    <cdr:to>
      <cdr:x>0.33173</cdr:x>
      <cdr:y>0.17815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911F9E70-01E0-4866-EF49-864B0B7B2EF0}"/>
            </a:ext>
          </a:extLst>
        </cdr:cNvPr>
        <cdr:cNvSpPr txBox="1"/>
      </cdr:nvSpPr>
      <cdr:spPr>
        <a:xfrm xmlns:a="http://schemas.openxmlformats.org/drawingml/2006/main">
          <a:off x="2437323" y="515403"/>
          <a:ext cx="1051034" cy="259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>
              <a:solidFill>
                <a:schemeClr val="bg1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$20.9M</a:t>
          </a:r>
        </a:p>
      </cdr:txBody>
    </cdr:sp>
  </cdr:relSizeAnchor>
  <cdr:relSizeAnchor xmlns:cdr="http://schemas.openxmlformats.org/drawingml/2006/chartDrawing">
    <cdr:from>
      <cdr:x>0.39005</cdr:x>
      <cdr:y>0.79126</cdr:y>
    </cdr:from>
    <cdr:to>
      <cdr:x>0.81313</cdr:x>
      <cdr:y>0.85096</cdr:y>
    </cdr:to>
    <cdr:sp macro="" textlink="">
      <cdr:nvSpPr>
        <cdr:cNvPr id="10" name="TextBox 9">
          <a:extLst xmlns:a="http://schemas.openxmlformats.org/drawingml/2006/main">
            <a:ext uri="{FF2B5EF4-FFF2-40B4-BE49-F238E27FC236}">
              <a16:creationId xmlns:a16="http://schemas.microsoft.com/office/drawing/2014/main" id="{6B24DD39-7418-920F-AC61-981C8B189565}"/>
            </a:ext>
          </a:extLst>
        </cdr:cNvPr>
        <cdr:cNvSpPr txBox="1"/>
      </cdr:nvSpPr>
      <cdr:spPr>
        <a:xfrm xmlns:a="http://schemas.openxmlformats.org/drawingml/2006/main">
          <a:off x="4101625" y="3443040"/>
          <a:ext cx="4448940" cy="259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Esker Dining Hall Remodel, </a:t>
          </a:r>
          <a:r>
            <a:rPr lang="en-US" sz="1400" b="1" dirty="0">
              <a:solidFill>
                <a:srgbClr val="002060"/>
              </a:solidFill>
            </a:rPr>
            <a:t>UW-Whitewater</a:t>
          </a:r>
        </a:p>
      </cdr:txBody>
    </cdr:sp>
  </cdr:relSizeAnchor>
  <cdr:relSizeAnchor xmlns:cdr="http://schemas.openxmlformats.org/drawingml/2006/chartDrawing">
    <cdr:from>
      <cdr:x>0.46154</cdr:x>
      <cdr:y>0.55744</cdr:y>
    </cdr:from>
    <cdr:to>
      <cdr:x>0.94502</cdr:x>
      <cdr:y>0.61714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id="{6308A473-7A88-70F9-B21D-AAE8CF861D9F}"/>
            </a:ext>
          </a:extLst>
        </cdr:cNvPr>
        <cdr:cNvSpPr txBox="1"/>
      </cdr:nvSpPr>
      <cdr:spPr>
        <a:xfrm xmlns:a="http://schemas.openxmlformats.org/drawingml/2006/main">
          <a:off x="4114813" y="2845954"/>
          <a:ext cx="4310417" cy="3047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en-US" sz="1400" dirty="0"/>
            <a:t>Champions Hall Renovation/Addition, </a:t>
          </a:r>
          <a:r>
            <a:rPr lang="en-US" sz="1400" b="1" dirty="0">
              <a:solidFill>
                <a:srgbClr val="002060"/>
              </a:solidFill>
            </a:rPr>
            <a:t>UW-Stevens Point</a:t>
          </a:r>
        </a:p>
      </cdr:txBody>
    </cdr:sp>
  </cdr:relSizeAnchor>
  <cdr:relSizeAnchor xmlns:cdr="http://schemas.openxmlformats.org/drawingml/2006/chartDrawing">
    <cdr:from>
      <cdr:x>0.45761</cdr:x>
      <cdr:y>0.61194</cdr:y>
    </cdr:from>
    <cdr:to>
      <cdr:x>0.97897</cdr:x>
      <cdr:y>0.67164</cdr:y>
    </cdr:to>
    <cdr:sp macro="" textlink="">
      <cdr:nvSpPr>
        <cdr:cNvPr id="13" name="TextBox 12">
          <a:extLst xmlns:a="http://schemas.openxmlformats.org/drawingml/2006/main">
            <a:ext uri="{FF2B5EF4-FFF2-40B4-BE49-F238E27FC236}">
              <a16:creationId xmlns:a16="http://schemas.microsoft.com/office/drawing/2014/main" id="{AAFE9974-2520-B5D1-0974-FA4B24139639}"/>
            </a:ext>
          </a:extLst>
        </cdr:cNvPr>
        <cdr:cNvSpPr txBox="1"/>
      </cdr:nvSpPr>
      <cdr:spPr>
        <a:xfrm xmlns:a="http://schemas.openxmlformats.org/drawingml/2006/main">
          <a:off x="4079771" y="3124200"/>
          <a:ext cx="4648132" cy="3047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en-US" sz="1400" dirty="0"/>
            <a:t>Residence Hall &amp; Sports Facility Upgrades, </a:t>
          </a:r>
          <a:r>
            <a:rPr lang="en-US" sz="1400" b="1" dirty="0">
              <a:solidFill>
                <a:srgbClr val="002060"/>
              </a:solidFill>
            </a:rPr>
            <a:t>UW-River Falls</a:t>
          </a:r>
        </a:p>
      </cdr:txBody>
    </cdr:sp>
  </cdr:relSizeAnchor>
  <cdr:relSizeAnchor xmlns:cdr="http://schemas.openxmlformats.org/drawingml/2006/chartDrawing">
    <cdr:from>
      <cdr:x>0.44593</cdr:x>
      <cdr:y>0.67164</cdr:y>
    </cdr:from>
    <cdr:to>
      <cdr:x>0.99957</cdr:x>
      <cdr:y>0.73134</cdr:y>
    </cdr:to>
    <cdr:sp macro="" textlink="">
      <cdr:nvSpPr>
        <cdr:cNvPr id="14" name="TextBox 13">
          <a:extLst xmlns:a="http://schemas.openxmlformats.org/drawingml/2006/main">
            <a:ext uri="{FF2B5EF4-FFF2-40B4-BE49-F238E27FC236}">
              <a16:creationId xmlns:a16="http://schemas.microsoft.com/office/drawing/2014/main" id="{29F015A7-2C9C-C8AA-38CA-EE238FD1D641}"/>
            </a:ext>
          </a:extLst>
        </cdr:cNvPr>
        <cdr:cNvSpPr txBox="1"/>
      </cdr:nvSpPr>
      <cdr:spPr>
        <a:xfrm xmlns:a="http://schemas.openxmlformats.org/drawingml/2006/main">
          <a:off x="3975603" y="3429000"/>
          <a:ext cx="4935921" cy="3047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Sandburg Residence Hall &amp; Union Renovation, </a:t>
          </a:r>
          <a:r>
            <a:rPr lang="en-US" sz="1400" b="1" dirty="0">
              <a:solidFill>
                <a:srgbClr val="002060"/>
              </a:solidFill>
            </a:rPr>
            <a:t>UW-Milwaukee</a:t>
          </a:r>
        </a:p>
      </cdr:txBody>
    </cdr:sp>
  </cdr:relSizeAnchor>
  <cdr:relSizeAnchor xmlns:cdr="http://schemas.openxmlformats.org/drawingml/2006/chartDrawing">
    <cdr:from>
      <cdr:x>0.4188</cdr:x>
      <cdr:y>0.73134</cdr:y>
    </cdr:from>
    <cdr:to>
      <cdr:x>0.95332</cdr:x>
      <cdr:y>0.79104</cdr:y>
    </cdr:to>
    <cdr:sp macro="" textlink="">
      <cdr:nvSpPr>
        <cdr:cNvPr id="15" name="TextBox 14">
          <a:extLst xmlns:a="http://schemas.openxmlformats.org/drawingml/2006/main">
            <a:ext uri="{FF2B5EF4-FFF2-40B4-BE49-F238E27FC236}">
              <a16:creationId xmlns:a16="http://schemas.microsoft.com/office/drawing/2014/main" id="{074B5390-9226-A1D4-3831-58D18690C78F}"/>
            </a:ext>
          </a:extLst>
        </cdr:cNvPr>
        <cdr:cNvSpPr txBox="1"/>
      </cdr:nvSpPr>
      <cdr:spPr>
        <a:xfrm xmlns:a="http://schemas.openxmlformats.org/drawingml/2006/main">
          <a:off x="3733799" y="3733800"/>
          <a:ext cx="4765460" cy="3047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Center for the Arts Parking Ramp, </a:t>
          </a:r>
          <a:r>
            <a:rPr lang="en-US" sz="1400" b="1" dirty="0">
              <a:solidFill>
                <a:srgbClr val="002060"/>
              </a:solidFill>
            </a:rPr>
            <a:t>UW-La Crosse</a:t>
          </a:r>
        </a:p>
      </cdr:txBody>
    </cdr:sp>
  </cdr:relSizeAnchor>
  <cdr:relSizeAnchor xmlns:cdr="http://schemas.openxmlformats.org/drawingml/2006/chartDrawing">
    <cdr:from>
      <cdr:x>0.49329</cdr:x>
      <cdr:y>0.86328</cdr:y>
    </cdr:from>
    <cdr:to>
      <cdr:x>0.84371</cdr:x>
      <cdr:y>0.93791</cdr:y>
    </cdr:to>
    <cdr:sp macro="" textlink="">
      <cdr:nvSpPr>
        <cdr:cNvPr id="16" name="TextBox 15">
          <a:extLst xmlns:a="http://schemas.openxmlformats.org/drawingml/2006/main">
            <a:ext uri="{FF2B5EF4-FFF2-40B4-BE49-F238E27FC236}">
              <a16:creationId xmlns:a16="http://schemas.microsoft.com/office/drawing/2014/main" id="{DEC8A9B9-3A08-731C-37E9-4B1D490688D7}"/>
            </a:ext>
          </a:extLst>
        </cdr:cNvPr>
        <cdr:cNvSpPr txBox="1"/>
      </cdr:nvSpPr>
      <cdr:spPr>
        <a:xfrm xmlns:a="http://schemas.openxmlformats.org/drawingml/2006/main">
          <a:off x="5187243" y="3756407"/>
          <a:ext cx="3684877" cy="3247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i="1" dirty="0"/>
            <a:t>(partial listing of total projects)</a:t>
          </a:r>
        </a:p>
      </cdr:txBody>
    </cdr:sp>
  </cdr:relSizeAnchor>
  <cdr:relSizeAnchor xmlns:cdr="http://schemas.openxmlformats.org/drawingml/2006/chartDrawing">
    <cdr:from>
      <cdr:x>0.28083</cdr:x>
      <cdr:y>0.17366</cdr:y>
    </cdr:from>
    <cdr:to>
      <cdr:x>0.38518</cdr:x>
      <cdr:y>0.26321</cdr:y>
    </cdr:to>
    <cdr:sp macro="" textlink="">
      <cdr:nvSpPr>
        <cdr:cNvPr id="17" name="TextBox 1">
          <a:extLst xmlns:a="http://schemas.openxmlformats.org/drawingml/2006/main">
            <a:ext uri="{FF2B5EF4-FFF2-40B4-BE49-F238E27FC236}">
              <a16:creationId xmlns:a16="http://schemas.microsoft.com/office/drawing/2014/main" id="{3567957E-0926-7E61-35AD-CADC5B370001}"/>
            </a:ext>
          </a:extLst>
        </cdr:cNvPr>
        <cdr:cNvSpPr txBox="1"/>
      </cdr:nvSpPr>
      <cdr:spPr>
        <a:xfrm xmlns:a="http://schemas.openxmlformats.org/drawingml/2006/main">
          <a:off x="2953148" y="755659"/>
          <a:ext cx="1097303" cy="3896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>
              <a:solidFill>
                <a:schemeClr val="bg1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$</a:t>
          </a:r>
          <a:r>
            <a:rPr lang="en-US" sz="1600" b="1" dirty="0">
              <a:solidFill>
                <a:schemeClr val="bg1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22.9M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795383B-3F81-441B-A985-F70E94AD3E15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9ACC3E2-DE66-4F7D-98C8-99FA84CB7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094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we shared publicly back in August (when budget was presented) – these numbers haven’t changed.</a:t>
            </a:r>
            <a:r>
              <a:rPr lang="en-US" baseline="0" dirty="0"/>
              <a:t> Overall we are down by $6.4M or approximately 0.6%.</a:t>
            </a:r>
            <a:endParaRPr lang="en-US" dirty="0"/>
          </a:p>
          <a:p>
            <a:r>
              <a:rPr lang="en-US" dirty="0"/>
              <a:t>Down about $300M in inflation-adjusted dollars. Note about the state’s reserves?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ACC3E2-DE66-4F7D-98C8-99FA84CB73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667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/>
              <a:t>It’s worth</a:t>
            </a:r>
            <a:r>
              <a:rPr lang="en-US" baseline="0" dirty="0"/>
              <a:t> noting that these increases are not unique to the UW System. In fact, the State of Wisconsin ended FY22 with a $4.3 billion budget surplus. And the State reported a General Fund balance of $7.1B at the end of FY23, pushing the State’s stabilization fund to $2.2B. </a:t>
            </a:r>
            <a:r>
              <a:rPr lang="en-US" sz="2400" b="1" dirty="0">
                <a:solidFill>
                  <a:schemeClr val="tx1"/>
                </a:solidFill>
              </a:rPr>
              <a:t>Expanded use </a:t>
            </a:r>
            <a:r>
              <a:rPr lang="en-US" sz="2400" dirty="0">
                <a:solidFill>
                  <a:schemeClr val="tx1"/>
                </a:solidFill>
              </a:rPr>
              <a:t>of federal indirect funds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Use to fund large capital and administrative projects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Examples: library preservation facility, lab renovations, ATP</a:t>
            </a:r>
          </a:p>
          <a:p>
            <a:pPr defTabSz="931774"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ACC3E2-DE66-4F7D-98C8-99FA84CB73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81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Transitory spike from federal support and expense</a:t>
            </a:r>
            <a:r>
              <a:rPr lang="en-US" baseline="0" dirty="0"/>
              <a:t> reductions during COVID.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ACC3E2-DE66-4F7D-98C8-99FA84CB73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794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Transitory spike from federal support and expense</a:t>
            </a:r>
            <a:r>
              <a:rPr lang="en-US" baseline="0" dirty="0"/>
              <a:t> reductions during COVID. With inflationary costs, and no further federal drawdowns, the FY24 Tuition balances will decline, and would not be a surprise if they dip below the $200M total figure – the all time low – since 2013. We will watch that closely as we enter the last 6 months of FY24.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ACC3E2-DE66-4F7D-98C8-99FA84CB73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2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ACC3E2-DE66-4F7D-98C8-99FA84CB73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34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Comprehensives as a % of total UR.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CC3E2-DE66-4F7D-98C8-99FA84CB73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316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$19,339 was the UW System published cost in 2014-15.  The average net cost was $12,650.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Net cost is the average amount paid by students receiving grants and scholarships.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Students who receive grants and scholarships pay substantially less than the published cost of attendance.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Technical Notes</a:t>
            </a:r>
          </a:p>
          <a:p>
            <a:pPr lvl="0"/>
            <a:r>
              <a:rPr lang="en-US" dirty="0"/>
              <a:t>Published cost of attendance is calculated for Wisconsin resident new freshmen at UW four-year institutions as the sum of full-time tuition and fees, room and board for on-campus residence, books, transportation, and miscellaneous costs. </a:t>
            </a:r>
          </a:p>
          <a:p>
            <a:pPr lvl="0"/>
            <a:r>
              <a:rPr lang="en-US" dirty="0"/>
              <a:t>UW Colleges published cost of attendance assumes room and board costs for students living off campus. </a:t>
            </a:r>
          </a:p>
          <a:p>
            <a:pPr lvl="0"/>
            <a:r>
              <a:rPr lang="en-US" dirty="0"/>
              <a:t>Net cost of attendance is the average amount paid by full-time resident new freshmen receiving grants and scholarships, weighted by on- or off-campus living arrangement using the IPEDS methodology.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Cost of attendance is not inflation-adjusted. Values of UW published and net cost of attendance differ from some values reported in the Legislated Accountability Report, which used different methods to incorporate housing costs in different years. </a:t>
            </a:r>
          </a:p>
          <a:p>
            <a:pPr lvl="0"/>
            <a:r>
              <a:rPr lang="en-US" dirty="0"/>
              <a:t>Net cost of attendance nationally is weighted by full-time resident new freshmen receiving grants and scholarships.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CC3E2-DE66-4F7D-98C8-99FA84CB73F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316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10/5/2023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597986" y="3514993"/>
            <a:ext cx="9170987" cy="0"/>
          </a:xfrm>
          <a:prstGeom prst="line">
            <a:avLst/>
          </a:prstGeom>
          <a:ln w="9525" cmpd="sng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1150" y="636529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30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10/5/2023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1150" y="636529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41141" y="6368679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sz="12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975301" y="2060172"/>
            <a:ext cx="3535813" cy="0"/>
          </a:xfrm>
          <a:prstGeom prst="line">
            <a:avLst/>
          </a:prstGeom>
          <a:ln w="9525" cmpd="sng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6750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10/5/2023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975301" y="2060172"/>
            <a:ext cx="3535813" cy="0"/>
          </a:xfrm>
          <a:prstGeom prst="line">
            <a:avLst/>
          </a:prstGeom>
          <a:ln w="9525" cmpd="sng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1150" y="636529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10/5/2023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1150" y="636529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610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1150" y="636529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6549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10/5/2023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597986" y="3514993"/>
            <a:ext cx="9170987" cy="0"/>
          </a:xfrm>
          <a:prstGeom prst="line">
            <a:avLst/>
          </a:prstGeom>
          <a:ln w="9525" cmpd="sng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1150" y="636529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520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3850"/>
            <a:ext cx="10515600" cy="136683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10/5/2023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922338" y="1690688"/>
            <a:ext cx="9170987" cy="0"/>
          </a:xfrm>
          <a:prstGeom prst="line">
            <a:avLst/>
          </a:prstGeom>
          <a:ln w="9525" cmpd="sng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1150" y="636529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06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67275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10/5/2023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956790" y="4538299"/>
            <a:ext cx="9170987" cy="0"/>
          </a:xfrm>
          <a:prstGeom prst="line">
            <a:avLst/>
          </a:prstGeom>
          <a:ln w="9525" cmpd="sng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1150" y="636529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86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759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10/5/2023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944458" y="1690302"/>
            <a:ext cx="9170987" cy="0"/>
          </a:xfrm>
          <a:prstGeom prst="line">
            <a:avLst/>
          </a:prstGeom>
          <a:ln w="9525" cmpd="sng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1150" y="636529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8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9201150" y="636529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944459" y="1702631"/>
            <a:ext cx="9170987" cy="0"/>
          </a:xfrm>
          <a:prstGeom prst="line">
            <a:avLst/>
          </a:prstGeom>
          <a:ln w="9525" cmpd="sng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162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1150" y="636529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969120" y="1690302"/>
            <a:ext cx="9170987" cy="0"/>
          </a:xfrm>
          <a:prstGeom prst="line">
            <a:avLst/>
          </a:prstGeom>
          <a:ln w="9525" cmpd="sng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920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3850"/>
            <a:ext cx="10515600" cy="136683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10/5/2023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922338" y="1690688"/>
            <a:ext cx="9170987" cy="0"/>
          </a:xfrm>
          <a:prstGeom prst="line">
            <a:avLst/>
          </a:prstGeom>
          <a:ln w="9525" cmpd="sng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1150" y="636529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7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wirl-swish-red.ai"/>
          <p:cNvPicPr>
            <a:picLocks noChangeAspect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73" r="1049" b="42141"/>
          <a:stretch/>
        </p:blipFill>
        <p:spPr>
          <a:xfrm flipH="1">
            <a:off x="542562" y="5079545"/>
            <a:ext cx="11649438" cy="17784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201150" y="6365297"/>
            <a:ext cx="274320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969120" y="1690302"/>
            <a:ext cx="9170987" cy="0"/>
          </a:xfrm>
          <a:prstGeom prst="line">
            <a:avLst/>
          </a:prstGeom>
          <a:ln w="9525" cmpd="sng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509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ustom Layou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wirl-swish-red.ai"/>
          <p:cNvPicPr>
            <a:picLocks noChangeAspect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73" r="1049" b="42141"/>
          <a:stretch/>
        </p:blipFill>
        <p:spPr>
          <a:xfrm flipH="1">
            <a:off x="542562" y="5079545"/>
            <a:ext cx="11649438" cy="17784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9315"/>
            <a:ext cx="8348187" cy="9112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201150" y="6365297"/>
            <a:ext cx="274320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942067" y="1160155"/>
            <a:ext cx="8337261" cy="0"/>
          </a:xfrm>
          <a:prstGeom prst="line">
            <a:avLst/>
          </a:prstGeom>
          <a:ln w="9525" cmpd="sng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044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ln>
            <a:noFill/>
          </a:ln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1150" y="6365297"/>
            <a:ext cx="27432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7098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10/5/2023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1150" y="636529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41141" y="6368679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sz="12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975301" y="2060172"/>
            <a:ext cx="3535813" cy="0"/>
          </a:xfrm>
          <a:prstGeom prst="line">
            <a:avLst/>
          </a:prstGeom>
          <a:ln w="9525" cmpd="sng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53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10/5/2023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975301" y="2060172"/>
            <a:ext cx="3535813" cy="0"/>
          </a:xfrm>
          <a:prstGeom prst="line">
            <a:avLst/>
          </a:prstGeom>
          <a:ln w="9525" cmpd="sng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1150" y="636529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660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10/5/2023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1150" y="636529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2036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1150" y="636529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243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67275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10/5/2023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956790" y="4538299"/>
            <a:ext cx="9170987" cy="0"/>
          </a:xfrm>
          <a:prstGeom prst="line">
            <a:avLst/>
          </a:prstGeom>
          <a:ln w="9525" cmpd="sng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1150" y="636529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100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759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10/5/2023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944458" y="1690302"/>
            <a:ext cx="9170987" cy="0"/>
          </a:xfrm>
          <a:prstGeom prst="line">
            <a:avLst/>
          </a:prstGeom>
          <a:ln w="9525" cmpd="sng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1150" y="636529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3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9201150" y="636529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944459" y="1702631"/>
            <a:ext cx="9170987" cy="0"/>
          </a:xfrm>
          <a:prstGeom prst="line">
            <a:avLst/>
          </a:prstGeom>
          <a:ln w="9525" cmpd="sng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011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1150" y="636529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969120" y="1690302"/>
            <a:ext cx="9170987" cy="0"/>
          </a:xfrm>
          <a:prstGeom prst="line">
            <a:avLst/>
          </a:prstGeom>
          <a:ln w="9525" cmpd="sng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458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wirl-swish-red.ai"/>
          <p:cNvPicPr>
            <a:picLocks noChangeAspect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73" r="1049" b="42141"/>
          <a:stretch/>
        </p:blipFill>
        <p:spPr>
          <a:xfrm flipH="1">
            <a:off x="542562" y="5079545"/>
            <a:ext cx="11649438" cy="17784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201150" y="6365297"/>
            <a:ext cx="274320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969120" y="1690302"/>
            <a:ext cx="9170987" cy="0"/>
          </a:xfrm>
          <a:prstGeom prst="line">
            <a:avLst/>
          </a:prstGeom>
          <a:ln w="9525" cmpd="sng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9">
            <a:extLst>
              <a:ext uri="{FF2B5EF4-FFF2-40B4-BE49-F238E27FC236}">
                <a16:creationId xmlns:a16="http://schemas.microsoft.com/office/drawing/2014/main" id="{BA3CECB3-0945-1380-79F2-7B8FB682562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 bwMode="auto">
          <a:xfrm>
            <a:off x="728913" y="5981092"/>
            <a:ext cx="1256297" cy="66161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715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ustom Layou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wirl-swish-red.ai"/>
          <p:cNvPicPr>
            <a:picLocks noChangeAspect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73" r="1049" b="42141"/>
          <a:stretch/>
        </p:blipFill>
        <p:spPr>
          <a:xfrm flipH="1">
            <a:off x="542562" y="5079545"/>
            <a:ext cx="11649438" cy="17784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9315"/>
            <a:ext cx="8348187" cy="9112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201150" y="6365297"/>
            <a:ext cx="274320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942067" y="1160155"/>
            <a:ext cx="8337261" cy="0"/>
          </a:xfrm>
          <a:prstGeom prst="line">
            <a:avLst/>
          </a:prstGeom>
          <a:ln w="9525" cmpd="sng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3490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ln>
            <a:noFill/>
          </a:ln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1150" y="6365297"/>
            <a:ext cx="27432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12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microsoft.com/office/2007/relationships/hdphoto" Target="../media/hdphoto2.wdp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-element.eps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1" r="5369" b="52969"/>
          <a:stretch/>
        </p:blipFill>
        <p:spPr bwMode="auto">
          <a:xfrm>
            <a:off x="0" y="5441667"/>
            <a:ext cx="12192000" cy="1416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79462"/>
            <a:ext cx="10515600" cy="9112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01150" y="2524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9119861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2BBA1-9B2B-6844-874E-E9BB84AB5F43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id="{EE33A0D9-8314-AF9E-3AF1-EE5F926B9F97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/>
          <a:stretch/>
        </p:blipFill>
        <p:spPr bwMode="auto">
          <a:xfrm>
            <a:off x="728913" y="5981092"/>
            <a:ext cx="1256297" cy="66161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722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80" r:id="rId7"/>
    <p:sldLayoutId id="2147483681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bg1">
              <a:lumMod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bg1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bg1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bg1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bg1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-element.eps"/>
          <p:cNvPicPr>
            <a:picLocks noChangeAspect="1"/>
          </p:cNvPicPr>
          <p:nvPr userDrawn="1"/>
        </p:nvPicPr>
        <p:blipFill rotWithShape="1">
          <a:blip r:embed="rId15">
            <a:biLevel thresh="25000"/>
            <a:lum bright="57000" contrast="-5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1" r="5369" b="52969"/>
          <a:stretch/>
        </p:blipFill>
        <p:spPr bwMode="auto">
          <a:xfrm>
            <a:off x="0" y="5441667"/>
            <a:ext cx="12192000" cy="1416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79462"/>
            <a:ext cx="10515600" cy="9112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01150" y="2524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9119861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2BBA1-9B2B-6844-874E-E9BB84AB5F43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id="{A6343A97-3246-EC76-F9DC-5FDB30BEFD68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/>
          <a:stretch/>
        </p:blipFill>
        <p:spPr bwMode="auto">
          <a:xfrm>
            <a:off x="728913" y="5981092"/>
            <a:ext cx="1256297" cy="66161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804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bg1">
              <a:lumMod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bg1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bg1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bg1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bg1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/>
              <a:t>FY23 Program Revenue Balances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30638"/>
            <a:ext cx="9144000" cy="1655762"/>
          </a:xfrm>
        </p:spPr>
        <p:txBody>
          <a:bodyPr/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Sean P. Nelson, Vice President for Finance and Administration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Board of Regents Business and Finance Committee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October 5, 2023</a:t>
            </a:r>
          </a:p>
        </p:txBody>
      </p:sp>
    </p:spTree>
    <p:extLst>
      <p:ext uri="{BB962C8B-B14F-4D97-AF65-F5344CB8AC3E}">
        <p14:creationId xmlns:p14="http://schemas.microsoft.com/office/powerpoint/2010/main" val="4285825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900" b="1" dirty="0">
                <a:latin typeface="+mn-lt"/>
              </a:rPr>
              <a:t>FY23</a:t>
            </a:r>
            <a:r>
              <a:rPr lang="en-US" sz="3900" b="1" spc="-130" dirty="0">
                <a:latin typeface="+mn-lt"/>
              </a:rPr>
              <a:t> </a:t>
            </a:r>
            <a:r>
              <a:rPr lang="en-US" sz="3900" b="1" dirty="0">
                <a:latin typeface="+mn-lt"/>
              </a:rPr>
              <a:t>Total</a:t>
            </a:r>
            <a:r>
              <a:rPr lang="en-US" sz="3900" b="1" spc="-125" dirty="0">
                <a:latin typeface="+mn-lt"/>
              </a:rPr>
              <a:t> </a:t>
            </a:r>
            <a:r>
              <a:rPr lang="en-US" sz="3900" b="1" dirty="0">
                <a:latin typeface="+mn-lt"/>
              </a:rPr>
              <a:t>Unrestricted</a:t>
            </a:r>
            <a:r>
              <a:rPr lang="en-US" sz="3900" b="1" spc="-110" dirty="0">
                <a:latin typeface="+mn-lt"/>
              </a:rPr>
              <a:t> </a:t>
            </a:r>
            <a:r>
              <a:rPr lang="en-US" sz="3900" b="1" spc="-10" dirty="0">
                <a:latin typeface="+mn-lt"/>
              </a:rPr>
              <a:t>Balances</a:t>
            </a:r>
            <a:endParaRPr lang="en-US" sz="39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8200" y="1457309"/>
            <a:ext cx="9228221" cy="4351338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Overall, the total </a:t>
            </a: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Unrestricted Balances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down over previous year by $6.4M, or approximately 0.6%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FY23 Unrestricted Balances: $1.081 billion</a:t>
            </a:r>
          </a:p>
          <a:p>
            <a:pPr marL="1828800" lvl="3" indent="-45720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FY13 total in </a:t>
            </a:r>
            <a:r>
              <a:rPr lang="en-US" sz="2400" b="1" u="sng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inflation-adjusted</a:t>
            </a:r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dollars: $1.39B</a:t>
            </a:r>
          </a:p>
          <a:p>
            <a:pPr lvl="2"/>
            <a:endParaRPr lang="en-US" sz="8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Nearly </a:t>
            </a: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87%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Total Unrestricted Balance meets the Legislative Audit Bureau’s definition of </a:t>
            </a:r>
            <a:r>
              <a:rPr lang="en-US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obligated, planned or designated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a specific project, initiative, program, or capital commitment</a:t>
            </a:r>
          </a:p>
        </p:txBody>
      </p:sp>
    </p:spTree>
    <p:extLst>
      <p:ext uri="{BB962C8B-B14F-4D97-AF65-F5344CB8AC3E}">
        <p14:creationId xmlns:p14="http://schemas.microsoft.com/office/powerpoint/2010/main" val="1530197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699" y="239790"/>
            <a:ext cx="10896601" cy="911226"/>
          </a:xfrm>
        </p:spPr>
        <p:txBody>
          <a:bodyPr>
            <a:normAutofit/>
          </a:bodyPr>
          <a:lstStyle/>
          <a:p>
            <a:r>
              <a:rPr lang="en-US" sz="3900" b="1" dirty="0">
                <a:latin typeface="+mn-lt"/>
              </a:rPr>
              <a:t>FY23</a:t>
            </a:r>
            <a:r>
              <a:rPr lang="en-US" sz="3900" b="1" spc="-130" dirty="0">
                <a:latin typeface="+mn-lt"/>
              </a:rPr>
              <a:t> </a:t>
            </a:r>
            <a:r>
              <a:rPr lang="en-US" sz="3900" b="1" dirty="0">
                <a:latin typeface="+mn-lt"/>
              </a:rPr>
              <a:t>Total</a:t>
            </a:r>
            <a:r>
              <a:rPr lang="en-US" sz="3900" b="1" spc="-125" dirty="0">
                <a:latin typeface="+mn-lt"/>
              </a:rPr>
              <a:t> </a:t>
            </a:r>
            <a:r>
              <a:rPr lang="en-US" sz="3900" b="1" dirty="0">
                <a:latin typeface="+mn-lt"/>
              </a:rPr>
              <a:t>Unrestricted</a:t>
            </a:r>
            <a:r>
              <a:rPr lang="en-US" sz="3900" b="1" spc="-110" dirty="0">
                <a:latin typeface="+mn-lt"/>
              </a:rPr>
              <a:t> </a:t>
            </a:r>
            <a:r>
              <a:rPr lang="en-US" sz="3900" b="1" spc="-10" dirty="0">
                <a:latin typeface="+mn-lt"/>
              </a:rPr>
              <a:t>Balances Summary</a:t>
            </a:r>
            <a:endParaRPr lang="en-US" sz="39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61195" y="1447784"/>
            <a:ext cx="9228221" cy="4351338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Tuition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balances are </a:t>
            </a:r>
            <a:r>
              <a:rPr lang="en-US" sz="28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down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$51.6M (or 17%)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55% below FY13 GPR/Tuition balances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Balance represents approximately 31 days of operating expenses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Auxiliary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balances are </a:t>
            </a:r>
            <a:r>
              <a:rPr lang="en-US" sz="28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down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$8.9M (or 3%)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 Operations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balances</a:t>
            </a: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</a:t>
            </a:r>
            <a:r>
              <a:rPr lang="en-US" sz="2800" b="1" u="sng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$19.9M (or 13%)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Federal Indirect Cost Reimbursement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balances are </a:t>
            </a:r>
            <a:r>
              <a:rPr lang="en-US" sz="2800" b="1" u="sng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</a:t>
            </a:r>
            <a:r>
              <a:rPr lang="en-US" sz="2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$35.2M (or 14%) </a:t>
            </a:r>
          </a:p>
        </p:txBody>
      </p:sp>
    </p:spTree>
    <p:extLst>
      <p:ext uri="{BB962C8B-B14F-4D97-AF65-F5344CB8AC3E}">
        <p14:creationId xmlns:p14="http://schemas.microsoft.com/office/powerpoint/2010/main" val="3857498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2276"/>
            <a:ext cx="10515600" cy="749170"/>
          </a:xfrm>
        </p:spPr>
        <p:txBody>
          <a:bodyPr/>
          <a:lstStyle/>
          <a:p>
            <a:r>
              <a:rPr lang="en-US" b="1" dirty="0"/>
              <a:t>Tuition Balances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62B3DFFC-43E0-5CC0-3542-000C137847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4699225"/>
              </p:ext>
            </p:extLst>
          </p:nvPr>
        </p:nvGraphicFramePr>
        <p:xfrm>
          <a:off x="838200" y="1661920"/>
          <a:ext cx="8153400" cy="3812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3" name="object 34">
            <a:extLst>
              <a:ext uri="{FF2B5EF4-FFF2-40B4-BE49-F238E27FC236}">
                <a16:creationId xmlns:a16="http://schemas.microsoft.com/office/drawing/2014/main" id="{A5EBA428-D5A7-B5BC-0C98-33D155050447}"/>
              </a:ext>
            </a:extLst>
          </p:cNvPr>
          <p:cNvGrpSpPr/>
          <p:nvPr/>
        </p:nvGrpSpPr>
        <p:grpSpPr>
          <a:xfrm>
            <a:off x="1809750" y="4015567"/>
            <a:ext cx="6219825" cy="838200"/>
            <a:chOff x="2134362" y="3903726"/>
            <a:chExt cx="5709285" cy="838200"/>
          </a:xfrm>
        </p:grpSpPr>
        <p:sp>
          <p:nvSpPr>
            <p:cNvPr id="14" name="object 35">
              <a:extLst>
                <a:ext uri="{FF2B5EF4-FFF2-40B4-BE49-F238E27FC236}">
                  <a16:creationId xmlns:a16="http://schemas.microsoft.com/office/drawing/2014/main" id="{288B0C99-C02C-AF16-6B71-CDB60CFC3CE3}"/>
                </a:ext>
              </a:extLst>
            </p:cNvPr>
            <p:cNvSpPr/>
            <p:nvPr/>
          </p:nvSpPr>
          <p:spPr>
            <a:xfrm>
              <a:off x="2134362" y="3903726"/>
              <a:ext cx="5709285" cy="838200"/>
            </a:xfrm>
            <a:custGeom>
              <a:avLst/>
              <a:gdLst/>
              <a:ahLst/>
              <a:cxnLst/>
              <a:rect l="l" t="t" r="r" b="b"/>
              <a:pathLst>
                <a:path w="5709284" h="838200">
                  <a:moveTo>
                    <a:pt x="5289804" y="0"/>
                  </a:moveTo>
                  <a:lnTo>
                    <a:pt x="5289804" y="209550"/>
                  </a:lnTo>
                  <a:lnTo>
                    <a:pt x="0" y="209550"/>
                  </a:lnTo>
                  <a:lnTo>
                    <a:pt x="0" y="628650"/>
                  </a:lnTo>
                  <a:lnTo>
                    <a:pt x="5289804" y="628650"/>
                  </a:lnTo>
                  <a:lnTo>
                    <a:pt x="5289804" y="838200"/>
                  </a:lnTo>
                  <a:lnTo>
                    <a:pt x="5708904" y="419100"/>
                  </a:lnTo>
                  <a:lnTo>
                    <a:pt x="5289804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36">
              <a:extLst>
                <a:ext uri="{FF2B5EF4-FFF2-40B4-BE49-F238E27FC236}">
                  <a16:creationId xmlns:a16="http://schemas.microsoft.com/office/drawing/2014/main" id="{BB7D2AAA-A806-CD55-6F02-AC9320D1F669}"/>
                </a:ext>
              </a:extLst>
            </p:cNvPr>
            <p:cNvSpPr/>
            <p:nvPr/>
          </p:nvSpPr>
          <p:spPr>
            <a:xfrm>
              <a:off x="2134362" y="3903726"/>
              <a:ext cx="5709285" cy="838200"/>
            </a:xfrm>
            <a:custGeom>
              <a:avLst/>
              <a:gdLst/>
              <a:ahLst/>
              <a:cxnLst/>
              <a:rect l="l" t="t" r="r" b="b"/>
              <a:pathLst>
                <a:path w="5709284" h="838200">
                  <a:moveTo>
                    <a:pt x="0" y="209550"/>
                  </a:moveTo>
                  <a:lnTo>
                    <a:pt x="5289804" y="209550"/>
                  </a:lnTo>
                  <a:lnTo>
                    <a:pt x="5289804" y="0"/>
                  </a:lnTo>
                  <a:lnTo>
                    <a:pt x="5708904" y="419100"/>
                  </a:lnTo>
                  <a:lnTo>
                    <a:pt x="5289804" y="838200"/>
                  </a:lnTo>
                  <a:lnTo>
                    <a:pt x="5289804" y="628650"/>
                  </a:lnTo>
                  <a:lnTo>
                    <a:pt x="0" y="628650"/>
                  </a:lnTo>
                  <a:lnTo>
                    <a:pt x="0" y="209550"/>
                  </a:lnTo>
                  <a:close/>
                </a:path>
              </a:pathLst>
            </a:custGeom>
            <a:ln w="25908">
              <a:solidFill>
                <a:srgbClr val="5E002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37">
            <a:extLst>
              <a:ext uri="{FF2B5EF4-FFF2-40B4-BE49-F238E27FC236}">
                <a16:creationId xmlns:a16="http://schemas.microsoft.com/office/drawing/2014/main" id="{BCB8AA89-EC00-EFFE-DEC4-379E62F82DE5}"/>
              </a:ext>
            </a:extLst>
          </p:cNvPr>
          <p:cNvSpPr txBox="1"/>
          <p:nvPr/>
        </p:nvSpPr>
        <p:spPr>
          <a:xfrm>
            <a:off x="3267709" y="4279858"/>
            <a:ext cx="154995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1F1F1"/>
                </a:solidFill>
                <a:latin typeface="Gill Sans MT"/>
                <a:cs typeface="Gill Sans MT"/>
              </a:rPr>
              <a:t>T U</a:t>
            </a:r>
            <a:r>
              <a:rPr sz="1800" b="1" spc="5" dirty="0">
                <a:solidFill>
                  <a:srgbClr val="F1F1F1"/>
                </a:solidFill>
                <a:latin typeface="Gill Sans MT"/>
                <a:cs typeface="Gill Sans MT"/>
              </a:rPr>
              <a:t> </a:t>
            </a:r>
            <a:r>
              <a:rPr sz="1800" b="1" dirty="0">
                <a:solidFill>
                  <a:srgbClr val="F1F1F1"/>
                </a:solidFill>
                <a:latin typeface="Gill Sans MT"/>
                <a:cs typeface="Gill Sans MT"/>
              </a:rPr>
              <a:t>I</a:t>
            </a:r>
            <a:r>
              <a:rPr lang="en-US" sz="1800" b="1" dirty="0">
                <a:solidFill>
                  <a:srgbClr val="F1F1F1"/>
                </a:solidFill>
                <a:latin typeface="Gill Sans MT"/>
                <a:cs typeface="Gill Sans MT"/>
              </a:rPr>
              <a:t> </a:t>
            </a:r>
            <a:r>
              <a:rPr sz="1800" b="1" spc="-275" dirty="0">
                <a:solidFill>
                  <a:srgbClr val="F1F1F1"/>
                </a:solidFill>
                <a:latin typeface="Gill Sans MT"/>
                <a:cs typeface="Gill Sans MT"/>
              </a:rPr>
              <a:t> </a:t>
            </a:r>
            <a:r>
              <a:rPr sz="1800" b="1" dirty="0">
                <a:solidFill>
                  <a:srgbClr val="F1F1F1"/>
                </a:solidFill>
                <a:latin typeface="Gill Sans MT"/>
                <a:cs typeface="Gill Sans MT"/>
              </a:rPr>
              <a:t>T I</a:t>
            </a:r>
            <a:r>
              <a:rPr sz="1800" b="1" spc="-10" dirty="0">
                <a:solidFill>
                  <a:srgbClr val="F1F1F1"/>
                </a:solidFill>
                <a:latin typeface="Gill Sans MT"/>
                <a:cs typeface="Gill Sans MT"/>
              </a:rPr>
              <a:t> </a:t>
            </a:r>
            <a:r>
              <a:rPr sz="1800" b="1" dirty="0">
                <a:solidFill>
                  <a:srgbClr val="F1F1F1"/>
                </a:solidFill>
                <a:latin typeface="Gill Sans MT"/>
                <a:cs typeface="Gill Sans MT"/>
              </a:rPr>
              <a:t>O N</a:t>
            </a:r>
            <a:endParaRPr sz="1800" dirty="0">
              <a:latin typeface="Gill Sans MT"/>
              <a:cs typeface="Gill Sans MT"/>
            </a:endParaRPr>
          </a:p>
        </p:txBody>
      </p:sp>
      <p:sp>
        <p:nvSpPr>
          <p:cNvPr id="17" name="object 38">
            <a:extLst>
              <a:ext uri="{FF2B5EF4-FFF2-40B4-BE49-F238E27FC236}">
                <a16:creationId xmlns:a16="http://schemas.microsoft.com/office/drawing/2014/main" id="{DE2B9D5E-1F7A-4ECD-3509-2BA81571A974}"/>
              </a:ext>
            </a:extLst>
          </p:cNvPr>
          <p:cNvSpPr txBox="1"/>
          <p:nvPr/>
        </p:nvSpPr>
        <p:spPr>
          <a:xfrm>
            <a:off x="4974086" y="4279858"/>
            <a:ext cx="13322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1F1F1"/>
                </a:solidFill>
                <a:latin typeface="Gill Sans MT"/>
                <a:cs typeface="Gill Sans MT"/>
              </a:rPr>
              <a:t>F</a:t>
            </a:r>
            <a:r>
              <a:rPr sz="1800" b="1" spc="-25" dirty="0">
                <a:solidFill>
                  <a:srgbClr val="F1F1F1"/>
                </a:solidFill>
                <a:latin typeface="Gill Sans MT"/>
                <a:cs typeface="Gill Sans MT"/>
              </a:rPr>
              <a:t> </a:t>
            </a:r>
            <a:r>
              <a:rPr sz="1800" b="1" dirty="0">
                <a:solidFill>
                  <a:srgbClr val="F1F1F1"/>
                </a:solidFill>
                <a:latin typeface="Gill Sans MT"/>
                <a:cs typeface="Gill Sans MT"/>
              </a:rPr>
              <a:t>R</a:t>
            </a:r>
            <a:r>
              <a:rPr sz="1800" b="1" spc="-25" dirty="0">
                <a:solidFill>
                  <a:srgbClr val="F1F1F1"/>
                </a:solidFill>
                <a:latin typeface="Gill Sans MT"/>
                <a:cs typeface="Gill Sans MT"/>
              </a:rPr>
              <a:t> </a:t>
            </a:r>
            <a:r>
              <a:rPr sz="1800" b="1" dirty="0">
                <a:solidFill>
                  <a:srgbClr val="F1F1F1"/>
                </a:solidFill>
                <a:latin typeface="Gill Sans MT"/>
                <a:cs typeface="Gill Sans MT"/>
              </a:rPr>
              <a:t>O</a:t>
            </a:r>
            <a:r>
              <a:rPr sz="1800" b="1" spc="-20" dirty="0">
                <a:solidFill>
                  <a:srgbClr val="F1F1F1"/>
                </a:solidFill>
                <a:latin typeface="Gill Sans MT"/>
                <a:cs typeface="Gill Sans MT"/>
              </a:rPr>
              <a:t> </a:t>
            </a:r>
            <a:r>
              <a:rPr sz="1800" b="1" dirty="0">
                <a:solidFill>
                  <a:srgbClr val="F1F1F1"/>
                </a:solidFill>
                <a:latin typeface="Gill Sans MT"/>
                <a:cs typeface="Gill Sans MT"/>
              </a:rPr>
              <a:t>Z</a:t>
            </a:r>
            <a:r>
              <a:rPr sz="1800" b="1" spc="-20" dirty="0">
                <a:solidFill>
                  <a:srgbClr val="F1F1F1"/>
                </a:solidFill>
                <a:latin typeface="Gill Sans MT"/>
                <a:cs typeface="Gill Sans MT"/>
              </a:rPr>
              <a:t> </a:t>
            </a:r>
            <a:r>
              <a:rPr sz="1800" b="1" dirty="0">
                <a:solidFill>
                  <a:srgbClr val="F1F1F1"/>
                </a:solidFill>
                <a:latin typeface="Gill Sans MT"/>
                <a:cs typeface="Gill Sans MT"/>
              </a:rPr>
              <a:t>E</a:t>
            </a:r>
            <a:r>
              <a:rPr sz="1800" b="1" spc="-30" dirty="0">
                <a:solidFill>
                  <a:srgbClr val="F1F1F1"/>
                </a:solidFill>
                <a:latin typeface="Gill Sans MT"/>
                <a:cs typeface="Gill Sans MT"/>
              </a:rPr>
              <a:t> </a:t>
            </a:r>
            <a:r>
              <a:rPr sz="1800" b="1" dirty="0">
                <a:solidFill>
                  <a:srgbClr val="F1F1F1"/>
                </a:solidFill>
                <a:latin typeface="Gill Sans MT"/>
                <a:cs typeface="Gill Sans MT"/>
              </a:rPr>
              <a:t>N</a:t>
            </a:r>
            <a:endParaRPr sz="1800" dirty="0">
              <a:latin typeface="Gill Sans MT"/>
              <a:cs typeface="Gill Sans MT"/>
            </a:endParaRPr>
          </a:p>
        </p:txBody>
      </p:sp>
      <p:sp>
        <p:nvSpPr>
          <p:cNvPr id="18" name="object 43">
            <a:extLst>
              <a:ext uri="{FF2B5EF4-FFF2-40B4-BE49-F238E27FC236}">
                <a16:creationId xmlns:a16="http://schemas.microsoft.com/office/drawing/2014/main" id="{4AD6F607-89E3-8AEF-34BC-C23231570C51}"/>
              </a:ext>
            </a:extLst>
          </p:cNvPr>
          <p:cNvSpPr txBox="1"/>
          <p:nvPr/>
        </p:nvSpPr>
        <p:spPr>
          <a:xfrm>
            <a:off x="9411891" y="4041671"/>
            <a:ext cx="2116494" cy="15209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5080" indent="-285750">
              <a:lnSpc>
                <a:spcPct val="100000"/>
              </a:lnSpc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en-US" sz="1400" b="1" i="1" spc="-5" dirty="0">
                <a:solidFill>
                  <a:srgbClr val="00B050"/>
                </a:solidFill>
                <a:latin typeface="Calibri"/>
                <a:cs typeface="Calibri"/>
              </a:rPr>
              <a:t>Green line </a:t>
            </a:r>
            <a:r>
              <a:rPr lang="en-US" sz="1400" b="1" i="1" spc="-5" dirty="0">
                <a:solidFill>
                  <a:srgbClr val="3A3A3A"/>
                </a:solidFill>
                <a:latin typeface="Calibri"/>
                <a:cs typeface="Calibri"/>
              </a:rPr>
              <a:t>represents 12% of budgeted expenditures, the BOR </a:t>
            </a:r>
            <a:r>
              <a:rPr sz="1400" b="1" i="1" spc="-5" dirty="0">
                <a:solidFill>
                  <a:srgbClr val="3A3A3A"/>
                </a:solidFill>
                <a:latin typeface="Calibri"/>
                <a:cs typeface="Calibri"/>
              </a:rPr>
              <a:t>reporting threshold </a:t>
            </a:r>
            <a:r>
              <a:rPr lang="en-US" sz="1400" b="1" i="1" spc="-5" dirty="0">
                <a:solidFill>
                  <a:srgbClr val="3A3A3A"/>
                </a:solidFill>
                <a:latin typeface="Calibri"/>
                <a:cs typeface="Calibri"/>
              </a:rPr>
              <a:t>for program revenue balances in Regent Policy Document 21-6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7D49FBB-60C7-5049-3F9F-D03B26E085E1}"/>
              </a:ext>
            </a:extLst>
          </p:cNvPr>
          <p:cNvSpPr txBox="1"/>
          <p:nvPr/>
        </p:nvSpPr>
        <p:spPr>
          <a:xfrm>
            <a:off x="1296955" y="1155190"/>
            <a:ext cx="8733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u="sng" dirty="0"/>
              <a:t>Tuition balances are down $51.6M, or 17% from prior year</a:t>
            </a:r>
          </a:p>
        </p:txBody>
      </p:sp>
    </p:spTree>
    <p:extLst>
      <p:ext uri="{BB962C8B-B14F-4D97-AF65-F5344CB8AC3E}">
        <p14:creationId xmlns:p14="http://schemas.microsoft.com/office/powerpoint/2010/main" val="894950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B8C155D-D2B2-75D6-68FA-FD0B7A6E8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3331"/>
            <a:ext cx="10515600" cy="1047750"/>
          </a:xfrm>
        </p:spPr>
        <p:txBody>
          <a:bodyPr/>
          <a:lstStyle/>
          <a:p>
            <a:r>
              <a:rPr lang="en-US" b="1" dirty="0"/>
              <a:t>Deficit Spending by Fund Source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581FEE-6DE3-5A1D-8462-A2CED95FF780}"/>
              </a:ext>
            </a:extLst>
          </p:cNvPr>
          <p:cNvSpPr txBox="1"/>
          <p:nvPr/>
        </p:nvSpPr>
        <p:spPr>
          <a:xfrm>
            <a:off x="6096000" y="1247774"/>
            <a:ext cx="503406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i="1" dirty="0">
                <a:solidFill>
                  <a:srgbClr val="002060"/>
                </a:solidFill>
                <a:cs typeface="Calibri" panose="020F0502020204030204" pitchFamily="34" charset="0"/>
              </a:rPr>
              <a:t>Deficit Spending &amp; Unbudgeted Salaries $64.4M</a:t>
            </a:r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D7290BF5-A054-C34F-6773-8892A6934B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8508512"/>
              </p:ext>
            </p:extLst>
          </p:nvPr>
        </p:nvGraphicFramePr>
        <p:xfrm>
          <a:off x="520960" y="169971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44667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975" y="225554"/>
            <a:ext cx="10515600" cy="1023824"/>
          </a:xfrm>
        </p:spPr>
        <p:txBody>
          <a:bodyPr>
            <a:normAutofit/>
          </a:bodyPr>
          <a:lstStyle/>
          <a:p>
            <a:r>
              <a:rPr lang="en-US" sz="3600" b="1" dirty="0"/>
              <a:t>Auxiliary Balances: A Closer Look at Commitments</a:t>
            </a:r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6CF850EC-EECE-170F-B14B-721CC0409C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8766665"/>
              </p:ext>
            </p:extLst>
          </p:nvPr>
        </p:nvGraphicFramePr>
        <p:xfrm>
          <a:off x="838200" y="1642536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3C904F8-6368-6F3D-A88C-68B2A8231E30}"/>
              </a:ext>
            </a:extLst>
          </p:cNvPr>
          <p:cNvSpPr txBox="1"/>
          <p:nvPr/>
        </p:nvSpPr>
        <p:spPr>
          <a:xfrm>
            <a:off x="2550367" y="2986185"/>
            <a:ext cx="1905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62% of Auxiliary balances are allocated for new or ongoing </a:t>
            </a:r>
            <a:r>
              <a:rPr lang="en-US" sz="1500" b="1" i="1" u="sng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capital commitments</a:t>
            </a:r>
            <a:r>
              <a:rPr lang="en-US" sz="15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sz="1500" b="1" i="1" u="sng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debt service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4C1DDF3-ECCB-34DE-8442-3E3DB0DE895E}"/>
              </a:ext>
            </a:extLst>
          </p:cNvPr>
          <p:cNvCxnSpPr>
            <a:cxnSpLocks/>
          </p:cNvCxnSpPr>
          <p:nvPr/>
        </p:nvCxnSpPr>
        <p:spPr>
          <a:xfrm flipH="1" flipV="1">
            <a:off x="4105275" y="1809750"/>
            <a:ext cx="2124075" cy="238125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4101C0A-81FE-CBFD-14E2-15E73F7CB1A9}"/>
              </a:ext>
            </a:extLst>
          </p:cNvPr>
          <p:cNvCxnSpPr>
            <a:cxnSpLocks/>
          </p:cNvCxnSpPr>
          <p:nvPr/>
        </p:nvCxnSpPr>
        <p:spPr>
          <a:xfrm flipH="1" flipV="1">
            <a:off x="4619625" y="2143125"/>
            <a:ext cx="1609725" cy="185079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CDEFEEF-6E25-E1FA-DA9D-465646F9AD27}"/>
              </a:ext>
            </a:extLst>
          </p:cNvPr>
          <p:cNvCxnSpPr>
            <a:cxnSpLocks/>
          </p:cNvCxnSpPr>
          <p:nvPr/>
        </p:nvCxnSpPr>
        <p:spPr>
          <a:xfrm flipH="1">
            <a:off x="5142625" y="2590800"/>
            <a:ext cx="1086725" cy="395385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1659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291" y="464500"/>
            <a:ext cx="10515600" cy="1002349"/>
          </a:xfrm>
        </p:spPr>
        <p:txBody>
          <a:bodyPr>
            <a:normAutofit/>
          </a:bodyPr>
          <a:lstStyle/>
          <a:p>
            <a:r>
              <a:rPr lang="en-US" b="1" dirty="0"/>
              <a:t>Key Takeaways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3CE23A-FFA0-B3BA-8CC1-A5048D54434A}"/>
              </a:ext>
            </a:extLst>
          </p:cNvPr>
          <p:cNvSpPr txBox="1"/>
          <p:nvPr/>
        </p:nvSpPr>
        <p:spPr>
          <a:xfrm>
            <a:off x="488788" y="1596168"/>
            <a:ext cx="11214424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Ø"/>
            </a:pPr>
            <a:endParaRPr lang="en-US" sz="800" i="1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/>
                </a:solidFill>
              </a:rPr>
              <a:t>Expenses increasing </a:t>
            </a:r>
            <a:r>
              <a:rPr lang="en-US" sz="2400" dirty="0">
                <a:solidFill>
                  <a:schemeClr val="tx1"/>
                </a:solidFill>
              </a:rPr>
              <a:t>to pre-pandemic levels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800" dirty="0">
              <a:solidFill>
                <a:schemeClr val="tx1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Example: Travel declined 84% between FY19 and FY21, but returned to near-FY19 levels in FY23</a:t>
            </a:r>
            <a:endParaRPr lang="en-US" sz="200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000" dirty="0"/>
              <a:t>Inflation adding to campus operating costs and eroding purchasing power of reserves</a:t>
            </a:r>
          </a:p>
          <a:p>
            <a:pPr lvl="1"/>
            <a:endParaRPr lang="en-US" sz="8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UW universities </a:t>
            </a:r>
            <a:r>
              <a:rPr lang="en-US" sz="2400" b="1" dirty="0">
                <a:solidFill>
                  <a:schemeClr val="tx1"/>
                </a:solidFill>
              </a:rPr>
              <a:t>anticipate further reductions in FY24 balances</a:t>
            </a:r>
          </a:p>
          <a:p>
            <a:endParaRPr lang="en-US" sz="800" b="1" dirty="0">
              <a:solidFill>
                <a:schemeClr val="tx1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000" dirty="0"/>
              <a:t>One-time Federal COVID relief funding is now fully drawn down</a:t>
            </a:r>
          </a:p>
          <a:p>
            <a:pPr lvl="1"/>
            <a:endParaRPr lang="en-US" sz="800" i="1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800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10 campuses project </a:t>
            </a:r>
            <a:r>
              <a:rPr lang="en-US" sz="2400" b="1" dirty="0">
                <a:solidFill>
                  <a:schemeClr val="tx1"/>
                </a:solidFill>
              </a:rPr>
              <a:t>budgetary shortfalls</a:t>
            </a:r>
          </a:p>
          <a:p>
            <a:pPr lvl="1"/>
            <a:endParaRPr lang="en-US" sz="800" dirty="0">
              <a:solidFill>
                <a:schemeClr val="tx1"/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000" dirty="0"/>
              <a:t>$64.4 million identified for planned shortfalls and funding staff positions not funded in the </a:t>
            </a:r>
            <a:r>
              <a:rPr lang="en-US" sz="2000" b="1" i="1" u="sng" dirty="0"/>
              <a:t>current</a:t>
            </a:r>
            <a:r>
              <a:rPr lang="en-US" sz="2000" dirty="0"/>
              <a:t> FY24 operating budget</a:t>
            </a:r>
          </a:p>
          <a:p>
            <a:pPr lvl="1" indent="-457200">
              <a:buFont typeface="Wingdings" panose="05000000000000000000" pitchFamily="2" charset="2"/>
              <a:buChar char="§"/>
            </a:pPr>
            <a:endParaRPr lang="en-US" sz="800" dirty="0"/>
          </a:p>
          <a:p>
            <a:pPr lvl="1" indent="-457200">
              <a:buFont typeface="Wingdings" panose="05000000000000000000" pitchFamily="2" charset="2"/>
              <a:buChar char="§"/>
            </a:pPr>
            <a:r>
              <a:rPr lang="en-US" sz="2400" dirty="0"/>
              <a:t>11 comprehensive campuses comprise 33% of total unrestricted balances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8499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6D0EB16-4CCC-D1B8-8233-496B4B159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672751"/>
            <a:ext cx="10515600" cy="1489549"/>
          </a:xfrm>
        </p:spPr>
        <p:txBody>
          <a:bodyPr/>
          <a:lstStyle/>
          <a:p>
            <a:pPr algn="ctr"/>
            <a:r>
              <a:rPr lang="en-US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370884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UWSA-Theme-5">
  <a:themeElements>
    <a:clrScheme name="System-ie">
      <a:dk1>
        <a:srgbClr val="570B22"/>
      </a:dk1>
      <a:lt1>
        <a:srgbClr val="F2F2F2"/>
      </a:lt1>
      <a:dk2>
        <a:srgbClr val="3F3F3F"/>
      </a:dk2>
      <a:lt2>
        <a:srgbClr val="FFFFFF"/>
      </a:lt2>
      <a:accent1>
        <a:srgbClr val="990033"/>
      </a:accent1>
      <a:accent2>
        <a:srgbClr val="CE6632"/>
      </a:accent2>
      <a:accent3>
        <a:srgbClr val="1B4D5F"/>
      </a:accent3>
      <a:accent4>
        <a:srgbClr val="53563A"/>
      </a:accent4>
      <a:accent5>
        <a:srgbClr val="765A82"/>
      </a:accent5>
      <a:accent6>
        <a:srgbClr val="A88842"/>
      </a:accent6>
      <a:hlink>
        <a:srgbClr val="990033"/>
      </a:hlink>
      <a:folHlink>
        <a:srgbClr val="570B22"/>
      </a:folHlink>
    </a:clrScheme>
    <a:fontScheme name="UWSA">
      <a:majorFont>
        <a:latin typeface="Lato"/>
        <a:ea typeface=""/>
        <a:cs typeface=""/>
      </a:majorFont>
      <a:minorFont>
        <a:latin typeface="Open Sans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UWSA-Theme-5">
  <a:themeElements>
    <a:clrScheme name="System-ie">
      <a:dk1>
        <a:srgbClr val="570B22"/>
      </a:dk1>
      <a:lt1>
        <a:srgbClr val="F2F2F2"/>
      </a:lt1>
      <a:dk2>
        <a:srgbClr val="3F3F3F"/>
      </a:dk2>
      <a:lt2>
        <a:srgbClr val="FFFFFF"/>
      </a:lt2>
      <a:accent1>
        <a:srgbClr val="990033"/>
      </a:accent1>
      <a:accent2>
        <a:srgbClr val="CE6632"/>
      </a:accent2>
      <a:accent3>
        <a:srgbClr val="1B4D5F"/>
      </a:accent3>
      <a:accent4>
        <a:srgbClr val="53563A"/>
      </a:accent4>
      <a:accent5>
        <a:srgbClr val="765A82"/>
      </a:accent5>
      <a:accent6>
        <a:srgbClr val="A88842"/>
      </a:accent6>
      <a:hlink>
        <a:srgbClr val="990033"/>
      </a:hlink>
      <a:folHlink>
        <a:srgbClr val="570B22"/>
      </a:folHlink>
    </a:clrScheme>
    <a:fontScheme name="UWSA">
      <a:majorFont>
        <a:latin typeface="Lato"/>
        <a:ea typeface=""/>
        <a:cs typeface=""/>
      </a:majorFont>
      <a:minorFont>
        <a:latin typeface="Open Sans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UWSA-Theme-5</Template>
  <TotalTime>3701</TotalTime>
  <Words>888</Words>
  <Application>Microsoft Office PowerPoint</Application>
  <PresentationFormat>Widescreen</PresentationFormat>
  <Paragraphs>87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Gill Sans MT</vt:lpstr>
      <vt:lpstr>Lato</vt:lpstr>
      <vt:lpstr>Open Sans</vt:lpstr>
      <vt:lpstr>Wingdings</vt:lpstr>
      <vt:lpstr>UWSA-Theme-5</vt:lpstr>
      <vt:lpstr>1_UWSA-Theme-5</vt:lpstr>
      <vt:lpstr>FY23 Program Revenue Balances Review</vt:lpstr>
      <vt:lpstr>FY23 Total Unrestricted Balances</vt:lpstr>
      <vt:lpstr>FY23 Total Unrestricted Balances Summary</vt:lpstr>
      <vt:lpstr>Tuition Balances</vt:lpstr>
      <vt:lpstr>Deficit Spending by Fund Source</vt:lpstr>
      <vt:lpstr>Auxiliary Balances: A Closer Look at Commitments</vt:lpstr>
      <vt:lpstr>Key Takeaways</vt:lpstr>
      <vt:lpstr>Questions?</vt:lpstr>
    </vt:vector>
  </TitlesOfParts>
  <Company>UWSA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Accountability and Research:</dc:title>
  <dc:creator>Todd Bailey</dc:creator>
  <cp:lastModifiedBy>Heather Laroi</cp:lastModifiedBy>
  <cp:revision>49</cp:revision>
  <cp:lastPrinted>2023-10-03T20:42:57Z</cp:lastPrinted>
  <dcterms:created xsi:type="dcterms:W3CDTF">2017-02-22T19:20:28Z</dcterms:created>
  <dcterms:modified xsi:type="dcterms:W3CDTF">2023-10-05T15:54:45Z</dcterms:modified>
</cp:coreProperties>
</file>