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61" r:id="rId7"/>
  </p:sldMasterIdLst>
  <p:notesMasterIdLst>
    <p:notesMasterId r:id="rId69"/>
  </p:notesMasterIdLst>
  <p:handoutMasterIdLst>
    <p:handoutMasterId r:id="rId70"/>
  </p:handoutMasterIdLst>
  <p:sldIdLst>
    <p:sldId id="256" r:id="rId8"/>
    <p:sldId id="258" r:id="rId9"/>
    <p:sldId id="401" r:id="rId10"/>
    <p:sldId id="416" r:id="rId11"/>
    <p:sldId id="384" r:id="rId12"/>
    <p:sldId id="334" r:id="rId13"/>
    <p:sldId id="391" r:id="rId14"/>
    <p:sldId id="393" r:id="rId15"/>
    <p:sldId id="341" r:id="rId16"/>
    <p:sldId id="396" r:id="rId17"/>
    <p:sldId id="397" r:id="rId18"/>
    <p:sldId id="342" r:id="rId19"/>
    <p:sldId id="340" r:id="rId20"/>
    <p:sldId id="343" r:id="rId21"/>
    <p:sldId id="394" r:id="rId22"/>
    <p:sldId id="395" r:id="rId23"/>
    <p:sldId id="348" r:id="rId24"/>
    <p:sldId id="398" r:id="rId25"/>
    <p:sldId id="399" r:id="rId26"/>
    <p:sldId id="400" r:id="rId27"/>
    <p:sldId id="389" r:id="rId28"/>
    <p:sldId id="417" r:id="rId29"/>
    <p:sldId id="299" r:id="rId30"/>
    <p:sldId id="349" r:id="rId31"/>
    <p:sldId id="402" r:id="rId32"/>
    <p:sldId id="355" r:id="rId33"/>
    <p:sldId id="356" r:id="rId34"/>
    <p:sldId id="403" r:id="rId35"/>
    <p:sldId id="404" r:id="rId36"/>
    <p:sldId id="358" r:id="rId37"/>
    <p:sldId id="359" r:id="rId38"/>
    <p:sldId id="360" r:id="rId39"/>
    <p:sldId id="390" r:id="rId40"/>
    <p:sldId id="362" r:id="rId41"/>
    <p:sldId id="363" r:id="rId42"/>
    <p:sldId id="405" r:id="rId43"/>
    <p:sldId id="406" r:id="rId44"/>
    <p:sldId id="381" r:id="rId45"/>
    <p:sldId id="382" r:id="rId46"/>
    <p:sldId id="383" r:id="rId47"/>
    <p:sldId id="386" r:id="rId48"/>
    <p:sldId id="407" r:id="rId49"/>
    <p:sldId id="333" r:id="rId50"/>
    <p:sldId id="371" r:id="rId51"/>
    <p:sldId id="364" r:id="rId52"/>
    <p:sldId id="365" r:id="rId53"/>
    <p:sldId id="366" r:id="rId54"/>
    <p:sldId id="372" r:id="rId55"/>
    <p:sldId id="367" r:id="rId56"/>
    <p:sldId id="368" r:id="rId57"/>
    <p:sldId id="369" r:id="rId58"/>
    <p:sldId id="370" r:id="rId59"/>
    <p:sldId id="392" r:id="rId60"/>
    <p:sldId id="387" r:id="rId61"/>
    <p:sldId id="378" r:id="rId62"/>
    <p:sldId id="379" r:id="rId63"/>
    <p:sldId id="380" r:id="rId64"/>
    <p:sldId id="388" r:id="rId65"/>
    <p:sldId id="314" r:id="rId66"/>
    <p:sldId id="377" r:id="rId67"/>
    <p:sldId id="275" r:id="rId68"/>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1A0E"/>
    <a:srgbClr val="F3F7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88249" autoAdjust="0"/>
  </p:normalViewPr>
  <p:slideViewPr>
    <p:cSldViewPr>
      <p:cViewPr varScale="1">
        <p:scale>
          <a:sx n="114" d="100"/>
          <a:sy n="114" d="100"/>
        </p:scale>
        <p:origin x="1272" y="102"/>
      </p:cViewPr>
      <p:guideLst>
        <p:guide orient="horz" pos="2208"/>
        <p:guide pos="2880"/>
      </p:guideLst>
    </p:cSldViewPr>
  </p:slideViewPr>
  <p:notesTextViewPr>
    <p:cViewPr>
      <p:scale>
        <a:sx n="1" d="1"/>
        <a:sy n="1" d="1"/>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 Type="http://schemas.openxmlformats.org/officeDocument/2006/relationships/slideMaster" Target="slideMasters/slideMaster2.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7CDC0F-92D9-4A0E-8FFB-ADC6EB5DA515}" type="doc">
      <dgm:prSet loTypeId="urn:microsoft.com/office/officeart/2008/layout/VerticalCurvedList" loCatId="list" qsTypeId="urn:microsoft.com/office/officeart/2005/8/quickstyle/simple1" qsCatId="simple" csTypeId="urn:microsoft.com/office/officeart/2005/8/colors/accent2_4" csCatId="accent2" phldr="1"/>
      <dgm:spPr/>
      <dgm:t>
        <a:bodyPr/>
        <a:lstStyle/>
        <a:p>
          <a:endParaRPr lang="en-US"/>
        </a:p>
      </dgm:t>
    </dgm:pt>
    <dgm:pt modelId="{8AC4EE0B-A249-4150-87F8-ADF05D34BA35}">
      <dgm:prSet phldrT="[Text]" custT="1"/>
      <dgm:spPr>
        <a:solidFill>
          <a:schemeClr val="accent2"/>
        </a:solidFill>
      </dgm:spPr>
      <dgm:t>
        <a:bodyPr/>
        <a:lstStyle/>
        <a:p>
          <a:r>
            <a:rPr lang="en-US" sz="2000" baseline="0" dirty="0"/>
            <a:t>Populate &amp; Upload Institutional Planning Spreadsheet (IPS)</a:t>
          </a:r>
        </a:p>
      </dgm:t>
    </dgm:pt>
    <dgm:pt modelId="{111B6061-B312-4153-8E8A-351FC366A4F8}" type="parTrans" cxnId="{98604263-2659-47F4-A234-F8A66B5C08A7}">
      <dgm:prSet/>
      <dgm:spPr/>
      <dgm:t>
        <a:bodyPr/>
        <a:lstStyle/>
        <a:p>
          <a:endParaRPr lang="en-US" sz="2800"/>
        </a:p>
      </dgm:t>
    </dgm:pt>
    <dgm:pt modelId="{3148B6BB-FEDF-4914-B35F-DA2881FDBECC}" type="sibTrans" cxnId="{98604263-2659-47F4-A234-F8A66B5C08A7}">
      <dgm:prSet/>
      <dgm:spPr/>
      <dgm:t>
        <a:bodyPr/>
        <a:lstStyle/>
        <a:p>
          <a:endParaRPr lang="en-US" sz="2800"/>
        </a:p>
      </dgm:t>
    </dgm:pt>
    <dgm:pt modelId="{B81BFC45-09F9-475B-BF80-231196D003B6}">
      <dgm:prSet phldrT="[Text]" custT="1"/>
      <dgm:spPr>
        <a:solidFill>
          <a:schemeClr val="accent2">
            <a:lumMod val="75000"/>
          </a:schemeClr>
        </a:solidFill>
      </dgm:spPr>
      <dgm:t>
        <a:bodyPr/>
        <a:lstStyle/>
        <a:p>
          <a:r>
            <a:rPr lang="en-US" sz="2000" baseline="0" dirty="0"/>
            <a:t>Compensation Admin Tool (CAT Page) &amp; Additional Adjustments Page (AAP)</a:t>
          </a:r>
        </a:p>
      </dgm:t>
    </dgm:pt>
    <dgm:pt modelId="{7118097C-500F-457C-9C7B-90C43A274F39}" type="parTrans" cxnId="{CA3745ED-EEA2-4AC4-9862-636DE6A82AB1}">
      <dgm:prSet/>
      <dgm:spPr/>
      <dgm:t>
        <a:bodyPr/>
        <a:lstStyle/>
        <a:p>
          <a:endParaRPr lang="en-US" sz="2800"/>
        </a:p>
      </dgm:t>
    </dgm:pt>
    <dgm:pt modelId="{A6E48ED7-C63A-4446-A86B-AECE4136E11D}" type="sibTrans" cxnId="{CA3745ED-EEA2-4AC4-9862-636DE6A82AB1}">
      <dgm:prSet/>
      <dgm:spPr/>
      <dgm:t>
        <a:bodyPr/>
        <a:lstStyle/>
        <a:p>
          <a:endParaRPr lang="en-US" sz="2800"/>
        </a:p>
      </dgm:t>
    </dgm:pt>
    <dgm:pt modelId="{26B99D8C-9E87-4F25-8A1E-8586C9C894B9}">
      <dgm:prSet phldrT="[Text]" custT="1"/>
      <dgm:spPr>
        <a:solidFill>
          <a:schemeClr val="accent2">
            <a:lumMod val="60000"/>
            <a:lumOff val="40000"/>
          </a:schemeClr>
        </a:solidFill>
      </dgm:spPr>
      <dgm:t>
        <a:bodyPr/>
        <a:lstStyle/>
        <a:p>
          <a:r>
            <a:rPr lang="en-US" sz="2000" baseline="0" dirty="0">
              <a:solidFill>
                <a:schemeClr val="bg1"/>
              </a:solidFill>
            </a:rPr>
            <a:t>CAT Reporting</a:t>
          </a:r>
        </a:p>
      </dgm:t>
    </dgm:pt>
    <dgm:pt modelId="{5B4486F9-8E23-4C66-80A0-24E764971021}" type="parTrans" cxnId="{D38456C8-08AF-479A-AAAA-6A2F6F11E465}">
      <dgm:prSet/>
      <dgm:spPr/>
      <dgm:t>
        <a:bodyPr/>
        <a:lstStyle/>
        <a:p>
          <a:endParaRPr lang="en-US" sz="2800"/>
        </a:p>
      </dgm:t>
    </dgm:pt>
    <dgm:pt modelId="{D8453741-12FA-44EF-B198-956169D0DB23}" type="sibTrans" cxnId="{D38456C8-08AF-479A-AAAA-6A2F6F11E465}">
      <dgm:prSet/>
      <dgm:spPr/>
      <dgm:t>
        <a:bodyPr/>
        <a:lstStyle/>
        <a:p>
          <a:endParaRPr lang="en-US" sz="2800"/>
        </a:p>
      </dgm:t>
    </dgm:pt>
    <dgm:pt modelId="{1283FBA5-382E-49A3-BD5B-298F85262722}">
      <dgm:prSet phldrT="[Text]" custT="1"/>
      <dgm:spPr>
        <a:solidFill>
          <a:schemeClr val="accent2">
            <a:lumMod val="40000"/>
            <a:lumOff val="60000"/>
          </a:schemeClr>
        </a:solidFill>
      </dgm:spPr>
      <dgm:t>
        <a:bodyPr/>
        <a:lstStyle/>
        <a:p>
          <a:r>
            <a:rPr lang="en-US" sz="2000" baseline="0" dirty="0"/>
            <a:t>Overview</a:t>
          </a:r>
        </a:p>
      </dgm:t>
    </dgm:pt>
    <dgm:pt modelId="{8C34A0CB-E74D-41B2-A2C7-17F79F9F19BB}" type="parTrans" cxnId="{A44B959F-F72D-47C2-9CD8-13F9355C25FC}">
      <dgm:prSet/>
      <dgm:spPr/>
      <dgm:t>
        <a:bodyPr/>
        <a:lstStyle/>
        <a:p>
          <a:endParaRPr lang="en-US" sz="2800"/>
        </a:p>
      </dgm:t>
    </dgm:pt>
    <dgm:pt modelId="{974AF137-F595-454A-89F6-F0D1DF7C48C4}" type="sibTrans" cxnId="{A44B959F-F72D-47C2-9CD8-13F9355C25FC}">
      <dgm:prSet/>
      <dgm:spPr/>
      <dgm:t>
        <a:bodyPr/>
        <a:lstStyle/>
        <a:p>
          <a:endParaRPr lang="en-US" sz="2800"/>
        </a:p>
      </dgm:t>
    </dgm:pt>
    <dgm:pt modelId="{0F8A901F-F94A-42AC-85A9-B77C49B21EF1}">
      <dgm:prSet phldrT="[Text]" custT="1"/>
      <dgm:spPr>
        <a:solidFill>
          <a:schemeClr val="accent2"/>
        </a:solidFill>
      </dgm:spPr>
      <dgm:t>
        <a:bodyPr/>
        <a:lstStyle/>
        <a:p>
          <a:r>
            <a:rPr lang="en-US" sz="2000" baseline="0" dirty="0"/>
            <a:t>CAT Setup – Lock Users &amp; Data Freeze</a:t>
          </a:r>
        </a:p>
      </dgm:t>
    </dgm:pt>
    <dgm:pt modelId="{6DE2C80B-4789-4D80-87D9-1ED0066231B1}" type="parTrans" cxnId="{9376EAD6-E81D-4C73-A675-CA2DDE79A047}">
      <dgm:prSet/>
      <dgm:spPr/>
      <dgm:t>
        <a:bodyPr/>
        <a:lstStyle/>
        <a:p>
          <a:endParaRPr lang="en-US"/>
        </a:p>
      </dgm:t>
    </dgm:pt>
    <dgm:pt modelId="{6CA37B6E-52E9-4B9F-9C4B-0FA69E43EAEE}" type="sibTrans" cxnId="{9376EAD6-E81D-4C73-A675-CA2DDE79A047}">
      <dgm:prSet/>
      <dgm:spPr/>
      <dgm:t>
        <a:bodyPr/>
        <a:lstStyle/>
        <a:p>
          <a:endParaRPr lang="en-US"/>
        </a:p>
      </dgm:t>
    </dgm:pt>
    <dgm:pt modelId="{435971CF-131E-4AEC-A7D3-40477ED6A052}">
      <dgm:prSet phldrT="[Text]" custT="1"/>
      <dgm:spPr>
        <a:solidFill>
          <a:schemeClr val="accent2">
            <a:lumMod val="60000"/>
            <a:lumOff val="40000"/>
          </a:schemeClr>
        </a:solidFill>
      </dgm:spPr>
      <dgm:t>
        <a:bodyPr/>
        <a:lstStyle/>
        <a:p>
          <a:r>
            <a:rPr lang="en-US" sz="2000" baseline="0" dirty="0"/>
            <a:t>Initialization Report (I.R.)</a:t>
          </a:r>
        </a:p>
      </dgm:t>
    </dgm:pt>
    <dgm:pt modelId="{D829ED26-6D53-425B-9AF1-128C38691E67}" type="parTrans" cxnId="{7C84F25A-BED7-4DE0-86C8-D441852C544C}">
      <dgm:prSet/>
      <dgm:spPr/>
      <dgm:t>
        <a:bodyPr/>
        <a:lstStyle/>
        <a:p>
          <a:endParaRPr lang="en-US"/>
        </a:p>
      </dgm:t>
    </dgm:pt>
    <dgm:pt modelId="{6984F05D-795A-40C1-BA10-161775387351}" type="sibTrans" cxnId="{7C84F25A-BED7-4DE0-86C8-D441852C544C}">
      <dgm:prSet/>
      <dgm:spPr/>
      <dgm:t>
        <a:bodyPr/>
        <a:lstStyle/>
        <a:p>
          <a:endParaRPr lang="en-US"/>
        </a:p>
      </dgm:t>
    </dgm:pt>
    <dgm:pt modelId="{F2E484CC-087C-42A9-8FD6-3395F18A7837}">
      <dgm:prSet phldrT="[Text]" custT="1"/>
      <dgm:spPr>
        <a:solidFill>
          <a:schemeClr val="accent2">
            <a:lumMod val="40000"/>
            <a:lumOff val="60000"/>
          </a:schemeClr>
        </a:solidFill>
      </dgm:spPr>
      <dgm:t>
        <a:bodyPr/>
        <a:lstStyle/>
        <a:p>
          <a:r>
            <a:rPr lang="en-US" sz="2000" baseline="0" dirty="0">
              <a:solidFill>
                <a:schemeClr val="bg1"/>
              </a:solidFill>
            </a:rPr>
            <a:t>Resources and Support</a:t>
          </a:r>
        </a:p>
      </dgm:t>
    </dgm:pt>
    <dgm:pt modelId="{4F1559F5-411B-41D6-8FF1-F45F1737B429}" type="parTrans" cxnId="{DA6A8A0F-9885-4278-9CD0-1B037FC12FDD}">
      <dgm:prSet/>
      <dgm:spPr/>
      <dgm:t>
        <a:bodyPr/>
        <a:lstStyle/>
        <a:p>
          <a:endParaRPr lang="en-US"/>
        </a:p>
      </dgm:t>
    </dgm:pt>
    <dgm:pt modelId="{17D2A3E5-FFB7-4921-B51A-144B62815632}" type="sibTrans" cxnId="{DA6A8A0F-9885-4278-9CD0-1B037FC12FDD}">
      <dgm:prSet/>
      <dgm:spPr/>
      <dgm:t>
        <a:bodyPr/>
        <a:lstStyle/>
        <a:p>
          <a:endParaRPr lang="en-US"/>
        </a:p>
      </dgm:t>
    </dgm:pt>
    <dgm:pt modelId="{41C7CBE3-822F-4F85-B385-33D57A684F42}" type="pres">
      <dgm:prSet presAssocID="{F37CDC0F-92D9-4A0E-8FFB-ADC6EB5DA515}" presName="Name0" presStyleCnt="0">
        <dgm:presLayoutVars>
          <dgm:chMax val="7"/>
          <dgm:chPref val="7"/>
          <dgm:dir/>
        </dgm:presLayoutVars>
      </dgm:prSet>
      <dgm:spPr/>
    </dgm:pt>
    <dgm:pt modelId="{EA6EB7E8-2317-4BE6-B7C0-1EA7ED08D1A2}" type="pres">
      <dgm:prSet presAssocID="{F37CDC0F-92D9-4A0E-8FFB-ADC6EB5DA515}" presName="Name1" presStyleCnt="0"/>
      <dgm:spPr/>
    </dgm:pt>
    <dgm:pt modelId="{07522FAA-310E-4C6B-B14B-5F26BCA98D4B}" type="pres">
      <dgm:prSet presAssocID="{F37CDC0F-92D9-4A0E-8FFB-ADC6EB5DA515}" presName="cycle" presStyleCnt="0"/>
      <dgm:spPr/>
    </dgm:pt>
    <dgm:pt modelId="{93392AE5-0684-4725-82E7-E4041A5CE704}" type="pres">
      <dgm:prSet presAssocID="{F37CDC0F-92D9-4A0E-8FFB-ADC6EB5DA515}" presName="srcNode" presStyleLbl="node1" presStyleIdx="0" presStyleCnt="7"/>
      <dgm:spPr/>
    </dgm:pt>
    <dgm:pt modelId="{58ABECF7-D426-40BE-A3A0-88F728809A4B}" type="pres">
      <dgm:prSet presAssocID="{F37CDC0F-92D9-4A0E-8FFB-ADC6EB5DA515}" presName="conn" presStyleLbl="parChTrans1D2" presStyleIdx="0" presStyleCnt="1"/>
      <dgm:spPr/>
    </dgm:pt>
    <dgm:pt modelId="{DCD75828-426D-47B1-974D-B40C2B9D2EDE}" type="pres">
      <dgm:prSet presAssocID="{F37CDC0F-92D9-4A0E-8FFB-ADC6EB5DA515}" presName="extraNode" presStyleLbl="node1" presStyleIdx="0" presStyleCnt="7"/>
      <dgm:spPr/>
    </dgm:pt>
    <dgm:pt modelId="{3EEBBF48-8004-4C17-8A3F-C3FC1BE40018}" type="pres">
      <dgm:prSet presAssocID="{F37CDC0F-92D9-4A0E-8FFB-ADC6EB5DA515}" presName="dstNode" presStyleLbl="node1" presStyleIdx="0" presStyleCnt="7"/>
      <dgm:spPr/>
    </dgm:pt>
    <dgm:pt modelId="{D46EFEAF-1BCC-4A00-B89C-AAC1150CA956}" type="pres">
      <dgm:prSet presAssocID="{1283FBA5-382E-49A3-BD5B-298F85262722}" presName="text_1" presStyleLbl="node1" presStyleIdx="0" presStyleCnt="7" custScaleY="133513" custLinFactNeighborX="388" custLinFactNeighborY="248">
        <dgm:presLayoutVars>
          <dgm:bulletEnabled val="1"/>
        </dgm:presLayoutVars>
      </dgm:prSet>
      <dgm:spPr/>
    </dgm:pt>
    <dgm:pt modelId="{00F77B50-70D4-4404-B493-08DEAD4451B8}" type="pres">
      <dgm:prSet presAssocID="{1283FBA5-382E-49A3-BD5B-298F85262722}" presName="accent_1" presStyleCnt="0"/>
      <dgm:spPr/>
    </dgm:pt>
    <dgm:pt modelId="{B22DB6B7-3833-4718-9BE9-83B8EA163D8C}" type="pres">
      <dgm:prSet presAssocID="{1283FBA5-382E-49A3-BD5B-298F85262722}" presName="accentRepeatNode" presStyleLbl="solidFgAcc1" presStyleIdx="0" presStyleCnt="7"/>
      <dgm:spPr/>
    </dgm:pt>
    <dgm:pt modelId="{E9B093BB-ED29-4D57-9870-5244788D89A7}" type="pres">
      <dgm:prSet presAssocID="{435971CF-131E-4AEC-A7D3-40477ED6A052}" presName="text_2" presStyleLbl="node1" presStyleIdx="1" presStyleCnt="7" custScaleY="131574">
        <dgm:presLayoutVars>
          <dgm:bulletEnabled val="1"/>
        </dgm:presLayoutVars>
      </dgm:prSet>
      <dgm:spPr/>
    </dgm:pt>
    <dgm:pt modelId="{1BB6F987-9892-454E-89F3-860C9FB5B59F}" type="pres">
      <dgm:prSet presAssocID="{435971CF-131E-4AEC-A7D3-40477ED6A052}" presName="accent_2" presStyleCnt="0"/>
      <dgm:spPr/>
    </dgm:pt>
    <dgm:pt modelId="{E0F2A5AC-F181-40F0-BF9F-F727861D4A31}" type="pres">
      <dgm:prSet presAssocID="{435971CF-131E-4AEC-A7D3-40477ED6A052}" presName="accentRepeatNode" presStyleLbl="solidFgAcc1" presStyleIdx="1" presStyleCnt="7" custLinFactNeighborX="-3767" custLinFactNeighborY="-2630"/>
      <dgm:spPr/>
    </dgm:pt>
    <dgm:pt modelId="{CDA243B1-C522-42DB-A94B-90151C8C9131}" type="pres">
      <dgm:prSet presAssocID="{8AC4EE0B-A249-4150-87F8-ADF05D34BA35}" presName="text_3" presStyleLbl="node1" presStyleIdx="2" presStyleCnt="7" custScaleY="129911">
        <dgm:presLayoutVars>
          <dgm:bulletEnabled val="1"/>
        </dgm:presLayoutVars>
      </dgm:prSet>
      <dgm:spPr/>
    </dgm:pt>
    <dgm:pt modelId="{DFC24891-B4F4-4B35-A20F-76BCD0F250FB}" type="pres">
      <dgm:prSet presAssocID="{8AC4EE0B-A249-4150-87F8-ADF05D34BA35}" presName="accent_3" presStyleCnt="0"/>
      <dgm:spPr/>
    </dgm:pt>
    <dgm:pt modelId="{29838866-992C-446D-AC74-E04A0AE3A2D0}" type="pres">
      <dgm:prSet presAssocID="{8AC4EE0B-A249-4150-87F8-ADF05D34BA35}" presName="accentRepeatNode" presStyleLbl="solidFgAcc1" presStyleIdx="2" presStyleCnt="7"/>
      <dgm:spPr/>
    </dgm:pt>
    <dgm:pt modelId="{1FD3D1DB-51DB-48F6-B026-CDEC783D8E23}" type="pres">
      <dgm:prSet presAssocID="{B81BFC45-09F9-475B-BF80-231196D003B6}" presName="text_4" presStyleLbl="node1" presStyleIdx="3" presStyleCnt="7" custScaleY="161980">
        <dgm:presLayoutVars>
          <dgm:bulletEnabled val="1"/>
        </dgm:presLayoutVars>
      </dgm:prSet>
      <dgm:spPr/>
    </dgm:pt>
    <dgm:pt modelId="{24715FE7-8CD1-4310-B1DF-BD213F61C805}" type="pres">
      <dgm:prSet presAssocID="{B81BFC45-09F9-475B-BF80-231196D003B6}" presName="accent_4" presStyleCnt="0"/>
      <dgm:spPr/>
    </dgm:pt>
    <dgm:pt modelId="{3C4EB9AD-914D-416F-848B-EECDF496AD39}" type="pres">
      <dgm:prSet presAssocID="{B81BFC45-09F9-475B-BF80-231196D003B6}" presName="accentRepeatNode" presStyleLbl="solidFgAcc1" presStyleIdx="3" presStyleCnt="7"/>
      <dgm:spPr/>
    </dgm:pt>
    <dgm:pt modelId="{2EE86176-E890-41A6-BBD0-2D9B93C572DA}" type="pres">
      <dgm:prSet presAssocID="{0F8A901F-F94A-42AC-85A9-B77C49B21EF1}" presName="text_5" presStyleLbl="node1" presStyleIdx="4" presStyleCnt="7" custScaleY="141082">
        <dgm:presLayoutVars>
          <dgm:bulletEnabled val="1"/>
        </dgm:presLayoutVars>
      </dgm:prSet>
      <dgm:spPr/>
    </dgm:pt>
    <dgm:pt modelId="{7304E8BB-D8DE-4AB4-9A8D-D9941EC5A02E}" type="pres">
      <dgm:prSet presAssocID="{0F8A901F-F94A-42AC-85A9-B77C49B21EF1}" presName="accent_5" presStyleCnt="0"/>
      <dgm:spPr/>
    </dgm:pt>
    <dgm:pt modelId="{EC2ABAF4-DDD6-47CF-8D38-BBA27B20E3CB}" type="pres">
      <dgm:prSet presAssocID="{0F8A901F-F94A-42AC-85A9-B77C49B21EF1}" presName="accentRepeatNode" presStyleLbl="solidFgAcc1" presStyleIdx="4" presStyleCnt="7"/>
      <dgm:spPr/>
    </dgm:pt>
    <dgm:pt modelId="{ED885230-DE9D-4757-8027-6C793D0C3E88}" type="pres">
      <dgm:prSet presAssocID="{26B99D8C-9E87-4F25-8A1E-8586C9C894B9}" presName="text_6" presStyleLbl="node1" presStyleIdx="5" presStyleCnt="7" custScaleY="142746">
        <dgm:presLayoutVars>
          <dgm:bulletEnabled val="1"/>
        </dgm:presLayoutVars>
      </dgm:prSet>
      <dgm:spPr/>
    </dgm:pt>
    <dgm:pt modelId="{3D512B8A-0192-4A8B-BF47-C677A5A0FD8A}" type="pres">
      <dgm:prSet presAssocID="{26B99D8C-9E87-4F25-8A1E-8586C9C894B9}" presName="accent_6" presStyleCnt="0"/>
      <dgm:spPr/>
    </dgm:pt>
    <dgm:pt modelId="{DDEEB327-7D36-481C-AAAF-1F6E0B8B0B70}" type="pres">
      <dgm:prSet presAssocID="{26B99D8C-9E87-4F25-8A1E-8586C9C894B9}" presName="accentRepeatNode" presStyleLbl="solidFgAcc1" presStyleIdx="5" presStyleCnt="7"/>
      <dgm:spPr/>
    </dgm:pt>
    <dgm:pt modelId="{867CE81B-86EF-4E05-BFB7-655DEC08082C}" type="pres">
      <dgm:prSet presAssocID="{F2E484CC-087C-42A9-8FD6-3395F18A7837}" presName="text_7" presStyleLbl="node1" presStyleIdx="6" presStyleCnt="7" custScaleY="123917">
        <dgm:presLayoutVars>
          <dgm:bulletEnabled val="1"/>
        </dgm:presLayoutVars>
      </dgm:prSet>
      <dgm:spPr/>
    </dgm:pt>
    <dgm:pt modelId="{DB990318-8EB3-4CDA-A221-93327C0F3796}" type="pres">
      <dgm:prSet presAssocID="{F2E484CC-087C-42A9-8FD6-3395F18A7837}" presName="accent_7" presStyleCnt="0"/>
      <dgm:spPr/>
    </dgm:pt>
    <dgm:pt modelId="{A378691D-02E4-456A-AD50-06306A71ED01}" type="pres">
      <dgm:prSet presAssocID="{F2E484CC-087C-42A9-8FD6-3395F18A7837}" presName="accentRepeatNode" presStyleLbl="solidFgAcc1" presStyleIdx="6" presStyleCnt="7"/>
      <dgm:spPr/>
    </dgm:pt>
  </dgm:ptLst>
  <dgm:cxnLst>
    <dgm:cxn modelId="{96C78C01-766A-49A7-B111-5942DA3C45F9}" type="presOf" srcId="{974AF137-F595-454A-89F6-F0D1DF7C48C4}" destId="{58ABECF7-D426-40BE-A3A0-88F728809A4B}" srcOrd="0" destOrd="0" presId="urn:microsoft.com/office/officeart/2008/layout/VerticalCurvedList"/>
    <dgm:cxn modelId="{A79CFE0B-A97F-4563-9AD1-45344D5BB0D2}" type="presOf" srcId="{F37CDC0F-92D9-4A0E-8FFB-ADC6EB5DA515}" destId="{41C7CBE3-822F-4F85-B385-33D57A684F42}" srcOrd="0" destOrd="0" presId="urn:microsoft.com/office/officeart/2008/layout/VerticalCurvedList"/>
    <dgm:cxn modelId="{DA6A8A0F-9885-4278-9CD0-1B037FC12FDD}" srcId="{F37CDC0F-92D9-4A0E-8FFB-ADC6EB5DA515}" destId="{F2E484CC-087C-42A9-8FD6-3395F18A7837}" srcOrd="6" destOrd="0" parTransId="{4F1559F5-411B-41D6-8FF1-F45F1737B429}" sibTransId="{17D2A3E5-FFB7-4921-B51A-144B62815632}"/>
    <dgm:cxn modelId="{990D6D25-62AC-4B2E-9CA7-FB231219098E}" type="presOf" srcId="{0F8A901F-F94A-42AC-85A9-B77C49B21EF1}" destId="{2EE86176-E890-41A6-BBD0-2D9B93C572DA}" srcOrd="0" destOrd="0" presId="urn:microsoft.com/office/officeart/2008/layout/VerticalCurvedList"/>
    <dgm:cxn modelId="{2E8E272C-AE03-4B96-968C-57C7029856ED}" type="presOf" srcId="{F2E484CC-087C-42A9-8FD6-3395F18A7837}" destId="{867CE81B-86EF-4E05-BFB7-655DEC08082C}" srcOrd="0" destOrd="0" presId="urn:microsoft.com/office/officeart/2008/layout/VerticalCurvedList"/>
    <dgm:cxn modelId="{98604263-2659-47F4-A234-F8A66B5C08A7}" srcId="{F37CDC0F-92D9-4A0E-8FFB-ADC6EB5DA515}" destId="{8AC4EE0B-A249-4150-87F8-ADF05D34BA35}" srcOrd="2" destOrd="0" parTransId="{111B6061-B312-4153-8E8A-351FC366A4F8}" sibTransId="{3148B6BB-FEDF-4914-B35F-DA2881FDBECC}"/>
    <dgm:cxn modelId="{7C84F25A-BED7-4DE0-86C8-D441852C544C}" srcId="{F37CDC0F-92D9-4A0E-8FFB-ADC6EB5DA515}" destId="{435971CF-131E-4AEC-A7D3-40477ED6A052}" srcOrd="1" destOrd="0" parTransId="{D829ED26-6D53-425B-9AF1-128C38691E67}" sibTransId="{6984F05D-795A-40C1-BA10-161775387351}"/>
    <dgm:cxn modelId="{2EFBEE8C-1E12-4AF1-9704-0C78051AD13A}" type="presOf" srcId="{26B99D8C-9E87-4F25-8A1E-8586C9C894B9}" destId="{ED885230-DE9D-4757-8027-6C793D0C3E88}" srcOrd="0" destOrd="0" presId="urn:microsoft.com/office/officeart/2008/layout/VerticalCurvedList"/>
    <dgm:cxn modelId="{A44B959F-F72D-47C2-9CD8-13F9355C25FC}" srcId="{F37CDC0F-92D9-4A0E-8FFB-ADC6EB5DA515}" destId="{1283FBA5-382E-49A3-BD5B-298F85262722}" srcOrd="0" destOrd="0" parTransId="{8C34A0CB-E74D-41B2-A2C7-17F79F9F19BB}" sibTransId="{974AF137-F595-454A-89F6-F0D1DF7C48C4}"/>
    <dgm:cxn modelId="{0E5810A8-F304-4497-AF10-50523424AE9B}" type="presOf" srcId="{1283FBA5-382E-49A3-BD5B-298F85262722}" destId="{D46EFEAF-1BCC-4A00-B89C-AAC1150CA956}" srcOrd="0" destOrd="0" presId="urn:microsoft.com/office/officeart/2008/layout/VerticalCurvedList"/>
    <dgm:cxn modelId="{8859A0AA-CC09-49C7-B254-21303B5D70FA}" type="presOf" srcId="{435971CF-131E-4AEC-A7D3-40477ED6A052}" destId="{E9B093BB-ED29-4D57-9870-5244788D89A7}" srcOrd="0" destOrd="0" presId="urn:microsoft.com/office/officeart/2008/layout/VerticalCurvedList"/>
    <dgm:cxn modelId="{2AEDD1AC-E295-4E17-BCB4-523C9C884B51}" type="presOf" srcId="{8AC4EE0B-A249-4150-87F8-ADF05D34BA35}" destId="{CDA243B1-C522-42DB-A94B-90151C8C9131}" srcOrd="0" destOrd="0" presId="urn:microsoft.com/office/officeart/2008/layout/VerticalCurvedList"/>
    <dgm:cxn modelId="{D38456C8-08AF-479A-AAAA-6A2F6F11E465}" srcId="{F37CDC0F-92D9-4A0E-8FFB-ADC6EB5DA515}" destId="{26B99D8C-9E87-4F25-8A1E-8586C9C894B9}" srcOrd="5" destOrd="0" parTransId="{5B4486F9-8E23-4C66-80A0-24E764971021}" sibTransId="{D8453741-12FA-44EF-B198-956169D0DB23}"/>
    <dgm:cxn modelId="{CA4E5ED0-9238-4105-9265-4B1E12ABF078}" type="presOf" srcId="{B81BFC45-09F9-475B-BF80-231196D003B6}" destId="{1FD3D1DB-51DB-48F6-B026-CDEC783D8E23}" srcOrd="0" destOrd="0" presId="urn:microsoft.com/office/officeart/2008/layout/VerticalCurvedList"/>
    <dgm:cxn modelId="{9376EAD6-E81D-4C73-A675-CA2DDE79A047}" srcId="{F37CDC0F-92D9-4A0E-8FFB-ADC6EB5DA515}" destId="{0F8A901F-F94A-42AC-85A9-B77C49B21EF1}" srcOrd="4" destOrd="0" parTransId="{6DE2C80B-4789-4D80-87D9-1ED0066231B1}" sibTransId="{6CA37B6E-52E9-4B9F-9C4B-0FA69E43EAEE}"/>
    <dgm:cxn modelId="{CA3745ED-EEA2-4AC4-9862-636DE6A82AB1}" srcId="{F37CDC0F-92D9-4A0E-8FFB-ADC6EB5DA515}" destId="{B81BFC45-09F9-475B-BF80-231196D003B6}" srcOrd="3" destOrd="0" parTransId="{7118097C-500F-457C-9C7B-90C43A274F39}" sibTransId="{A6E48ED7-C63A-4446-A86B-AECE4136E11D}"/>
    <dgm:cxn modelId="{9681C8E6-53A1-4A45-8B3C-A9950BE6FCB1}" type="presParOf" srcId="{41C7CBE3-822F-4F85-B385-33D57A684F42}" destId="{EA6EB7E8-2317-4BE6-B7C0-1EA7ED08D1A2}" srcOrd="0" destOrd="0" presId="urn:microsoft.com/office/officeart/2008/layout/VerticalCurvedList"/>
    <dgm:cxn modelId="{1E5F903C-9069-4C60-8230-C34449E1DA2A}" type="presParOf" srcId="{EA6EB7E8-2317-4BE6-B7C0-1EA7ED08D1A2}" destId="{07522FAA-310E-4C6B-B14B-5F26BCA98D4B}" srcOrd="0" destOrd="0" presId="urn:microsoft.com/office/officeart/2008/layout/VerticalCurvedList"/>
    <dgm:cxn modelId="{62169D95-1E66-41B6-8EBA-1EB20C48EBF5}" type="presParOf" srcId="{07522FAA-310E-4C6B-B14B-5F26BCA98D4B}" destId="{93392AE5-0684-4725-82E7-E4041A5CE704}" srcOrd="0" destOrd="0" presId="urn:microsoft.com/office/officeart/2008/layout/VerticalCurvedList"/>
    <dgm:cxn modelId="{52928C89-1818-411E-BDC1-CB36FDF865CB}" type="presParOf" srcId="{07522FAA-310E-4C6B-B14B-5F26BCA98D4B}" destId="{58ABECF7-D426-40BE-A3A0-88F728809A4B}" srcOrd="1" destOrd="0" presId="urn:microsoft.com/office/officeart/2008/layout/VerticalCurvedList"/>
    <dgm:cxn modelId="{C4D2617E-39F8-4A75-BFF4-BB54BF41CC28}" type="presParOf" srcId="{07522FAA-310E-4C6B-B14B-5F26BCA98D4B}" destId="{DCD75828-426D-47B1-974D-B40C2B9D2EDE}" srcOrd="2" destOrd="0" presId="urn:microsoft.com/office/officeart/2008/layout/VerticalCurvedList"/>
    <dgm:cxn modelId="{DF542A24-4DCB-46EA-B3A8-B64C2B0E5925}" type="presParOf" srcId="{07522FAA-310E-4C6B-B14B-5F26BCA98D4B}" destId="{3EEBBF48-8004-4C17-8A3F-C3FC1BE40018}" srcOrd="3" destOrd="0" presId="urn:microsoft.com/office/officeart/2008/layout/VerticalCurvedList"/>
    <dgm:cxn modelId="{98DD28FA-D73F-45E7-A838-14CE6C24FAB3}" type="presParOf" srcId="{EA6EB7E8-2317-4BE6-B7C0-1EA7ED08D1A2}" destId="{D46EFEAF-1BCC-4A00-B89C-AAC1150CA956}" srcOrd="1" destOrd="0" presId="urn:microsoft.com/office/officeart/2008/layout/VerticalCurvedList"/>
    <dgm:cxn modelId="{E82435B8-9B52-4290-850A-7533CF9DE13F}" type="presParOf" srcId="{EA6EB7E8-2317-4BE6-B7C0-1EA7ED08D1A2}" destId="{00F77B50-70D4-4404-B493-08DEAD4451B8}" srcOrd="2" destOrd="0" presId="urn:microsoft.com/office/officeart/2008/layout/VerticalCurvedList"/>
    <dgm:cxn modelId="{980C8AE1-64C4-449A-BABE-1D151709289B}" type="presParOf" srcId="{00F77B50-70D4-4404-B493-08DEAD4451B8}" destId="{B22DB6B7-3833-4718-9BE9-83B8EA163D8C}" srcOrd="0" destOrd="0" presId="urn:microsoft.com/office/officeart/2008/layout/VerticalCurvedList"/>
    <dgm:cxn modelId="{1ABE212B-51C1-4744-958B-0277973D5A2E}" type="presParOf" srcId="{EA6EB7E8-2317-4BE6-B7C0-1EA7ED08D1A2}" destId="{E9B093BB-ED29-4D57-9870-5244788D89A7}" srcOrd="3" destOrd="0" presId="urn:microsoft.com/office/officeart/2008/layout/VerticalCurvedList"/>
    <dgm:cxn modelId="{64106705-4705-4553-8923-F5B78B4BD2E3}" type="presParOf" srcId="{EA6EB7E8-2317-4BE6-B7C0-1EA7ED08D1A2}" destId="{1BB6F987-9892-454E-89F3-860C9FB5B59F}" srcOrd="4" destOrd="0" presId="urn:microsoft.com/office/officeart/2008/layout/VerticalCurvedList"/>
    <dgm:cxn modelId="{E6DAC808-5191-46D1-86CD-60A6D52D4F72}" type="presParOf" srcId="{1BB6F987-9892-454E-89F3-860C9FB5B59F}" destId="{E0F2A5AC-F181-40F0-BF9F-F727861D4A31}" srcOrd="0" destOrd="0" presId="urn:microsoft.com/office/officeart/2008/layout/VerticalCurvedList"/>
    <dgm:cxn modelId="{87D55331-E3BA-4A54-B14B-6D4B09858313}" type="presParOf" srcId="{EA6EB7E8-2317-4BE6-B7C0-1EA7ED08D1A2}" destId="{CDA243B1-C522-42DB-A94B-90151C8C9131}" srcOrd="5" destOrd="0" presId="urn:microsoft.com/office/officeart/2008/layout/VerticalCurvedList"/>
    <dgm:cxn modelId="{F62B3BC5-A1DC-4C71-8321-D2D9E1A5C188}" type="presParOf" srcId="{EA6EB7E8-2317-4BE6-B7C0-1EA7ED08D1A2}" destId="{DFC24891-B4F4-4B35-A20F-76BCD0F250FB}" srcOrd="6" destOrd="0" presId="urn:microsoft.com/office/officeart/2008/layout/VerticalCurvedList"/>
    <dgm:cxn modelId="{30DCEFE3-AAA1-4EE4-9CFB-255677A3406B}" type="presParOf" srcId="{DFC24891-B4F4-4B35-A20F-76BCD0F250FB}" destId="{29838866-992C-446D-AC74-E04A0AE3A2D0}" srcOrd="0" destOrd="0" presId="urn:microsoft.com/office/officeart/2008/layout/VerticalCurvedList"/>
    <dgm:cxn modelId="{9D74F94A-4728-4B81-A5AD-9A1182402481}" type="presParOf" srcId="{EA6EB7E8-2317-4BE6-B7C0-1EA7ED08D1A2}" destId="{1FD3D1DB-51DB-48F6-B026-CDEC783D8E23}" srcOrd="7" destOrd="0" presId="urn:microsoft.com/office/officeart/2008/layout/VerticalCurvedList"/>
    <dgm:cxn modelId="{2C55C3FC-9911-4AFB-A5BB-4DD063CB18C4}" type="presParOf" srcId="{EA6EB7E8-2317-4BE6-B7C0-1EA7ED08D1A2}" destId="{24715FE7-8CD1-4310-B1DF-BD213F61C805}" srcOrd="8" destOrd="0" presId="urn:microsoft.com/office/officeart/2008/layout/VerticalCurvedList"/>
    <dgm:cxn modelId="{1926B8DD-A25E-4216-99C8-94D505D64C68}" type="presParOf" srcId="{24715FE7-8CD1-4310-B1DF-BD213F61C805}" destId="{3C4EB9AD-914D-416F-848B-EECDF496AD39}" srcOrd="0" destOrd="0" presId="urn:microsoft.com/office/officeart/2008/layout/VerticalCurvedList"/>
    <dgm:cxn modelId="{652DD059-2988-4CA2-ABA4-A63561CE5E24}" type="presParOf" srcId="{EA6EB7E8-2317-4BE6-B7C0-1EA7ED08D1A2}" destId="{2EE86176-E890-41A6-BBD0-2D9B93C572DA}" srcOrd="9" destOrd="0" presId="urn:microsoft.com/office/officeart/2008/layout/VerticalCurvedList"/>
    <dgm:cxn modelId="{38AA4FF6-4B52-4355-832C-4FD86216DC11}" type="presParOf" srcId="{EA6EB7E8-2317-4BE6-B7C0-1EA7ED08D1A2}" destId="{7304E8BB-D8DE-4AB4-9A8D-D9941EC5A02E}" srcOrd="10" destOrd="0" presId="urn:microsoft.com/office/officeart/2008/layout/VerticalCurvedList"/>
    <dgm:cxn modelId="{4033979E-441E-40EB-83D2-2E63643CEE4C}" type="presParOf" srcId="{7304E8BB-D8DE-4AB4-9A8D-D9941EC5A02E}" destId="{EC2ABAF4-DDD6-47CF-8D38-BBA27B20E3CB}" srcOrd="0" destOrd="0" presId="urn:microsoft.com/office/officeart/2008/layout/VerticalCurvedList"/>
    <dgm:cxn modelId="{1F35ACC6-1DB3-4F3A-AB17-71426C0D7AD1}" type="presParOf" srcId="{EA6EB7E8-2317-4BE6-B7C0-1EA7ED08D1A2}" destId="{ED885230-DE9D-4757-8027-6C793D0C3E88}" srcOrd="11" destOrd="0" presId="urn:microsoft.com/office/officeart/2008/layout/VerticalCurvedList"/>
    <dgm:cxn modelId="{7107AE51-0A6D-45BA-AF6D-E46CAA1A453B}" type="presParOf" srcId="{EA6EB7E8-2317-4BE6-B7C0-1EA7ED08D1A2}" destId="{3D512B8A-0192-4A8B-BF47-C677A5A0FD8A}" srcOrd="12" destOrd="0" presId="urn:microsoft.com/office/officeart/2008/layout/VerticalCurvedList"/>
    <dgm:cxn modelId="{BBF2913F-078C-4866-BEF7-C834920AFBE5}" type="presParOf" srcId="{3D512B8A-0192-4A8B-BF47-C677A5A0FD8A}" destId="{DDEEB327-7D36-481C-AAAF-1F6E0B8B0B70}" srcOrd="0" destOrd="0" presId="urn:microsoft.com/office/officeart/2008/layout/VerticalCurvedList"/>
    <dgm:cxn modelId="{900ACFC9-19D3-469F-AD2A-8D4E6B9848A8}" type="presParOf" srcId="{EA6EB7E8-2317-4BE6-B7C0-1EA7ED08D1A2}" destId="{867CE81B-86EF-4E05-BFB7-655DEC08082C}" srcOrd="13" destOrd="0" presId="urn:microsoft.com/office/officeart/2008/layout/VerticalCurvedList"/>
    <dgm:cxn modelId="{7302F968-5C81-4089-BF2D-37B04624B82E}" type="presParOf" srcId="{EA6EB7E8-2317-4BE6-B7C0-1EA7ED08D1A2}" destId="{DB990318-8EB3-4CDA-A221-93327C0F3796}" srcOrd="14" destOrd="0" presId="urn:microsoft.com/office/officeart/2008/layout/VerticalCurvedList"/>
    <dgm:cxn modelId="{6BD8EE53-8E0E-41E8-A7B0-334147437813}" type="presParOf" srcId="{DB990318-8EB3-4CDA-A221-93327C0F3796}" destId="{A378691D-02E4-456A-AD50-06306A71ED0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8BC273-9C84-4140-B94A-70FD244D916F}" type="doc">
      <dgm:prSet loTypeId="urn:microsoft.com/office/officeart/2005/8/layout/vList2" loCatId="list" qsTypeId="urn:microsoft.com/office/officeart/2005/8/quickstyle/simple5" qsCatId="simple" csTypeId="urn:microsoft.com/office/officeart/2005/8/colors/accent2_1" csCatId="accent2" phldr="1"/>
      <dgm:spPr/>
      <dgm:t>
        <a:bodyPr/>
        <a:lstStyle/>
        <a:p>
          <a:endParaRPr lang="en-US"/>
        </a:p>
      </dgm:t>
    </dgm:pt>
    <dgm:pt modelId="{1037FB6F-C75E-440B-8D20-61257FBBA989}">
      <dgm:prSet custT="1"/>
      <dgm:spPr/>
      <dgm:t>
        <a:bodyPr/>
        <a:lstStyle/>
        <a:p>
          <a:pPr rtl="0"/>
          <a:r>
            <a:rPr lang="en-US" sz="3400"/>
            <a:t>CAT Functionality</a:t>
          </a:r>
          <a:endParaRPr lang="en-US" sz="3400" dirty="0"/>
        </a:p>
      </dgm:t>
    </dgm:pt>
    <dgm:pt modelId="{0FF7A002-520C-4562-9570-F5D35761CD96}" type="parTrans" cxnId="{147F2D24-D30C-48F3-8F5A-55B82C44F1B4}">
      <dgm:prSet/>
      <dgm:spPr/>
      <dgm:t>
        <a:bodyPr/>
        <a:lstStyle/>
        <a:p>
          <a:endParaRPr lang="en-US"/>
        </a:p>
      </dgm:t>
    </dgm:pt>
    <dgm:pt modelId="{6885CBA2-E82D-45A9-8856-5EBDFD7F245A}" type="sibTrans" cxnId="{147F2D24-D30C-48F3-8F5A-55B82C44F1B4}">
      <dgm:prSet/>
      <dgm:spPr/>
      <dgm:t>
        <a:bodyPr/>
        <a:lstStyle/>
        <a:p>
          <a:endParaRPr lang="en-US"/>
        </a:p>
      </dgm:t>
    </dgm:pt>
    <dgm:pt modelId="{75E48D06-786C-4DE3-A78B-9EAD77E59C2B}">
      <dgm:prSet/>
      <dgm:spPr>
        <a:solidFill>
          <a:schemeClr val="accent2">
            <a:lumMod val="40000"/>
            <a:lumOff val="60000"/>
          </a:schemeClr>
        </a:solidFill>
      </dgm:spPr>
      <dgm:t>
        <a:bodyPr/>
        <a:lstStyle/>
        <a:p>
          <a:pPr rtl="0"/>
          <a:r>
            <a:rPr lang="en-US" dirty="0"/>
            <a:t>Locating the CAT &amp; IPS Files</a:t>
          </a:r>
        </a:p>
      </dgm:t>
    </dgm:pt>
    <dgm:pt modelId="{719EA9CC-F481-4DD0-9027-4112815FAB8D}" type="parTrans" cxnId="{882D12AC-E7B0-48E5-A61A-9DA763558024}">
      <dgm:prSet/>
      <dgm:spPr/>
      <dgm:t>
        <a:bodyPr/>
        <a:lstStyle/>
        <a:p>
          <a:endParaRPr lang="en-US"/>
        </a:p>
      </dgm:t>
    </dgm:pt>
    <dgm:pt modelId="{E19C3C97-DE71-4479-9C01-9CFB42D32207}" type="sibTrans" cxnId="{882D12AC-E7B0-48E5-A61A-9DA763558024}">
      <dgm:prSet/>
      <dgm:spPr/>
      <dgm:t>
        <a:bodyPr/>
        <a:lstStyle/>
        <a:p>
          <a:endParaRPr lang="en-US"/>
        </a:p>
      </dgm:t>
    </dgm:pt>
    <dgm:pt modelId="{41FF20BD-B7EA-4791-8982-A22DC910266C}">
      <dgm:prSet/>
      <dgm:spPr>
        <a:solidFill>
          <a:schemeClr val="accent2">
            <a:lumMod val="40000"/>
            <a:lumOff val="60000"/>
          </a:schemeClr>
        </a:solidFill>
      </dgm:spPr>
      <dgm:t>
        <a:bodyPr/>
        <a:lstStyle/>
        <a:p>
          <a:pPr rtl="0"/>
          <a:r>
            <a:rPr lang="en-US" dirty="0"/>
            <a:t>The IR to IPS to CAT Process</a:t>
          </a:r>
        </a:p>
      </dgm:t>
    </dgm:pt>
    <dgm:pt modelId="{F717E725-2A37-4072-862A-DE00A41E72CB}" type="parTrans" cxnId="{6D096754-A782-4EF8-8D61-C267D4D97F06}">
      <dgm:prSet/>
      <dgm:spPr/>
      <dgm:t>
        <a:bodyPr/>
        <a:lstStyle/>
        <a:p>
          <a:endParaRPr lang="en-US"/>
        </a:p>
      </dgm:t>
    </dgm:pt>
    <dgm:pt modelId="{B235953C-2EC3-4F49-B017-95DE64EF34F7}" type="sibTrans" cxnId="{6D096754-A782-4EF8-8D61-C267D4D97F06}">
      <dgm:prSet/>
      <dgm:spPr/>
      <dgm:t>
        <a:bodyPr/>
        <a:lstStyle/>
        <a:p>
          <a:endParaRPr lang="en-US"/>
        </a:p>
      </dgm:t>
    </dgm:pt>
    <dgm:pt modelId="{494B11C2-375E-453D-BE10-6D88FB4B2588}">
      <dgm:prSet/>
      <dgm:spPr>
        <a:solidFill>
          <a:schemeClr val="bg1">
            <a:lumMod val="85000"/>
          </a:schemeClr>
        </a:solidFill>
      </dgm:spPr>
      <dgm:t>
        <a:bodyPr/>
        <a:lstStyle/>
        <a:p>
          <a:pPr rtl="0"/>
          <a:r>
            <a:rPr lang="en-US" dirty="0"/>
            <a:t>CAT and AAP</a:t>
          </a:r>
        </a:p>
      </dgm:t>
    </dgm:pt>
    <dgm:pt modelId="{1544D99C-F9BB-4239-B191-C5A06F5CF0C2}" type="parTrans" cxnId="{44800ABA-8ADA-40B0-B1BF-24E4A7D05F01}">
      <dgm:prSet/>
      <dgm:spPr/>
      <dgm:t>
        <a:bodyPr/>
        <a:lstStyle/>
        <a:p>
          <a:endParaRPr lang="en-US"/>
        </a:p>
      </dgm:t>
    </dgm:pt>
    <dgm:pt modelId="{B80B4923-EB10-46B5-B438-EA77F805CD6F}" type="sibTrans" cxnId="{44800ABA-8ADA-40B0-B1BF-24E4A7D05F01}">
      <dgm:prSet/>
      <dgm:spPr/>
      <dgm:t>
        <a:bodyPr/>
        <a:lstStyle/>
        <a:p>
          <a:endParaRPr lang="en-US"/>
        </a:p>
      </dgm:t>
    </dgm:pt>
    <dgm:pt modelId="{F97D22E8-DA20-48DB-B5D4-0EDC7C94D8C5}">
      <dgm:prSet/>
      <dgm:spPr>
        <a:solidFill>
          <a:schemeClr val="bg1">
            <a:lumMod val="85000"/>
          </a:schemeClr>
        </a:solidFill>
      </dgm:spPr>
      <dgm:t>
        <a:bodyPr/>
        <a:lstStyle/>
        <a:p>
          <a:pPr rtl="0"/>
          <a:r>
            <a:rPr lang="en-US" dirty="0"/>
            <a:t>CAT Setup – Lock Users &amp; Data Freeze</a:t>
          </a:r>
        </a:p>
      </dgm:t>
    </dgm:pt>
    <dgm:pt modelId="{AAE123D3-DFA0-4DAB-9A6B-B0ACD9858131}" type="parTrans" cxnId="{E3625102-4C80-45D9-B658-3AD6A18D8977}">
      <dgm:prSet/>
      <dgm:spPr/>
      <dgm:t>
        <a:bodyPr/>
        <a:lstStyle/>
        <a:p>
          <a:endParaRPr lang="en-US"/>
        </a:p>
      </dgm:t>
    </dgm:pt>
    <dgm:pt modelId="{BF2A0D4E-93CC-4693-A709-68CF1A236FAB}" type="sibTrans" cxnId="{E3625102-4C80-45D9-B658-3AD6A18D8977}">
      <dgm:prSet/>
      <dgm:spPr/>
      <dgm:t>
        <a:bodyPr/>
        <a:lstStyle/>
        <a:p>
          <a:endParaRPr lang="en-US"/>
        </a:p>
      </dgm:t>
    </dgm:pt>
    <dgm:pt modelId="{CAF0A454-5F95-4267-98C4-F98FDC62B3F6}" type="pres">
      <dgm:prSet presAssocID="{4C8BC273-9C84-4140-B94A-70FD244D916F}" presName="linear" presStyleCnt="0">
        <dgm:presLayoutVars>
          <dgm:animLvl val="lvl"/>
          <dgm:resizeHandles val="exact"/>
        </dgm:presLayoutVars>
      </dgm:prSet>
      <dgm:spPr/>
    </dgm:pt>
    <dgm:pt modelId="{3FF955DF-49EF-4E78-A874-E94ABA84445A}" type="pres">
      <dgm:prSet presAssocID="{1037FB6F-C75E-440B-8D20-61257FBBA989}" presName="parentText" presStyleLbl="node1" presStyleIdx="0" presStyleCnt="5" custScaleY="82931" custLinFactNeighborY="8604">
        <dgm:presLayoutVars>
          <dgm:chMax val="0"/>
          <dgm:bulletEnabled val="1"/>
        </dgm:presLayoutVars>
      </dgm:prSet>
      <dgm:spPr/>
    </dgm:pt>
    <dgm:pt modelId="{007EBFC1-3B9C-44E0-A193-DD9660279A78}" type="pres">
      <dgm:prSet presAssocID="{6885CBA2-E82D-45A9-8856-5EBDFD7F245A}" presName="spacer" presStyleCnt="0"/>
      <dgm:spPr/>
    </dgm:pt>
    <dgm:pt modelId="{294DE1E9-BCB3-4349-A7FA-F8943830A4C3}" type="pres">
      <dgm:prSet presAssocID="{75E48D06-786C-4DE3-A78B-9EAD77E59C2B}" presName="parentText" presStyleLbl="node1" presStyleIdx="1" presStyleCnt="5" custScaleX="74667" custScaleY="57481">
        <dgm:presLayoutVars>
          <dgm:chMax val="0"/>
          <dgm:bulletEnabled val="1"/>
        </dgm:presLayoutVars>
      </dgm:prSet>
      <dgm:spPr/>
    </dgm:pt>
    <dgm:pt modelId="{CDB8152A-AC6F-4A32-9E49-E21879B0A5EA}" type="pres">
      <dgm:prSet presAssocID="{E19C3C97-DE71-4479-9C01-9CFB42D32207}" presName="spacer" presStyleCnt="0"/>
      <dgm:spPr/>
    </dgm:pt>
    <dgm:pt modelId="{DC675D69-D87A-451F-9E71-8F940165BDB6}" type="pres">
      <dgm:prSet presAssocID="{41FF20BD-B7EA-4791-8982-A22DC910266C}" presName="parentText" presStyleLbl="node1" presStyleIdx="2" presStyleCnt="5" custScaleX="74667" custScaleY="57481">
        <dgm:presLayoutVars>
          <dgm:chMax val="0"/>
          <dgm:bulletEnabled val="1"/>
        </dgm:presLayoutVars>
      </dgm:prSet>
      <dgm:spPr/>
    </dgm:pt>
    <dgm:pt modelId="{AF5AE3E6-244D-48CD-8AA9-2075CBAE3F78}" type="pres">
      <dgm:prSet presAssocID="{B235953C-2EC3-4F49-B017-95DE64EF34F7}" presName="spacer" presStyleCnt="0"/>
      <dgm:spPr/>
    </dgm:pt>
    <dgm:pt modelId="{0609BE3B-F643-4843-B466-66A3B009E948}" type="pres">
      <dgm:prSet presAssocID="{494B11C2-375E-453D-BE10-6D88FB4B2588}" presName="parentText" presStyleLbl="node1" presStyleIdx="3" presStyleCnt="5" custScaleX="74667" custScaleY="57481">
        <dgm:presLayoutVars>
          <dgm:chMax val="0"/>
          <dgm:bulletEnabled val="1"/>
        </dgm:presLayoutVars>
      </dgm:prSet>
      <dgm:spPr/>
    </dgm:pt>
    <dgm:pt modelId="{202FC665-CE3B-4CF4-82F3-E6449302209C}" type="pres">
      <dgm:prSet presAssocID="{B80B4923-EB10-46B5-B438-EA77F805CD6F}" presName="spacer" presStyleCnt="0"/>
      <dgm:spPr/>
    </dgm:pt>
    <dgm:pt modelId="{5FDCD56E-A073-45CF-90E0-E8E366BDB866}" type="pres">
      <dgm:prSet presAssocID="{F97D22E8-DA20-48DB-B5D4-0EDC7C94D8C5}" presName="parentText" presStyleLbl="node1" presStyleIdx="4" presStyleCnt="5" custScaleX="74667" custScaleY="57481">
        <dgm:presLayoutVars>
          <dgm:chMax val="0"/>
          <dgm:bulletEnabled val="1"/>
        </dgm:presLayoutVars>
      </dgm:prSet>
      <dgm:spPr/>
    </dgm:pt>
  </dgm:ptLst>
  <dgm:cxnLst>
    <dgm:cxn modelId="{E3625102-4C80-45D9-B658-3AD6A18D8977}" srcId="{4C8BC273-9C84-4140-B94A-70FD244D916F}" destId="{F97D22E8-DA20-48DB-B5D4-0EDC7C94D8C5}" srcOrd="4" destOrd="0" parTransId="{AAE123D3-DFA0-4DAB-9A6B-B0ACD9858131}" sibTransId="{BF2A0D4E-93CC-4693-A709-68CF1A236FAB}"/>
    <dgm:cxn modelId="{147F2D24-D30C-48F3-8F5A-55B82C44F1B4}" srcId="{4C8BC273-9C84-4140-B94A-70FD244D916F}" destId="{1037FB6F-C75E-440B-8D20-61257FBBA989}" srcOrd="0" destOrd="0" parTransId="{0FF7A002-520C-4562-9570-F5D35761CD96}" sibTransId="{6885CBA2-E82D-45A9-8856-5EBDFD7F245A}"/>
    <dgm:cxn modelId="{4FC3AD6D-786F-4556-A01E-7469EA1ACB1A}" type="presOf" srcId="{1037FB6F-C75E-440B-8D20-61257FBBA989}" destId="{3FF955DF-49EF-4E78-A874-E94ABA84445A}" srcOrd="0" destOrd="0" presId="urn:microsoft.com/office/officeart/2005/8/layout/vList2"/>
    <dgm:cxn modelId="{6D096754-A782-4EF8-8D61-C267D4D97F06}" srcId="{4C8BC273-9C84-4140-B94A-70FD244D916F}" destId="{41FF20BD-B7EA-4791-8982-A22DC910266C}" srcOrd="2" destOrd="0" parTransId="{F717E725-2A37-4072-862A-DE00A41E72CB}" sibTransId="{B235953C-2EC3-4F49-B017-95DE64EF34F7}"/>
    <dgm:cxn modelId="{7E16397A-C32C-4FAA-BA18-A0C63B1E524A}" type="presOf" srcId="{4C8BC273-9C84-4140-B94A-70FD244D916F}" destId="{CAF0A454-5F95-4267-98C4-F98FDC62B3F6}" srcOrd="0" destOrd="0" presId="urn:microsoft.com/office/officeart/2005/8/layout/vList2"/>
    <dgm:cxn modelId="{6FA30188-6834-4451-984E-C8747C3F3C3D}" type="presOf" srcId="{75E48D06-786C-4DE3-A78B-9EAD77E59C2B}" destId="{294DE1E9-BCB3-4349-A7FA-F8943830A4C3}" srcOrd="0" destOrd="0" presId="urn:microsoft.com/office/officeart/2005/8/layout/vList2"/>
    <dgm:cxn modelId="{882D12AC-E7B0-48E5-A61A-9DA763558024}" srcId="{4C8BC273-9C84-4140-B94A-70FD244D916F}" destId="{75E48D06-786C-4DE3-A78B-9EAD77E59C2B}" srcOrd="1" destOrd="0" parTransId="{719EA9CC-F481-4DD0-9027-4112815FAB8D}" sibTransId="{E19C3C97-DE71-4479-9C01-9CFB42D32207}"/>
    <dgm:cxn modelId="{44800ABA-8ADA-40B0-B1BF-24E4A7D05F01}" srcId="{4C8BC273-9C84-4140-B94A-70FD244D916F}" destId="{494B11C2-375E-453D-BE10-6D88FB4B2588}" srcOrd="3" destOrd="0" parTransId="{1544D99C-F9BB-4239-B191-C5A06F5CF0C2}" sibTransId="{B80B4923-EB10-46B5-B438-EA77F805CD6F}"/>
    <dgm:cxn modelId="{423600C0-19AF-42F2-9567-A3F09AD93DEB}" type="presOf" srcId="{41FF20BD-B7EA-4791-8982-A22DC910266C}" destId="{DC675D69-D87A-451F-9E71-8F940165BDB6}" srcOrd="0" destOrd="0" presId="urn:microsoft.com/office/officeart/2005/8/layout/vList2"/>
    <dgm:cxn modelId="{9CF742E3-31C0-400B-AD5B-E854E496D7D6}" type="presOf" srcId="{494B11C2-375E-453D-BE10-6D88FB4B2588}" destId="{0609BE3B-F643-4843-B466-66A3B009E948}" srcOrd="0" destOrd="0" presId="urn:microsoft.com/office/officeart/2005/8/layout/vList2"/>
    <dgm:cxn modelId="{938074F1-3DF9-481A-9DE1-9A197873DE6B}" type="presOf" srcId="{F97D22E8-DA20-48DB-B5D4-0EDC7C94D8C5}" destId="{5FDCD56E-A073-45CF-90E0-E8E366BDB866}" srcOrd="0" destOrd="0" presId="urn:microsoft.com/office/officeart/2005/8/layout/vList2"/>
    <dgm:cxn modelId="{6096B1CE-6406-48DD-96C6-192C4A5C89D3}" type="presParOf" srcId="{CAF0A454-5F95-4267-98C4-F98FDC62B3F6}" destId="{3FF955DF-49EF-4E78-A874-E94ABA84445A}" srcOrd="0" destOrd="0" presId="urn:microsoft.com/office/officeart/2005/8/layout/vList2"/>
    <dgm:cxn modelId="{F0727EF5-69AD-4190-B2B8-E0A05DDDD91A}" type="presParOf" srcId="{CAF0A454-5F95-4267-98C4-F98FDC62B3F6}" destId="{007EBFC1-3B9C-44E0-A193-DD9660279A78}" srcOrd="1" destOrd="0" presId="urn:microsoft.com/office/officeart/2005/8/layout/vList2"/>
    <dgm:cxn modelId="{19BE4110-680C-492D-A7C3-92B184E97335}" type="presParOf" srcId="{CAF0A454-5F95-4267-98C4-F98FDC62B3F6}" destId="{294DE1E9-BCB3-4349-A7FA-F8943830A4C3}" srcOrd="2" destOrd="0" presId="urn:microsoft.com/office/officeart/2005/8/layout/vList2"/>
    <dgm:cxn modelId="{73A7FF92-9DA4-4480-9444-C979F7DB882C}" type="presParOf" srcId="{CAF0A454-5F95-4267-98C4-F98FDC62B3F6}" destId="{CDB8152A-AC6F-4A32-9E49-E21879B0A5EA}" srcOrd="3" destOrd="0" presId="urn:microsoft.com/office/officeart/2005/8/layout/vList2"/>
    <dgm:cxn modelId="{7D3CA076-9E4B-4CE8-A0DF-ABC98F952A6F}" type="presParOf" srcId="{CAF0A454-5F95-4267-98C4-F98FDC62B3F6}" destId="{DC675D69-D87A-451F-9E71-8F940165BDB6}" srcOrd="4" destOrd="0" presId="urn:microsoft.com/office/officeart/2005/8/layout/vList2"/>
    <dgm:cxn modelId="{C1051EE7-0AA2-4DEC-BC56-B54868F58266}" type="presParOf" srcId="{CAF0A454-5F95-4267-98C4-F98FDC62B3F6}" destId="{AF5AE3E6-244D-48CD-8AA9-2075CBAE3F78}" srcOrd="5" destOrd="0" presId="urn:microsoft.com/office/officeart/2005/8/layout/vList2"/>
    <dgm:cxn modelId="{CE9E0A70-6004-4C96-90CE-444407F6A400}" type="presParOf" srcId="{CAF0A454-5F95-4267-98C4-F98FDC62B3F6}" destId="{0609BE3B-F643-4843-B466-66A3B009E948}" srcOrd="6" destOrd="0" presId="urn:microsoft.com/office/officeart/2005/8/layout/vList2"/>
    <dgm:cxn modelId="{6CE377D1-856E-4DA3-BAC3-3F6F922D8A8A}" type="presParOf" srcId="{CAF0A454-5F95-4267-98C4-F98FDC62B3F6}" destId="{202FC665-CE3B-4CF4-82F3-E6449302209C}" srcOrd="7" destOrd="0" presId="urn:microsoft.com/office/officeart/2005/8/layout/vList2"/>
    <dgm:cxn modelId="{641EA708-22EC-4877-806A-9FB7EEE33F25}" type="presParOf" srcId="{CAF0A454-5F95-4267-98C4-F98FDC62B3F6}" destId="{5FDCD56E-A073-45CF-90E0-E8E366BDB86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8BC273-9C84-4140-B94A-70FD244D916F}" type="doc">
      <dgm:prSet loTypeId="urn:microsoft.com/office/officeart/2005/8/layout/vList2" loCatId="list" qsTypeId="urn:microsoft.com/office/officeart/2005/8/quickstyle/simple5" qsCatId="simple" csTypeId="urn:microsoft.com/office/officeart/2005/8/colors/accent2_1" csCatId="accent2" phldr="1"/>
      <dgm:spPr/>
      <dgm:t>
        <a:bodyPr/>
        <a:lstStyle/>
        <a:p>
          <a:endParaRPr lang="en-US"/>
        </a:p>
      </dgm:t>
    </dgm:pt>
    <dgm:pt modelId="{1037FB6F-C75E-440B-8D20-61257FBBA989}">
      <dgm:prSet custT="1"/>
      <dgm:spPr/>
      <dgm:t>
        <a:bodyPr/>
        <a:lstStyle/>
        <a:p>
          <a:pPr rtl="0"/>
          <a:r>
            <a:rPr lang="en-US" sz="3400"/>
            <a:t>CAT Functionality</a:t>
          </a:r>
          <a:endParaRPr lang="en-US" sz="3400" dirty="0"/>
        </a:p>
      </dgm:t>
    </dgm:pt>
    <dgm:pt modelId="{0FF7A002-520C-4562-9570-F5D35761CD96}" type="parTrans" cxnId="{147F2D24-D30C-48F3-8F5A-55B82C44F1B4}">
      <dgm:prSet/>
      <dgm:spPr/>
      <dgm:t>
        <a:bodyPr/>
        <a:lstStyle/>
        <a:p>
          <a:endParaRPr lang="en-US"/>
        </a:p>
      </dgm:t>
    </dgm:pt>
    <dgm:pt modelId="{6885CBA2-E82D-45A9-8856-5EBDFD7F245A}" type="sibTrans" cxnId="{147F2D24-D30C-48F3-8F5A-55B82C44F1B4}">
      <dgm:prSet/>
      <dgm:spPr/>
      <dgm:t>
        <a:bodyPr/>
        <a:lstStyle/>
        <a:p>
          <a:endParaRPr lang="en-US"/>
        </a:p>
      </dgm:t>
    </dgm:pt>
    <dgm:pt modelId="{75E48D06-786C-4DE3-A78B-9EAD77E59C2B}">
      <dgm:prSet/>
      <dgm:spPr>
        <a:solidFill>
          <a:schemeClr val="bg1">
            <a:lumMod val="85000"/>
          </a:schemeClr>
        </a:solidFill>
      </dgm:spPr>
      <dgm:t>
        <a:bodyPr/>
        <a:lstStyle/>
        <a:p>
          <a:pPr rtl="0"/>
          <a:r>
            <a:rPr lang="en-US" dirty="0"/>
            <a:t>Locating the CAT &amp; IPS Files</a:t>
          </a:r>
        </a:p>
      </dgm:t>
    </dgm:pt>
    <dgm:pt modelId="{719EA9CC-F481-4DD0-9027-4112815FAB8D}" type="parTrans" cxnId="{882D12AC-E7B0-48E5-A61A-9DA763558024}">
      <dgm:prSet/>
      <dgm:spPr/>
      <dgm:t>
        <a:bodyPr/>
        <a:lstStyle/>
        <a:p>
          <a:endParaRPr lang="en-US"/>
        </a:p>
      </dgm:t>
    </dgm:pt>
    <dgm:pt modelId="{E19C3C97-DE71-4479-9C01-9CFB42D32207}" type="sibTrans" cxnId="{882D12AC-E7B0-48E5-A61A-9DA763558024}">
      <dgm:prSet/>
      <dgm:spPr/>
      <dgm:t>
        <a:bodyPr/>
        <a:lstStyle/>
        <a:p>
          <a:endParaRPr lang="en-US"/>
        </a:p>
      </dgm:t>
    </dgm:pt>
    <dgm:pt modelId="{41FF20BD-B7EA-4791-8982-A22DC910266C}">
      <dgm:prSet/>
      <dgm:spPr>
        <a:solidFill>
          <a:schemeClr val="bg1">
            <a:lumMod val="85000"/>
          </a:schemeClr>
        </a:solidFill>
      </dgm:spPr>
      <dgm:t>
        <a:bodyPr/>
        <a:lstStyle/>
        <a:p>
          <a:pPr rtl="0"/>
          <a:r>
            <a:rPr lang="en-US" dirty="0"/>
            <a:t>The IR to IPS to CAT Process</a:t>
          </a:r>
        </a:p>
      </dgm:t>
    </dgm:pt>
    <dgm:pt modelId="{F717E725-2A37-4072-862A-DE00A41E72CB}" type="parTrans" cxnId="{6D096754-A782-4EF8-8D61-C267D4D97F06}">
      <dgm:prSet/>
      <dgm:spPr/>
      <dgm:t>
        <a:bodyPr/>
        <a:lstStyle/>
        <a:p>
          <a:endParaRPr lang="en-US"/>
        </a:p>
      </dgm:t>
    </dgm:pt>
    <dgm:pt modelId="{B235953C-2EC3-4F49-B017-95DE64EF34F7}" type="sibTrans" cxnId="{6D096754-A782-4EF8-8D61-C267D4D97F06}">
      <dgm:prSet/>
      <dgm:spPr/>
      <dgm:t>
        <a:bodyPr/>
        <a:lstStyle/>
        <a:p>
          <a:endParaRPr lang="en-US"/>
        </a:p>
      </dgm:t>
    </dgm:pt>
    <dgm:pt modelId="{494B11C2-375E-453D-BE10-6D88FB4B2588}">
      <dgm:prSet/>
      <dgm:spPr>
        <a:solidFill>
          <a:schemeClr val="accent2">
            <a:lumMod val="40000"/>
            <a:lumOff val="60000"/>
          </a:schemeClr>
        </a:solidFill>
      </dgm:spPr>
      <dgm:t>
        <a:bodyPr/>
        <a:lstStyle/>
        <a:p>
          <a:pPr rtl="0"/>
          <a:r>
            <a:rPr lang="en-US" dirty="0"/>
            <a:t>CAT and AAP</a:t>
          </a:r>
        </a:p>
      </dgm:t>
    </dgm:pt>
    <dgm:pt modelId="{1544D99C-F9BB-4239-B191-C5A06F5CF0C2}" type="parTrans" cxnId="{44800ABA-8ADA-40B0-B1BF-24E4A7D05F01}">
      <dgm:prSet/>
      <dgm:spPr/>
      <dgm:t>
        <a:bodyPr/>
        <a:lstStyle/>
        <a:p>
          <a:endParaRPr lang="en-US"/>
        </a:p>
      </dgm:t>
    </dgm:pt>
    <dgm:pt modelId="{B80B4923-EB10-46B5-B438-EA77F805CD6F}" type="sibTrans" cxnId="{44800ABA-8ADA-40B0-B1BF-24E4A7D05F01}">
      <dgm:prSet/>
      <dgm:spPr/>
      <dgm:t>
        <a:bodyPr/>
        <a:lstStyle/>
        <a:p>
          <a:endParaRPr lang="en-US"/>
        </a:p>
      </dgm:t>
    </dgm:pt>
    <dgm:pt modelId="{F97D22E8-DA20-48DB-B5D4-0EDC7C94D8C5}">
      <dgm:prSet/>
      <dgm:spPr>
        <a:solidFill>
          <a:schemeClr val="bg1">
            <a:lumMod val="85000"/>
          </a:schemeClr>
        </a:solidFill>
      </dgm:spPr>
      <dgm:t>
        <a:bodyPr/>
        <a:lstStyle/>
        <a:p>
          <a:pPr rtl="0"/>
          <a:r>
            <a:rPr lang="en-US" dirty="0"/>
            <a:t>CAT Setup – Lock Users &amp; Data Freeze</a:t>
          </a:r>
        </a:p>
      </dgm:t>
    </dgm:pt>
    <dgm:pt modelId="{AAE123D3-DFA0-4DAB-9A6B-B0ACD9858131}" type="parTrans" cxnId="{E3625102-4C80-45D9-B658-3AD6A18D8977}">
      <dgm:prSet/>
      <dgm:spPr/>
      <dgm:t>
        <a:bodyPr/>
        <a:lstStyle/>
        <a:p>
          <a:endParaRPr lang="en-US"/>
        </a:p>
      </dgm:t>
    </dgm:pt>
    <dgm:pt modelId="{BF2A0D4E-93CC-4693-A709-68CF1A236FAB}" type="sibTrans" cxnId="{E3625102-4C80-45D9-B658-3AD6A18D8977}">
      <dgm:prSet/>
      <dgm:spPr/>
      <dgm:t>
        <a:bodyPr/>
        <a:lstStyle/>
        <a:p>
          <a:endParaRPr lang="en-US"/>
        </a:p>
      </dgm:t>
    </dgm:pt>
    <dgm:pt modelId="{CAF0A454-5F95-4267-98C4-F98FDC62B3F6}" type="pres">
      <dgm:prSet presAssocID="{4C8BC273-9C84-4140-B94A-70FD244D916F}" presName="linear" presStyleCnt="0">
        <dgm:presLayoutVars>
          <dgm:animLvl val="lvl"/>
          <dgm:resizeHandles val="exact"/>
        </dgm:presLayoutVars>
      </dgm:prSet>
      <dgm:spPr/>
    </dgm:pt>
    <dgm:pt modelId="{3FF955DF-49EF-4E78-A874-E94ABA84445A}" type="pres">
      <dgm:prSet presAssocID="{1037FB6F-C75E-440B-8D20-61257FBBA989}" presName="parentText" presStyleLbl="node1" presStyleIdx="0" presStyleCnt="5" custScaleY="82931" custLinFactNeighborY="8604">
        <dgm:presLayoutVars>
          <dgm:chMax val="0"/>
          <dgm:bulletEnabled val="1"/>
        </dgm:presLayoutVars>
      </dgm:prSet>
      <dgm:spPr/>
    </dgm:pt>
    <dgm:pt modelId="{007EBFC1-3B9C-44E0-A193-DD9660279A78}" type="pres">
      <dgm:prSet presAssocID="{6885CBA2-E82D-45A9-8856-5EBDFD7F245A}" presName="spacer" presStyleCnt="0"/>
      <dgm:spPr/>
    </dgm:pt>
    <dgm:pt modelId="{294DE1E9-BCB3-4349-A7FA-F8943830A4C3}" type="pres">
      <dgm:prSet presAssocID="{75E48D06-786C-4DE3-A78B-9EAD77E59C2B}" presName="parentText" presStyleLbl="node1" presStyleIdx="1" presStyleCnt="5" custScaleX="74667" custScaleY="57481">
        <dgm:presLayoutVars>
          <dgm:chMax val="0"/>
          <dgm:bulletEnabled val="1"/>
        </dgm:presLayoutVars>
      </dgm:prSet>
      <dgm:spPr/>
    </dgm:pt>
    <dgm:pt modelId="{CDB8152A-AC6F-4A32-9E49-E21879B0A5EA}" type="pres">
      <dgm:prSet presAssocID="{E19C3C97-DE71-4479-9C01-9CFB42D32207}" presName="spacer" presStyleCnt="0"/>
      <dgm:spPr/>
    </dgm:pt>
    <dgm:pt modelId="{DC675D69-D87A-451F-9E71-8F940165BDB6}" type="pres">
      <dgm:prSet presAssocID="{41FF20BD-B7EA-4791-8982-A22DC910266C}" presName="parentText" presStyleLbl="node1" presStyleIdx="2" presStyleCnt="5" custScaleX="74667" custScaleY="57481">
        <dgm:presLayoutVars>
          <dgm:chMax val="0"/>
          <dgm:bulletEnabled val="1"/>
        </dgm:presLayoutVars>
      </dgm:prSet>
      <dgm:spPr/>
    </dgm:pt>
    <dgm:pt modelId="{AF5AE3E6-244D-48CD-8AA9-2075CBAE3F78}" type="pres">
      <dgm:prSet presAssocID="{B235953C-2EC3-4F49-B017-95DE64EF34F7}" presName="spacer" presStyleCnt="0"/>
      <dgm:spPr/>
    </dgm:pt>
    <dgm:pt modelId="{0609BE3B-F643-4843-B466-66A3B009E948}" type="pres">
      <dgm:prSet presAssocID="{494B11C2-375E-453D-BE10-6D88FB4B2588}" presName="parentText" presStyleLbl="node1" presStyleIdx="3" presStyleCnt="5" custScaleX="74667" custScaleY="57481">
        <dgm:presLayoutVars>
          <dgm:chMax val="0"/>
          <dgm:bulletEnabled val="1"/>
        </dgm:presLayoutVars>
      </dgm:prSet>
      <dgm:spPr/>
    </dgm:pt>
    <dgm:pt modelId="{202FC665-CE3B-4CF4-82F3-E6449302209C}" type="pres">
      <dgm:prSet presAssocID="{B80B4923-EB10-46B5-B438-EA77F805CD6F}" presName="spacer" presStyleCnt="0"/>
      <dgm:spPr/>
    </dgm:pt>
    <dgm:pt modelId="{5FDCD56E-A073-45CF-90E0-E8E366BDB866}" type="pres">
      <dgm:prSet presAssocID="{F97D22E8-DA20-48DB-B5D4-0EDC7C94D8C5}" presName="parentText" presStyleLbl="node1" presStyleIdx="4" presStyleCnt="5" custScaleX="74667" custScaleY="57481">
        <dgm:presLayoutVars>
          <dgm:chMax val="0"/>
          <dgm:bulletEnabled val="1"/>
        </dgm:presLayoutVars>
      </dgm:prSet>
      <dgm:spPr/>
    </dgm:pt>
  </dgm:ptLst>
  <dgm:cxnLst>
    <dgm:cxn modelId="{E3625102-4C80-45D9-B658-3AD6A18D8977}" srcId="{4C8BC273-9C84-4140-B94A-70FD244D916F}" destId="{F97D22E8-DA20-48DB-B5D4-0EDC7C94D8C5}" srcOrd="4" destOrd="0" parTransId="{AAE123D3-DFA0-4DAB-9A6B-B0ACD9858131}" sibTransId="{BF2A0D4E-93CC-4693-A709-68CF1A236FAB}"/>
    <dgm:cxn modelId="{147F2D24-D30C-48F3-8F5A-55B82C44F1B4}" srcId="{4C8BC273-9C84-4140-B94A-70FD244D916F}" destId="{1037FB6F-C75E-440B-8D20-61257FBBA989}" srcOrd="0" destOrd="0" parTransId="{0FF7A002-520C-4562-9570-F5D35761CD96}" sibTransId="{6885CBA2-E82D-45A9-8856-5EBDFD7F245A}"/>
    <dgm:cxn modelId="{6D096754-A782-4EF8-8D61-C267D4D97F06}" srcId="{4C8BC273-9C84-4140-B94A-70FD244D916F}" destId="{41FF20BD-B7EA-4791-8982-A22DC910266C}" srcOrd="2" destOrd="0" parTransId="{F717E725-2A37-4072-862A-DE00A41E72CB}" sibTransId="{B235953C-2EC3-4F49-B017-95DE64EF34F7}"/>
    <dgm:cxn modelId="{CF0EE558-D138-48DF-A9BD-B9CB260B2E2C}" type="presOf" srcId="{75E48D06-786C-4DE3-A78B-9EAD77E59C2B}" destId="{294DE1E9-BCB3-4349-A7FA-F8943830A4C3}" srcOrd="0" destOrd="0" presId="urn:microsoft.com/office/officeart/2005/8/layout/vList2"/>
    <dgm:cxn modelId="{62EAF67D-6575-4EEE-B0A1-FB2446567354}" type="presOf" srcId="{4C8BC273-9C84-4140-B94A-70FD244D916F}" destId="{CAF0A454-5F95-4267-98C4-F98FDC62B3F6}" srcOrd="0" destOrd="0" presId="urn:microsoft.com/office/officeart/2005/8/layout/vList2"/>
    <dgm:cxn modelId="{9A499390-98C1-40B5-97D0-25EF6FC67B73}" type="presOf" srcId="{494B11C2-375E-453D-BE10-6D88FB4B2588}" destId="{0609BE3B-F643-4843-B466-66A3B009E948}" srcOrd="0" destOrd="0" presId="urn:microsoft.com/office/officeart/2005/8/layout/vList2"/>
    <dgm:cxn modelId="{882D12AC-E7B0-48E5-A61A-9DA763558024}" srcId="{4C8BC273-9C84-4140-B94A-70FD244D916F}" destId="{75E48D06-786C-4DE3-A78B-9EAD77E59C2B}" srcOrd="1" destOrd="0" parTransId="{719EA9CC-F481-4DD0-9027-4112815FAB8D}" sibTransId="{E19C3C97-DE71-4479-9C01-9CFB42D32207}"/>
    <dgm:cxn modelId="{C35289B9-0C9F-4B81-9CA3-3040223C19BD}" type="presOf" srcId="{41FF20BD-B7EA-4791-8982-A22DC910266C}" destId="{DC675D69-D87A-451F-9E71-8F940165BDB6}" srcOrd="0" destOrd="0" presId="urn:microsoft.com/office/officeart/2005/8/layout/vList2"/>
    <dgm:cxn modelId="{44800ABA-8ADA-40B0-B1BF-24E4A7D05F01}" srcId="{4C8BC273-9C84-4140-B94A-70FD244D916F}" destId="{494B11C2-375E-453D-BE10-6D88FB4B2588}" srcOrd="3" destOrd="0" parTransId="{1544D99C-F9BB-4239-B191-C5A06F5CF0C2}" sibTransId="{B80B4923-EB10-46B5-B438-EA77F805CD6F}"/>
    <dgm:cxn modelId="{F19003C1-BCA0-463E-8C51-24A62C4B50E8}" type="presOf" srcId="{1037FB6F-C75E-440B-8D20-61257FBBA989}" destId="{3FF955DF-49EF-4E78-A874-E94ABA84445A}" srcOrd="0" destOrd="0" presId="urn:microsoft.com/office/officeart/2005/8/layout/vList2"/>
    <dgm:cxn modelId="{19459CEB-CC7B-4B39-BC34-23F9FB8023C0}" type="presOf" srcId="{F97D22E8-DA20-48DB-B5D4-0EDC7C94D8C5}" destId="{5FDCD56E-A073-45CF-90E0-E8E366BDB866}" srcOrd="0" destOrd="0" presId="urn:microsoft.com/office/officeart/2005/8/layout/vList2"/>
    <dgm:cxn modelId="{5A0851FF-1E27-4721-AA9B-99501CED3CFD}" type="presParOf" srcId="{CAF0A454-5F95-4267-98C4-F98FDC62B3F6}" destId="{3FF955DF-49EF-4E78-A874-E94ABA84445A}" srcOrd="0" destOrd="0" presId="urn:microsoft.com/office/officeart/2005/8/layout/vList2"/>
    <dgm:cxn modelId="{8A073CA0-7C9D-4372-913B-105C3513784B}" type="presParOf" srcId="{CAF0A454-5F95-4267-98C4-F98FDC62B3F6}" destId="{007EBFC1-3B9C-44E0-A193-DD9660279A78}" srcOrd="1" destOrd="0" presId="urn:microsoft.com/office/officeart/2005/8/layout/vList2"/>
    <dgm:cxn modelId="{AC65B5B9-C5FC-497E-B660-DEF60A68D5E6}" type="presParOf" srcId="{CAF0A454-5F95-4267-98C4-F98FDC62B3F6}" destId="{294DE1E9-BCB3-4349-A7FA-F8943830A4C3}" srcOrd="2" destOrd="0" presId="urn:microsoft.com/office/officeart/2005/8/layout/vList2"/>
    <dgm:cxn modelId="{A87033C1-5724-469E-9653-C384F1EF70C6}" type="presParOf" srcId="{CAF0A454-5F95-4267-98C4-F98FDC62B3F6}" destId="{CDB8152A-AC6F-4A32-9E49-E21879B0A5EA}" srcOrd="3" destOrd="0" presId="urn:microsoft.com/office/officeart/2005/8/layout/vList2"/>
    <dgm:cxn modelId="{2EF70E58-083F-453F-885A-53263A942843}" type="presParOf" srcId="{CAF0A454-5F95-4267-98C4-F98FDC62B3F6}" destId="{DC675D69-D87A-451F-9E71-8F940165BDB6}" srcOrd="4" destOrd="0" presId="urn:microsoft.com/office/officeart/2005/8/layout/vList2"/>
    <dgm:cxn modelId="{8DF6E35F-3324-406F-AD48-7B43A8C784C9}" type="presParOf" srcId="{CAF0A454-5F95-4267-98C4-F98FDC62B3F6}" destId="{AF5AE3E6-244D-48CD-8AA9-2075CBAE3F78}" srcOrd="5" destOrd="0" presId="urn:microsoft.com/office/officeart/2005/8/layout/vList2"/>
    <dgm:cxn modelId="{98225666-D050-4CB7-870E-523F3F4820AE}" type="presParOf" srcId="{CAF0A454-5F95-4267-98C4-F98FDC62B3F6}" destId="{0609BE3B-F643-4843-B466-66A3B009E948}" srcOrd="6" destOrd="0" presId="urn:microsoft.com/office/officeart/2005/8/layout/vList2"/>
    <dgm:cxn modelId="{FB1BD14F-3DC1-4D58-8779-7FC2B20B0141}" type="presParOf" srcId="{CAF0A454-5F95-4267-98C4-F98FDC62B3F6}" destId="{202FC665-CE3B-4CF4-82F3-E6449302209C}" srcOrd="7" destOrd="0" presId="urn:microsoft.com/office/officeart/2005/8/layout/vList2"/>
    <dgm:cxn modelId="{51EB0F3E-E6AA-45CC-994B-2DE595043EF2}" type="presParOf" srcId="{CAF0A454-5F95-4267-98C4-F98FDC62B3F6}" destId="{5FDCD56E-A073-45CF-90E0-E8E366BDB86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8BC273-9C84-4140-B94A-70FD244D916F}" type="doc">
      <dgm:prSet loTypeId="urn:microsoft.com/office/officeart/2005/8/layout/vList2" loCatId="list" qsTypeId="urn:microsoft.com/office/officeart/2005/8/quickstyle/simple5" qsCatId="simple" csTypeId="urn:microsoft.com/office/officeart/2005/8/colors/accent2_1" csCatId="accent2" phldr="1"/>
      <dgm:spPr/>
      <dgm:t>
        <a:bodyPr/>
        <a:lstStyle/>
        <a:p>
          <a:endParaRPr lang="en-US"/>
        </a:p>
      </dgm:t>
    </dgm:pt>
    <dgm:pt modelId="{1037FB6F-C75E-440B-8D20-61257FBBA989}">
      <dgm:prSet custT="1"/>
      <dgm:spPr/>
      <dgm:t>
        <a:bodyPr/>
        <a:lstStyle/>
        <a:p>
          <a:pPr rtl="0"/>
          <a:r>
            <a:rPr lang="en-US" sz="3400"/>
            <a:t>CAT Functionality</a:t>
          </a:r>
          <a:endParaRPr lang="en-US" sz="3400" dirty="0"/>
        </a:p>
      </dgm:t>
    </dgm:pt>
    <dgm:pt modelId="{0FF7A002-520C-4562-9570-F5D35761CD96}" type="parTrans" cxnId="{147F2D24-D30C-48F3-8F5A-55B82C44F1B4}">
      <dgm:prSet/>
      <dgm:spPr/>
      <dgm:t>
        <a:bodyPr/>
        <a:lstStyle/>
        <a:p>
          <a:endParaRPr lang="en-US"/>
        </a:p>
      </dgm:t>
    </dgm:pt>
    <dgm:pt modelId="{6885CBA2-E82D-45A9-8856-5EBDFD7F245A}" type="sibTrans" cxnId="{147F2D24-D30C-48F3-8F5A-55B82C44F1B4}">
      <dgm:prSet/>
      <dgm:spPr/>
      <dgm:t>
        <a:bodyPr/>
        <a:lstStyle/>
        <a:p>
          <a:endParaRPr lang="en-US"/>
        </a:p>
      </dgm:t>
    </dgm:pt>
    <dgm:pt modelId="{75E48D06-786C-4DE3-A78B-9EAD77E59C2B}">
      <dgm:prSet/>
      <dgm:spPr>
        <a:solidFill>
          <a:schemeClr val="bg1">
            <a:lumMod val="85000"/>
          </a:schemeClr>
        </a:solidFill>
      </dgm:spPr>
      <dgm:t>
        <a:bodyPr/>
        <a:lstStyle/>
        <a:p>
          <a:pPr rtl="0"/>
          <a:r>
            <a:rPr lang="en-US" dirty="0"/>
            <a:t>Locating the CAT &amp; IPS Files</a:t>
          </a:r>
        </a:p>
      </dgm:t>
    </dgm:pt>
    <dgm:pt modelId="{719EA9CC-F481-4DD0-9027-4112815FAB8D}" type="parTrans" cxnId="{882D12AC-E7B0-48E5-A61A-9DA763558024}">
      <dgm:prSet/>
      <dgm:spPr/>
      <dgm:t>
        <a:bodyPr/>
        <a:lstStyle/>
        <a:p>
          <a:endParaRPr lang="en-US"/>
        </a:p>
      </dgm:t>
    </dgm:pt>
    <dgm:pt modelId="{E19C3C97-DE71-4479-9C01-9CFB42D32207}" type="sibTrans" cxnId="{882D12AC-E7B0-48E5-A61A-9DA763558024}">
      <dgm:prSet/>
      <dgm:spPr/>
      <dgm:t>
        <a:bodyPr/>
        <a:lstStyle/>
        <a:p>
          <a:endParaRPr lang="en-US"/>
        </a:p>
      </dgm:t>
    </dgm:pt>
    <dgm:pt modelId="{41FF20BD-B7EA-4791-8982-A22DC910266C}">
      <dgm:prSet/>
      <dgm:spPr>
        <a:solidFill>
          <a:schemeClr val="bg1">
            <a:lumMod val="85000"/>
          </a:schemeClr>
        </a:solidFill>
      </dgm:spPr>
      <dgm:t>
        <a:bodyPr/>
        <a:lstStyle/>
        <a:p>
          <a:pPr rtl="0"/>
          <a:r>
            <a:rPr lang="en-US" dirty="0"/>
            <a:t>The IR to IPS to CAT Process</a:t>
          </a:r>
        </a:p>
      </dgm:t>
    </dgm:pt>
    <dgm:pt modelId="{F717E725-2A37-4072-862A-DE00A41E72CB}" type="parTrans" cxnId="{6D096754-A782-4EF8-8D61-C267D4D97F06}">
      <dgm:prSet/>
      <dgm:spPr/>
      <dgm:t>
        <a:bodyPr/>
        <a:lstStyle/>
        <a:p>
          <a:endParaRPr lang="en-US"/>
        </a:p>
      </dgm:t>
    </dgm:pt>
    <dgm:pt modelId="{B235953C-2EC3-4F49-B017-95DE64EF34F7}" type="sibTrans" cxnId="{6D096754-A782-4EF8-8D61-C267D4D97F06}">
      <dgm:prSet/>
      <dgm:spPr/>
      <dgm:t>
        <a:bodyPr/>
        <a:lstStyle/>
        <a:p>
          <a:endParaRPr lang="en-US"/>
        </a:p>
      </dgm:t>
    </dgm:pt>
    <dgm:pt modelId="{494B11C2-375E-453D-BE10-6D88FB4B2588}">
      <dgm:prSet/>
      <dgm:spPr>
        <a:solidFill>
          <a:schemeClr val="bg1">
            <a:lumMod val="85000"/>
          </a:schemeClr>
        </a:solidFill>
      </dgm:spPr>
      <dgm:t>
        <a:bodyPr/>
        <a:lstStyle/>
        <a:p>
          <a:pPr rtl="0"/>
          <a:r>
            <a:rPr lang="en-US" dirty="0"/>
            <a:t>CAT and AAP</a:t>
          </a:r>
        </a:p>
      </dgm:t>
    </dgm:pt>
    <dgm:pt modelId="{1544D99C-F9BB-4239-B191-C5A06F5CF0C2}" type="parTrans" cxnId="{44800ABA-8ADA-40B0-B1BF-24E4A7D05F01}">
      <dgm:prSet/>
      <dgm:spPr/>
      <dgm:t>
        <a:bodyPr/>
        <a:lstStyle/>
        <a:p>
          <a:endParaRPr lang="en-US"/>
        </a:p>
      </dgm:t>
    </dgm:pt>
    <dgm:pt modelId="{B80B4923-EB10-46B5-B438-EA77F805CD6F}" type="sibTrans" cxnId="{44800ABA-8ADA-40B0-B1BF-24E4A7D05F01}">
      <dgm:prSet/>
      <dgm:spPr/>
      <dgm:t>
        <a:bodyPr/>
        <a:lstStyle/>
        <a:p>
          <a:endParaRPr lang="en-US"/>
        </a:p>
      </dgm:t>
    </dgm:pt>
    <dgm:pt modelId="{F97D22E8-DA20-48DB-B5D4-0EDC7C94D8C5}">
      <dgm:prSet/>
      <dgm:spPr>
        <a:solidFill>
          <a:schemeClr val="accent2">
            <a:lumMod val="40000"/>
            <a:lumOff val="60000"/>
          </a:schemeClr>
        </a:solidFill>
      </dgm:spPr>
      <dgm:t>
        <a:bodyPr/>
        <a:lstStyle/>
        <a:p>
          <a:pPr rtl="0"/>
          <a:r>
            <a:rPr lang="en-US" dirty="0"/>
            <a:t>CAT Setup – Lock Users &amp; Data Freeze</a:t>
          </a:r>
        </a:p>
      </dgm:t>
    </dgm:pt>
    <dgm:pt modelId="{AAE123D3-DFA0-4DAB-9A6B-B0ACD9858131}" type="parTrans" cxnId="{E3625102-4C80-45D9-B658-3AD6A18D8977}">
      <dgm:prSet/>
      <dgm:spPr/>
      <dgm:t>
        <a:bodyPr/>
        <a:lstStyle/>
        <a:p>
          <a:endParaRPr lang="en-US"/>
        </a:p>
      </dgm:t>
    </dgm:pt>
    <dgm:pt modelId="{BF2A0D4E-93CC-4693-A709-68CF1A236FAB}" type="sibTrans" cxnId="{E3625102-4C80-45D9-B658-3AD6A18D8977}">
      <dgm:prSet/>
      <dgm:spPr/>
      <dgm:t>
        <a:bodyPr/>
        <a:lstStyle/>
        <a:p>
          <a:endParaRPr lang="en-US"/>
        </a:p>
      </dgm:t>
    </dgm:pt>
    <dgm:pt modelId="{CAF0A454-5F95-4267-98C4-F98FDC62B3F6}" type="pres">
      <dgm:prSet presAssocID="{4C8BC273-9C84-4140-B94A-70FD244D916F}" presName="linear" presStyleCnt="0">
        <dgm:presLayoutVars>
          <dgm:animLvl val="lvl"/>
          <dgm:resizeHandles val="exact"/>
        </dgm:presLayoutVars>
      </dgm:prSet>
      <dgm:spPr/>
    </dgm:pt>
    <dgm:pt modelId="{3FF955DF-49EF-4E78-A874-E94ABA84445A}" type="pres">
      <dgm:prSet presAssocID="{1037FB6F-C75E-440B-8D20-61257FBBA989}" presName="parentText" presStyleLbl="node1" presStyleIdx="0" presStyleCnt="5" custScaleY="82931" custLinFactNeighborY="8604">
        <dgm:presLayoutVars>
          <dgm:chMax val="0"/>
          <dgm:bulletEnabled val="1"/>
        </dgm:presLayoutVars>
      </dgm:prSet>
      <dgm:spPr/>
    </dgm:pt>
    <dgm:pt modelId="{007EBFC1-3B9C-44E0-A193-DD9660279A78}" type="pres">
      <dgm:prSet presAssocID="{6885CBA2-E82D-45A9-8856-5EBDFD7F245A}" presName="spacer" presStyleCnt="0"/>
      <dgm:spPr/>
    </dgm:pt>
    <dgm:pt modelId="{294DE1E9-BCB3-4349-A7FA-F8943830A4C3}" type="pres">
      <dgm:prSet presAssocID="{75E48D06-786C-4DE3-A78B-9EAD77E59C2B}" presName="parentText" presStyleLbl="node1" presStyleIdx="1" presStyleCnt="5" custScaleX="74667" custScaleY="57481">
        <dgm:presLayoutVars>
          <dgm:chMax val="0"/>
          <dgm:bulletEnabled val="1"/>
        </dgm:presLayoutVars>
      </dgm:prSet>
      <dgm:spPr/>
    </dgm:pt>
    <dgm:pt modelId="{CDB8152A-AC6F-4A32-9E49-E21879B0A5EA}" type="pres">
      <dgm:prSet presAssocID="{E19C3C97-DE71-4479-9C01-9CFB42D32207}" presName="spacer" presStyleCnt="0"/>
      <dgm:spPr/>
    </dgm:pt>
    <dgm:pt modelId="{DC675D69-D87A-451F-9E71-8F940165BDB6}" type="pres">
      <dgm:prSet presAssocID="{41FF20BD-B7EA-4791-8982-A22DC910266C}" presName="parentText" presStyleLbl="node1" presStyleIdx="2" presStyleCnt="5" custScaleX="74667" custScaleY="57481">
        <dgm:presLayoutVars>
          <dgm:chMax val="0"/>
          <dgm:bulletEnabled val="1"/>
        </dgm:presLayoutVars>
      </dgm:prSet>
      <dgm:spPr/>
    </dgm:pt>
    <dgm:pt modelId="{AF5AE3E6-244D-48CD-8AA9-2075CBAE3F78}" type="pres">
      <dgm:prSet presAssocID="{B235953C-2EC3-4F49-B017-95DE64EF34F7}" presName="spacer" presStyleCnt="0"/>
      <dgm:spPr/>
    </dgm:pt>
    <dgm:pt modelId="{0609BE3B-F643-4843-B466-66A3B009E948}" type="pres">
      <dgm:prSet presAssocID="{494B11C2-375E-453D-BE10-6D88FB4B2588}" presName="parentText" presStyleLbl="node1" presStyleIdx="3" presStyleCnt="5" custScaleX="74667" custScaleY="57481">
        <dgm:presLayoutVars>
          <dgm:chMax val="0"/>
          <dgm:bulletEnabled val="1"/>
        </dgm:presLayoutVars>
      </dgm:prSet>
      <dgm:spPr/>
    </dgm:pt>
    <dgm:pt modelId="{202FC665-CE3B-4CF4-82F3-E6449302209C}" type="pres">
      <dgm:prSet presAssocID="{B80B4923-EB10-46B5-B438-EA77F805CD6F}" presName="spacer" presStyleCnt="0"/>
      <dgm:spPr/>
    </dgm:pt>
    <dgm:pt modelId="{5FDCD56E-A073-45CF-90E0-E8E366BDB866}" type="pres">
      <dgm:prSet presAssocID="{F97D22E8-DA20-48DB-B5D4-0EDC7C94D8C5}" presName="parentText" presStyleLbl="node1" presStyleIdx="4" presStyleCnt="5" custScaleX="74667" custScaleY="57481">
        <dgm:presLayoutVars>
          <dgm:chMax val="0"/>
          <dgm:bulletEnabled val="1"/>
        </dgm:presLayoutVars>
      </dgm:prSet>
      <dgm:spPr/>
    </dgm:pt>
  </dgm:ptLst>
  <dgm:cxnLst>
    <dgm:cxn modelId="{E3625102-4C80-45D9-B658-3AD6A18D8977}" srcId="{4C8BC273-9C84-4140-B94A-70FD244D916F}" destId="{F97D22E8-DA20-48DB-B5D4-0EDC7C94D8C5}" srcOrd="4" destOrd="0" parTransId="{AAE123D3-DFA0-4DAB-9A6B-B0ACD9858131}" sibTransId="{BF2A0D4E-93CC-4693-A709-68CF1A236FAB}"/>
    <dgm:cxn modelId="{147F2D24-D30C-48F3-8F5A-55B82C44F1B4}" srcId="{4C8BC273-9C84-4140-B94A-70FD244D916F}" destId="{1037FB6F-C75E-440B-8D20-61257FBBA989}" srcOrd="0" destOrd="0" parTransId="{0FF7A002-520C-4562-9570-F5D35761CD96}" sibTransId="{6885CBA2-E82D-45A9-8856-5EBDFD7F245A}"/>
    <dgm:cxn modelId="{6D096754-A782-4EF8-8D61-C267D4D97F06}" srcId="{4C8BC273-9C84-4140-B94A-70FD244D916F}" destId="{41FF20BD-B7EA-4791-8982-A22DC910266C}" srcOrd="2" destOrd="0" parTransId="{F717E725-2A37-4072-862A-DE00A41E72CB}" sibTransId="{B235953C-2EC3-4F49-B017-95DE64EF34F7}"/>
    <dgm:cxn modelId="{CF0EE558-D138-48DF-A9BD-B9CB260B2E2C}" type="presOf" srcId="{75E48D06-786C-4DE3-A78B-9EAD77E59C2B}" destId="{294DE1E9-BCB3-4349-A7FA-F8943830A4C3}" srcOrd="0" destOrd="0" presId="urn:microsoft.com/office/officeart/2005/8/layout/vList2"/>
    <dgm:cxn modelId="{62EAF67D-6575-4EEE-B0A1-FB2446567354}" type="presOf" srcId="{4C8BC273-9C84-4140-B94A-70FD244D916F}" destId="{CAF0A454-5F95-4267-98C4-F98FDC62B3F6}" srcOrd="0" destOrd="0" presId="urn:microsoft.com/office/officeart/2005/8/layout/vList2"/>
    <dgm:cxn modelId="{9A499390-98C1-40B5-97D0-25EF6FC67B73}" type="presOf" srcId="{494B11C2-375E-453D-BE10-6D88FB4B2588}" destId="{0609BE3B-F643-4843-B466-66A3B009E948}" srcOrd="0" destOrd="0" presId="urn:microsoft.com/office/officeart/2005/8/layout/vList2"/>
    <dgm:cxn modelId="{882D12AC-E7B0-48E5-A61A-9DA763558024}" srcId="{4C8BC273-9C84-4140-B94A-70FD244D916F}" destId="{75E48D06-786C-4DE3-A78B-9EAD77E59C2B}" srcOrd="1" destOrd="0" parTransId="{719EA9CC-F481-4DD0-9027-4112815FAB8D}" sibTransId="{E19C3C97-DE71-4479-9C01-9CFB42D32207}"/>
    <dgm:cxn modelId="{C35289B9-0C9F-4B81-9CA3-3040223C19BD}" type="presOf" srcId="{41FF20BD-B7EA-4791-8982-A22DC910266C}" destId="{DC675D69-D87A-451F-9E71-8F940165BDB6}" srcOrd="0" destOrd="0" presId="urn:microsoft.com/office/officeart/2005/8/layout/vList2"/>
    <dgm:cxn modelId="{44800ABA-8ADA-40B0-B1BF-24E4A7D05F01}" srcId="{4C8BC273-9C84-4140-B94A-70FD244D916F}" destId="{494B11C2-375E-453D-BE10-6D88FB4B2588}" srcOrd="3" destOrd="0" parTransId="{1544D99C-F9BB-4239-B191-C5A06F5CF0C2}" sibTransId="{B80B4923-EB10-46B5-B438-EA77F805CD6F}"/>
    <dgm:cxn modelId="{F19003C1-BCA0-463E-8C51-24A62C4B50E8}" type="presOf" srcId="{1037FB6F-C75E-440B-8D20-61257FBBA989}" destId="{3FF955DF-49EF-4E78-A874-E94ABA84445A}" srcOrd="0" destOrd="0" presId="urn:microsoft.com/office/officeart/2005/8/layout/vList2"/>
    <dgm:cxn modelId="{19459CEB-CC7B-4B39-BC34-23F9FB8023C0}" type="presOf" srcId="{F97D22E8-DA20-48DB-B5D4-0EDC7C94D8C5}" destId="{5FDCD56E-A073-45CF-90E0-E8E366BDB866}" srcOrd="0" destOrd="0" presId="urn:microsoft.com/office/officeart/2005/8/layout/vList2"/>
    <dgm:cxn modelId="{5A0851FF-1E27-4721-AA9B-99501CED3CFD}" type="presParOf" srcId="{CAF0A454-5F95-4267-98C4-F98FDC62B3F6}" destId="{3FF955DF-49EF-4E78-A874-E94ABA84445A}" srcOrd="0" destOrd="0" presId="urn:microsoft.com/office/officeart/2005/8/layout/vList2"/>
    <dgm:cxn modelId="{8A073CA0-7C9D-4372-913B-105C3513784B}" type="presParOf" srcId="{CAF0A454-5F95-4267-98C4-F98FDC62B3F6}" destId="{007EBFC1-3B9C-44E0-A193-DD9660279A78}" srcOrd="1" destOrd="0" presId="urn:microsoft.com/office/officeart/2005/8/layout/vList2"/>
    <dgm:cxn modelId="{AC65B5B9-C5FC-497E-B660-DEF60A68D5E6}" type="presParOf" srcId="{CAF0A454-5F95-4267-98C4-F98FDC62B3F6}" destId="{294DE1E9-BCB3-4349-A7FA-F8943830A4C3}" srcOrd="2" destOrd="0" presId="urn:microsoft.com/office/officeart/2005/8/layout/vList2"/>
    <dgm:cxn modelId="{A87033C1-5724-469E-9653-C384F1EF70C6}" type="presParOf" srcId="{CAF0A454-5F95-4267-98C4-F98FDC62B3F6}" destId="{CDB8152A-AC6F-4A32-9E49-E21879B0A5EA}" srcOrd="3" destOrd="0" presId="urn:microsoft.com/office/officeart/2005/8/layout/vList2"/>
    <dgm:cxn modelId="{2EF70E58-083F-453F-885A-53263A942843}" type="presParOf" srcId="{CAF0A454-5F95-4267-98C4-F98FDC62B3F6}" destId="{DC675D69-D87A-451F-9E71-8F940165BDB6}" srcOrd="4" destOrd="0" presId="urn:microsoft.com/office/officeart/2005/8/layout/vList2"/>
    <dgm:cxn modelId="{8DF6E35F-3324-406F-AD48-7B43A8C784C9}" type="presParOf" srcId="{CAF0A454-5F95-4267-98C4-F98FDC62B3F6}" destId="{AF5AE3E6-244D-48CD-8AA9-2075CBAE3F78}" srcOrd="5" destOrd="0" presId="urn:microsoft.com/office/officeart/2005/8/layout/vList2"/>
    <dgm:cxn modelId="{98225666-D050-4CB7-870E-523F3F4820AE}" type="presParOf" srcId="{CAF0A454-5F95-4267-98C4-F98FDC62B3F6}" destId="{0609BE3B-F643-4843-B466-66A3B009E948}" srcOrd="6" destOrd="0" presId="urn:microsoft.com/office/officeart/2005/8/layout/vList2"/>
    <dgm:cxn modelId="{FB1BD14F-3DC1-4D58-8779-7FC2B20B0141}" type="presParOf" srcId="{CAF0A454-5F95-4267-98C4-F98FDC62B3F6}" destId="{202FC665-CE3B-4CF4-82F3-E6449302209C}" srcOrd="7" destOrd="0" presId="urn:microsoft.com/office/officeart/2005/8/layout/vList2"/>
    <dgm:cxn modelId="{51EB0F3E-E6AA-45CC-994B-2DE595043EF2}" type="presParOf" srcId="{CAF0A454-5F95-4267-98C4-F98FDC62B3F6}" destId="{5FDCD56E-A073-45CF-90E0-E8E366BDB86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8BC273-9C84-4140-B94A-70FD244D916F}" type="doc">
      <dgm:prSet loTypeId="urn:microsoft.com/office/officeart/2005/8/layout/vList2" loCatId="list" qsTypeId="urn:microsoft.com/office/officeart/2005/8/quickstyle/simple5" qsCatId="simple" csTypeId="urn:microsoft.com/office/officeart/2005/8/colors/accent2_1" csCatId="accent2" phldr="1"/>
      <dgm:spPr/>
      <dgm:t>
        <a:bodyPr/>
        <a:lstStyle/>
        <a:p>
          <a:endParaRPr lang="en-US"/>
        </a:p>
      </dgm:t>
    </dgm:pt>
    <dgm:pt modelId="{DDF3AFDF-F93C-4077-9D54-74C68A3DDA11}">
      <dgm:prSet/>
      <dgm:spPr>
        <a:solidFill>
          <a:schemeClr val="accent2">
            <a:lumMod val="40000"/>
            <a:lumOff val="60000"/>
          </a:schemeClr>
        </a:solidFill>
      </dgm:spPr>
      <dgm:t>
        <a:bodyPr/>
        <a:lstStyle/>
        <a:p>
          <a:pPr rtl="0"/>
          <a:r>
            <a:rPr lang="en-US" dirty="0">
              <a:solidFill>
                <a:schemeClr val="tx1"/>
              </a:solidFill>
            </a:rPr>
            <a:t>CAT Reporting</a:t>
          </a:r>
        </a:p>
      </dgm:t>
    </dgm:pt>
    <dgm:pt modelId="{4AD83C84-F9F0-44F6-A986-DC3DC94DA90E}" type="parTrans" cxnId="{F80DF661-0AAD-48D3-BFC0-4711C07E023D}">
      <dgm:prSet/>
      <dgm:spPr/>
      <dgm:t>
        <a:bodyPr/>
        <a:lstStyle/>
        <a:p>
          <a:endParaRPr lang="en-US"/>
        </a:p>
      </dgm:t>
    </dgm:pt>
    <dgm:pt modelId="{B438AACE-54C4-4580-B070-FFFD48281841}" type="sibTrans" cxnId="{F80DF661-0AAD-48D3-BFC0-4711C07E023D}">
      <dgm:prSet/>
      <dgm:spPr/>
      <dgm:t>
        <a:bodyPr/>
        <a:lstStyle/>
        <a:p>
          <a:endParaRPr lang="en-US"/>
        </a:p>
      </dgm:t>
    </dgm:pt>
    <dgm:pt modelId="{45EC50B5-5E56-45F7-A283-C981D9B5C660}">
      <dgm:prSet/>
      <dgm:spPr>
        <a:solidFill>
          <a:schemeClr val="bg1">
            <a:lumMod val="85000"/>
          </a:schemeClr>
        </a:solidFill>
      </dgm:spPr>
      <dgm:t>
        <a:bodyPr/>
        <a:lstStyle/>
        <a:p>
          <a:pPr rtl="0"/>
          <a:r>
            <a:rPr lang="en-US"/>
            <a:t>Additional Functionality</a:t>
          </a:r>
        </a:p>
      </dgm:t>
    </dgm:pt>
    <dgm:pt modelId="{0F657DDA-371D-4D28-B47C-FD33962898E4}" type="parTrans" cxnId="{3A7B4FC1-0306-480F-AF09-3801CF860A40}">
      <dgm:prSet/>
      <dgm:spPr/>
      <dgm:t>
        <a:bodyPr/>
        <a:lstStyle/>
        <a:p>
          <a:endParaRPr lang="en-US"/>
        </a:p>
      </dgm:t>
    </dgm:pt>
    <dgm:pt modelId="{36311444-ED41-4C5E-BAB4-99EA22EB015C}" type="sibTrans" cxnId="{3A7B4FC1-0306-480F-AF09-3801CF860A40}">
      <dgm:prSet/>
      <dgm:spPr/>
      <dgm:t>
        <a:bodyPr/>
        <a:lstStyle/>
        <a:p>
          <a:endParaRPr lang="en-US"/>
        </a:p>
      </dgm:t>
    </dgm:pt>
    <dgm:pt modelId="{30904DEC-252A-4E6B-A4ED-685C01C7BFB9}">
      <dgm:prSet/>
      <dgm:spPr>
        <a:solidFill>
          <a:schemeClr val="bg1">
            <a:lumMod val="85000"/>
          </a:schemeClr>
        </a:solidFill>
      </dgm:spPr>
      <dgm:t>
        <a:bodyPr/>
        <a:lstStyle/>
        <a:p>
          <a:pPr rtl="0"/>
          <a:r>
            <a:rPr lang="en-US" dirty="0"/>
            <a:t>Training and Support </a:t>
          </a:r>
        </a:p>
      </dgm:t>
    </dgm:pt>
    <dgm:pt modelId="{671B61D2-8EF3-4045-8E29-E7F028EAC9B8}" type="parTrans" cxnId="{B1A97EB5-4F66-43E2-8074-E2CDB7186BB4}">
      <dgm:prSet/>
      <dgm:spPr/>
      <dgm:t>
        <a:bodyPr/>
        <a:lstStyle/>
        <a:p>
          <a:endParaRPr lang="en-US"/>
        </a:p>
      </dgm:t>
    </dgm:pt>
    <dgm:pt modelId="{977F4362-2539-4CBE-9979-D20B917C747D}" type="sibTrans" cxnId="{B1A97EB5-4F66-43E2-8074-E2CDB7186BB4}">
      <dgm:prSet/>
      <dgm:spPr/>
      <dgm:t>
        <a:bodyPr/>
        <a:lstStyle/>
        <a:p>
          <a:endParaRPr lang="en-US"/>
        </a:p>
      </dgm:t>
    </dgm:pt>
    <dgm:pt modelId="{CAF0A454-5F95-4267-98C4-F98FDC62B3F6}" type="pres">
      <dgm:prSet presAssocID="{4C8BC273-9C84-4140-B94A-70FD244D916F}" presName="linear" presStyleCnt="0">
        <dgm:presLayoutVars>
          <dgm:animLvl val="lvl"/>
          <dgm:resizeHandles val="exact"/>
        </dgm:presLayoutVars>
      </dgm:prSet>
      <dgm:spPr/>
    </dgm:pt>
    <dgm:pt modelId="{283CF67D-BAB1-4630-BD75-5888FA996D47}" type="pres">
      <dgm:prSet presAssocID="{DDF3AFDF-F93C-4077-9D54-74C68A3DDA11}" presName="parentText" presStyleLbl="node1" presStyleIdx="0" presStyleCnt="3" custLinFactNeighborY="-11496">
        <dgm:presLayoutVars>
          <dgm:chMax val="0"/>
          <dgm:bulletEnabled val="1"/>
        </dgm:presLayoutVars>
      </dgm:prSet>
      <dgm:spPr/>
    </dgm:pt>
    <dgm:pt modelId="{85EDCF71-D0D5-4F33-A74E-6F622DC7FE6B}" type="pres">
      <dgm:prSet presAssocID="{B438AACE-54C4-4580-B070-FFFD48281841}" presName="spacer" presStyleCnt="0"/>
      <dgm:spPr/>
    </dgm:pt>
    <dgm:pt modelId="{81F84F09-CB93-49C5-A193-388B3D609934}" type="pres">
      <dgm:prSet presAssocID="{45EC50B5-5E56-45F7-A283-C981D9B5C660}" presName="parentText" presStyleLbl="node1" presStyleIdx="1" presStyleCnt="3">
        <dgm:presLayoutVars>
          <dgm:chMax val="0"/>
          <dgm:bulletEnabled val="1"/>
        </dgm:presLayoutVars>
      </dgm:prSet>
      <dgm:spPr/>
    </dgm:pt>
    <dgm:pt modelId="{3FCCA936-5529-446D-AFBB-59879C435F36}" type="pres">
      <dgm:prSet presAssocID="{36311444-ED41-4C5E-BAB4-99EA22EB015C}" presName="spacer" presStyleCnt="0"/>
      <dgm:spPr/>
    </dgm:pt>
    <dgm:pt modelId="{8EE6E61E-E0D4-4873-B4B6-B9EA566DDBB9}" type="pres">
      <dgm:prSet presAssocID="{30904DEC-252A-4E6B-A4ED-685C01C7BFB9}" presName="parentText" presStyleLbl="node1" presStyleIdx="2" presStyleCnt="3">
        <dgm:presLayoutVars>
          <dgm:chMax val="0"/>
          <dgm:bulletEnabled val="1"/>
        </dgm:presLayoutVars>
      </dgm:prSet>
      <dgm:spPr/>
    </dgm:pt>
  </dgm:ptLst>
  <dgm:cxnLst>
    <dgm:cxn modelId="{F80DF661-0AAD-48D3-BFC0-4711C07E023D}" srcId="{4C8BC273-9C84-4140-B94A-70FD244D916F}" destId="{DDF3AFDF-F93C-4077-9D54-74C68A3DDA11}" srcOrd="0" destOrd="0" parTransId="{4AD83C84-F9F0-44F6-A986-DC3DC94DA90E}" sibTransId="{B438AACE-54C4-4580-B070-FFFD48281841}"/>
    <dgm:cxn modelId="{6D9F504E-59A8-43DA-8ACF-0C34FB4A3A4E}" type="presOf" srcId="{45EC50B5-5E56-45F7-A283-C981D9B5C660}" destId="{81F84F09-CB93-49C5-A193-388B3D609934}" srcOrd="0" destOrd="0" presId="urn:microsoft.com/office/officeart/2005/8/layout/vList2"/>
    <dgm:cxn modelId="{8468CD72-C253-4BA3-BE8D-58C238578D4C}" type="presOf" srcId="{30904DEC-252A-4E6B-A4ED-685C01C7BFB9}" destId="{8EE6E61E-E0D4-4873-B4B6-B9EA566DDBB9}" srcOrd="0" destOrd="0" presId="urn:microsoft.com/office/officeart/2005/8/layout/vList2"/>
    <dgm:cxn modelId="{E3188B90-829E-4028-A82F-4F42100CB927}" type="presOf" srcId="{DDF3AFDF-F93C-4077-9D54-74C68A3DDA11}" destId="{283CF67D-BAB1-4630-BD75-5888FA996D47}" srcOrd="0" destOrd="0" presId="urn:microsoft.com/office/officeart/2005/8/layout/vList2"/>
    <dgm:cxn modelId="{B1A97EB5-4F66-43E2-8074-E2CDB7186BB4}" srcId="{4C8BC273-9C84-4140-B94A-70FD244D916F}" destId="{30904DEC-252A-4E6B-A4ED-685C01C7BFB9}" srcOrd="2" destOrd="0" parTransId="{671B61D2-8EF3-4045-8E29-E7F028EAC9B8}" sibTransId="{977F4362-2539-4CBE-9979-D20B917C747D}"/>
    <dgm:cxn modelId="{841817B7-0FF7-4550-A388-9A61E244C04F}" type="presOf" srcId="{4C8BC273-9C84-4140-B94A-70FD244D916F}" destId="{CAF0A454-5F95-4267-98C4-F98FDC62B3F6}" srcOrd="0" destOrd="0" presId="urn:microsoft.com/office/officeart/2005/8/layout/vList2"/>
    <dgm:cxn modelId="{3A7B4FC1-0306-480F-AF09-3801CF860A40}" srcId="{4C8BC273-9C84-4140-B94A-70FD244D916F}" destId="{45EC50B5-5E56-45F7-A283-C981D9B5C660}" srcOrd="1" destOrd="0" parTransId="{0F657DDA-371D-4D28-B47C-FD33962898E4}" sibTransId="{36311444-ED41-4C5E-BAB4-99EA22EB015C}"/>
    <dgm:cxn modelId="{859DABF9-7253-4755-BAFE-87C97232FA67}" type="presParOf" srcId="{CAF0A454-5F95-4267-98C4-F98FDC62B3F6}" destId="{283CF67D-BAB1-4630-BD75-5888FA996D47}" srcOrd="0" destOrd="0" presId="urn:microsoft.com/office/officeart/2005/8/layout/vList2"/>
    <dgm:cxn modelId="{3992958B-9476-44DB-8BA3-D972DCB3AB39}" type="presParOf" srcId="{CAF0A454-5F95-4267-98C4-F98FDC62B3F6}" destId="{85EDCF71-D0D5-4F33-A74E-6F622DC7FE6B}" srcOrd="1" destOrd="0" presId="urn:microsoft.com/office/officeart/2005/8/layout/vList2"/>
    <dgm:cxn modelId="{AEEDA0BA-E337-4252-9E06-ABD1F41C04FE}" type="presParOf" srcId="{CAF0A454-5F95-4267-98C4-F98FDC62B3F6}" destId="{81F84F09-CB93-49C5-A193-388B3D609934}" srcOrd="2" destOrd="0" presId="urn:microsoft.com/office/officeart/2005/8/layout/vList2"/>
    <dgm:cxn modelId="{9EDFAD83-A526-4736-A918-AEDD2797AFDC}" type="presParOf" srcId="{CAF0A454-5F95-4267-98C4-F98FDC62B3F6}" destId="{3FCCA936-5529-446D-AFBB-59879C435F36}" srcOrd="3" destOrd="0" presId="urn:microsoft.com/office/officeart/2005/8/layout/vList2"/>
    <dgm:cxn modelId="{6BF62512-8370-4C4F-88FF-09AC22BBA305}" type="presParOf" srcId="{CAF0A454-5F95-4267-98C4-F98FDC62B3F6}" destId="{8EE6E61E-E0D4-4873-B4B6-B9EA566DDBB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8BC273-9C84-4140-B94A-70FD244D916F}" type="doc">
      <dgm:prSet loTypeId="urn:microsoft.com/office/officeart/2005/8/layout/vList2" loCatId="list" qsTypeId="urn:microsoft.com/office/officeart/2005/8/quickstyle/simple5" qsCatId="simple" csTypeId="urn:microsoft.com/office/officeart/2005/8/colors/accent2_1" csCatId="accent2" phldr="1"/>
      <dgm:spPr/>
      <dgm:t>
        <a:bodyPr/>
        <a:lstStyle/>
        <a:p>
          <a:endParaRPr lang="en-US"/>
        </a:p>
      </dgm:t>
    </dgm:pt>
    <dgm:pt modelId="{DDF3AFDF-F93C-4077-9D54-74C68A3DDA11}">
      <dgm:prSet/>
      <dgm:spPr>
        <a:solidFill>
          <a:schemeClr val="bg1">
            <a:lumMod val="85000"/>
          </a:schemeClr>
        </a:solidFill>
      </dgm:spPr>
      <dgm:t>
        <a:bodyPr/>
        <a:lstStyle/>
        <a:p>
          <a:pPr rtl="0"/>
          <a:r>
            <a:rPr lang="en-US" dirty="0">
              <a:solidFill>
                <a:schemeClr val="tx1"/>
              </a:solidFill>
            </a:rPr>
            <a:t>CAT Reporting</a:t>
          </a:r>
        </a:p>
      </dgm:t>
    </dgm:pt>
    <dgm:pt modelId="{4AD83C84-F9F0-44F6-A986-DC3DC94DA90E}" type="parTrans" cxnId="{F80DF661-0AAD-48D3-BFC0-4711C07E023D}">
      <dgm:prSet/>
      <dgm:spPr/>
      <dgm:t>
        <a:bodyPr/>
        <a:lstStyle/>
        <a:p>
          <a:endParaRPr lang="en-US"/>
        </a:p>
      </dgm:t>
    </dgm:pt>
    <dgm:pt modelId="{B438AACE-54C4-4580-B070-FFFD48281841}" type="sibTrans" cxnId="{F80DF661-0AAD-48D3-BFC0-4711C07E023D}">
      <dgm:prSet/>
      <dgm:spPr/>
      <dgm:t>
        <a:bodyPr/>
        <a:lstStyle/>
        <a:p>
          <a:endParaRPr lang="en-US"/>
        </a:p>
      </dgm:t>
    </dgm:pt>
    <dgm:pt modelId="{45EC50B5-5E56-45F7-A283-C981D9B5C660}">
      <dgm:prSet/>
      <dgm:spPr>
        <a:solidFill>
          <a:schemeClr val="accent2">
            <a:lumMod val="40000"/>
            <a:lumOff val="60000"/>
          </a:schemeClr>
        </a:solidFill>
      </dgm:spPr>
      <dgm:t>
        <a:bodyPr/>
        <a:lstStyle/>
        <a:p>
          <a:pPr rtl="0"/>
          <a:r>
            <a:rPr lang="en-US" dirty="0"/>
            <a:t>Additional Functionality</a:t>
          </a:r>
        </a:p>
      </dgm:t>
    </dgm:pt>
    <dgm:pt modelId="{0F657DDA-371D-4D28-B47C-FD33962898E4}" type="parTrans" cxnId="{3A7B4FC1-0306-480F-AF09-3801CF860A40}">
      <dgm:prSet/>
      <dgm:spPr/>
      <dgm:t>
        <a:bodyPr/>
        <a:lstStyle/>
        <a:p>
          <a:endParaRPr lang="en-US"/>
        </a:p>
      </dgm:t>
    </dgm:pt>
    <dgm:pt modelId="{36311444-ED41-4C5E-BAB4-99EA22EB015C}" type="sibTrans" cxnId="{3A7B4FC1-0306-480F-AF09-3801CF860A40}">
      <dgm:prSet/>
      <dgm:spPr/>
      <dgm:t>
        <a:bodyPr/>
        <a:lstStyle/>
        <a:p>
          <a:endParaRPr lang="en-US"/>
        </a:p>
      </dgm:t>
    </dgm:pt>
    <dgm:pt modelId="{30904DEC-252A-4E6B-A4ED-685C01C7BFB9}">
      <dgm:prSet/>
      <dgm:spPr>
        <a:solidFill>
          <a:schemeClr val="bg1">
            <a:lumMod val="85000"/>
          </a:schemeClr>
        </a:solidFill>
      </dgm:spPr>
      <dgm:t>
        <a:bodyPr/>
        <a:lstStyle/>
        <a:p>
          <a:pPr rtl="0"/>
          <a:r>
            <a:rPr lang="en-US" dirty="0"/>
            <a:t>Training and Support </a:t>
          </a:r>
        </a:p>
      </dgm:t>
    </dgm:pt>
    <dgm:pt modelId="{671B61D2-8EF3-4045-8E29-E7F028EAC9B8}" type="parTrans" cxnId="{B1A97EB5-4F66-43E2-8074-E2CDB7186BB4}">
      <dgm:prSet/>
      <dgm:spPr/>
      <dgm:t>
        <a:bodyPr/>
        <a:lstStyle/>
        <a:p>
          <a:endParaRPr lang="en-US"/>
        </a:p>
      </dgm:t>
    </dgm:pt>
    <dgm:pt modelId="{977F4362-2539-4CBE-9979-D20B917C747D}" type="sibTrans" cxnId="{B1A97EB5-4F66-43E2-8074-E2CDB7186BB4}">
      <dgm:prSet/>
      <dgm:spPr/>
      <dgm:t>
        <a:bodyPr/>
        <a:lstStyle/>
        <a:p>
          <a:endParaRPr lang="en-US"/>
        </a:p>
      </dgm:t>
    </dgm:pt>
    <dgm:pt modelId="{CAF0A454-5F95-4267-98C4-F98FDC62B3F6}" type="pres">
      <dgm:prSet presAssocID="{4C8BC273-9C84-4140-B94A-70FD244D916F}" presName="linear" presStyleCnt="0">
        <dgm:presLayoutVars>
          <dgm:animLvl val="lvl"/>
          <dgm:resizeHandles val="exact"/>
        </dgm:presLayoutVars>
      </dgm:prSet>
      <dgm:spPr/>
    </dgm:pt>
    <dgm:pt modelId="{283CF67D-BAB1-4630-BD75-5888FA996D47}" type="pres">
      <dgm:prSet presAssocID="{DDF3AFDF-F93C-4077-9D54-74C68A3DDA11}" presName="parentText" presStyleLbl="node1" presStyleIdx="0" presStyleCnt="3" custLinFactNeighborY="-11496">
        <dgm:presLayoutVars>
          <dgm:chMax val="0"/>
          <dgm:bulletEnabled val="1"/>
        </dgm:presLayoutVars>
      </dgm:prSet>
      <dgm:spPr/>
    </dgm:pt>
    <dgm:pt modelId="{85EDCF71-D0D5-4F33-A74E-6F622DC7FE6B}" type="pres">
      <dgm:prSet presAssocID="{B438AACE-54C4-4580-B070-FFFD48281841}" presName="spacer" presStyleCnt="0"/>
      <dgm:spPr/>
    </dgm:pt>
    <dgm:pt modelId="{81F84F09-CB93-49C5-A193-388B3D609934}" type="pres">
      <dgm:prSet presAssocID="{45EC50B5-5E56-45F7-A283-C981D9B5C660}" presName="parentText" presStyleLbl="node1" presStyleIdx="1" presStyleCnt="3">
        <dgm:presLayoutVars>
          <dgm:chMax val="0"/>
          <dgm:bulletEnabled val="1"/>
        </dgm:presLayoutVars>
      </dgm:prSet>
      <dgm:spPr/>
    </dgm:pt>
    <dgm:pt modelId="{3FCCA936-5529-446D-AFBB-59879C435F36}" type="pres">
      <dgm:prSet presAssocID="{36311444-ED41-4C5E-BAB4-99EA22EB015C}" presName="spacer" presStyleCnt="0"/>
      <dgm:spPr/>
    </dgm:pt>
    <dgm:pt modelId="{8EE6E61E-E0D4-4873-B4B6-B9EA566DDBB9}" type="pres">
      <dgm:prSet presAssocID="{30904DEC-252A-4E6B-A4ED-685C01C7BFB9}" presName="parentText" presStyleLbl="node1" presStyleIdx="2" presStyleCnt="3">
        <dgm:presLayoutVars>
          <dgm:chMax val="0"/>
          <dgm:bulletEnabled val="1"/>
        </dgm:presLayoutVars>
      </dgm:prSet>
      <dgm:spPr/>
    </dgm:pt>
  </dgm:ptLst>
  <dgm:cxnLst>
    <dgm:cxn modelId="{521FA406-9CA9-432C-9FA9-EAA7856DFF74}" type="presOf" srcId="{45EC50B5-5E56-45F7-A283-C981D9B5C660}" destId="{81F84F09-CB93-49C5-A193-388B3D609934}" srcOrd="0" destOrd="0" presId="urn:microsoft.com/office/officeart/2005/8/layout/vList2"/>
    <dgm:cxn modelId="{15D66B30-1AA7-48EA-92DB-284E06EBD9AE}" type="presOf" srcId="{DDF3AFDF-F93C-4077-9D54-74C68A3DDA11}" destId="{283CF67D-BAB1-4630-BD75-5888FA996D47}" srcOrd="0" destOrd="0" presId="urn:microsoft.com/office/officeart/2005/8/layout/vList2"/>
    <dgm:cxn modelId="{52EF675E-0F83-4096-992A-227FE8ED1FD8}" type="presOf" srcId="{30904DEC-252A-4E6B-A4ED-685C01C7BFB9}" destId="{8EE6E61E-E0D4-4873-B4B6-B9EA566DDBB9}" srcOrd="0" destOrd="0" presId="urn:microsoft.com/office/officeart/2005/8/layout/vList2"/>
    <dgm:cxn modelId="{F80DF661-0AAD-48D3-BFC0-4711C07E023D}" srcId="{4C8BC273-9C84-4140-B94A-70FD244D916F}" destId="{DDF3AFDF-F93C-4077-9D54-74C68A3DDA11}" srcOrd="0" destOrd="0" parTransId="{4AD83C84-F9F0-44F6-A986-DC3DC94DA90E}" sibTransId="{B438AACE-54C4-4580-B070-FFFD48281841}"/>
    <dgm:cxn modelId="{BF188A86-6B59-4687-961F-EEB3403805C6}" type="presOf" srcId="{4C8BC273-9C84-4140-B94A-70FD244D916F}" destId="{CAF0A454-5F95-4267-98C4-F98FDC62B3F6}" srcOrd="0" destOrd="0" presId="urn:microsoft.com/office/officeart/2005/8/layout/vList2"/>
    <dgm:cxn modelId="{B1A97EB5-4F66-43E2-8074-E2CDB7186BB4}" srcId="{4C8BC273-9C84-4140-B94A-70FD244D916F}" destId="{30904DEC-252A-4E6B-A4ED-685C01C7BFB9}" srcOrd="2" destOrd="0" parTransId="{671B61D2-8EF3-4045-8E29-E7F028EAC9B8}" sibTransId="{977F4362-2539-4CBE-9979-D20B917C747D}"/>
    <dgm:cxn modelId="{3A7B4FC1-0306-480F-AF09-3801CF860A40}" srcId="{4C8BC273-9C84-4140-B94A-70FD244D916F}" destId="{45EC50B5-5E56-45F7-A283-C981D9B5C660}" srcOrd="1" destOrd="0" parTransId="{0F657DDA-371D-4D28-B47C-FD33962898E4}" sibTransId="{36311444-ED41-4C5E-BAB4-99EA22EB015C}"/>
    <dgm:cxn modelId="{BBDC8BCE-3B41-4982-AEFE-B5DBE4640652}" type="presParOf" srcId="{CAF0A454-5F95-4267-98C4-F98FDC62B3F6}" destId="{283CF67D-BAB1-4630-BD75-5888FA996D47}" srcOrd="0" destOrd="0" presId="urn:microsoft.com/office/officeart/2005/8/layout/vList2"/>
    <dgm:cxn modelId="{8B668264-7B1D-4D22-B896-61ACB9216DDD}" type="presParOf" srcId="{CAF0A454-5F95-4267-98C4-F98FDC62B3F6}" destId="{85EDCF71-D0D5-4F33-A74E-6F622DC7FE6B}" srcOrd="1" destOrd="0" presId="urn:microsoft.com/office/officeart/2005/8/layout/vList2"/>
    <dgm:cxn modelId="{EF98171F-F663-45B0-BF65-ECD501BBAD05}" type="presParOf" srcId="{CAF0A454-5F95-4267-98C4-F98FDC62B3F6}" destId="{81F84F09-CB93-49C5-A193-388B3D609934}" srcOrd="2" destOrd="0" presId="urn:microsoft.com/office/officeart/2005/8/layout/vList2"/>
    <dgm:cxn modelId="{7B5A7962-570B-4EF0-A7AB-F6F3FFD3EEE7}" type="presParOf" srcId="{CAF0A454-5F95-4267-98C4-F98FDC62B3F6}" destId="{3FCCA936-5529-446D-AFBB-59879C435F36}" srcOrd="3" destOrd="0" presId="urn:microsoft.com/office/officeart/2005/8/layout/vList2"/>
    <dgm:cxn modelId="{9B336F6B-845A-4DA3-B53E-20C5CBECF1A6}" type="presParOf" srcId="{CAF0A454-5F95-4267-98C4-F98FDC62B3F6}" destId="{8EE6E61E-E0D4-4873-B4B6-B9EA566DDBB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8BC273-9C84-4140-B94A-70FD244D916F}" type="doc">
      <dgm:prSet loTypeId="urn:microsoft.com/office/officeart/2005/8/layout/vList2" loCatId="list" qsTypeId="urn:microsoft.com/office/officeart/2005/8/quickstyle/simple5" qsCatId="simple" csTypeId="urn:microsoft.com/office/officeart/2005/8/colors/accent2_1" csCatId="accent2" phldr="1"/>
      <dgm:spPr/>
      <dgm:t>
        <a:bodyPr/>
        <a:lstStyle/>
        <a:p>
          <a:endParaRPr lang="en-US"/>
        </a:p>
      </dgm:t>
    </dgm:pt>
    <dgm:pt modelId="{DDF3AFDF-F93C-4077-9D54-74C68A3DDA11}">
      <dgm:prSet/>
      <dgm:spPr>
        <a:solidFill>
          <a:schemeClr val="bg1">
            <a:lumMod val="85000"/>
          </a:schemeClr>
        </a:solidFill>
      </dgm:spPr>
      <dgm:t>
        <a:bodyPr/>
        <a:lstStyle/>
        <a:p>
          <a:pPr rtl="0"/>
          <a:r>
            <a:rPr lang="en-US" dirty="0">
              <a:solidFill>
                <a:schemeClr val="tx1"/>
              </a:solidFill>
            </a:rPr>
            <a:t>CAT Reporting</a:t>
          </a:r>
        </a:p>
      </dgm:t>
    </dgm:pt>
    <dgm:pt modelId="{4AD83C84-F9F0-44F6-A986-DC3DC94DA90E}" type="parTrans" cxnId="{F80DF661-0AAD-48D3-BFC0-4711C07E023D}">
      <dgm:prSet/>
      <dgm:spPr/>
      <dgm:t>
        <a:bodyPr/>
        <a:lstStyle/>
        <a:p>
          <a:endParaRPr lang="en-US"/>
        </a:p>
      </dgm:t>
    </dgm:pt>
    <dgm:pt modelId="{B438AACE-54C4-4580-B070-FFFD48281841}" type="sibTrans" cxnId="{F80DF661-0AAD-48D3-BFC0-4711C07E023D}">
      <dgm:prSet/>
      <dgm:spPr/>
      <dgm:t>
        <a:bodyPr/>
        <a:lstStyle/>
        <a:p>
          <a:endParaRPr lang="en-US"/>
        </a:p>
      </dgm:t>
    </dgm:pt>
    <dgm:pt modelId="{45EC50B5-5E56-45F7-A283-C981D9B5C660}">
      <dgm:prSet/>
      <dgm:spPr>
        <a:solidFill>
          <a:schemeClr val="bg1">
            <a:lumMod val="85000"/>
          </a:schemeClr>
        </a:solidFill>
      </dgm:spPr>
      <dgm:t>
        <a:bodyPr/>
        <a:lstStyle/>
        <a:p>
          <a:pPr rtl="0"/>
          <a:r>
            <a:rPr lang="en-US" dirty="0"/>
            <a:t>Additional Functionality</a:t>
          </a:r>
        </a:p>
      </dgm:t>
    </dgm:pt>
    <dgm:pt modelId="{0F657DDA-371D-4D28-B47C-FD33962898E4}" type="parTrans" cxnId="{3A7B4FC1-0306-480F-AF09-3801CF860A40}">
      <dgm:prSet/>
      <dgm:spPr/>
      <dgm:t>
        <a:bodyPr/>
        <a:lstStyle/>
        <a:p>
          <a:endParaRPr lang="en-US"/>
        </a:p>
      </dgm:t>
    </dgm:pt>
    <dgm:pt modelId="{36311444-ED41-4C5E-BAB4-99EA22EB015C}" type="sibTrans" cxnId="{3A7B4FC1-0306-480F-AF09-3801CF860A40}">
      <dgm:prSet/>
      <dgm:spPr/>
      <dgm:t>
        <a:bodyPr/>
        <a:lstStyle/>
        <a:p>
          <a:endParaRPr lang="en-US"/>
        </a:p>
      </dgm:t>
    </dgm:pt>
    <dgm:pt modelId="{30904DEC-252A-4E6B-A4ED-685C01C7BFB9}">
      <dgm:prSet/>
      <dgm:spPr>
        <a:solidFill>
          <a:schemeClr val="accent2">
            <a:lumMod val="40000"/>
            <a:lumOff val="60000"/>
          </a:schemeClr>
        </a:solidFill>
      </dgm:spPr>
      <dgm:t>
        <a:bodyPr/>
        <a:lstStyle/>
        <a:p>
          <a:pPr rtl="0"/>
          <a:r>
            <a:rPr lang="en-US" dirty="0"/>
            <a:t>Resources and Support </a:t>
          </a:r>
        </a:p>
      </dgm:t>
    </dgm:pt>
    <dgm:pt modelId="{671B61D2-8EF3-4045-8E29-E7F028EAC9B8}" type="parTrans" cxnId="{B1A97EB5-4F66-43E2-8074-E2CDB7186BB4}">
      <dgm:prSet/>
      <dgm:spPr/>
      <dgm:t>
        <a:bodyPr/>
        <a:lstStyle/>
        <a:p>
          <a:endParaRPr lang="en-US"/>
        </a:p>
      </dgm:t>
    </dgm:pt>
    <dgm:pt modelId="{977F4362-2539-4CBE-9979-D20B917C747D}" type="sibTrans" cxnId="{B1A97EB5-4F66-43E2-8074-E2CDB7186BB4}">
      <dgm:prSet/>
      <dgm:spPr/>
      <dgm:t>
        <a:bodyPr/>
        <a:lstStyle/>
        <a:p>
          <a:endParaRPr lang="en-US"/>
        </a:p>
      </dgm:t>
    </dgm:pt>
    <dgm:pt modelId="{CAF0A454-5F95-4267-98C4-F98FDC62B3F6}" type="pres">
      <dgm:prSet presAssocID="{4C8BC273-9C84-4140-B94A-70FD244D916F}" presName="linear" presStyleCnt="0">
        <dgm:presLayoutVars>
          <dgm:animLvl val="lvl"/>
          <dgm:resizeHandles val="exact"/>
        </dgm:presLayoutVars>
      </dgm:prSet>
      <dgm:spPr/>
    </dgm:pt>
    <dgm:pt modelId="{283CF67D-BAB1-4630-BD75-5888FA996D47}" type="pres">
      <dgm:prSet presAssocID="{DDF3AFDF-F93C-4077-9D54-74C68A3DDA11}" presName="parentText" presStyleLbl="node1" presStyleIdx="0" presStyleCnt="3" custLinFactNeighborY="-11496">
        <dgm:presLayoutVars>
          <dgm:chMax val="0"/>
          <dgm:bulletEnabled val="1"/>
        </dgm:presLayoutVars>
      </dgm:prSet>
      <dgm:spPr/>
    </dgm:pt>
    <dgm:pt modelId="{85EDCF71-D0D5-4F33-A74E-6F622DC7FE6B}" type="pres">
      <dgm:prSet presAssocID="{B438AACE-54C4-4580-B070-FFFD48281841}" presName="spacer" presStyleCnt="0"/>
      <dgm:spPr/>
    </dgm:pt>
    <dgm:pt modelId="{81F84F09-CB93-49C5-A193-388B3D609934}" type="pres">
      <dgm:prSet presAssocID="{45EC50B5-5E56-45F7-A283-C981D9B5C660}" presName="parentText" presStyleLbl="node1" presStyleIdx="1" presStyleCnt="3">
        <dgm:presLayoutVars>
          <dgm:chMax val="0"/>
          <dgm:bulletEnabled val="1"/>
        </dgm:presLayoutVars>
      </dgm:prSet>
      <dgm:spPr/>
    </dgm:pt>
    <dgm:pt modelId="{3FCCA936-5529-446D-AFBB-59879C435F36}" type="pres">
      <dgm:prSet presAssocID="{36311444-ED41-4C5E-BAB4-99EA22EB015C}" presName="spacer" presStyleCnt="0"/>
      <dgm:spPr/>
    </dgm:pt>
    <dgm:pt modelId="{8EE6E61E-E0D4-4873-B4B6-B9EA566DDBB9}" type="pres">
      <dgm:prSet presAssocID="{30904DEC-252A-4E6B-A4ED-685C01C7BFB9}" presName="parentText" presStyleLbl="node1" presStyleIdx="2" presStyleCnt="3">
        <dgm:presLayoutVars>
          <dgm:chMax val="0"/>
          <dgm:bulletEnabled val="1"/>
        </dgm:presLayoutVars>
      </dgm:prSet>
      <dgm:spPr/>
    </dgm:pt>
  </dgm:ptLst>
  <dgm:cxnLst>
    <dgm:cxn modelId="{E6633440-018E-40E5-B72F-F1F10087BB0E}" type="presOf" srcId="{DDF3AFDF-F93C-4077-9D54-74C68A3DDA11}" destId="{283CF67D-BAB1-4630-BD75-5888FA996D47}" srcOrd="0" destOrd="0" presId="urn:microsoft.com/office/officeart/2005/8/layout/vList2"/>
    <dgm:cxn modelId="{F80DF661-0AAD-48D3-BFC0-4711C07E023D}" srcId="{4C8BC273-9C84-4140-B94A-70FD244D916F}" destId="{DDF3AFDF-F93C-4077-9D54-74C68A3DDA11}" srcOrd="0" destOrd="0" parTransId="{4AD83C84-F9F0-44F6-A986-DC3DC94DA90E}" sibTransId="{B438AACE-54C4-4580-B070-FFFD48281841}"/>
    <dgm:cxn modelId="{DCFAE25A-6D64-454D-95DC-895AF45F4832}" type="presOf" srcId="{4C8BC273-9C84-4140-B94A-70FD244D916F}" destId="{CAF0A454-5F95-4267-98C4-F98FDC62B3F6}" srcOrd="0" destOrd="0" presId="urn:microsoft.com/office/officeart/2005/8/layout/vList2"/>
    <dgm:cxn modelId="{B8F06786-76EC-4832-8A33-7C708A9487D5}" type="presOf" srcId="{30904DEC-252A-4E6B-A4ED-685C01C7BFB9}" destId="{8EE6E61E-E0D4-4873-B4B6-B9EA566DDBB9}" srcOrd="0" destOrd="0" presId="urn:microsoft.com/office/officeart/2005/8/layout/vList2"/>
    <dgm:cxn modelId="{B1A97EB5-4F66-43E2-8074-E2CDB7186BB4}" srcId="{4C8BC273-9C84-4140-B94A-70FD244D916F}" destId="{30904DEC-252A-4E6B-A4ED-685C01C7BFB9}" srcOrd="2" destOrd="0" parTransId="{671B61D2-8EF3-4045-8E29-E7F028EAC9B8}" sibTransId="{977F4362-2539-4CBE-9979-D20B917C747D}"/>
    <dgm:cxn modelId="{3A7B4FC1-0306-480F-AF09-3801CF860A40}" srcId="{4C8BC273-9C84-4140-B94A-70FD244D916F}" destId="{45EC50B5-5E56-45F7-A283-C981D9B5C660}" srcOrd="1" destOrd="0" parTransId="{0F657DDA-371D-4D28-B47C-FD33962898E4}" sibTransId="{36311444-ED41-4C5E-BAB4-99EA22EB015C}"/>
    <dgm:cxn modelId="{80C7BBDF-75A8-4639-8BC0-2337C84776B2}" type="presOf" srcId="{45EC50B5-5E56-45F7-A283-C981D9B5C660}" destId="{81F84F09-CB93-49C5-A193-388B3D609934}" srcOrd="0" destOrd="0" presId="urn:microsoft.com/office/officeart/2005/8/layout/vList2"/>
    <dgm:cxn modelId="{ADCA7EE2-28EC-4069-AF70-78890DB8D2F9}" type="presParOf" srcId="{CAF0A454-5F95-4267-98C4-F98FDC62B3F6}" destId="{283CF67D-BAB1-4630-BD75-5888FA996D47}" srcOrd="0" destOrd="0" presId="urn:microsoft.com/office/officeart/2005/8/layout/vList2"/>
    <dgm:cxn modelId="{DEE9CF1C-86B9-4E91-9D0E-8CFA0D57F535}" type="presParOf" srcId="{CAF0A454-5F95-4267-98C4-F98FDC62B3F6}" destId="{85EDCF71-D0D5-4F33-A74E-6F622DC7FE6B}" srcOrd="1" destOrd="0" presId="urn:microsoft.com/office/officeart/2005/8/layout/vList2"/>
    <dgm:cxn modelId="{A81B5AA6-746E-4AFE-84EA-E8D222AB7C29}" type="presParOf" srcId="{CAF0A454-5F95-4267-98C4-F98FDC62B3F6}" destId="{81F84F09-CB93-49C5-A193-388B3D609934}" srcOrd="2" destOrd="0" presId="urn:microsoft.com/office/officeart/2005/8/layout/vList2"/>
    <dgm:cxn modelId="{EDD8E68B-62F5-4CB2-AE0C-2FC9E3C1305A}" type="presParOf" srcId="{CAF0A454-5F95-4267-98C4-F98FDC62B3F6}" destId="{3FCCA936-5529-446D-AFBB-59879C435F36}" srcOrd="3" destOrd="0" presId="urn:microsoft.com/office/officeart/2005/8/layout/vList2"/>
    <dgm:cxn modelId="{BEEFD3C9-53A5-4703-8486-60D592ED781C}" type="presParOf" srcId="{CAF0A454-5F95-4267-98C4-F98FDC62B3F6}" destId="{8EE6E61E-E0D4-4873-B4B6-B9EA566DDBB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BECF7-D426-40BE-A3A0-88F728809A4B}">
      <dsp:nvSpPr>
        <dsp:cNvPr id="0" name=""/>
        <dsp:cNvSpPr/>
      </dsp:nvSpPr>
      <dsp:spPr>
        <a:xfrm>
          <a:off x="-5654379" y="-866053"/>
          <a:ext cx="6735907" cy="6735907"/>
        </a:xfrm>
        <a:prstGeom prst="blockArc">
          <a:avLst>
            <a:gd name="adj1" fmla="val 18900000"/>
            <a:gd name="adj2" fmla="val 2700000"/>
            <a:gd name="adj3" fmla="val 321"/>
          </a:avLst>
        </a:pr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6EFEAF-1BCC-4A00-B89C-AAC1150CA956}">
      <dsp:nvSpPr>
        <dsp:cNvPr id="0" name=""/>
        <dsp:cNvSpPr/>
      </dsp:nvSpPr>
      <dsp:spPr>
        <a:xfrm>
          <a:off x="381030" y="152401"/>
          <a:ext cx="7735582" cy="607144"/>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95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t>Overview</a:t>
          </a:r>
        </a:p>
      </dsp:txBody>
      <dsp:txXfrm>
        <a:off x="381030" y="152401"/>
        <a:ext cx="7735582" cy="607144"/>
      </dsp:txXfrm>
    </dsp:sp>
    <dsp:sp modelId="{B22DB6B7-3833-4718-9BE9-83B8EA163D8C}">
      <dsp:nvSpPr>
        <dsp:cNvPr id="0" name=""/>
        <dsp:cNvSpPr/>
      </dsp:nvSpPr>
      <dsp:spPr>
        <a:xfrm>
          <a:off x="66800" y="170629"/>
          <a:ext cx="568431" cy="568431"/>
        </a:xfrm>
        <a:prstGeom prst="ellipse">
          <a:avLst/>
        </a:prstGeom>
        <a:solidFill>
          <a:schemeClr val="lt1">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B093BB-ED29-4D57-9870-5244788D89A7}">
      <dsp:nvSpPr>
        <dsp:cNvPr id="0" name=""/>
        <dsp:cNvSpPr/>
      </dsp:nvSpPr>
      <dsp:spPr>
        <a:xfrm>
          <a:off x="762829" y="838200"/>
          <a:ext cx="7323769" cy="598326"/>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95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t>Initialization Report (I.R.)</a:t>
          </a:r>
        </a:p>
      </dsp:txBody>
      <dsp:txXfrm>
        <a:off x="762829" y="838200"/>
        <a:ext cx="7323769" cy="598326"/>
      </dsp:txXfrm>
    </dsp:sp>
    <dsp:sp modelId="{E0F2A5AC-F181-40F0-BF9F-F727861D4A31}">
      <dsp:nvSpPr>
        <dsp:cNvPr id="0" name=""/>
        <dsp:cNvSpPr/>
      </dsp:nvSpPr>
      <dsp:spPr>
        <a:xfrm>
          <a:off x="457200" y="838198"/>
          <a:ext cx="568431" cy="568431"/>
        </a:xfrm>
        <a:prstGeom prst="ellipse">
          <a:avLst/>
        </a:prstGeom>
        <a:solidFill>
          <a:schemeClr val="lt1">
            <a:hueOff val="0"/>
            <a:satOff val="0"/>
            <a:lumOff val="0"/>
            <a:alphaOff val="0"/>
          </a:schemeClr>
        </a:solidFill>
        <a:ln w="25400" cap="flat" cmpd="sng" algn="ctr">
          <a:solidFill>
            <a:schemeClr val="accent2">
              <a:shade val="50000"/>
              <a:hueOff val="-11386"/>
              <a:satOff val="-2079"/>
              <a:lumOff val="12031"/>
              <a:alphaOff val="0"/>
            </a:schemeClr>
          </a:solidFill>
          <a:prstDash val="solid"/>
        </a:ln>
        <a:effectLst/>
      </dsp:spPr>
      <dsp:style>
        <a:lnRef idx="2">
          <a:scrgbClr r="0" g="0" b="0"/>
        </a:lnRef>
        <a:fillRef idx="1">
          <a:scrgbClr r="0" g="0" b="0"/>
        </a:fillRef>
        <a:effectRef idx="0">
          <a:scrgbClr r="0" g="0" b="0"/>
        </a:effectRef>
        <a:fontRef idx="minor"/>
      </dsp:style>
    </dsp:sp>
    <dsp:sp modelId="{CDA243B1-C522-42DB-A94B-90151C8C9131}">
      <dsp:nvSpPr>
        <dsp:cNvPr id="0" name=""/>
        <dsp:cNvSpPr/>
      </dsp:nvSpPr>
      <dsp:spPr>
        <a:xfrm>
          <a:off x="988500" y="1523999"/>
          <a:ext cx="7098098" cy="590764"/>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95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t>Populate &amp; Upload Institutional Planning Spreadsheet (IPS)</a:t>
          </a:r>
        </a:p>
      </dsp:txBody>
      <dsp:txXfrm>
        <a:off x="988500" y="1523999"/>
        <a:ext cx="7098098" cy="590764"/>
      </dsp:txXfrm>
    </dsp:sp>
    <dsp:sp modelId="{29838866-992C-446D-AC74-E04A0AE3A2D0}">
      <dsp:nvSpPr>
        <dsp:cNvPr id="0" name=""/>
        <dsp:cNvSpPr/>
      </dsp:nvSpPr>
      <dsp:spPr>
        <a:xfrm>
          <a:off x="704284" y="1535165"/>
          <a:ext cx="568431" cy="568431"/>
        </a:xfrm>
        <a:prstGeom prst="ellipse">
          <a:avLst/>
        </a:prstGeom>
        <a:solidFill>
          <a:schemeClr val="lt1">
            <a:hueOff val="0"/>
            <a:satOff val="0"/>
            <a:lumOff val="0"/>
            <a:alphaOff val="0"/>
          </a:schemeClr>
        </a:solidFill>
        <a:ln w="25400" cap="flat" cmpd="sng" algn="ctr">
          <a:solidFill>
            <a:schemeClr val="accent2">
              <a:shade val="50000"/>
              <a:hueOff val="-22771"/>
              <a:satOff val="-4158"/>
              <a:lumOff val="24061"/>
              <a:alphaOff val="0"/>
            </a:schemeClr>
          </a:solidFill>
          <a:prstDash val="solid"/>
        </a:ln>
        <a:effectLst/>
      </dsp:spPr>
      <dsp:style>
        <a:lnRef idx="2">
          <a:scrgbClr r="0" g="0" b="0"/>
        </a:lnRef>
        <a:fillRef idx="1">
          <a:scrgbClr r="0" g="0" b="0"/>
        </a:fillRef>
        <a:effectRef idx="0">
          <a:scrgbClr r="0" g="0" b="0"/>
        </a:effectRef>
        <a:fontRef idx="minor"/>
      </dsp:style>
    </dsp:sp>
    <dsp:sp modelId="{1FD3D1DB-51DB-48F6-B026-CDEC783D8E23}">
      <dsp:nvSpPr>
        <dsp:cNvPr id="0" name=""/>
        <dsp:cNvSpPr/>
      </dsp:nvSpPr>
      <dsp:spPr>
        <a:xfrm>
          <a:off x="1060555" y="2133601"/>
          <a:ext cx="7026043" cy="736596"/>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95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t>Compensation Admin Tool (CAT Page) &amp; Additional Adjustments Page (AAP)</a:t>
          </a:r>
        </a:p>
      </dsp:txBody>
      <dsp:txXfrm>
        <a:off x="1060555" y="2133601"/>
        <a:ext cx="7026043" cy="736596"/>
      </dsp:txXfrm>
    </dsp:sp>
    <dsp:sp modelId="{3C4EB9AD-914D-416F-848B-EECDF496AD39}">
      <dsp:nvSpPr>
        <dsp:cNvPr id="0" name=""/>
        <dsp:cNvSpPr/>
      </dsp:nvSpPr>
      <dsp:spPr>
        <a:xfrm>
          <a:off x="776339" y="2217684"/>
          <a:ext cx="568431" cy="568431"/>
        </a:xfrm>
        <a:prstGeom prst="ellipse">
          <a:avLst/>
        </a:prstGeom>
        <a:solidFill>
          <a:schemeClr val="lt1">
            <a:hueOff val="0"/>
            <a:satOff val="0"/>
            <a:lumOff val="0"/>
            <a:alphaOff val="0"/>
          </a:schemeClr>
        </a:solidFill>
        <a:ln w="25400" cap="flat" cmpd="sng" algn="ctr">
          <a:solidFill>
            <a:schemeClr val="accent2">
              <a:shade val="50000"/>
              <a:hueOff val="-34157"/>
              <a:satOff val="-6237"/>
              <a:lumOff val="36092"/>
              <a:alphaOff val="0"/>
            </a:schemeClr>
          </a:solidFill>
          <a:prstDash val="solid"/>
        </a:ln>
        <a:effectLst/>
      </dsp:spPr>
      <dsp:style>
        <a:lnRef idx="2">
          <a:scrgbClr r="0" g="0" b="0"/>
        </a:lnRef>
        <a:fillRef idx="1">
          <a:scrgbClr r="0" g="0" b="0"/>
        </a:fillRef>
        <a:effectRef idx="0">
          <a:scrgbClr r="0" g="0" b="0"/>
        </a:effectRef>
        <a:fontRef idx="minor"/>
      </dsp:style>
    </dsp:sp>
    <dsp:sp modelId="{2EE86176-E890-41A6-BBD0-2D9B93C572DA}">
      <dsp:nvSpPr>
        <dsp:cNvPr id="0" name=""/>
        <dsp:cNvSpPr/>
      </dsp:nvSpPr>
      <dsp:spPr>
        <a:xfrm>
          <a:off x="988500" y="2863636"/>
          <a:ext cx="7098098" cy="641563"/>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95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t>CAT Setup – Lock Users &amp; Data Freeze</a:t>
          </a:r>
        </a:p>
      </dsp:txBody>
      <dsp:txXfrm>
        <a:off x="988500" y="2863636"/>
        <a:ext cx="7098098" cy="641563"/>
      </dsp:txXfrm>
    </dsp:sp>
    <dsp:sp modelId="{EC2ABAF4-DDD6-47CF-8D38-BBA27B20E3CB}">
      <dsp:nvSpPr>
        <dsp:cNvPr id="0" name=""/>
        <dsp:cNvSpPr/>
      </dsp:nvSpPr>
      <dsp:spPr>
        <a:xfrm>
          <a:off x="704284" y="2900202"/>
          <a:ext cx="568431" cy="568431"/>
        </a:xfrm>
        <a:prstGeom prst="ellipse">
          <a:avLst/>
        </a:prstGeom>
        <a:solidFill>
          <a:schemeClr val="lt1">
            <a:hueOff val="0"/>
            <a:satOff val="0"/>
            <a:lumOff val="0"/>
            <a:alphaOff val="0"/>
          </a:schemeClr>
        </a:solidFill>
        <a:ln w="25400" cap="flat" cmpd="sng" algn="ctr">
          <a:solidFill>
            <a:schemeClr val="accent2">
              <a:shade val="50000"/>
              <a:hueOff val="-34157"/>
              <a:satOff val="-6237"/>
              <a:lumOff val="36092"/>
              <a:alphaOff val="0"/>
            </a:schemeClr>
          </a:solidFill>
          <a:prstDash val="solid"/>
        </a:ln>
        <a:effectLst/>
      </dsp:spPr>
      <dsp:style>
        <a:lnRef idx="2">
          <a:scrgbClr r="0" g="0" b="0"/>
        </a:lnRef>
        <a:fillRef idx="1">
          <a:scrgbClr r="0" g="0" b="0"/>
        </a:fillRef>
        <a:effectRef idx="0">
          <a:scrgbClr r="0" g="0" b="0"/>
        </a:effectRef>
        <a:fontRef idx="minor"/>
      </dsp:style>
    </dsp:sp>
    <dsp:sp modelId="{ED885230-DE9D-4757-8027-6C793D0C3E88}">
      <dsp:nvSpPr>
        <dsp:cNvPr id="0" name=""/>
        <dsp:cNvSpPr/>
      </dsp:nvSpPr>
      <dsp:spPr>
        <a:xfrm>
          <a:off x="762829" y="3541870"/>
          <a:ext cx="7323769" cy="649130"/>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95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schemeClr val="bg1"/>
              </a:solidFill>
            </a:rPr>
            <a:t>CAT Reporting</a:t>
          </a:r>
        </a:p>
      </dsp:txBody>
      <dsp:txXfrm>
        <a:off x="762829" y="3541870"/>
        <a:ext cx="7323769" cy="649130"/>
      </dsp:txXfrm>
    </dsp:sp>
    <dsp:sp modelId="{DDEEB327-7D36-481C-AAAF-1F6E0B8B0B70}">
      <dsp:nvSpPr>
        <dsp:cNvPr id="0" name=""/>
        <dsp:cNvSpPr/>
      </dsp:nvSpPr>
      <dsp:spPr>
        <a:xfrm>
          <a:off x="478613" y="3582220"/>
          <a:ext cx="568431" cy="568431"/>
        </a:xfrm>
        <a:prstGeom prst="ellipse">
          <a:avLst/>
        </a:prstGeom>
        <a:solidFill>
          <a:schemeClr val="lt1">
            <a:hueOff val="0"/>
            <a:satOff val="0"/>
            <a:lumOff val="0"/>
            <a:alphaOff val="0"/>
          </a:schemeClr>
        </a:solidFill>
        <a:ln w="25400" cap="flat" cmpd="sng" algn="ctr">
          <a:solidFill>
            <a:schemeClr val="accent2">
              <a:shade val="50000"/>
              <a:hueOff val="-22771"/>
              <a:satOff val="-4158"/>
              <a:lumOff val="24061"/>
              <a:alphaOff val="0"/>
            </a:schemeClr>
          </a:solidFill>
          <a:prstDash val="solid"/>
        </a:ln>
        <a:effectLst/>
      </dsp:spPr>
      <dsp:style>
        <a:lnRef idx="2">
          <a:scrgbClr r="0" g="0" b="0"/>
        </a:lnRef>
        <a:fillRef idx="1">
          <a:scrgbClr r="0" g="0" b="0"/>
        </a:fillRef>
        <a:effectRef idx="0">
          <a:scrgbClr r="0" g="0" b="0"/>
        </a:effectRef>
        <a:fontRef idx="minor"/>
      </dsp:style>
    </dsp:sp>
    <dsp:sp modelId="{867CE81B-86EF-4E05-BFB7-655DEC08082C}">
      <dsp:nvSpPr>
        <dsp:cNvPr id="0" name=""/>
        <dsp:cNvSpPr/>
      </dsp:nvSpPr>
      <dsp:spPr>
        <a:xfrm>
          <a:off x="351016" y="4267201"/>
          <a:ext cx="7735582" cy="563506"/>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95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schemeClr val="bg1"/>
              </a:solidFill>
            </a:rPr>
            <a:t>Resources and Support</a:t>
          </a:r>
        </a:p>
      </dsp:txBody>
      <dsp:txXfrm>
        <a:off x="351016" y="4267201"/>
        <a:ext cx="7735582" cy="563506"/>
      </dsp:txXfrm>
    </dsp:sp>
    <dsp:sp modelId="{A378691D-02E4-456A-AD50-06306A71ED01}">
      <dsp:nvSpPr>
        <dsp:cNvPr id="0" name=""/>
        <dsp:cNvSpPr/>
      </dsp:nvSpPr>
      <dsp:spPr>
        <a:xfrm>
          <a:off x="66800" y="4264738"/>
          <a:ext cx="568431" cy="568431"/>
        </a:xfrm>
        <a:prstGeom prst="ellipse">
          <a:avLst/>
        </a:prstGeom>
        <a:solidFill>
          <a:schemeClr val="lt1">
            <a:hueOff val="0"/>
            <a:satOff val="0"/>
            <a:lumOff val="0"/>
            <a:alphaOff val="0"/>
          </a:schemeClr>
        </a:solidFill>
        <a:ln w="25400" cap="flat" cmpd="sng" algn="ctr">
          <a:solidFill>
            <a:schemeClr val="accent2">
              <a:shade val="50000"/>
              <a:hueOff val="-11386"/>
              <a:satOff val="-2079"/>
              <a:lumOff val="1203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955DF-49EF-4E78-A874-E94ABA84445A}">
      <dsp:nvSpPr>
        <dsp:cNvPr id="0" name=""/>
        <dsp:cNvSpPr/>
      </dsp:nvSpPr>
      <dsp:spPr>
        <a:xfrm>
          <a:off x="0" y="429856"/>
          <a:ext cx="8228830" cy="80655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US" sz="3400" kern="1200"/>
            <a:t>CAT Functionality</a:t>
          </a:r>
          <a:endParaRPr lang="en-US" sz="3400" kern="1200" dirty="0"/>
        </a:p>
      </dsp:txBody>
      <dsp:txXfrm>
        <a:off x="39373" y="469229"/>
        <a:ext cx="8150084" cy="727809"/>
      </dsp:txXfrm>
    </dsp:sp>
    <dsp:sp modelId="{294DE1E9-BCB3-4349-A7FA-F8943830A4C3}">
      <dsp:nvSpPr>
        <dsp:cNvPr id="0" name=""/>
        <dsp:cNvSpPr/>
      </dsp:nvSpPr>
      <dsp:spPr>
        <a:xfrm>
          <a:off x="1042304" y="1341700"/>
          <a:ext cx="6144220" cy="559038"/>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Locating the CAT &amp; IPS Files</a:t>
          </a:r>
        </a:p>
      </dsp:txBody>
      <dsp:txXfrm>
        <a:off x="1069594" y="1368990"/>
        <a:ext cx="6089640" cy="504458"/>
      </dsp:txXfrm>
    </dsp:sp>
    <dsp:sp modelId="{DC675D69-D87A-451F-9E71-8F940165BDB6}">
      <dsp:nvSpPr>
        <dsp:cNvPr id="0" name=""/>
        <dsp:cNvSpPr/>
      </dsp:nvSpPr>
      <dsp:spPr>
        <a:xfrm>
          <a:off x="1042304" y="2015939"/>
          <a:ext cx="6144220" cy="559038"/>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The IR to IPS to CAT Process</a:t>
          </a:r>
        </a:p>
      </dsp:txBody>
      <dsp:txXfrm>
        <a:off x="1069594" y="2043229"/>
        <a:ext cx="6089640" cy="504458"/>
      </dsp:txXfrm>
    </dsp:sp>
    <dsp:sp modelId="{0609BE3B-F643-4843-B466-66A3B009E948}">
      <dsp:nvSpPr>
        <dsp:cNvPr id="0" name=""/>
        <dsp:cNvSpPr/>
      </dsp:nvSpPr>
      <dsp:spPr>
        <a:xfrm>
          <a:off x="1042304" y="2690177"/>
          <a:ext cx="6144220" cy="559038"/>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CAT and AAP</a:t>
          </a:r>
        </a:p>
      </dsp:txBody>
      <dsp:txXfrm>
        <a:off x="1069594" y="2717467"/>
        <a:ext cx="6089640" cy="504458"/>
      </dsp:txXfrm>
    </dsp:sp>
    <dsp:sp modelId="{5FDCD56E-A073-45CF-90E0-E8E366BDB866}">
      <dsp:nvSpPr>
        <dsp:cNvPr id="0" name=""/>
        <dsp:cNvSpPr/>
      </dsp:nvSpPr>
      <dsp:spPr>
        <a:xfrm>
          <a:off x="1042304" y="3364416"/>
          <a:ext cx="6144220" cy="559038"/>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CAT Setup – Lock Users &amp; Data Freeze</a:t>
          </a:r>
        </a:p>
      </dsp:txBody>
      <dsp:txXfrm>
        <a:off x="1069594" y="3391706"/>
        <a:ext cx="6089640" cy="5044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955DF-49EF-4E78-A874-E94ABA84445A}">
      <dsp:nvSpPr>
        <dsp:cNvPr id="0" name=""/>
        <dsp:cNvSpPr/>
      </dsp:nvSpPr>
      <dsp:spPr>
        <a:xfrm>
          <a:off x="0" y="429856"/>
          <a:ext cx="8228830" cy="80655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US" sz="3400" kern="1200"/>
            <a:t>CAT Functionality</a:t>
          </a:r>
          <a:endParaRPr lang="en-US" sz="3400" kern="1200" dirty="0"/>
        </a:p>
      </dsp:txBody>
      <dsp:txXfrm>
        <a:off x="39373" y="469229"/>
        <a:ext cx="8150084" cy="727809"/>
      </dsp:txXfrm>
    </dsp:sp>
    <dsp:sp modelId="{294DE1E9-BCB3-4349-A7FA-F8943830A4C3}">
      <dsp:nvSpPr>
        <dsp:cNvPr id="0" name=""/>
        <dsp:cNvSpPr/>
      </dsp:nvSpPr>
      <dsp:spPr>
        <a:xfrm>
          <a:off x="1042304" y="1341700"/>
          <a:ext cx="6144220" cy="559038"/>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Locating the CAT &amp; IPS Files</a:t>
          </a:r>
        </a:p>
      </dsp:txBody>
      <dsp:txXfrm>
        <a:off x="1069594" y="1368990"/>
        <a:ext cx="6089640" cy="504458"/>
      </dsp:txXfrm>
    </dsp:sp>
    <dsp:sp modelId="{DC675D69-D87A-451F-9E71-8F940165BDB6}">
      <dsp:nvSpPr>
        <dsp:cNvPr id="0" name=""/>
        <dsp:cNvSpPr/>
      </dsp:nvSpPr>
      <dsp:spPr>
        <a:xfrm>
          <a:off x="1042304" y="2015939"/>
          <a:ext cx="6144220" cy="559038"/>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The IR to IPS to CAT Process</a:t>
          </a:r>
        </a:p>
      </dsp:txBody>
      <dsp:txXfrm>
        <a:off x="1069594" y="2043229"/>
        <a:ext cx="6089640" cy="504458"/>
      </dsp:txXfrm>
    </dsp:sp>
    <dsp:sp modelId="{0609BE3B-F643-4843-B466-66A3B009E948}">
      <dsp:nvSpPr>
        <dsp:cNvPr id="0" name=""/>
        <dsp:cNvSpPr/>
      </dsp:nvSpPr>
      <dsp:spPr>
        <a:xfrm>
          <a:off x="1042304" y="2690177"/>
          <a:ext cx="6144220" cy="559038"/>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CAT and AAP</a:t>
          </a:r>
        </a:p>
      </dsp:txBody>
      <dsp:txXfrm>
        <a:off x="1069594" y="2717467"/>
        <a:ext cx="6089640" cy="504458"/>
      </dsp:txXfrm>
    </dsp:sp>
    <dsp:sp modelId="{5FDCD56E-A073-45CF-90E0-E8E366BDB866}">
      <dsp:nvSpPr>
        <dsp:cNvPr id="0" name=""/>
        <dsp:cNvSpPr/>
      </dsp:nvSpPr>
      <dsp:spPr>
        <a:xfrm>
          <a:off x="1042304" y="3364416"/>
          <a:ext cx="6144220" cy="559038"/>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CAT Setup – Lock Users &amp; Data Freeze</a:t>
          </a:r>
        </a:p>
      </dsp:txBody>
      <dsp:txXfrm>
        <a:off x="1069594" y="3391706"/>
        <a:ext cx="6089640" cy="5044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955DF-49EF-4E78-A874-E94ABA84445A}">
      <dsp:nvSpPr>
        <dsp:cNvPr id="0" name=""/>
        <dsp:cNvSpPr/>
      </dsp:nvSpPr>
      <dsp:spPr>
        <a:xfrm>
          <a:off x="0" y="429856"/>
          <a:ext cx="8228830" cy="80655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US" sz="3400" kern="1200"/>
            <a:t>CAT Functionality</a:t>
          </a:r>
          <a:endParaRPr lang="en-US" sz="3400" kern="1200" dirty="0"/>
        </a:p>
      </dsp:txBody>
      <dsp:txXfrm>
        <a:off x="39373" y="469229"/>
        <a:ext cx="8150084" cy="727809"/>
      </dsp:txXfrm>
    </dsp:sp>
    <dsp:sp modelId="{294DE1E9-BCB3-4349-A7FA-F8943830A4C3}">
      <dsp:nvSpPr>
        <dsp:cNvPr id="0" name=""/>
        <dsp:cNvSpPr/>
      </dsp:nvSpPr>
      <dsp:spPr>
        <a:xfrm>
          <a:off x="1042304" y="1341700"/>
          <a:ext cx="6144220" cy="559038"/>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Locating the CAT &amp; IPS Files</a:t>
          </a:r>
        </a:p>
      </dsp:txBody>
      <dsp:txXfrm>
        <a:off x="1069594" y="1368990"/>
        <a:ext cx="6089640" cy="504458"/>
      </dsp:txXfrm>
    </dsp:sp>
    <dsp:sp modelId="{DC675D69-D87A-451F-9E71-8F940165BDB6}">
      <dsp:nvSpPr>
        <dsp:cNvPr id="0" name=""/>
        <dsp:cNvSpPr/>
      </dsp:nvSpPr>
      <dsp:spPr>
        <a:xfrm>
          <a:off x="1042304" y="2015939"/>
          <a:ext cx="6144220" cy="559038"/>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The IR to IPS to CAT Process</a:t>
          </a:r>
        </a:p>
      </dsp:txBody>
      <dsp:txXfrm>
        <a:off x="1069594" y="2043229"/>
        <a:ext cx="6089640" cy="504458"/>
      </dsp:txXfrm>
    </dsp:sp>
    <dsp:sp modelId="{0609BE3B-F643-4843-B466-66A3B009E948}">
      <dsp:nvSpPr>
        <dsp:cNvPr id="0" name=""/>
        <dsp:cNvSpPr/>
      </dsp:nvSpPr>
      <dsp:spPr>
        <a:xfrm>
          <a:off x="1042304" y="2690177"/>
          <a:ext cx="6144220" cy="559038"/>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CAT and AAP</a:t>
          </a:r>
        </a:p>
      </dsp:txBody>
      <dsp:txXfrm>
        <a:off x="1069594" y="2717467"/>
        <a:ext cx="6089640" cy="504458"/>
      </dsp:txXfrm>
    </dsp:sp>
    <dsp:sp modelId="{5FDCD56E-A073-45CF-90E0-E8E366BDB866}">
      <dsp:nvSpPr>
        <dsp:cNvPr id="0" name=""/>
        <dsp:cNvSpPr/>
      </dsp:nvSpPr>
      <dsp:spPr>
        <a:xfrm>
          <a:off x="1042304" y="3364416"/>
          <a:ext cx="6144220" cy="559038"/>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CAT Setup – Lock Users &amp; Data Freeze</a:t>
          </a:r>
        </a:p>
      </dsp:txBody>
      <dsp:txXfrm>
        <a:off x="1069594" y="3391706"/>
        <a:ext cx="6089640" cy="5044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CF67D-BAB1-4630-BD75-5888FA996D47}">
      <dsp:nvSpPr>
        <dsp:cNvPr id="0" name=""/>
        <dsp:cNvSpPr/>
      </dsp:nvSpPr>
      <dsp:spPr>
        <a:xfrm>
          <a:off x="0" y="0"/>
          <a:ext cx="7696200" cy="839474"/>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en-US" sz="3500" kern="1200" dirty="0">
              <a:solidFill>
                <a:schemeClr val="tx1"/>
              </a:solidFill>
            </a:rPr>
            <a:t>CAT Reporting</a:t>
          </a:r>
        </a:p>
      </dsp:txBody>
      <dsp:txXfrm>
        <a:off x="40980" y="40980"/>
        <a:ext cx="7614240" cy="757514"/>
      </dsp:txXfrm>
    </dsp:sp>
    <dsp:sp modelId="{81F84F09-CB93-49C5-A193-388B3D609934}">
      <dsp:nvSpPr>
        <dsp:cNvPr id="0" name=""/>
        <dsp:cNvSpPr/>
      </dsp:nvSpPr>
      <dsp:spPr>
        <a:xfrm>
          <a:off x="0" y="951862"/>
          <a:ext cx="7696200" cy="839474"/>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en-US" sz="3500" kern="1200"/>
            <a:t>Additional Functionality</a:t>
          </a:r>
        </a:p>
      </dsp:txBody>
      <dsp:txXfrm>
        <a:off x="40980" y="992842"/>
        <a:ext cx="7614240" cy="757514"/>
      </dsp:txXfrm>
    </dsp:sp>
    <dsp:sp modelId="{8EE6E61E-E0D4-4873-B4B6-B9EA566DDBB9}">
      <dsp:nvSpPr>
        <dsp:cNvPr id="0" name=""/>
        <dsp:cNvSpPr/>
      </dsp:nvSpPr>
      <dsp:spPr>
        <a:xfrm>
          <a:off x="0" y="1892137"/>
          <a:ext cx="7696200" cy="839474"/>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en-US" sz="3500" kern="1200" dirty="0"/>
            <a:t>Training and Support </a:t>
          </a:r>
        </a:p>
      </dsp:txBody>
      <dsp:txXfrm>
        <a:off x="40980" y="1933117"/>
        <a:ext cx="7614240" cy="7575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CF67D-BAB1-4630-BD75-5888FA996D47}">
      <dsp:nvSpPr>
        <dsp:cNvPr id="0" name=""/>
        <dsp:cNvSpPr/>
      </dsp:nvSpPr>
      <dsp:spPr>
        <a:xfrm>
          <a:off x="0" y="0"/>
          <a:ext cx="7239000" cy="839474"/>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en-US" sz="3500" kern="1200" dirty="0">
              <a:solidFill>
                <a:schemeClr val="tx1"/>
              </a:solidFill>
            </a:rPr>
            <a:t>CAT Reporting</a:t>
          </a:r>
        </a:p>
      </dsp:txBody>
      <dsp:txXfrm>
        <a:off x="40980" y="40980"/>
        <a:ext cx="7157040" cy="757514"/>
      </dsp:txXfrm>
    </dsp:sp>
    <dsp:sp modelId="{81F84F09-CB93-49C5-A193-388B3D609934}">
      <dsp:nvSpPr>
        <dsp:cNvPr id="0" name=""/>
        <dsp:cNvSpPr/>
      </dsp:nvSpPr>
      <dsp:spPr>
        <a:xfrm>
          <a:off x="0" y="951862"/>
          <a:ext cx="7239000" cy="839474"/>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en-US" sz="3500" kern="1200" dirty="0"/>
            <a:t>Additional Functionality</a:t>
          </a:r>
        </a:p>
      </dsp:txBody>
      <dsp:txXfrm>
        <a:off x="40980" y="992842"/>
        <a:ext cx="7157040" cy="757514"/>
      </dsp:txXfrm>
    </dsp:sp>
    <dsp:sp modelId="{8EE6E61E-E0D4-4873-B4B6-B9EA566DDBB9}">
      <dsp:nvSpPr>
        <dsp:cNvPr id="0" name=""/>
        <dsp:cNvSpPr/>
      </dsp:nvSpPr>
      <dsp:spPr>
        <a:xfrm>
          <a:off x="0" y="1892137"/>
          <a:ext cx="7239000" cy="839474"/>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en-US" sz="3500" kern="1200" dirty="0"/>
            <a:t>Training and Support </a:t>
          </a:r>
        </a:p>
      </dsp:txBody>
      <dsp:txXfrm>
        <a:off x="40980" y="1933117"/>
        <a:ext cx="7157040" cy="7575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CF67D-BAB1-4630-BD75-5888FA996D47}">
      <dsp:nvSpPr>
        <dsp:cNvPr id="0" name=""/>
        <dsp:cNvSpPr/>
      </dsp:nvSpPr>
      <dsp:spPr>
        <a:xfrm>
          <a:off x="0" y="0"/>
          <a:ext cx="7010400" cy="839474"/>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en-US" sz="3500" kern="1200" dirty="0">
              <a:solidFill>
                <a:schemeClr val="tx1"/>
              </a:solidFill>
            </a:rPr>
            <a:t>CAT Reporting</a:t>
          </a:r>
        </a:p>
      </dsp:txBody>
      <dsp:txXfrm>
        <a:off x="40980" y="40980"/>
        <a:ext cx="6928440" cy="757514"/>
      </dsp:txXfrm>
    </dsp:sp>
    <dsp:sp modelId="{81F84F09-CB93-49C5-A193-388B3D609934}">
      <dsp:nvSpPr>
        <dsp:cNvPr id="0" name=""/>
        <dsp:cNvSpPr/>
      </dsp:nvSpPr>
      <dsp:spPr>
        <a:xfrm>
          <a:off x="0" y="951862"/>
          <a:ext cx="7010400" cy="839474"/>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en-US" sz="3500" kern="1200" dirty="0"/>
            <a:t>Additional Functionality</a:t>
          </a:r>
        </a:p>
      </dsp:txBody>
      <dsp:txXfrm>
        <a:off x="40980" y="992842"/>
        <a:ext cx="6928440" cy="757514"/>
      </dsp:txXfrm>
    </dsp:sp>
    <dsp:sp modelId="{8EE6E61E-E0D4-4873-B4B6-B9EA566DDBB9}">
      <dsp:nvSpPr>
        <dsp:cNvPr id="0" name=""/>
        <dsp:cNvSpPr/>
      </dsp:nvSpPr>
      <dsp:spPr>
        <a:xfrm>
          <a:off x="0" y="1892137"/>
          <a:ext cx="7010400" cy="839474"/>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en-US" sz="3500" kern="1200" dirty="0"/>
            <a:t>Resources and Support </a:t>
          </a:r>
        </a:p>
      </dsp:txBody>
      <dsp:txXfrm>
        <a:off x="40980" y="1933117"/>
        <a:ext cx="6928440" cy="75751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028440" cy="350520"/>
          </a:xfrm>
          <a:prstGeom prst="rect">
            <a:avLst/>
          </a:prstGeom>
        </p:spPr>
        <p:txBody>
          <a:bodyPr vert="horz" lIns="92433" tIns="46217" rIns="92433" bIns="46217" rtlCol="0"/>
          <a:lstStyle>
            <a:lvl1pPr algn="l">
              <a:defRPr sz="1200"/>
            </a:lvl1pPr>
          </a:lstStyle>
          <a:p>
            <a:endParaRPr lang="en-US" dirty="0"/>
          </a:p>
        </p:txBody>
      </p:sp>
      <p:sp>
        <p:nvSpPr>
          <p:cNvPr id="3" name="Date Placeholder 2"/>
          <p:cNvSpPr>
            <a:spLocks noGrp="1"/>
          </p:cNvSpPr>
          <p:nvPr>
            <p:ph type="dt" sz="quarter" idx="1"/>
          </p:nvPr>
        </p:nvSpPr>
        <p:spPr>
          <a:xfrm>
            <a:off x="5265811" y="2"/>
            <a:ext cx="4028440" cy="350520"/>
          </a:xfrm>
          <a:prstGeom prst="rect">
            <a:avLst/>
          </a:prstGeom>
        </p:spPr>
        <p:txBody>
          <a:bodyPr vert="horz" lIns="92433" tIns="46217" rIns="92433" bIns="46217" rtlCol="0"/>
          <a:lstStyle>
            <a:lvl1pPr algn="r">
              <a:defRPr sz="1200"/>
            </a:lvl1pPr>
          </a:lstStyle>
          <a:p>
            <a:fld id="{E9AAB470-F3B3-4A98-A7F4-B8990F8E14C8}" type="datetimeFigureOut">
              <a:rPr lang="en-US" smtClean="0"/>
              <a:t>9/16/2019</a:t>
            </a:fld>
            <a:endParaRPr lang="en-US" dirty="0"/>
          </a:p>
        </p:txBody>
      </p:sp>
      <p:sp>
        <p:nvSpPr>
          <p:cNvPr id="4" name="Footer Placeholder 3"/>
          <p:cNvSpPr>
            <a:spLocks noGrp="1"/>
          </p:cNvSpPr>
          <p:nvPr>
            <p:ph type="ftr" sz="quarter" idx="2"/>
          </p:nvPr>
        </p:nvSpPr>
        <p:spPr>
          <a:xfrm>
            <a:off x="1" y="6658664"/>
            <a:ext cx="4028440" cy="350520"/>
          </a:xfrm>
          <a:prstGeom prst="rect">
            <a:avLst/>
          </a:prstGeom>
        </p:spPr>
        <p:txBody>
          <a:bodyPr vert="horz" lIns="92433" tIns="46217" rIns="92433" bIns="46217"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11" y="6658664"/>
            <a:ext cx="4028440" cy="350520"/>
          </a:xfrm>
          <a:prstGeom prst="rect">
            <a:avLst/>
          </a:prstGeom>
        </p:spPr>
        <p:txBody>
          <a:bodyPr vert="horz" lIns="92433" tIns="46217" rIns="92433" bIns="46217" rtlCol="0" anchor="b"/>
          <a:lstStyle>
            <a:lvl1pPr algn="r">
              <a:defRPr sz="1200"/>
            </a:lvl1pPr>
          </a:lstStyle>
          <a:p>
            <a:fld id="{5FABAAFB-F714-434F-BAC1-42768C750428}" type="slidenum">
              <a:rPr lang="en-US" smtClean="0"/>
              <a:t>‹#›</a:t>
            </a:fld>
            <a:endParaRPr lang="en-US" dirty="0"/>
          </a:p>
        </p:txBody>
      </p:sp>
    </p:spTree>
    <p:extLst>
      <p:ext uri="{BB962C8B-B14F-4D97-AF65-F5344CB8AC3E}">
        <p14:creationId xmlns:p14="http://schemas.microsoft.com/office/powerpoint/2010/main" val="3595974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028440" cy="350520"/>
          </a:xfrm>
          <a:prstGeom prst="rect">
            <a:avLst/>
          </a:prstGeom>
        </p:spPr>
        <p:txBody>
          <a:bodyPr vert="horz" lIns="92433" tIns="46217" rIns="92433" bIns="46217" rtlCol="0"/>
          <a:lstStyle>
            <a:lvl1pPr algn="l">
              <a:defRPr sz="1200"/>
            </a:lvl1pPr>
          </a:lstStyle>
          <a:p>
            <a:endParaRPr lang="en-US" dirty="0"/>
          </a:p>
        </p:txBody>
      </p:sp>
      <p:sp>
        <p:nvSpPr>
          <p:cNvPr id="3" name="Date Placeholder 2"/>
          <p:cNvSpPr>
            <a:spLocks noGrp="1"/>
          </p:cNvSpPr>
          <p:nvPr>
            <p:ph type="dt" idx="1"/>
          </p:nvPr>
        </p:nvSpPr>
        <p:spPr>
          <a:xfrm>
            <a:off x="5265811" y="2"/>
            <a:ext cx="4028440" cy="350520"/>
          </a:xfrm>
          <a:prstGeom prst="rect">
            <a:avLst/>
          </a:prstGeom>
        </p:spPr>
        <p:txBody>
          <a:bodyPr vert="horz" lIns="92433" tIns="46217" rIns="92433" bIns="46217" rtlCol="0"/>
          <a:lstStyle>
            <a:lvl1pPr algn="r">
              <a:defRPr sz="1200"/>
            </a:lvl1pPr>
          </a:lstStyle>
          <a:p>
            <a:fld id="{9088C54F-2B93-47B2-87C7-D4B1F1DD51FF}" type="datetimeFigureOut">
              <a:rPr lang="en-US" smtClean="0"/>
              <a:t>9/16/2019</a:t>
            </a:fld>
            <a:endParaRPr lang="en-US" dirty="0"/>
          </a:p>
        </p:txBody>
      </p:sp>
      <p:sp>
        <p:nvSpPr>
          <p:cNvPr id="4" name="Slide Image Placeholder 3"/>
          <p:cNvSpPr>
            <a:spLocks noGrp="1" noRot="1" noChangeAspect="1"/>
          </p:cNvSpPr>
          <p:nvPr>
            <p:ph type="sldImg" idx="2"/>
          </p:nvPr>
        </p:nvSpPr>
        <p:spPr>
          <a:xfrm>
            <a:off x="2895600" y="525463"/>
            <a:ext cx="3506788" cy="2628900"/>
          </a:xfrm>
          <a:prstGeom prst="rect">
            <a:avLst/>
          </a:prstGeom>
          <a:noFill/>
          <a:ln w="12700">
            <a:solidFill>
              <a:prstClr val="black"/>
            </a:solidFill>
          </a:ln>
        </p:spPr>
        <p:txBody>
          <a:bodyPr vert="horz" lIns="92433" tIns="46217" rIns="92433" bIns="46217" rtlCol="0" anchor="ctr"/>
          <a:lstStyle/>
          <a:p>
            <a:endParaRPr lang="en-US" dirty="0"/>
          </a:p>
        </p:txBody>
      </p:sp>
      <p:sp>
        <p:nvSpPr>
          <p:cNvPr id="5" name="Notes Placeholder 4"/>
          <p:cNvSpPr>
            <a:spLocks noGrp="1"/>
          </p:cNvSpPr>
          <p:nvPr>
            <p:ph type="body" sz="quarter" idx="3"/>
          </p:nvPr>
        </p:nvSpPr>
        <p:spPr>
          <a:xfrm>
            <a:off x="929643" y="3329941"/>
            <a:ext cx="7437119" cy="3154680"/>
          </a:xfrm>
          <a:prstGeom prst="rect">
            <a:avLst/>
          </a:prstGeom>
        </p:spPr>
        <p:txBody>
          <a:bodyPr vert="horz" lIns="92433" tIns="46217" rIns="92433" bIns="462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664"/>
            <a:ext cx="4028440" cy="350520"/>
          </a:xfrm>
          <a:prstGeom prst="rect">
            <a:avLst/>
          </a:prstGeom>
        </p:spPr>
        <p:txBody>
          <a:bodyPr vert="horz" lIns="92433" tIns="46217" rIns="92433" bIns="46217"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1" y="6658664"/>
            <a:ext cx="4028440" cy="350520"/>
          </a:xfrm>
          <a:prstGeom prst="rect">
            <a:avLst/>
          </a:prstGeom>
        </p:spPr>
        <p:txBody>
          <a:bodyPr vert="horz" lIns="92433" tIns="46217" rIns="92433" bIns="46217" rtlCol="0" anchor="b"/>
          <a:lstStyle>
            <a:lvl1pPr algn="r">
              <a:defRPr sz="1200"/>
            </a:lvl1pPr>
          </a:lstStyle>
          <a:p>
            <a:fld id="{D4F5E9BB-4377-4C4D-B255-3E3259351C29}" type="slidenum">
              <a:rPr lang="en-US" smtClean="0"/>
              <a:t>‹#›</a:t>
            </a:fld>
            <a:endParaRPr lang="en-US" dirty="0"/>
          </a:p>
        </p:txBody>
      </p:sp>
    </p:spTree>
    <p:extLst>
      <p:ext uri="{BB962C8B-B14F-4D97-AF65-F5344CB8AC3E}">
        <p14:creationId xmlns:p14="http://schemas.microsoft.com/office/powerpoint/2010/main" val="1289459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1</a:t>
            </a:fld>
            <a:endParaRPr lang="en-US" dirty="0"/>
          </a:p>
        </p:txBody>
      </p:sp>
    </p:spTree>
    <p:extLst>
      <p:ext uri="{BB962C8B-B14F-4D97-AF65-F5344CB8AC3E}">
        <p14:creationId xmlns:p14="http://schemas.microsoft.com/office/powerpoint/2010/main" val="3162434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12</a:t>
            </a:fld>
            <a:endParaRPr lang="en-US" dirty="0"/>
          </a:p>
        </p:txBody>
      </p:sp>
    </p:spTree>
    <p:extLst>
      <p:ext uri="{BB962C8B-B14F-4D97-AF65-F5344CB8AC3E}">
        <p14:creationId xmlns:p14="http://schemas.microsoft.com/office/powerpoint/2010/main" val="219296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13</a:t>
            </a:fld>
            <a:endParaRPr lang="en-US" dirty="0"/>
          </a:p>
        </p:txBody>
      </p:sp>
    </p:spTree>
    <p:extLst>
      <p:ext uri="{BB962C8B-B14F-4D97-AF65-F5344CB8AC3E}">
        <p14:creationId xmlns:p14="http://schemas.microsoft.com/office/powerpoint/2010/main" val="579767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14</a:t>
            </a:fld>
            <a:endParaRPr lang="en-US" dirty="0"/>
          </a:p>
        </p:txBody>
      </p:sp>
    </p:spTree>
    <p:extLst>
      <p:ext uri="{BB962C8B-B14F-4D97-AF65-F5344CB8AC3E}">
        <p14:creationId xmlns:p14="http://schemas.microsoft.com/office/powerpoint/2010/main" val="1481643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14187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16</a:t>
            </a:fld>
            <a:endParaRPr lang="en-US" dirty="0"/>
          </a:p>
        </p:txBody>
      </p:sp>
    </p:spTree>
    <p:extLst>
      <p:ext uri="{BB962C8B-B14F-4D97-AF65-F5344CB8AC3E}">
        <p14:creationId xmlns:p14="http://schemas.microsoft.com/office/powerpoint/2010/main" val="3274069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17</a:t>
            </a:fld>
            <a:endParaRPr lang="en-US" dirty="0"/>
          </a:p>
        </p:txBody>
      </p:sp>
    </p:spTree>
    <p:extLst>
      <p:ext uri="{BB962C8B-B14F-4D97-AF65-F5344CB8AC3E}">
        <p14:creationId xmlns:p14="http://schemas.microsoft.com/office/powerpoint/2010/main" val="3726768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38400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38228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43676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22</a:t>
            </a:fld>
            <a:endParaRPr lang="en-US" dirty="0"/>
          </a:p>
        </p:txBody>
      </p:sp>
    </p:spTree>
    <p:extLst>
      <p:ext uri="{BB962C8B-B14F-4D97-AF65-F5344CB8AC3E}">
        <p14:creationId xmlns:p14="http://schemas.microsoft.com/office/powerpoint/2010/main" val="3592225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2</a:t>
            </a:fld>
            <a:endParaRPr lang="en-US" dirty="0"/>
          </a:p>
        </p:txBody>
      </p:sp>
    </p:spTree>
    <p:extLst>
      <p:ext uri="{BB962C8B-B14F-4D97-AF65-F5344CB8AC3E}">
        <p14:creationId xmlns:p14="http://schemas.microsoft.com/office/powerpoint/2010/main" val="1021080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B1AF8-440C-4CDB-9BD2-D8E421587A22}"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203512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B1AF8-440C-4CDB-9BD2-D8E421587A22}"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584777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26</a:t>
            </a:fld>
            <a:endParaRPr lang="en-US" dirty="0"/>
          </a:p>
        </p:txBody>
      </p:sp>
    </p:spTree>
    <p:extLst>
      <p:ext uri="{BB962C8B-B14F-4D97-AF65-F5344CB8AC3E}">
        <p14:creationId xmlns:p14="http://schemas.microsoft.com/office/powerpoint/2010/main" val="820280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27</a:t>
            </a:fld>
            <a:endParaRPr lang="en-US" dirty="0"/>
          </a:p>
        </p:txBody>
      </p:sp>
    </p:spTree>
    <p:extLst>
      <p:ext uri="{BB962C8B-B14F-4D97-AF65-F5344CB8AC3E}">
        <p14:creationId xmlns:p14="http://schemas.microsoft.com/office/powerpoint/2010/main" val="2143035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28</a:t>
            </a:fld>
            <a:endParaRPr lang="en-US" dirty="0"/>
          </a:p>
        </p:txBody>
      </p:sp>
    </p:spTree>
    <p:extLst>
      <p:ext uri="{BB962C8B-B14F-4D97-AF65-F5344CB8AC3E}">
        <p14:creationId xmlns:p14="http://schemas.microsoft.com/office/powerpoint/2010/main" val="2949070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29</a:t>
            </a:fld>
            <a:endParaRPr lang="en-US" dirty="0"/>
          </a:p>
        </p:txBody>
      </p:sp>
    </p:spTree>
    <p:extLst>
      <p:ext uri="{BB962C8B-B14F-4D97-AF65-F5344CB8AC3E}">
        <p14:creationId xmlns:p14="http://schemas.microsoft.com/office/powerpoint/2010/main" val="854211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30</a:t>
            </a:fld>
            <a:endParaRPr lang="en-US" dirty="0"/>
          </a:p>
        </p:txBody>
      </p:sp>
    </p:spTree>
    <p:extLst>
      <p:ext uri="{BB962C8B-B14F-4D97-AF65-F5344CB8AC3E}">
        <p14:creationId xmlns:p14="http://schemas.microsoft.com/office/powerpoint/2010/main" val="3548450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31</a:t>
            </a:fld>
            <a:endParaRPr lang="en-US" dirty="0"/>
          </a:p>
        </p:txBody>
      </p:sp>
    </p:spTree>
    <p:extLst>
      <p:ext uri="{BB962C8B-B14F-4D97-AF65-F5344CB8AC3E}">
        <p14:creationId xmlns:p14="http://schemas.microsoft.com/office/powerpoint/2010/main" val="357314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32</a:t>
            </a:fld>
            <a:endParaRPr lang="en-US" dirty="0"/>
          </a:p>
        </p:txBody>
      </p:sp>
    </p:spTree>
    <p:extLst>
      <p:ext uri="{BB962C8B-B14F-4D97-AF65-F5344CB8AC3E}">
        <p14:creationId xmlns:p14="http://schemas.microsoft.com/office/powerpoint/2010/main" val="2774456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33</a:t>
            </a:fld>
            <a:endParaRPr lang="en-US" dirty="0"/>
          </a:p>
        </p:txBody>
      </p:sp>
    </p:spTree>
    <p:extLst>
      <p:ext uri="{BB962C8B-B14F-4D97-AF65-F5344CB8AC3E}">
        <p14:creationId xmlns:p14="http://schemas.microsoft.com/office/powerpoint/2010/main" val="3694788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5786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34</a:t>
            </a:fld>
            <a:endParaRPr lang="en-US" dirty="0"/>
          </a:p>
        </p:txBody>
      </p:sp>
    </p:spTree>
    <p:extLst>
      <p:ext uri="{BB962C8B-B14F-4D97-AF65-F5344CB8AC3E}">
        <p14:creationId xmlns:p14="http://schemas.microsoft.com/office/powerpoint/2010/main" val="1462385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35</a:t>
            </a:fld>
            <a:endParaRPr lang="en-US" dirty="0"/>
          </a:p>
        </p:txBody>
      </p:sp>
    </p:spTree>
    <p:extLst>
      <p:ext uri="{BB962C8B-B14F-4D97-AF65-F5344CB8AC3E}">
        <p14:creationId xmlns:p14="http://schemas.microsoft.com/office/powerpoint/2010/main" val="1502201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37</a:t>
            </a:fld>
            <a:endParaRPr lang="en-US" dirty="0"/>
          </a:p>
        </p:txBody>
      </p:sp>
    </p:spTree>
    <p:extLst>
      <p:ext uri="{BB962C8B-B14F-4D97-AF65-F5344CB8AC3E}">
        <p14:creationId xmlns:p14="http://schemas.microsoft.com/office/powerpoint/2010/main" val="193841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a:t>
            </a:r>
            <a:r>
              <a:rPr lang="en-US" baseline="0" dirty="0"/>
              <a:t> HR </a:t>
            </a:r>
            <a:r>
              <a:rPr lang="en-US" baseline="0" dirty="0" err="1"/>
              <a:t>dept</a:t>
            </a:r>
            <a:r>
              <a:rPr lang="en-US" baseline="0" dirty="0"/>
              <a:t> – how they see their employees</a:t>
            </a:r>
            <a:endParaRPr lang="en-US" dirty="0"/>
          </a:p>
        </p:txBody>
      </p:sp>
      <p:sp>
        <p:nvSpPr>
          <p:cNvPr id="4" name="Slide Number Placeholder 3"/>
          <p:cNvSpPr>
            <a:spLocks noGrp="1"/>
          </p:cNvSpPr>
          <p:nvPr>
            <p:ph type="sldNum" sz="quarter" idx="10"/>
          </p:nvPr>
        </p:nvSpPr>
        <p:spPr/>
        <p:txBody>
          <a:bodyPr/>
          <a:lstStyle/>
          <a:p>
            <a:fld id="{F6BA0668-3FD5-48CD-BAFF-684F522AF86E}" type="slidenum">
              <a:rPr lang="en-US" smtClean="0"/>
              <a:t>40</a:t>
            </a:fld>
            <a:endParaRPr lang="en-US"/>
          </a:p>
        </p:txBody>
      </p:sp>
    </p:spTree>
    <p:extLst>
      <p:ext uri="{BB962C8B-B14F-4D97-AF65-F5344CB8AC3E}">
        <p14:creationId xmlns:p14="http://schemas.microsoft.com/office/powerpoint/2010/main" val="3547358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42</a:t>
            </a:fld>
            <a:endParaRPr lang="en-US" dirty="0"/>
          </a:p>
        </p:txBody>
      </p:sp>
    </p:spTree>
    <p:extLst>
      <p:ext uri="{BB962C8B-B14F-4D97-AF65-F5344CB8AC3E}">
        <p14:creationId xmlns:p14="http://schemas.microsoft.com/office/powerpoint/2010/main" val="3608648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43</a:t>
            </a:fld>
            <a:endParaRPr lang="en-US" dirty="0"/>
          </a:p>
        </p:txBody>
      </p:sp>
    </p:spTree>
    <p:extLst>
      <p:ext uri="{BB962C8B-B14F-4D97-AF65-F5344CB8AC3E}">
        <p14:creationId xmlns:p14="http://schemas.microsoft.com/office/powerpoint/2010/main" val="17426174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45</a:t>
            </a:fld>
            <a:endParaRPr lang="en-US" dirty="0"/>
          </a:p>
        </p:txBody>
      </p:sp>
    </p:spTree>
    <p:extLst>
      <p:ext uri="{BB962C8B-B14F-4D97-AF65-F5344CB8AC3E}">
        <p14:creationId xmlns:p14="http://schemas.microsoft.com/office/powerpoint/2010/main" val="6345883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46</a:t>
            </a:fld>
            <a:endParaRPr lang="en-US" dirty="0"/>
          </a:p>
        </p:txBody>
      </p:sp>
    </p:spTree>
    <p:extLst>
      <p:ext uri="{BB962C8B-B14F-4D97-AF65-F5344CB8AC3E}">
        <p14:creationId xmlns:p14="http://schemas.microsoft.com/office/powerpoint/2010/main" val="34926020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47</a:t>
            </a:fld>
            <a:endParaRPr lang="en-US" dirty="0"/>
          </a:p>
        </p:txBody>
      </p:sp>
    </p:spTree>
    <p:extLst>
      <p:ext uri="{BB962C8B-B14F-4D97-AF65-F5344CB8AC3E}">
        <p14:creationId xmlns:p14="http://schemas.microsoft.com/office/powerpoint/2010/main" val="17243751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49</a:t>
            </a:fld>
            <a:endParaRPr lang="en-US" dirty="0"/>
          </a:p>
        </p:txBody>
      </p:sp>
    </p:spTree>
    <p:extLst>
      <p:ext uri="{BB962C8B-B14F-4D97-AF65-F5344CB8AC3E}">
        <p14:creationId xmlns:p14="http://schemas.microsoft.com/office/powerpoint/2010/main" val="2534830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6</a:t>
            </a:fld>
            <a:endParaRPr lang="en-US" dirty="0"/>
          </a:p>
        </p:txBody>
      </p:sp>
    </p:spTree>
    <p:extLst>
      <p:ext uri="{BB962C8B-B14F-4D97-AF65-F5344CB8AC3E}">
        <p14:creationId xmlns:p14="http://schemas.microsoft.com/office/powerpoint/2010/main" val="19141879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50</a:t>
            </a:fld>
            <a:endParaRPr lang="en-US" dirty="0"/>
          </a:p>
        </p:txBody>
      </p:sp>
    </p:spTree>
    <p:extLst>
      <p:ext uri="{BB962C8B-B14F-4D97-AF65-F5344CB8AC3E}">
        <p14:creationId xmlns:p14="http://schemas.microsoft.com/office/powerpoint/2010/main" val="24317851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51</a:t>
            </a:fld>
            <a:endParaRPr lang="en-US" dirty="0"/>
          </a:p>
        </p:txBody>
      </p:sp>
    </p:spTree>
    <p:extLst>
      <p:ext uri="{BB962C8B-B14F-4D97-AF65-F5344CB8AC3E}">
        <p14:creationId xmlns:p14="http://schemas.microsoft.com/office/powerpoint/2010/main" val="2403998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52</a:t>
            </a:fld>
            <a:endParaRPr lang="en-US" dirty="0"/>
          </a:p>
        </p:txBody>
      </p:sp>
    </p:spTree>
    <p:extLst>
      <p:ext uri="{BB962C8B-B14F-4D97-AF65-F5344CB8AC3E}">
        <p14:creationId xmlns:p14="http://schemas.microsoft.com/office/powerpoint/2010/main" val="38030942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a:t>
            </a:r>
            <a:r>
              <a:rPr lang="en-US" baseline="0" dirty="0"/>
              <a:t> date: 07/01</a:t>
            </a:r>
            <a:endParaRPr lang="en-US" dirty="0"/>
          </a:p>
        </p:txBody>
      </p:sp>
      <p:sp>
        <p:nvSpPr>
          <p:cNvPr id="4" name="Slide Number Placeholder 3"/>
          <p:cNvSpPr>
            <a:spLocks noGrp="1"/>
          </p:cNvSpPr>
          <p:nvPr>
            <p:ph type="sldNum" sz="quarter" idx="10"/>
          </p:nvPr>
        </p:nvSpPr>
        <p:spPr/>
        <p:txBody>
          <a:bodyPr/>
          <a:lstStyle/>
          <a:p>
            <a:fld id="{F6BA0668-3FD5-48CD-BAFF-684F522AF86E}" type="slidenum">
              <a:rPr lang="en-US" smtClean="0"/>
              <a:t>53</a:t>
            </a:fld>
            <a:endParaRPr lang="en-US"/>
          </a:p>
        </p:txBody>
      </p:sp>
    </p:spTree>
    <p:extLst>
      <p:ext uri="{BB962C8B-B14F-4D97-AF65-F5344CB8AC3E}">
        <p14:creationId xmlns:p14="http://schemas.microsoft.com/office/powerpoint/2010/main" val="30055178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59</a:t>
            </a:fld>
            <a:endParaRPr lang="en-US" dirty="0"/>
          </a:p>
        </p:txBody>
      </p:sp>
    </p:spTree>
    <p:extLst>
      <p:ext uri="{BB962C8B-B14F-4D97-AF65-F5344CB8AC3E}">
        <p14:creationId xmlns:p14="http://schemas.microsoft.com/office/powerpoint/2010/main" val="11557182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61</a:t>
            </a:fld>
            <a:endParaRPr lang="en-US" dirty="0"/>
          </a:p>
        </p:txBody>
      </p:sp>
    </p:spTree>
    <p:extLst>
      <p:ext uri="{BB962C8B-B14F-4D97-AF65-F5344CB8AC3E}">
        <p14:creationId xmlns:p14="http://schemas.microsoft.com/office/powerpoint/2010/main" val="172063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BA0668-3FD5-48CD-BAFF-684F522AF86E}" type="slidenum">
              <a:rPr lang="en-US" smtClean="0"/>
              <a:t>7</a:t>
            </a:fld>
            <a:endParaRPr lang="en-US"/>
          </a:p>
        </p:txBody>
      </p:sp>
    </p:spTree>
    <p:extLst>
      <p:ext uri="{BB962C8B-B14F-4D97-AF65-F5344CB8AC3E}">
        <p14:creationId xmlns:p14="http://schemas.microsoft.com/office/powerpoint/2010/main" val="4100236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8</a:t>
            </a:fld>
            <a:endParaRPr lang="en-US" dirty="0"/>
          </a:p>
        </p:txBody>
      </p:sp>
    </p:spTree>
    <p:extLst>
      <p:ext uri="{BB962C8B-B14F-4D97-AF65-F5344CB8AC3E}">
        <p14:creationId xmlns:p14="http://schemas.microsoft.com/office/powerpoint/2010/main" val="1619373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a:t>
            </a:r>
            <a:r>
              <a:rPr lang="en-US" baseline="0" dirty="0"/>
              <a:t> date: 07/01</a:t>
            </a:r>
            <a:endParaRPr lang="en-US" dirty="0"/>
          </a:p>
        </p:txBody>
      </p:sp>
      <p:sp>
        <p:nvSpPr>
          <p:cNvPr id="4" name="Slide Number Placeholder 3"/>
          <p:cNvSpPr>
            <a:spLocks noGrp="1"/>
          </p:cNvSpPr>
          <p:nvPr>
            <p:ph type="sldNum" sz="quarter" idx="10"/>
          </p:nvPr>
        </p:nvSpPr>
        <p:spPr/>
        <p:txBody>
          <a:bodyPr/>
          <a:lstStyle/>
          <a:p>
            <a:fld id="{F6BA0668-3FD5-48CD-BAFF-684F522AF86E}" type="slidenum">
              <a:rPr lang="en-US" smtClean="0"/>
              <a:t>9</a:t>
            </a:fld>
            <a:endParaRPr lang="en-US"/>
          </a:p>
        </p:txBody>
      </p:sp>
    </p:spTree>
    <p:extLst>
      <p:ext uri="{BB962C8B-B14F-4D97-AF65-F5344CB8AC3E}">
        <p14:creationId xmlns:p14="http://schemas.microsoft.com/office/powerpoint/2010/main" val="2184975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0378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38400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20463D-2B4D-4086-8754-293C4482D352}" type="datetime1">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33669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7AF455-D616-4362-B049-85ED3E6C5D44}" type="datetime1">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333875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84FF55-047E-404F-9B3D-613BAA536421}" type="datetime1">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173826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19FCF-7729-4A06-9A2B-CEA9DD647E37}" type="datetime1">
              <a:rPr lang="en-US" smtClean="0"/>
              <a:t>9/16/2019</a:t>
            </a:fld>
            <a:endParaRPr lang="en-US"/>
          </a:p>
        </p:txBody>
      </p:sp>
      <p:sp>
        <p:nvSpPr>
          <p:cNvPr id="5" name="Footer Placeholder 4"/>
          <p:cNvSpPr>
            <a:spLocks noGrp="1"/>
          </p:cNvSpPr>
          <p:nvPr>
            <p:ph type="ftr" sz="quarter" idx="11"/>
          </p:nvPr>
        </p:nvSpPr>
        <p:spPr/>
        <p:txBody>
          <a:bodyPr/>
          <a:lstStyle/>
          <a:p>
            <a:r>
              <a:rPr lang="en-US"/>
              <a:t>University of Wisconsin - System</a:t>
            </a:r>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a:t>Compensation Administration Tool</a:t>
            </a:r>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876276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653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355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778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807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587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59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52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C224A2-6066-4768-849D-CE22A5F1C089}" type="datetime1">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3144239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050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872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453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217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2"/>
          <p:cNvSpPr>
            <a:spLocks noGrp="1"/>
          </p:cNvSpPr>
          <p:nvPr userDrawn="1">
            <p:ph type="title"/>
          </p:nvPr>
        </p:nvSpPr>
        <p:spPr>
          <a:xfrm>
            <a:off x="0" y="25203"/>
            <a:ext cx="9144000" cy="666546"/>
          </a:xfrm>
          <a:prstGeom prst="rect">
            <a:avLst/>
          </a:prstGeom>
        </p:spPr>
        <p:txBody>
          <a:bodyPr/>
          <a:lstStyle>
            <a:lvl1pPr>
              <a:defRPr sz="3600">
                <a:solidFill>
                  <a:schemeClr val="bg1"/>
                </a:solidFill>
              </a:defRPr>
            </a:lvl1pPr>
          </a:lstStyle>
          <a:p>
            <a:endParaRPr lang="en-US" sz="3600" dirty="0">
              <a:solidFill>
                <a:schemeClr val="bg1"/>
              </a:solidFill>
            </a:endParaRPr>
          </a:p>
        </p:txBody>
      </p:sp>
      <p:sp>
        <p:nvSpPr>
          <p:cNvPr id="7" name="TextBox 6"/>
          <p:cNvSpPr txBox="1"/>
          <p:nvPr userDrawn="1"/>
        </p:nvSpPr>
        <p:spPr>
          <a:xfrm>
            <a:off x="0" y="6477000"/>
            <a:ext cx="533400" cy="369332"/>
          </a:xfrm>
          <a:prstGeom prst="rect">
            <a:avLst/>
          </a:prstGeom>
          <a:noFill/>
        </p:spPr>
        <p:txBody>
          <a:bodyPr wrap="square" rtlCol="0">
            <a:spAutoFit/>
          </a:bodyPr>
          <a:lstStyle/>
          <a:p>
            <a:fld id="{AFA9F0C3-B36C-4BB8-9FB1-EC9874BA746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34704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62450C-2E67-428F-9662-DAB13D14FFD2}" type="slidenum">
              <a:rPr lang="en-US" smtClean="0"/>
              <a:t>‹#›</a:t>
            </a:fld>
            <a:endParaRPr lang="en-US" dirty="0"/>
          </a:p>
        </p:txBody>
      </p:sp>
      <p:sp>
        <p:nvSpPr>
          <p:cNvPr id="7" name="Title 2"/>
          <p:cNvSpPr txBox="1">
            <a:spLocks/>
          </p:cNvSpPr>
          <p:nvPr userDrawn="1"/>
        </p:nvSpPr>
        <p:spPr>
          <a:xfrm>
            <a:off x="0" y="304800"/>
            <a:ext cx="9144000" cy="8382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500" dirty="0">
              <a:solidFill>
                <a:schemeClr val="bg1"/>
              </a:solidFill>
            </a:endParaRPr>
          </a:p>
        </p:txBody>
      </p:sp>
      <p:sp>
        <p:nvSpPr>
          <p:cNvPr id="9" name="Text Placeholder 8"/>
          <p:cNvSpPr>
            <a:spLocks noGrp="1"/>
          </p:cNvSpPr>
          <p:nvPr>
            <p:ph type="body" sz="quarter" idx="13" hasCustomPrompt="1"/>
          </p:nvPr>
        </p:nvSpPr>
        <p:spPr>
          <a:xfrm>
            <a:off x="0" y="304800"/>
            <a:ext cx="9144000" cy="838200"/>
          </a:xfrm>
        </p:spPr>
        <p:txBody>
          <a:bodyPr anchor="ctr">
            <a:normAutofit/>
          </a:bodyPr>
          <a:lstStyle>
            <a:lvl1pPr marL="0" indent="0" algn="ctr">
              <a:buNone/>
              <a:defRPr sz="4000">
                <a:solidFill>
                  <a:schemeClr val="bg1"/>
                </a:solidFill>
              </a:defRPr>
            </a:lvl1pPr>
          </a:lstStyle>
          <a:p>
            <a:pPr lvl="0"/>
            <a:r>
              <a:rPr lang="en-US" dirty="0"/>
              <a:t>Click to add title</a:t>
            </a:r>
          </a:p>
        </p:txBody>
      </p:sp>
    </p:spTree>
    <p:extLst>
      <p:ext uri="{BB962C8B-B14F-4D97-AF65-F5344CB8AC3E}">
        <p14:creationId xmlns:p14="http://schemas.microsoft.com/office/powerpoint/2010/main" val="764028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5ABA8FE-1827-42EF-9E46-43AB38E164F1}" type="datetime1">
              <a:rPr lang="en-US" smtClean="0"/>
              <a:t>9/16/2019</a:t>
            </a:fld>
            <a:endParaRPr lang="en-US"/>
          </a:p>
        </p:txBody>
      </p:sp>
      <p:sp>
        <p:nvSpPr>
          <p:cNvPr id="4" name="Footer Placeholder 3"/>
          <p:cNvSpPr>
            <a:spLocks noGrp="1"/>
          </p:cNvSpPr>
          <p:nvPr>
            <p:ph type="ftr" sz="quarter" idx="11"/>
          </p:nvPr>
        </p:nvSpPr>
        <p:spPr/>
        <p:txBody>
          <a:bodyPr/>
          <a:lstStyle/>
          <a:p>
            <a:r>
              <a:rPr lang="en-US"/>
              <a:t>University of Wisconsin - System</a:t>
            </a:r>
          </a:p>
        </p:txBody>
      </p:sp>
      <p:sp>
        <p:nvSpPr>
          <p:cNvPr id="5" name="Slide Number Placeholder 4"/>
          <p:cNvSpPr>
            <a:spLocks noGrp="1"/>
          </p:cNvSpPr>
          <p:nvPr>
            <p:ph type="sldNum" sz="quarter" idx="12"/>
          </p:nvPr>
        </p:nvSpPr>
        <p:spPr/>
        <p:txBody>
          <a:bodyPr/>
          <a:lstStyle/>
          <a:p>
            <a:fld id="{5F9F0D0D-C1D0-447B-88FF-E47BB6D86588}" type="slidenum">
              <a:rPr lang="en-US" smtClean="0"/>
              <a:t>‹#›</a:t>
            </a:fld>
            <a:endParaRPr lang="en-US"/>
          </a:p>
        </p:txBody>
      </p:sp>
      <p:sp>
        <p:nvSpPr>
          <p:cNvPr id="6"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a:t>Compensation Administration Tool</a:t>
            </a:r>
          </a:p>
        </p:txBody>
      </p:sp>
      <p:pic>
        <p:nvPicPr>
          <p:cNvPr id="7" name="Picture 6"/>
          <p:cNvPicPr/>
          <p:nvPr userDrawn="1"/>
        </p:nvPicPr>
        <p:blipFill>
          <a:blip r:embed="rId2"/>
          <a:stretch>
            <a:fillRect/>
          </a:stretch>
        </p:blipFill>
        <p:spPr>
          <a:xfrm>
            <a:off x="546344" y="6324600"/>
            <a:ext cx="520456" cy="377851"/>
          </a:xfrm>
          <a:prstGeom prst="rect">
            <a:avLst/>
          </a:prstGeom>
        </p:spPr>
      </p:pic>
    </p:spTree>
    <p:extLst>
      <p:ext uri="{BB962C8B-B14F-4D97-AF65-F5344CB8AC3E}">
        <p14:creationId xmlns:p14="http://schemas.microsoft.com/office/powerpoint/2010/main" val="1837714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19FCF-7729-4A06-9A2B-CEA9DD647E37}" type="datetime1">
              <a:rPr lang="en-US" smtClean="0"/>
              <a:t>9/16/2019</a:t>
            </a:fld>
            <a:endParaRPr lang="en-US"/>
          </a:p>
        </p:txBody>
      </p:sp>
      <p:sp>
        <p:nvSpPr>
          <p:cNvPr id="5" name="Footer Placeholder 4"/>
          <p:cNvSpPr>
            <a:spLocks noGrp="1"/>
          </p:cNvSpPr>
          <p:nvPr>
            <p:ph type="ftr" sz="quarter" idx="11"/>
          </p:nvPr>
        </p:nvSpPr>
        <p:spPr/>
        <p:txBody>
          <a:bodyPr/>
          <a:lstStyle/>
          <a:p>
            <a:r>
              <a:rPr lang="en-US"/>
              <a:t>University of Wisconsin - System</a:t>
            </a:r>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a:t>Compensation Administration Tool</a:t>
            </a:r>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4148974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19FCF-7729-4A06-9A2B-CEA9DD647E37}" type="datetime1">
              <a:rPr lang="en-US" smtClean="0"/>
              <a:t>9/16/2019</a:t>
            </a:fld>
            <a:endParaRPr lang="en-US"/>
          </a:p>
        </p:txBody>
      </p:sp>
      <p:sp>
        <p:nvSpPr>
          <p:cNvPr id="5" name="Footer Placeholder 4"/>
          <p:cNvSpPr>
            <a:spLocks noGrp="1"/>
          </p:cNvSpPr>
          <p:nvPr>
            <p:ph type="ftr" sz="quarter" idx="11"/>
          </p:nvPr>
        </p:nvSpPr>
        <p:spPr/>
        <p:txBody>
          <a:bodyPr/>
          <a:lstStyle/>
          <a:p>
            <a:r>
              <a:rPr lang="en-US"/>
              <a:t>University of Wisconsin - System</a:t>
            </a:r>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a:t>Compensation Administration Tool</a:t>
            </a:r>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2318014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19FCF-7729-4A06-9A2B-CEA9DD647E37}" type="datetime1">
              <a:rPr lang="en-US" smtClean="0"/>
              <a:t>9/16/2019</a:t>
            </a:fld>
            <a:endParaRPr lang="en-US"/>
          </a:p>
        </p:txBody>
      </p:sp>
      <p:sp>
        <p:nvSpPr>
          <p:cNvPr id="5" name="Footer Placeholder 4"/>
          <p:cNvSpPr>
            <a:spLocks noGrp="1"/>
          </p:cNvSpPr>
          <p:nvPr>
            <p:ph type="ftr" sz="quarter" idx="11"/>
          </p:nvPr>
        </p:nvSpPr>
        <p:spPr/>
        <p:txBody>
          <a:bodyPr/>
          <a:lstStyle/>
          <a:p>
            <a:r>
              <a:rPr lang="en-US"/>
              <a:t>University of Wisconsin - System</a:t>
            </a:r>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a:t>Compensation Administration Tool</a:t>
            </a:r>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2983690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A55BDE-BDD6-4B90-976E-9E30DDE01E06}" type="datetime1">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3853223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19FCF-7729-4A06-9A2B-CEA9DD647E37}" type="datetime1">
              <a:rPr lang="en-US" smtClean="0"/>
              <a:t>9/16/2019</a:t>
            </a:fld>
            <a:endParaRPr lang="en-US"/>
          </a:p>
        </p:txBody>
      </p:sp>
      <p:sp>
        <p:nvSpPr>
          <p:cNvPr id="5" name="Footer Placeholder 4"/>
          <p:cNvSpPr>
            <a:spLocks noGrp="1"/>
          </p:cNvSpPr>
          <p:nvPr>
            <p:ph type="ftr" sz="quarter" idx="11"/>
          </p:nvPr>
        </p:nvSpPr>
        <p:spPr/>
        <p:txBody>
          <a:bodyPr/>
          <a:lstStyle/>
          <a:p>
            <a:r>
              <a:rPr lang="en-US"/>
              <a:t>University of Wisconsin - System</a:t>
            </a:r>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a:t>Compensation Administration Tool</a:t>
            </a:r>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1196212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19FCF-7729-4A06-9A2B-CEA9DD647E37}" type="datetime1">
              <a:rPr lang="en-US" smtClean="0"/>
              <a:t>9/16/2019</a:t>
            </a:fld>
            <a:endParaRPr lang="en-US"/>
          </a:p>
        </p:txBody>
      </p:sp>
      <p:sp>
        <p:nvSpPr>
          <p:cNvPr id="5" name="Footer Placeholder 4"/>
          <p:cNvSpPr>
            <a:spLocks noGrp="1"/>
          </p:cNvSpPr>
          <p:nvPr>
            <p:ph type="ftr" sz="quarter" idx="11"/>
          </p:nvPr>
        </p:nvSpPr>
        <p:spPr/>
        <p:txBody>
          <a:bodyPr/>
          <a:lstStyle/>
          <a:p>
            <a:r>
              <a:rPr lang="en-US"/>
              <a:t>University of Wisconsin - System</a:t>
            </a:r>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a:t>Compensation Administration Tool</a:t>
            </a:r>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28476429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19FCF-7729-4A06-9A2B-CEA9DD647E37}" type="datetime1">
              <a:rPr lang="en-US" smtClean="0"/>
              <a:t>9/16/2019</a:t>
            </a:fld>
            <a:endParaRPr lang="en-US"/>
          </a:p>
        </p:txBody>
      </p:sp>
      <p:sp>
        <p:nvSpPr>
          <p:cNvPr id="5" name="Footer Placeholder 4"/>
          <p:cNvSpPr>
            <a:spLocks noGrp="1"/>
          </p:cNvSpPr>
          <p:nvPr>
            <p:ph type="ftr" sz="quarter" idx="11"/>
          </p:nvPr>
        </p:nvSpPr>
        <p:spPr/>
        <p:txBody>
          <a:bodyPr/>
          <a:lstStyle/>
          <a:p>
            <a:r>
              <a:rPr lang="en-US"/>
              <a:t>University of Wisconsin - System</a:t>
            </a:r>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a:t>Compensation Administration Tool</a:t>
            </a:r>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3933772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19FCF-7729-4A06-9A2B-CEA9DD647E37}" type="datetime1">
              <a:rPr lang="en-US" smtClean="0"/>
              <a:t>9/16/2019</a:t>
            </a:fld>
            <a:endParaRPr lang="en-US"/>
          </a:p>
        </p:txBody>
      </p:sp>
      <p:sp>
        <p:nvSpPr>
          <p:cNvPr id="5" name="Footer Placeholder 4"/>
          <p:cNvSpPr>
            <a:spLocks noGrp="1"/>
          </p:cNvSpPr>
          <p:nvPr>
            <p:ph type="ftr" sz="quarter" idx="11"/>
          </p:nvPr>
        </p:nvSpPr>
        <p:spPr/>
        <p:txBody>
          <a:bodyPr/>
          <a:lstStyle/>
          <a:p>
            <a:r>
              <a:rPr lang="en-US"/>
              <a:t>University of Wisconsin - System</a:t>
            </a:r>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a:t>Compensation Administration Tool</a:t>
            </a:r>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506074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19FCF-7729-4A06-9A2B-CEA9DD647E37}" type="datetime1">
              <a:rPr lang="en-US" smtClean="0"/>
              <a:t>9/16/2019</a:t>
            </a:fld>
            <a:endParaRPr lang="en-US"/>
          </a:p>
        </p:txBody>
      </p:sp>
      <p:sp>
        <p:nvSpPr>
          <p:cNvPr id="5" name="Footer Placeholder 4"/>
          <p:cNvSpPr>
            <a:spLocks noGrp="1"/>
          </p:cNvSpPr>
          <p:nvPr>
            <p:ph type="ftr" sz="quarter" idx="11"/>
          </p:nvPr>
        </p:nvSpPr>
        <p:spPr/>
        <p:txBody>
          <a:bodyPr/>
          <a:lstStyle/>
          <a:p>
            <a:r>
              <a:rPr lang="en-US"/>
              <a:t>University of Wisconsin - System</a:t>
            </a:r>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a:t>Compensation Administration Tool</a:t>
            </a:r>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138777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19FCF-7729-4A06-9A2B-CEA9DD647E37}" type="datetime1">
              <a:rPr lang="en-US" smtClean="0"/>
              <a:t>9/16/2019</a:t>
            </a:fld>
            <a:endParaRPr lang="en-US"/>
          </a:p>
        </p:txBody>
      </p:sp>
      <p:sp>
        <p:nvSpPr>
          <p:cNvPr id="5" name="Footer Placeholder 4"/>
          <p:cNvSpPr>
            <a:spLocks noGrp="1"/>
          </p:cNvSpPr>
          <p:nvPr>
            <p:ph type="ftr" sz="quarter" idx="11"/>
          </p:nvPr>
        </p:nvSpPr>
        <p:spPr/>
        <p:txBody>
          <a:bodyPr/>
          <a:lstStyle/>
          <a:p>
            <a:r>
              <a:rPr lang="en-US"/>
              <a:t>University of Wisconsin - System</a:t>
            </a:r>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a:t>Compensation Administration Tool</a:t>
            </a:r>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3519264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19FCF-7729-4A06-9A2B-CEA9DD647E37}" type="datetime1">
              <a:rPr lang="en-US" smtClean="0"/>
              <a:t>9/16/2019</a:t>
            </a:fld>
            <a:endParaRPr lang="en-US"/>
          </a:p>
        </p:txBody>
      </p:sp>
      <p:sp>
        <p:nvSpPr>
          <p:cNvPr id="5" name="Footer Placeholder 4"/>
          <p:cNvSpPr>
            <a:spLocks noGrp="1"/>
          </p:cNvSpPr>
          <p:nvPr>
            <p:ph type="ftr" sz="quarter" idx="11"/>
          </p:nvPr>
        </p:nvSpPr>
        <p:spPr/>
        <p:txBody>
          <a:bodyPr/>
          <a:lstStyle/>
          <a:p>
            <a:r>
              <a:rPr lang="en-US"/>
              <a:t>University of Wisconsin - System</a:t>
            </a:r>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a:t>Compensation Administration Tool</a:t>
            </a:r>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29186808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19FCF-7729-4A06-9A2B-CEA9DD647E37}" type="datetime1">
              <a:rPr lang="en-US" smtClean="0"/>
              <a:t>9/16/2019</a:t>
            </a:fld>
            <a:endParaRPr lang="en-US"/>
          </a:p>
        </p:txBody>
      </p:sp>
      <p:sp>
        <p:nvSpPr>
          <p:cNvPr id="5" name="Footer Placeholder 4"/>
          <p:cNvSpPr>
            <a:spLocks noGrp="1"/>
          </p:cNvSpPr>
          <p:nvPr>
            <p:ph type="ftr" sz="quarter" idx="11"/>
          </p:nvPr>
        </p:nvSpPr>
        <p:spPr/>
        <p:txBody>
          <a:bodyPr/>
          <a:lstStyle/>
          <a:p>
            <a:r>
              <a:rPr lang="en-US"/>
              <a:t>University of Wisconsin - System</a:t>
            </a:r>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a:t>Compensation Administration Tool</a:t>
            </a:r>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9275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3AF889-422B-40AC-97CC-C67022EB265C}" type="datetime1">
              <a:rPr lang="en-US" smtClean="0"/>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2978018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D7FEB8-7141-4F9E-880B-F67A167695EE}" type="datetime1">
              <a:rPr lang="en-US" smtClean="0"/>
              <a:t>9/16/2019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3263963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F5E648-C14A-4A78-946E-249FB5B54619}" type="datetime1">
              <a:rPr lang="en-US" smtClean="0"/>
              <a:t>9/16/2019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395194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C91F1-B005-43E6-83D3-D9305A55053A}" type="datetime1">
              <a:rPr lang="en-US" smtClean="0"/>
              <a:t>9/16/2019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3292162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981F03-421B-428F-9244-378726AB9E1C}" type="datetime1">
              <a:rPr lang="en-US" smtClean="0"/>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356607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096706-ECB5-4E5A-A795-8B52D833DD75}" type="datetime1">
              <a:rPr lang="en-US" smtClean="0"/>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1192898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77D5B-4F63-4F02-A521-94530E911175}" type="datetime1">
              <a:rPr lang="en-US" smtClean="0"/>
              <a:t>9/16/2019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28032-F433-4918-9302-354B4E1A8ED5}" type="slidenum">
              <a:rPr lang="en-US" smtClean="0"/>
              <a:t>‹#›</a:t>
            </a:fld>
            <a:endParaRPr lang="en-US" dirty="0"/>
          </a:p>
        </p:txBody>
      </p:sp>
    </p:spTree>
    <p:extLst>
      <p:ext uri="{BB962C8B-B14F-4D97-AF65-F5344CB8AC3E}">
        <p14:creationId xmlns:p14="http://schemas.microsoft.com/office/powerpoint/2010/main" val="3163106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1805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80" r:id="rId14"/>
    <p:sldLayoutId id="2147483681" r:id="rId15"/>
    <p:sldLayoutId id="2147483682" r:id="rId16"/>
    <p:sldLayoutId id="2147483687" r:id="rId17"/>
    <p:sldLayoutId id="2147483688" r:id="rId18"/>
    <p:sldLayoutId id="2147483689" r:id="rId19"/>
    <p:sldLayoutId id="2147483690" r:id="rId20"/>
    <p:sldLayoutId id="2147483691" r:id="rId21"/>
    <p:sldLayoutId id="2147483692" r:id="rId22"/>
    <p:sldLayoutId id="2147483693" r:id="rId23"/>
    <p:sldLayoutId id="2147483695" r:id="rId24"/>
    <p:sldLayoutId id="2147483696" r:id="rId2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www.wisconsin.edu/compensation-administration-tool" TargetMode="External"/><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5.xml"/><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25.xm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5.xm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25.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25.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25.xml"/><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25.xml"/><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25.xml"/><Relationship Id="rId5" Type="http://schemas.openxmlformats.org/officeDocument/2006/relationships/image" Target="../media/image60.png"/><Relationship Id="rId4" Type="http://schemas.openxmlformats.org/officeDocument/2006/relationships/image" Target="../media/image59.png"/></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9.xml.rels><?xml version="1.0" encoding="UTF-8" standalone="yes"?>
<Relationships xmlns="http://schemas.openxmlformats.org/package/2006/relationships"><Relationship Id="rId3" Type="http://schemas.openxmlformats.org/officeDocument/2006/relationships/hyperlink" Target="https://www.wisconsin.edu/compensation-administration-tool/" TargetMode="External"/><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hyperlink" Target="mailto:catquestions@uwsa.edu" TargetMode="Externa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0" y="1828800"/>
            <a:ext cx="9144000" cy="2362200"/>
          </a:xfrm>
          <a:prstGeom prst="rect">
            <a:avLst/>
          </a:prstGeom>
          <a:solidFill>
            <a:srgbClr val="C0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cs typeface="Arial" panose="020B0604020202020204" pitchFamily="34" charset="0"/>
              </a:rPr>
              <a:t>Compensation Administration Tool </a:t>
            </a:r>
          </a:p>
          <a:p>
            <a:r>
              <a:rPr lang="en-US" sz="4000" dirty="0">
                <a:solidFill>
                  <a:schemeClr val="bg1"/>
                </a:solidFill>
                <a:cs typeface="Arial" panose="020B0604020202020204" pitchFamily="34" charset="0"/>
              </a:rPr>
              <a:t>Training – September</a:t>
            </a:r>
            <a:r>
              <a:rPr lang="en-US" sz="3700" dirty="0">
                <a:solidFill>
                  <a:schemeClr val="bg1"/>
                </a:solidFill>
                <a:cs typeface="Arial" panose="020B0604020202020204" pitchFamily="34" charset="0"/>
              </a:rPr>
              <a:t> 2019</a:t>
            </a:r>
          </a:p>
        </p:txBody>
      </p:sp>
      <p:pic>
        <p:nvPicPr>
          <p:cNvPr id="3" name="Picture 2"/>
          <p:cNvPicPr>
            <a:picLocks noChangeAspect="1"/>
          </p:cNvPicPr>
          <p:nvPr/>
        </p:nvPicPr>
        <p:blipFill>
          <a:blip r:embed="rId3"/>
          <a:stretch>
            <a:fillRect/>
          </a:stretch>
        </p:blipFill>
        <p:spPr>
          <a:xfrm>
            <a:off x="2689708" y="4419600"/>
            <a:ext cx="3764583" cy="1066800"/>
          </a:xfrm>
          <a:prstGeom prst="rect">
            <a:avLst/>
          </a:prstGeom>
        </p:spPr>
      </p:pic>
    </p:spTree>
    <p:extLst>
      <p:ext uri="{BB962C8B-B14F-4D97-AF65-F5344CB8AC3E}">
        <p14:creationId xmlns:p14="http://schemas.microsoft.com/office/powerpoint/2010/main" val="1335737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31025"/>
            <a:ext cx="8610600" cy="5369775"/>
          </a:xfrm>
        </p:spPr>
        <p:txBody>
          <a:bodyPr>
            <a:normAutofit/>
          </a:bodyPr>
          <a:lstStyle/>
          <a:p>
            <a:r>
              <a:rPr lang="en-US" sz="1800" dirty="0"/>
              <a:t>On the run control page, note the process instance number. Click “Process Monitor”.</a:t>
            </a:r>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On the Process Monitor page, click the “Refresh” button intermittently until the run status is “Success” and the distribution status is “Posted”. Click “Details”. This will take you to the Process Details page.</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6" name="Title 2"/>
          <p:cNvSpPr txBox="1">
            <a:spLocks/>
          </p:cNvSpPr>
          <p:nvPr/>
        </p:nvSpPr>
        <p:spPr>
          <a:xfrm>
            <a:off x="0" y="116625"/>
            <a:ext cx="9144000" cy="777875"/>
          </a:xfrm>
          <a:prstGeom prst="rect">
            <a:avLst/>
          </a:prstGeom>
          <a:solidFill>
            <a:srgbClr val="C00000"/>
          </a:solidFill>
        </p:spPr>
        <p:txBody>
          <a:bodyPr vert="horz" lIns="91440" tIns="45720" rIns="91440" bIns="45720" rtlCol="0" anchor="ctr">
            <a:normAutofit/>
          </a:bodyPr>
          <a:lstStyle>
            <a:lvl1pPr algn="ctr">
              <a:spcBef>
                <a:spcPct val="0"/>
              </a:spcBef>
              <a:buNone/>
              <a:defRPr sz="4000">
                <a:solidFill>
                  <a:prstClr val="white"/>
                </a:solidFill>
                <a:latin typeface="+mj-lt"/>
                <a:ea typeface="+mj-ea"/>
                <a:cs typeface="Arial" panose="020B0604020202020204" pitchFamily="34" charset="0"/>
              </a:defRPr>
            </a:lvl1pPr>
          </a:lstStyle>
          <a:p>
            <a:r>
              <a:rPr lang="en-US" dirty="0"/>
              <a:t>Initialization Report (IR)</a:t>
            </a:r>
          </a:p>
        </p:txBody>
      </p:sp>
      <p:sp>
        <p:nvSpPr>
          <p:cNvPr id="2" name="Slide Number Placeholder 1">
            <a:extLst>
              <a:ext uri="{FF2B5EF4-FFF2-40B4-BE49-F238E27FC236}">
                <a16:creationId xmlns:a16="http://schemas.microsoft.com/office/drawing/2014/main" id="{C2E7A30D-98C3-4361-A936-DF49D969A60F}"/>
              </a:ext>
            </a:extLst>
          </p:cNvPr>
          <p:cNvSpPr>
            <a:spLocks noGrp="1"/>
          </p:cNvSpPr>
          <p:nvPr>
            <p:ph type="sldNum" sz="quarter" idx="12"/>
          </p:nvPr>
        </p:nvSpPr>
        <p:spPr>
          <a:xfrm>
            <a:off x="6799217" y="6354762"/>
            <a:ext cx="2133600" cy="365125"/>
          </a:xfrm>
        </p:spPr>
        <p:txBody>
          <a:bodyPr/>
          <a:lstStyle/>
          <a:p>
            <a:fld id="{7F62450C-2E67-428F-9662-DAB13D14FFD2}" type="slidenum">
              <a:rPr lang="en-US" sz="1000" smtClean="0">
                <a:solidFill>
                  <a:prstClr val="black">
                    <a:tint val="75000"/>
                  </a:prstClr>
                </a:solidFill>
              </a:rPr>
              <a:pPr/>
              <a:t>10</a:t>
            </a:fld>
            <a:endParaRPr lang="en-US" sz="1000" dirty="0">
              <a:solidFill>
                <a:prstClr val="black">
                  <a:tint val="75000"/>
                </a:prstClr>
              </a:solidFill>
            </a:endParaRPr>
          </a:p>
        </p:txBody>
      </p:sp>
      <p:pic>
        <p:nvPicPr>
          <p:cNvPr id="4" name="Picture 3">
            <a:extLst>
              <a:ext uri="{FF2B5EF4-FFF2-40B4-BE49-F238E27FC236}">
                <a16:creationId xmlns:a16="http://schemas.microsoft.com/office/drawing/2014/main" id="{2E9B6978-2384-43F4-8C0E-D4A3245095DA}"/>
              </a:ext>
            </a:extLst>
          </p:cNvPr>
          <p:cNvPicPr>
            <a:picLocks noChangeAspect="1"/>
          </p:cNvPicPr>
          <p:nvPr/>
        </p:nvPicPr>
        <p:blipFill>
          <a:blip r:embed="rId3"/>
          <a:stretch>
            <a:fillRect/>
          </a:stretch>
        </p:blipFill>
        <p:spPr>
          <a:xfrm>
            <a:off x="685800" y="1361864"/>
            <a:ext cx="5856727" cy="2006645"/>
          </a:xfrm>
          <a:prstGeom prst="rect">
            <a:avLst/>
          </a:prstGeom>
          <a:ln>
            <a:solidFill>
              <a:schemeClr val="bg1">
                <a:lumMod val="75000"/>
              </a:schemeClr>
            </a:solidFill>
          </a:ln>
        </p:spPr>
      </p:pic>
      <p:pic>
        <p:nvPicPr>
          <p:cNvPr id="8" name="Picture 7">
            <a:extLst>
              <a:ext uri="{FF2B5EF4-FFF2-40B4-BE49-F238E27FC236}">
                <a16:creationId xmlns:a16="http://schemas.microsoft.com/office/drawing/2014/main" id="{61EC8EF1-D899-467A-BED8-0FBE69F52961}"/>
              </a:ext>
            </a:extLst>
          </p:cNvPr>
          <p:cNvPicPr>
            <a:picLocks noChangeAspect="1"/>
          </p:cNvPicPr>
          <p:nvPr/>
        </p:nvPicPr>
        <p:blipFill>
          <a:blip r:embed="rId4"/>
          <a:stretch>
            <a:fillRect/>
          </a:stretch>
        </p:blipFill>
        <p:spPr>
          <a:xfrm>
            <a:off x="685800" y="4278791"/>
            <a:ext cx="7391400" cy="2258533"/>
          </a:xfrm>
          <a:prstGeom prst="rect">
            <a:avLst/>
          </a:prstGeom>
          <a:ln>
            <a:solidFill>
              <a:schemeClr val="bg1">
                <a:lumMod val="75000"/>
              </a:schemeClr>
            </a:solidFill>
          </a:ln>
        </p:spPr>
      </p:pic>
      <p:sp>
        <p:nvSpPr>
          <p:cNvPr id="10" name="Rectangle 9">
            <a:extLst>
              <a:ext uri="{FF2B5EF4-FFF2-40B4-BE49-F238E27FC236}">
                <a16:creationId xmlns:a16="http://schemas.microsoft.com/office/drawing/2014/main" id="{334429E4-2D23-4B37-B3B6-DC0558369378}"/>
              </a:ext>
            </a:extLst>
          </p:cNvPr>
          <p:cNvSpPr/>
          <p:nvPr/>
        </p:nvSpPr>
        <p:spPr>
          <a:xfrm>
            <a:off x="4800600" y="1920080"/>
            <a:ext cx="1295400" cy="1222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610CD59-3A5F-4FEB-8B37-A91FE25C6273}"/>
              </a:ext>
            </a:extLst>
          </p:cNvPr>
          <p:cNvSpPr/>
          <p:nvPr/>
        </p:nvSpPr>
        <p:spPr>
          <a:xfrm>
            <a:off x="5029200" y="1722436"/>
            <a:ext cx="762000" cy="1222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E4F95DD-B039-4C68-8AFD-FF8957A41E50}"/>
              </a:ext>
            </a:extLst>
          </p:cNvPr>
          <p:cNvSpPr/>
          <p:nvPr/>
        </p:nvSpPr>
        <p:spPr>
          <a:xfrm>
            <a:off x="6934200" y="4800600"/>
            <a:ext cx="838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C068311-0A95-4C13-B58D-681AEFAF942C}"/>
              </a:ext>
            </a:extLst>
          </p:cNvPr>
          <p:cNvSpPr/>
          <p:nvPr/>
        </p:nvSpPr>
        <p:spPr>
          <a:xfrm>
            <a:off x="6172200" y="5943600"/>
            <a:ext cx="1295400" cy="2285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9098838-185D-41CF-9DB4-C1E91D6195F2}"/>
              </a:ext>
            </a:extLst>
          </p:cNvPr>
          <p:cNvSpPr/>
          <p:nvPr/>
        </p:nvSpPr>
        <p:spPr>
          <a:xfrm>
            <a:off x="7571014" y="5943600"/>
            <a:ext cx="381000" cy="2285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581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31025"/>
            <a:ext cx="8610600" cy="5369775"/>
          </a:xfrm>
        </p:spPr>
        <p:txBody>
          <a:bodyPr>
            <a:normAutofit/>
          </a:bodyPr>
          <a:lstStyle/>
          <a:p>
            <a:r>
              <a:rPr lang="en-US" sz="1800" dirty="0"/>
              <a:t>On the Process Detail page, click “View Log/Trace”. On “View Log/Trace” page, click the </a:t>
            </a:r>
            <a:r>
              <a:rPr lang="en-US" sz="1800" u="sng" dirty="0"/>
              <a:t>.</a:t>
            </a:r>
            <a:r>
              <a:rPr lang="en-US" sz="1800" u="sng" dirty="0" err="1"/>
              <a:t>xls</a:t>
            </a:r>
            <a:r>
              <a:rPr lang="en-US" sz="1800" u="sng" dirty="0"/>
              <a:t> </a:t>
            </a:r>
            <a:r>
              <a:rPr lang="en-US" sz="1800" dirty="0"/>
              <a:t>link to review the output file. (Example of output file on next slide.)</a:t>
            </a:r>
          </a:p>
          <a:p>
            <a:endParaRPr lang="en-US" sz="1800" dirty="0"/>
          </a:p>
          <a:p>
            <a:endParaRPr lang="en-US" sz="1800" dirty="0"/>
          </a:p>
          <a:p>
            <a:pPr marL="0" indent="0">
              <a:buNone/>
            </a:pPr>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6" name="Title 2"/>
          <p:cNvSpPr txBox="1">
            <a:spLocks/>
          </p:cNvSpPr>
          <p:nvPr/>
        </p:nvSpPr>
        <p:spPr>
          <a:xfrm>
            <a:off x="0" y="116625"/>
            <a:ext cx="9144000" cy="777875"/>
          </a:xfrm>
          <a:prstGeom prst="rect">
            <a:avLst/>
          </a:prstGeom>
          <a:solidFill>
            <a:srgbClr val="C00000"/>
          </a:solidFill>
        </p:spPr>
        <p:txBody>
          <a:bodyPr vert="horz" lIns="91440" tIns="45720" rIns="91440" bIns="45720" rtlCol="0" anchor="ctr">
            <a:normAutofit/>
          </a:bodyPr>
          <a:lstStyle>
            <a:lvl1pPr algn="ctr">
              <a:spcBef>
                <a:spcPct val="0"/>
              </a:spcBef>
              <a:buNone/>
              <a:defRPr sz="4000">
                <a:solidFill>
                  <a:prstClr val="white"/>
                </a:solidFill>
                <a:latin typeface="+mj-lt"/>
                <a:ea typeface="+mj-ea"/>
                <a:cs typeface="Arial" panose="020B0604020202020204" pitchFamily="34" charset="0"/>
              </a:defRPr>
            </a:lvl1pPr>
          </a:lstStyle>
          <a:p>
            <a:r>
              <a:rPr lang="en-US" dirty="0"/>
              <a:t>CAT Entry - Detail</a:t>
            </a:r>
          </a:p>
        </p:txBody>
      </p:sp>
      <p:sp>
        <p:nvSpPr>
          <p:cNvPr id="2" name="Slide Number Placeholder 1">
            <a:extLst>
              <a:ext uri="{FF2B5EF4-FFF2-40B4-BE49-F238E27FC236}">
                <a16:creationId xmlns:a16="http://schemas.microsoft.com/office/drawing/2014/main" id="{C2E7A30D-98C3-4361-A936-DF49D969A60F}"/>
              </a:ext>
            </a:extLst>
          </p:cNvPr>
          <p:cNvSpPr>
            <a:spLocks noGrp="1"/>
          </p:cNvSpPr>
          <p:nvPr>
            <p:ph type="sldNum" sz="quarter" idx="12"/>
          </p:nvPr>
        </p:nvSpPr>
        <p:spPr>
          <a:xfrm>
            <a:off x="6799217" y="6354762"/>
            <a:ext cx="2133600" cy="365125"/>
          </a:xfrm>
        </p:spPr>
        <p:txBody>
          <a:bodyPr/>
          <a:lstStyle/>
          <a:p>
            <a:fld id="{7F62450C-2E67-428F-9662-DAB13D14FFD2}" type="slidenum">
              <a:rPr lang="en-US" sz="1000" smtClean="0">
                <a:solidFill>
                  <a:prstClr val="black">
                    <a:tint val="75000"/>
                  </a:prstClr>
                </a:solidFill>
              </a:rPr>
              <a:pPr/>
              <a:t>11</a:t>
            </a:fld>
            <a:endParaRPr lang="en-US" sz="1000" dirty="0">
              <a:solidFill>
                <a:prstClr val="black">
                  <a:tint val="75000"/>
                </a:prstClr>
              </a:solidFill>
            </a:endParaRPr>
          </a:p>
        </p:txBody>
      </p:sp>
      <p:pic>
        <p:nvPicPr>
          <p:cNvPr id="16" name="Picture 15">
            <a:extLst>
              <a:ext uri="{FF2B5EF4-FFF2-40B4-BE49-F238E27FC236}">
                <a16:creationId xmlns:a16="http://schemas.microsoft.com/office/drawing/2014/main" id="{D74382B2-6B09-49C8-BF60-74AA91318A36}"/>
              </a:ext>
            </a:extLst>
          </p:cNvPr>
          <p:cNvPicPr>
            <a:picLocks noChangeAspect="1"/>
          </p:cNvPicPr>
          <p:nvPr/>
        </p:nvPicPr>
        <p:blipFill>
          <a:blip r:embed="rId3"/>
          <a:stretch>
            <a:fillRect/>
          </a:stretch>
        </p:blipFill>
        <p:spPr>
          <a:xfrm>
            <a:off x="680689" y="1783898"/>
            <a:ext cx="5367800" cy="3048000"/>
          </a:xfrm>
          <a:prstGeom prst="rect">
            <a:avLst/>
          </a:prstGeom>
          <a:ln>
            <a:solidFill>
              <a:schemeClr val="bg1">
                <a:lumMod val="75000"/>
              </a:schemeClr>
            </a:solidFill>
          </a:ln>
        </p:spPr>
      </p:pic>
      <p:sp>
        <p:nvSpPr>
          <p:cNvPr id="14" name="Rectangle 13">
            <a:extLst>
              <a:ext uri="{FF2B5EF4-FFF2-40B4-BE49-F238E27FC236}">
                <a16:creationId xmlns:a16="http://schemas.microsoft.com/office/drawing/2014/main" id="{7DD6D1CA-2B36-48F5-91E9-1D39A7E2AEC8}"/>
              </a:ext>
            </a:extLst>
          </p:cNvPr>
          <p:cNvSpPr/>
          <p:nvPr/>
        </p:nvSpPr>
        <p:spPr>
          <a:xfrm>
            <a:off x="3583313" y="4267200"/>
            <a:ext cx="757647"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66F485C4-6E3D-44DD-B676-838A8D59A82C}"/>
              </a:ext>
            </a:extLst>
          </p:cNvPr>
          <p:cNvPicPr>
            <a:picLocks noChangeAspect="1"/>
          </p:cNvPicPr>
          <p:nvPr/>
        </p:nvPicPr>
        <p:blipFill>
          <a:blip r:embed="rId4"/>
          <a:stretch>
            <a:fillRect/>
          </a:stretch>
        </p:blipFill>
        <p:spPr>
          <a:xfrm>
            <a:off x="4648200" y="3807211"/>
            <a:ext cx="3883760" cy="2597944"/>
          </a:xfrm>
          <a:prstGeom prst="rect">
            <a:avLst/>
          </a:prstGeom>
          <a:ln>
            <a:solidFill>
              <a:schemeClr val="bg1">
                <a:lumMod val="75000"/>
              </a:schemeClr>
            </a:solidFill>
          </a:ln>
        </p:spPr>
      </p:pic>
      <p:sp>
        <p:nvSpPr>
          <p:cNvPr id="15" name="Rectangle 14">
            <a:extLst>
              <a:ext uri="{FF2B5EF4-FFF2-40B4-BE49-F238E27FC236}">
                <a16:creationId xmlns:a16="http://schemas.microsoft.com/office/drawing/2014/main" id="{3DEC6EF5-0DD3-4E5A-91E1-DA56209D14C1}"/>
              </a:ext>
            </a:extLst>
          </p:cNvPr>
          <p:cNvSpPr/>
          <p:nvPr/>
        </p:nvSpPr>
        <p:spPr>
          <a:xfrm>
            <a:off x="4648200" y="5638800"/>
            <a:ext cx="3810000" cy="78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353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1708"/>
            <a:ext cx="3653515" cy="332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a:t>University of Wisconsin - System</a:t>
            </a:r>
          </a:p>
        </p:txBody>
      </p:sp>
      <p:sp>
        <p:nvSpPr>
          <p:cNvPr id="4" name="Slide Number Placeholder 3"/>
          <p:cNvSpPr>
            <a:spLocks noGrp="1"/>
          </p:cNvSpPr>
          <p:nvPr>
            <p:ph type="sldNum" sz="quarter" idx="12"/>
          </p:nvPr>
        </p:nvSpPr>
        <p:spPr/>
        <p:txBody>
          <a:bodyPr/>
          <a:lstStyle/>
          <a:p>
            <a:fld id="{5F9F0D0D-C1D0-447B-88FF-E47BB6D86588}" type="slidenum">
              <a:rPr lang="en-US" smtClean="0"/>
              <a:t>12</a:t>
            </a:fld>
            <a:endParaRPr lang="en-US"/>
          </a:p>
        </p:txBody>
      </p:sp>
      <p:sp>
        <p:nvSpPr>
          <p:cNvPr id="5" name="Text Placeholder 4"/>
          <p:cNvSpPr>
            <a:spLocks noGrp="1"/>
          </p:cNvSpPr>
          <p:nvPr>
            <p:ph type="body" sz="quarter" idx="13"/>
          </p:nvPr>
        </p:nvSpPr>
        <p:spPr/>
        <p:txBody>
          <a:bodyPr/>
          <a:lstStyle/>
          <a:p>
            <a:r>
              <a:rPr lang="en-US" dirty="0"/>
              <a:t>Initialization Report (IR)</a:t>
            </a:r>
          </a:p>
        </p:txBody>
      </p:sp>
      <p:sp>
        <p:nvSpPr>
          <p:cNvPr id="8" name="TextBox 7"/>
          <p:cNvSpPr txBox="1"/>
          <p:nvPr/>
        </p:nvSpPr>
        <p:spPr>
          <a:xfrm>
            <a:off x="3505200" y="1295400"/>
            <a:ext cx="5334000" cy="2492990"/>
          </a:xfrm>
          <a:prstGeom prst="rect">
            <a:avLst/>
          </a:prstGeom>
          <a:noFill/>
        </p:spPr>
        <p:txBody>
          <a:bodyPr wrap="square" rtlCol="0">
            <a:spAutoFit/>
          </a:bodyPr>
          <a:lstStyle/>
          <a:p>
            <a:pPr marL="285750" indent="-285750">
              <a:buFont typeface="Arial" panose="020B0604020202020204" pitchFamily="34" charset="0"/>
              <a:buChar char="•"/>
            </a:pPr>
            <a:r>
              <a:rPr lang="en-US" dirty="0"/>
              <a:t>When the process is run, it will provide an Excel spreadsheet output file, specifying fields including:</a:t>
            </a:r>
          </a:p>
          <a:p>
            <a:pPr marL="742950" lvl="1" indent="-285750">
              <a:buFont typeface="Courier New" panose="02070309020205020404" pitchFamily="49" charset="0"/>
              <a:buChar char="o"/>
            </a:pPr>
            <a:r>
              <a:rPr lang="en-US" sz="1400" dirty="0"/>
              <a:t>Business Unit</a:t>
            </a:r>
          </a:p>
          <a:p>
            <a:pPr marL="742950" lvl="1" indent="-285750">
              <a:buFont typeface="Courier New" panose="02070309020205020404" pitchFamily="49" charset="0"/>
              <a:buChar char="o"/>
            </a:pPr>
            <a:r>
              <a:rPr lang="en-US" sz="1400" dirty="0"/>
              <a:t>Department ID</a:t>
            </a:r>
          </a:p>
          <a:p>
            <a:pPr marL="742950" lvl="1" indent="-285750">
              <a:buFont typeface="Courier New" panose="02070309020205020404" pitchFamily="49" charset="0"/>
              <a:buChar char="o"/>
            </a:pPr>
            <a:r>
              <a:rPr lang="en-US" sz="1400" dirty="0"/>
              <a:t>Employee ID</a:t>
            </a:r>
          </a:p>
          <a:p>
            <a:pPr marL="742950" lvl="1" indent="-285750">
              <a:buFont typeface="Courier New" panose="02070309020205020404" pitchFamily="49" charset="0"/>
              <a:buChar char="o"/>
            </a:pPr>
            <a:r>
              <a:rPr lang="en-US" sz="1400" dirty="0"/>
              <a:t>Employee Record Number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There may be two Excel outputs</a:t>
            </a:r>
          </a:p>
          <a:p>
            <a:pPr marL="742950" lvl="1" indent="-285750">
              <a:buFont typeface="Courier New" panose="02070309020205020404" pitchFamily="49" charset="0"/>
              <a:buChar char="o"/>
            </a:pPr>
            <a:r>
              <a:rPr lang="en-US" sz="1400" dirty="0"/>
              <a:t>One for employees with five or fewer funding splits</a:t>
            </a:r>
          </a:p>
          <a:p>
            <a:pPr marL="742950" lvl="1" indent="-285750">
              <a:buFont typeface="Courier New" panose="02070309020205020404" pitchFamily="49" charset="0"/>
              <a:buChar char="o"/>
            </a:pPr>
            <a:r>
              <a:rPr lang="en-US" sz="1400" dirty="0"/>
              <a:t>One for employees with more than five funding splits</a:t>
            </a:r>
          </a:p>
        </p:txBody>
      </p:sp>
      <p:sp>
        <p:nvSpPr>
          <p:cNvPr id="6" name="Rectangle 5"/>
          <p:cNvSpPr/>
          <p:nvPr/>
        </p:nvSpPr>
        <p:spPr>
          <a:xfrm>
            <a:off x="5839365" y="1854395"/>
            <a:ext cx="2324405" cy="738664"/>
          </a:xfrm>
          <a:prstGeom prst="rect">
            <a:avLst/>
          </a:prstGeom>
        </p:spPr>
        <p:txBody>
          <a:bodyPr wrap="square">
            <a:spAutoFit/>
          </a:bodyPr>
          <a:lstStyle/>
          <a:p>
            <a:pPr marL="742950" lvl="1" indent="-285750">
              <a:buFont typeface="Courier New" panose="02070309020205020404" pitchFamily="49" charset="0"/>
              <a:buChar char="o"/>
            </a:pPr>
            <a:r>
              <a:rPr lang="en-US" sz="1400" dirty="0"/>
              <a:t>Name</a:t>
            </a:r>
          </a:p>
          <a:p>
            <a:pPr marL="742950" lvl="1" indent="-285750">
              <a:buFont typeface="Courier New" panose="02070309020205020404" pitchFamily="49" charset="0"/>
              <a:buChar char="o"/>
            </a:pPr>
            <a:r>
              <a:rPr lang="en-US" sz="1400" dirty="0"/>
              <a:t>Employee Class</a:t>
            </a:r>
          </a:p>
          <a:p>
            <a:pPr marL="742950" lvl="1" indent="-285750">
              <a:buFont typeface="Courier New" panose="02070309020205020404" pitchFamily="49" charset="0"/>
              <a:buChar char="o"/>
            </a:pPr>
            <a:r>
              <a:rPr lang="en-US" sz="1400" dirty="0"/>
              <a:t>Etc.</a:t>
            </a:r>
          </a:p>
        </p:txBody>
      </p:sp>
      <p:pic>
        <p:nvPicPr>
          <p:cNvPr id="9" name="Picture 8">
            <a:extLst>
              <a:ext uri="{FF2B5EF4-FFF2-40B4-BE49-F238E27FC236}">
                <a16:creationId xmlns:a16="http://schemas.microsoft.com/office/drawing/2014/main" id="{29469CEB-DD49-4DA2-8A1A-A3C42C029EAC}"/>
              </a:ext>
            </a:extLst>
          </p:cNvPr>
          <p:cNvPicPr>
            <a:picLocks noChangeAspect="1"/>
          </p:cNvPicPr>
          <p:nvPr/>
        </p:nvPicPr>
        <p:blipFill>
          <a:blip r:embed="rId4"/>
          <a:stretch>
            <a:fillRect/>
          </a:stretch>
        </p:blipFill>
        <p:spPr>
          <a:xfrm>
            <a:off x="3009900" y="3788390"/>
            <a:ext cx="6019800" cy="2478595"/>
          </a:xfrm>
          <a:prstGeom prst="rect">
            <a:avLst/>
          </a:prstGeom>
          <a:ln>
            <a:solidFill>
              <a:schemeClr val="bg1">
                <a:lumMod val="85000"/>
              </a:schemeClr>
            </a:solidFill>
          </a:ln>
        </p:spPr>
      </p:pic>
    </p:spTree>
    <p:extLst>
      <p:ext uri="{BB962C8B-B14F-4D97-AF65-F5344CB8AC3E}">
        <p14:creationId xmlns:p14="http://schemas.microsoft.com/office/powerpoint/2010/main" val="1430738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266691" y="3231780"/>
            <a:ext cx="4572510" cy="1225439"/>
          </a:xfrm>
          <a:prstGeom prst="rect">
            <a:avLst/>
          </a:prstGeom>
          <a:effectLst>
            <a:outerShdw blurRad="63500" sx="102000" sy="102000" algn="ctr" rotWithShape="0">
              <a:prstClr val="black">
                <a:alpha val="40000"/>
              </a:prstClr>
            </a:outerShdw>
            <a:softEdge rad="0"/>
          </a:effectLst>
        </p:spPr>
      </p:pic>
      <p:sp>
        <p:nvSpPr>
          <p:cNvPr id="3" name="Footer Placeholder 2"/>
          <p:cNvSpPr>
            <a:spLocks noGrp="1"/>
          </p:cNvSpPr>
          <p:nvPr>
            <p:ph type="ftr" sz="quarter" idx="11"/>
          </p:nvPr>
        </p:nvSpPr>
        <p:spPr/>
        <p:txBody>
          <a:bodyPr/>
          <a:lstStyle/>
          <a:p>
            <a:r>
              <a:rPr lang="en-US"/>
              <a:t>University of Wisconsin - System</a:t>
            </a:r>
          </a:p>
        </p:txBody>
      </p:sp>
      <p:sp>
        <p:nvSpPr>
          <p:cNvPr id="4" name="Slide Number Placeholder 3"/>
          <p:cNvSpPr>
            <a:spLocks noGrp="1"/>
          </p:cNvSpPr>
          <p:nvPr>
            <p:ph type="sldNum" sz="quarter" idx="12"/>
          </p:nvPr>
        </p:nvSpPr>
        <p:spPr/>
        <p:txBody>
          <a:bodyPr/>
          <a:lstStyle/>
          <a:p>
            <a:fld id="{5F9F0D0D-C1D0-447B-88FF-E47BB6D86588}" type="slidenum">
              <a:rPr lang="en-US" smtClean="0"/>
              <a:t>13</a:t>
            </a:fld>
            <a:endParaRPr lang="en-US"/>
          </a:p>
        </p:txBody>
      </p:sp>
      <p:sp>
        <p:nvSpPr>
          <p:cNvPr id="5" name="Text Placeholder 4"/>
          <p:cNvSpPr>
            <a:spLocks noGrp="1"/>
          </p:cNvSpPr>
          <p:nvPr>
            <p:ph type="body" sz="quarter" idx="13"/>
          </p:nvPr>
        </p:nvSpPr>
        <p:spPr/>
        <p:txBody>
          <a:bodyPr/>
          <a:lstStyle/>
          <a:p>
            <a:r>
              <a:rPr lang="en-US" dirty="0"/>
              <a:t>IR to IPS Transfer</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854" y="4646427"/>
            <a:ext cx="3880837" cy="166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2430" y="4684977"/>
            <a:ext cx="3880837" cy="157808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4299408" y="5393497"/>
            <a:ext cx="405530" cy="22426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089" y="1292634"/>
            <a:ext cx="3409286" cy="297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505200" y="1295400"/>
            <a:ext cx="5334000" cy="1692771"/>
          </a:xfrm>
          <a:prstGeom prst="rect">
            <a:avLst/>
          </a:prstGeom>
          <a:noFill/>
        </p:spPr>
        <p:txBody>
          <a:bodyPr wrap="square" rtlCol="0">
            <a:spAutoFit/>
          </a:bodyPr>
          <a:lstStyle/>
          <a:p>
            <a:pPr marL="285750" indent="-285750">
              <a:buFont typeface="Arial" panose="020B0604020202020204" pitchFamily="34" charset="0"/>
              <a:buChar char="•"/>
            </a:pPr>
            <a:r>
              <a:rPr lang="en-US" dirty="0"/>
              <a:t>This is a manual transfer process between the IR Excel file and the IPS Excel template file. </a:t>
            </a:r>
          </a:p>
          <a:p>
            <a:pPr marL="742950" lvl="1" indent="-285750">
              <a:buFont typeface="Courier New" panose="02070309020205020404" pitchFamily="49" charset="0"/>
              <a:buChar char="o"/>
            </a:pPr>
            <a:r>
              <a:rPr lang="en-US" sz="1400" dirty="0"/>
              <a:t>This template file can be found on the CAT website. </a:t>
            </a:r>
          </a:p>
          <a:p>
            <a:pPr marL="1200150" lvl="2" indent="-285750">
              <a:buFont typeface="Wingdings" panose="05000000000000000000" pitchFamily="2" charset="2"/>
              <a:buChar char="§"/>
            </a:pPr>
            <a:r>
              <a:rPr lang="en-US" sz="1200" dirty="0">
                <a:hlinkClick r:id="rId7"/>
              </a:rPr>
              <a:t>www.wisconsin.edu/compensation-administration-tool</a:t>
            </a:r>
            <a:r>
              <a:rPr lang="en-US" sz="1200" dirty="0"/>
              <a:t> </a:t>
            </a:r>
          </a:p>
          <a:p>
            <a:pPr marL="742950" lvl="1" indent="-285750">
              <a:buFont typeface="Courier New" panose="02070309020205020404" pitchFamily="49" charset="0"/>
              <a:buChar char="o"/>
            </a:pPr>
            <a:r>
              <a:rPr lang="en-US" sz="1400" dirty="0"/>
              <a:t>Each institution will choose between the IPS Base template and the IPS Cumulative template depending on their institutional annual setup preferences.</a:t>
            </a:r>
          </a:p>
        </p:txBody>
      </p:sp>
      <p:sp>
        <p:nvSpPr>
          <p:cNvPr id="14" name="Rectangle 13"/>
          <p:cNvSpPr/>
          <p:nvPr/>
        </p:nvSpPr>
        <p:spPr>
          <a:xfrm>
            <a:off x="6552946" y="3876533"/>
            <a:ext cx="1921085" cy="5806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0852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11"/>
          <a:stretch/>
        </p:blipFill>
        <p:spPr bwMode="auto">
          <a:xfrm>
            <a:off x="0" y="1147169"/>
            <a:ext cx="3512013" cy="3329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a:t>University of Wisconsin - System</a:t>
            </a:r>
          </a:p>
        </p:txBody>
      </p:sp>
      <p:sp>
        <p:nvSpPr>
          <p:cNvPr id="4" name="Slide Number Placeholder 3"/>
          <p:cNvSpPr>
            <a:spLocks noGrp="1"/>
          </p:cNvSpPr>
          <p:nvPr>
            <p:ph type="sldNum" sz="quarter" idx="12"/>
          </p:nvPr>
        </p:nvSpPr>
        <p:spPr/>
        <p:txBody>
          <a:bodyPr/>
          <a:lstStyle/>
          <a:p>
            <a:fld id="{5F9F0D0D-C1D0-447B-88FF-E47BB6D86588}" type="slidenum">
              <a:rPr lang="en-US" smtClean="0"/>
              <a:t>14</a:t>
            </a:fld>
            <a:endParaRPr lang="en-US"/>
          </a:p>
        </p:txBody>
      </p:sp>
      <p:sp>
        <p:nvSpPr>
          <p:cNvPr id="5" name="Text Placeholder 4"/>
          <p:cNvSpPr>
            <a:spLocks noGrp="1"/>
          </p:cNvSpPr>
          <p:nvPr>
            <p:ph type="body" sz="quarter" idx="13"/>
          </p:nvPr>
        </p:nvSpPr>
        <p:spPr/>
        <p:txBody>
          <a:bodyPr>
            <a:normAutofit/>
          </a:bodyPr>
          <a:lstStyle/>
          <a:p>
            <a:r>
              <a:rPr lang="en-US" dirty="0"/>
              <a:t>Institutional Planning Spreadsheet (IPS)</a:t>
            </a: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1670" y="3917701"/>
            <a:ext cx="5927530" cy="241034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505200" y="1295400"/>
            <a:ext cx="5515438" cy="2462213"/>
          </a:xfrm>
          <a:prstGeom prst="rect">
            <a:avLst/>
          </a:prstGeom>
          <a:noFill/>
        </p:spPr>
        <p:txBody>
          <a:bodyPr wrap="square" rtlCol="0">
            <a:spAutoFit/>
          </a:bodyPr>
          <a:lstStyle/>
          <a:p>
            <a:pPr marL="285750" indent="-285750">
              <a:buFont typeface="Arial" panose="020B0604020202020204" pitchFamily="34" charset="0"/>
              <a:buChar char="•"/>
              <a:defRPr/>
            </a:pPr>
            <a:r>
              <a:rPr lang="en-US" dirty="0">
                <a:cs typeface="Arial" charset="0"/>
              </a:rPr>
              <a:t>The input fields of the IPS are populated manually by copying and pasting from the IR.</a:t>
            </a:r>
          </a:p>
          <a:p>
            <a:pPr marL="742950" lvl="1" indent="-285750">
              <a:buFont typeface="Arial" panose="020B0604020202020204" pitchFamily="34" charset="0"/>
              <a:buChar char="•"/>
              <a:defRPr/>
            </a:pPr>
            <a:r>
              <a:rPr lang="en-US" sz="1600" dirty="0">
                <a:solidFill>
                  <a:schemeClr val="accent1">
                    <a:lumMod val="75000"/>
                  </a:schemeClr>
                </a:solidFill>
                <a:cs typeface="Arial" charset="0"/>
              </a:rPr>
              <a:t>Columns 1 – 33 from IR are copied to those columns in the IPS for employee HR data.</a:t>
            </a:r>
          </a:p>
          <a:p>
            <a:pPr marL="742950" lvl="1" indent="-285750">
              <a:buFont typeface="Arial" panose="020B0604020202020204" pitchFamily="34" charset="0"/>
              <a:buChar char="•"/>
              <a:defRPr/>
            </a:pPr>
            <a:r>
              <a:rPr lang="en-US" sz="1600" dirty="0">
                <a:solidFill>
                  <a:schemeClr val="accent1">
                    <a:lumMod val="75000"/>
                  </a:schemeClr>
                </a:solidFill>
                <a:cs typeface="Arial" charset="0"/>
              </a:rPr>
              <a:t>Columns 77-116 from the IR are copied to the IPS starting with column 77 for funding data.</a:t>
            </a:r>
          </a:p>
          <a:p>
            <a:pPr marL="285750" indent="-285750">
              <a:buFont typeface="Arial" panose="020B0604020202020204" pitchFamily="34" charset="0"/>
              <a:buChar char="•"/>
              <a:defRPr/>
            </a:pPr>
            <a:r>
              <a:rPr lang="en-US" dirty="0">
                <a:cs typeface="Arial" charset="0"/>
              </a:rPr>
              <a:t>Compensation and funding changes can be made </a:t>
            </a:r>
            <a:r>
              <a:rPr lang="en-US" dirty="0" err="1">
                <a:cs typeface="Arial" charset="0"/>
              </a:rPr>
              <a:t>en</a:t>
            </a:r>
            <a:r>
              <a:rPr lang="en-US" dirty="0">
                <a:cs typeface="Arial" charset="0"/>
              </a:rPr>
              <a:t> masse and automatically calculated on this sheet for employees with up to five funding splits. </a:t>
            </a:r>
          </a:p>
        </p:txBody>
      </p:sp>
    </p:spTree>
    <p:extLst>
      <p:ext uri="{BB962C8B-B14F-4D97-AF65-F5344CB8AC3E}">
        <p14:creationId xmlns:p14="http://schemas.microsoft.com/office/powerpoint/2010/main" val="263522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31025"/>
            <a:ext cx="8610600" cy="5369775"/>
          </a:xfrm>
        </p:spPr>
        <p:txBody>
          <a:bodyPr>
            <a:normAutofit lnSpcReduction="10000"/>
          </a:bodyPr>
          <a:lstStyle/>
          <a:p>
            <a:r>
              <a:rPr lang="en-US" sz="1800" dirty="0"/>
              <a:t>Once the IPS entry is complete, click the ‘IPS</a:t>
            </a:r>
            <a:r>
              <a:rPr lang="en-US" sz="1800" dirty="0">
                <a:sym typeface="Wingdings" panose="05000000000000000000" pitchFamily="2" charset="2"/>
              </a:rPr>
              <a:t>CAT’ tab. D</a:t>
            </a:r>
            <a:r>
              <a:rPr lang="en-US" sz="1800" dirty="0"/>
              <a:t>rag down the text string formula until zeros appear in the rows.  Delete these rows.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endParaRPr lang="en-US" sz="1800" dirty="0"/>
          </a:p>
          <a:p>
            <a:r>
              <a:rPr lang="en-US" sz="1800" dirty="0"/>
              <a:t>Scroll to the top of the IPS-&gt;CAT page. Click on the “Click Here to Export File for CAT Upload” at the top of the page.  Save file as a .CSV file.</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endParaRPr lang="en-US" sz="1800" dirty="0"/>
          </a:p>
          <a:p>
            <a:pPr marL="0" indent="0">
              <a:buNone/>
            </a:pPr>
            <a:endParaRPr lang="en-US" sz="1800" dirty="0"/>
          </a:p>
          <a:p>
            <a:r>
              <a:rPr lang="en-US" sz="1800" dirty="0"/>
              <a:t>A message box “Make sure this file looks correct” will appear.  Press OK. </a:t>
            </a:r>
          </a:p>
          <a:p>
            <a:r>
              <a:rPr lang="en-US" sz="1800" dirty="0"/>
              <a:t>A Notepad file will appear on the screen. </a:t>
            </a:r>
            <a:r>
              <a:rPr lang="en-US" sz="1800" u="sng" dirty="0"/>
              <a:t>Do not edit the file.</a:t>
            </a:r>
            <a:r>
              <a:rPr lang="en-US" sz="1800" dirty="0"/>
              <a:t> Exit out of the Notepad screen. </a:t>
            </a:r>
            <a:endParaRPr lang="en-US" sz="1800" u="sng" dirty="0"/>
          </a:p>
          <a:p>
            <a:pPr marL="0" indent="0">
              <a:buNone/>
            </a:pPr>
            <a:endParaRPr lang="en-US" sz="1800" dirty="0"/>
          </a:p>
          <a:p>
            <a:pPr marL="0" indent="0">
              <a:buNone/>
            </a:pPr>
            <a:endParaRPr lang="en-US" sz="1800" dirty="0"/>
          </a:p>
        </p:txBody>
      </p:sp>
      <p:sp>
        <p:nvSpPr>
          <p:cNvPr id="6" name="Title 2"/>
          <p:cNvSpPr txBox="1">
            <a:spLocks/>
          </p:cNvSpPr>
          <p:nvPr/>
        </p:nvSpPr>
        <p:spPr>
          <a:xfrm>
            <a:off x="0" y="116625"/>
            <a:ext cx="9144000" cy="777875"/>
          </a:xfrm>
          <a:prstGeom prst="rect">
            <a:avLst/>
          </a:prstGeom>
          <a:solidFill>
            <a:srgbClr val="BC1A0E"/>
          </a:solidFill>
        </p:spPr>
        <p:txBody>
          <a:bodyPr vert="horz" lIns="91440" tIns="45720" rIns="91440" bIns="45720" rtlCol="0" anchor="ctr">
            <a:normAutofit/>
          </a:bodyPr>
          <a:lstStyle>
            <a:lvl1pPr algn="ctr">
              <a:spcBef>
                <a:spcPct val="0"/>
              </a:spcBef>
              <a:buNone/>
              <a:defRPr sz="4000">
                <a:solidFill>
                  <a:prstClr val="white"/>
                </a:solidFill>
                <a:latin typeface="+mj-lt"/>
                <a:ea typeface="+mj-ea"/>
                <a:cs typeface="Arial" panose="020B0604020202020204" pitchFamily="34" charset="0"/>
              </a:defRPr>
            </a:lvl1pPr>
          </a:lstStyle>
          <a:p>
            <a:r>
              <a:rPr lang="en-US" dirty="0"/>
              <a:t>IPS Data</a:t>
            </a:r>
          </a:p>
        </p:txBody>
      </p:sp>
      <p:sp>
        <p:nvSpPr>
          <p:cNvPr id="2" name="Slide Number Placeholder 1">
            <a:extLst>
              <a:ext uri="{FF2B5EF4-FFF2-40B4-BE49-F238E27FC236}">
                <a16:creationId xmlns:a16="http://schemas.microsoft.com/office/drawing/2014/main" id="{C2E7A30D-98C3-4361-A936-DF49D969A60F}"/>
              </a:ext>
            </a:extLst>
          </p:cNvPr>
          <p:cNvSpPr>
            <a:spLocks noGrp="1"/>
          </p:cNvSpPr>
          <p:nvPr>
            <p:ph type="sldNum" sz="quarter" idx="12"/>
          </p:nvPr>
        </p:nvSpPr>
        <p:spPr>
          <a:xfrm>
            <a:off x="6799217" y="6354762"/>
            <a:ext cx="2133600" cy="365125"/>
          </a:xfrm>
        </p:spPr>
        <p:txBody>
          <a:bodyPr/>
          <a:lstStyle/>
          <a:p>
            <a:fld id="{7F62450C-2E67-428F-9662-DAB13D14FFD2}" type="slidenum">
              <a:rPr lang="en-US" sz="1000" smtClean="0">
                <a:solidFill>
                  <a:prstClr val="black">
                    <a:tint val="75000"/>
                  </a:prstClr>
                </a:solidFill>
              </a:rPr>
              <a:pPr/>
              <a:t>15</a:t>
            </a:fld>
            <a:endParaRPr lang="en-US" sz="1000" dirty="0">
              <a:solidFill>
                <a:prstClr val="black">
                  <a:tint val="75000"/>
                </a:prstClr>
              </a:solidFill>
            </a:endParaRPr>
          </a:p>
        </p:txBody>
      </p:sp>
      <p:pic>
        <p:nvPicPr>
          <p:cNvPr id="5" name="Picture 4">
            <a:extLst>
              <a:ext uri="{FF2B5EF4-FFF2-40B4-BE49-F238E27FC236}">
                <a16:creationId xmlns:a16="http://schemas.microsoft.com/office/drawing/2014/main" id="{49BF599B-E079-4CCB-A72D-C167ED7855B4}"/>
              </a:ext>
            </a:extLst>
          </p:cNvPr>
          <p:cNvPicPr>
            <a:picLocks noChangeAspect="1"/>
          </p:cNvPicPr>
          <p:nvPr/>
        </p:nvPicPr>
        <p:blipFill>
          <a:blip r:embed="rId3"/>
          <a:stretch>
            <a:fillRect/>
          </a:stretch>
        </p:blipFill>
        <p:spPr>
          <a:xfrm>
            <a:off x="661851" y="1786857"/>
            <a:ext cx="8305800" cy="1205320"/>
          </a:xfrm>
          <a:prstGeom prst="rect">
            <a:avLst/>
          </a:prstGeom>
        </p:spPr>
      </p:pic>
      <p:sp>
        <p:nvSpPr>
          <p:cNvPr id="7" name="Rectangle 6">
            <a:extLst>
              <a:ext uri="{FF2B5EF4-FFF2-40B4-BE49-F238E27FC236}">
                <a16:creationId xmlns:a16="http://schemas.microsoft.com/office/drawing/2014/main" id="{0730E311-5DA0-4239-AF43-53BB0F697BC2}"/>
              </a:ext>
            </a:extLst>
          </p:cNvPr>
          <p:cNvSpPr/>
          <p:nvPr/>
        </p:nvSpPr>
        <p:spPr>
          <a:xfrm>
            <a:off x="4724400" y="2745525"/>
            <a:ext cx="451757" cy="209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6249B5A-BEDE-4437-A061-6BB2B9039DAA}"/>
              </a:ext>
            </a:extLst>
          </p:cNvPr>
          <p:cNvSpPr/>
          <p:nvPr/>
        </p:nvSpPr>
        <p:spPr>
          <a:xfrm>
            <a:off x="661851" y="2228000"/>
            <a:ext cx="5943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5CC563F-C02C-4E94-8D69-0AC72420AF00}"/>
              </a:ext>
            </a:extLst>
          </p:cNvPr>
          <p:cNvPicPr>
            <a:picLocks noChangeAspect="1"/>
          </p:cNvPicPr>
          <p:nvPr/>
        </p:nvPicPr>
        <p:blipFill>
          <a:blip r:embed="rId4"/>
          <a:stretch>
            <a:fillRect/>
          </a:stretch>
        </p:blipFill>
        <p:spPr>
          <a:xfrm>
            <a:off x="661851" y="3962400"/>
            <a:ext cx="6477000" cy="1181223"/>
          </a:xfrm>
          <a:prstGeom prst="rect">
            <a:avLst/>
          </a:prstGeom>
        </p:spPr>
      </p:pic>
      <p:sp>
        <p:nvSpPr>
          <p:cNvPr id="10" name="Rectangle 9">
            <a:extLst>
              <a:ext uri="{FF2B5EF4-FFF2-40B4-BE49-F238E27FC236}">
                <a16:creationId xmlns:a16="http://schemas.microsoft.com/office/drawing/2014/main" id="{D1036087-80B1-4575-BB57-17CDD2C8FE14}"/>
              </a:ext>
            </a:extLst>
          </p:cNvPr>
          <p:cNvSpPr/>
          <p:nvPr/>
        </p:nvSpPr>
        <p:spPr>
          <a:xfrm>
            <a:off x="1927860" y="4038600"/>
            <a:ext cx="3505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011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105400"/>
          </a:xfrm>
        </p:spPr>
        <p:txBody>
          <a:bodyPr>
            <a:normAutofit/>
          </a:bodyPr>
          <a:lstStyle/>
          <a:p>
            <a:pPr marL="457200" lvl="1" indent="0">
              <a:buNone/>
            </a:pPr>
            <a:endParaRPr lang="en-US" sz="2000" dirty="0"/>
          </a:p>
          <a:p>
            <a:pPr marL="457200" lvl="1" indent="0">
              <a:buNone/>
            </a:pPr>
            <a:endParaRPr lang="en-US" sz="2000" dirty="0"/>
          </a:p>
        </p:txBody>
      </p:sp>
      <p:sp>
        <p:nvSpPr>
          <p:cNvPr id="4" name="Slide Number Placeholder 3"/>
          <p:cNvSpPr>
            <a:spLocks noGrp="1"/>
          </p:cNvSpPr>
          <p:nvPr>
            <p:ph type="sldNum" sz="quarter" idx="12"/>
          </p:nvPr>
        </p:nvSpPr>
        <p:spPr/>
        <p:txBody>
          <a:bodyPr/>
          <a:lstStyle/>
          <a:p>
            <a:fld id="{7F62450C-2E67-428F-9662-DAB13D14FFD2}" type="slidenum">
              <a:rPr lang="en-US" smtClean="0">
                <a:solidFill>
                  <a:prstClr val="black">
                    <a:tint val="75000"/>
                  </a:prstClr>
                </a:solidFill>
              </a:rPr>
              <a:pPr/>
              <a:t>16</a:t>
            </a:fld>
            <a:endParaRPr lang="en-US">
              <a:solidFill>
                <a:prstClr val="black">
                  <a:tint val="75000"/>
                </a:prstClr>
              </a:solidFill>
            </a:endParaRPr>
          </a:p>
        </p:txBody>
      </p:sp>
      <p:sp>
        <p:nvSpPr>
          <p:cNvPr id="6" name="Title 2"/>
          <p:cNvSpPr txBox="1">
            <a:spLocks/>
          </p:cNvSpPr>
          <p:nvPr/>
        </p:nvSpPr>
        <p:spPr>
          <a:xfrm>
            <a:off x="0" y="92518"/>
            <a:ext cx="9144000" cy="9144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prstClr val="white"/>
                </a:solidFill>
                <a:cs typeface="Arial" panose="020B0604020202020204" pitchFamily="34" charset="0"/>
              </a:rPr>
              <a:t>IPS Data Upload to CAT</a:t>
            </a:r>
          </a:p>
        </p:txBody>
      </p:sp>
      <p:sp>
        <p:nvSpPr>
          <p:cNvPr id="2" name="Rectangle 1"/>
          <p:cNvSpPr/>
          <p:nvPr/>
        </p:nvSpPr>
        <p:spPr>
          <a:xfrm>
            <a:off x="381000" y="1178520"/>
            <a:ext cx="8534399" cy="6001643"/>
          </a:xfrm>
          <a:prstGeom prst="rect">
            <a:avLst/>
          </a:prstGeom>
        </p:spPr>
        <p:txBody>
          <a:bodyPr wrap="square">
            <a:spAutoFit/>
          </a:bodyPr>
          <a:lstStyle/>
          <a:p>
            <a:pPr marL="285750" indent="-285750">
              <a:buFont typeface="Arial" panose="020B0604020202020204" pitchFamily="34" charset="0"/>
              <a:buChar char="•"/>
            </a:pPr>
            <a:r>
              <a:rPr lang="en-US" sz="1600" dirty="0">
                <a:cs typeface="Arial" charset="0"/>
              </a:rPr>
              <a:t>The rate and funding data in the IPS is then loaded into the Compensation Administration Tool through the IPS to CAT Upload Process. </a:t>
            </a:r>
            <a:endParaRPr lang="en-US" dirty="0">
              <a:cs typeface="Arial" charset="0"/>
            </a:endParaRPr>
          </a:p>
          <a:p>
            <a:pPr marL="285750" indent="-285750">
              <a:buFont typeface="Arial" panose="020B0604020202020204" pitchFamily="34" charset="0"/>
              <a:buChar char="•"/>
            </a:pPr>
            <a:r>
              <a:rPr lang="en-US" sz="1600" dirty="0"/>
              <a:t>The IPS Load run control can be found by navigating in PeopleSoft to: </a:t>
            </a:r>
            <a:br>
              <a:rPr lang="en-US" sz="1600" dirty="0"/>
            </a:br>
            <a:r>
              <a:rPr lang="en-US" sz="1600" dirty="0">
                <a:solidFill>
                  <a:srgbClr val="FF0000"/>
                </a:solidFill>
              </a:rPr>
              <a:t>Workforce Administration </a:t>
            </a:r>
            <a:r>
              <a:rPr lang="en-US" sz="1600" dirty="0">
                <a:solidFill>
                  <a:srgbClr val="FF0000"/>
                </a:solidFill>
                <a:sym typeface="Wingdings" panose="05000000000000000000" pitchFamily="2" charset="2"/>
              </a:rPr>
              <a:t> UW External HR Systems  Compensation Admin Tool  CAT Processes  IPS Load to CAT/AAP</a:t>
            </a:r>
          </a:p>
          <a:p>
            <a:pPr marL="285750" indent="-285750">
              <a:buFont typeface="Arial" panose="020B0604020202020204" pitchFamily="34" charset="0"/>
              <a:buChar char="•"/>
            </a:pPr>
            <a:endParaRPr lang="en-US" sz="2000" dirty="0">
              <a:solidFill>
                <a:srgbClr val="FF0000"/>
              </a:solidFill>
              <a:sym typeface="Wingdings" panose="05000000000000000000" pitchFamily="2" charset="2"/>
            </a:endParaRPr>
          </a:p>
          <a:p>
            <a:pPr marL="285750" indent="-285750">
              <a:buFont typeface="Arial" panose="020B0604020202020204" pitchFamily="34" charset="0"/>
              <a:buChar char="•"/>
            </a:pPr>
            <a:endParaRPr lang="en-US" sz="2000" dirty="0">
              <a:solidFill>
                <a:srgbClr val="FF0000"/>
              </a:solidFill>
              <a:sym typeface="Wingdings" panose="05000000000000000000" pitchFamily="2" charset="2"/>
            </a:endParaRPr>
          </a:p>
          <a:p>
            <a:pPr marL="285750" indent="-285750">
              <a:buFont typeface="Arial" panose="020B0604020202020204" pitchFamily="34" charset="0"/>
              <a:buChar char="•"/>
            </a:pPr>
            <a:endParaRPr lang="en-US" sz="2000" dirty="0">
              <a:solidFill>
                <a:srgbClr val="FF0000"/>
              </a:solidFill>
              <a:sym typeface="Wingdings" panose="05000000000000000000" pitchFamily="2" charset="2"/>
            </a:endParaRPr>
          </a:p>
          <a:p>
            <a:pPr marL="285750" indent="-285750">
              <a:buFont typeface="Arial" panose="020B0604020202020204" pitchFamily="34" charset="0"/>
              <a:buChar char="•"/>
            </a:pPr>
            <a:endParaRPr lang="en-US" sz="2000" dirty="0">
              <a:solidFill>
                <a:srgbClr val="FF0000"/>
              </a:solidFill>
              <a:sym typeface="Wingdings" panose="05000000000000000000" pitchFamily="2" charset="2"/>
            </a:endParaRPr>
          </a:p>
          <a:p>
            <a:pPr marL="285750" indent="-285750">
              <a:buFont typeface="Arial" panose="020B0604020202020204" pitchFamily="34" charset="0"/>
              <a:buChar char="•"/>
            </a:pPr>
            <a:endParaRPr lang="en-US" sz="2000" dirty="0">
              <a:solidFill>
                <a:srgbClr val="FF0000"/>
              </a:solidFill>
              <a:sym typeface="Wingdings" panose="05000000000000000000" pitchFamily="2" charset="2"/>
            </a:endParaRPr>
          </a:p>
          <a:p>
            <a:pPr marL="285750" indent="-285750">
              <a:buFont typeface="Arial" panose="020B0604020202020204" pitchFamily="34" charset="0"/>
              <a:buChar char="•"/>
            </a:pPr>
            <a:endParaRPr lang="en-US" sz="2000" dirty="0">
              <a:solidFill>
                <a:srgbClr val="FF0000"/>
              </a:solidFill>
              <a:sym typeface="Wingdings" panose="05000000000000000000" pitchFamily="2" charset="2"/>
            </a:endParaRPr>
          </a:p>
          <a:p>
            <a:pPr marL="285750" indent="-285750">
              <a:buFont typeface="Arial" panose="020B0604020202020204" pitchFamily="34" charset="0"/>
              <a:buChar char="•"/>
            </a:pPr>
            <a:endParaRPr lang="en-US" sz="2000" dirty="0">
              <a:solidFill>
                <a:srgbClr val="FF0000"/>
              </a:solidFill>
              <a:sym typeface="Wingdings" panose="05000000000000000000" pitchFamily="2" charset="2"/>
            </a:endParaRP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Click the “Add a New Value” tab to create a new run control ID. Enter a run control ID. This can be any unique identifier (ex. Your initials &amp; date). Remember – No spaces are allowed in the run control ID. Click the “Add” button.</a:t>
            </a:r>
          </a:p>
          <a:p>
            <a:pPr marL="285750" indent="-285750">
              <a:buFont typeface="Arial" panose="020B0604020202020204" pitchFamily="34" charset="0"/>
              <a:buChar char="•"/>
            </a:pPr>
            <a:endParaRPr lang="en-US" sz="2000" dirty="0">
              <a:solidFill>
                <a:srgbClr val="FF0000"/>
              </a:solidFill>
              <a:sym typeface="Wingdings" panose="05000000000000000000" pitchFamily="2" charset="2"/>
            </a:endParaRPr>
          </a:p>
          <a:p>
            <a:endParaRPr lang="en-US" sz="2000" dirty="0">
              <a:solidFill>
                <a:srgbClr val="FF0000"/>
              </a:solidFill>
              <a:sym typeface="Wingdings" panose="05000000000000000000" pitchFamily="2" charset="2"/>
            </a:endParaRPr>
          </a:p>
          <a:p>
            <a:endParaRPr lang="en-US" sz="2000" dirty="0">
              <a:solidFill>
                <a:srgbClr val="FF0000"/>
              </a:solidFill>
              <a:sym typeface="Wingdings" panose="05000000000000000000" pitchFamily="2" charset="2"/>
            </a:endParaRPr>
          </a:p>
          <a:p>
            <a:pPr marL="285750" indent="-285750">
              <a:buFont typeface="Arial" panose="020B0604020202020204" pitchFamily="34" charset="0"/>
              <a:buChar char="•"/>
            </a:pPr>
            <a:endParaRPr lang="en-US" sz="2000" dirty="0">
              <a:solidFill>
                <a:srgbClr val="FF0000"/>
              </a:solidFill>
              <a:sym typeface="Wingdings" panose="05000000000000000000" pitchFamily="2" charset="2"/>
            </a:endParaRPr>
          </a:p>
          <a:p>
            <a:pPr marL="285750" indent="-285750">
              <a:buFont typeface="Arial" panose="020B0604020202020204" pitchFamily="34" charset="0"/>
              <a:buChar char="•"/>
            </a:pPr>
            <a:endParaRPr lang="en-US" sz="2000" dirty="0">
              <a:solidFill>
                <a:srgbClr val="FF0000"/>
              </a:solidFill>
            </a:endParaRPr>
          </a:p>
        </p:txBody>
      </p:sp>
      <p:pic>
        <p:nvPicPr>
          <p:cNvPr id="7" name="Picture 6">
            <a:extLst>
              <a:ext uri="{FF2B5EF4-FFF2-40B4-BE49-F238E27FC236}">
                <a16:creationId xmlns:a16="http://schemas.microsoft.com/office/drawing/2014/main" id="{B193B089-FD9D-41AC-B781-8356D8FF270B}"/>
              </a:ext>
            </a:extLst>
          </p:cNvPr>
          <p:cNvPicPr>
            <a:picLocks noChangeAspect="1"/>
          </p:cNvPicPr>
          <p:nvPr/>
        </p:nvPicPr>
        <p:blipFill>
          <a:blip r:embed="rId3"/>
          <a:stretch>
            <a:fillRect/>
          </a:stretch>
        </p:blipFill>
        <p:spPr>
          <a:xfrm>
            <a:off x="762000" y="2514600"/>
            <a:ext cx="6934201" cy="2140855"/>
          </a:xfrm>
          <a:prstGeom prst="rect">
            <a:avLst/>
          </a:prstGeom>
        </p:spPr>
      </p:pic>
      <p:sp>
        <p:nvSpPr>
          <p:cNvPr id="8" name="Rectangle 7">
            <a:extLst>
              <a:ext uri="{FF2B5EF4-FFF2-40B4-BE49-F238E27FC236}">
                <a16:creationId xmlns:a16="http://schemas.microsoft.com/office/drawing/2014/main" id="{048E9442-3929-4C48-9A74-05A92215A8F7}"/>
              </a:ext>
            </a:extLst>
          </p:cNvPr>
          <p:cNvSpPr/>
          <p:nvPr/>
        </p:nvSpPr>
        <p:spPr>
          <a:xfrm>
            <a:off x="5562601" y="3747266"/>
            <a:ext cx="1752600" cy="2016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2004935-5F72-4995-958F-BAAB49F0F291}"/>
              </a:ext>
            </a:extLst>
          </p:cNvPr>
          <p:cNvPicPr>
            <a:picLocks noChangeAspect="1"/>
          </p:cNvPicPr>
          <p:nvPr/>
        </p:nvPicPr>
        <p:blipFill>
          <a:blip r:embed="rId4"/>
          <a:stretch>
            <a:fillRect/>
          </a:stretch>
        </p:blipFill>
        <p:spPr>
          <a:xfrm>
            <a:off x="3733800" y="5328754"/>
            <a:ext cx="2133600" cy="1529246"/>
          </a:xfrm>
          <a:prstGeom prst="rect">
            <a:avLst/>
          </a:prstGeom>
          <a:ln>
            <a:solidFill>
              <a:schemeClr val="bg1">
                <a:lumMod val="75000"/>
              </a:schemeClr>
            </a:solidFill>
          </a:ln>
        </p:spPr>
      </p:pic>
    </p:spTree>
    <p:extLst>
      <p:ext uri="{BB962C8B-B14F-4D97-AF65-F5344CB8AC3E}">
        <p14:creationId xmlns:p14="http://schemas.microsoft.com/office/powerpoint/2010/main" val="1716248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05" t="2985"/>
          <a:stretch/>
        </p:blipFill>
        <p:spPr bwMode="auto">
          <a:xfrm>
            <a:off x="-13063" y="1143000"/>
            <a:ext cx="275626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p:cNvSpPr>
            <a:spLocks noGrp="1"/>
          </p:cNvSpPr>
          <p:nvPr>
            <p:ph type="body" sz="quarter" idx="13"/>
          </p:nvPr>
        </p:nvSpPr>
        <p:spPr/>
        <p:txBody>
          <a:bodyPr>
            <a:normAutofit/>
          </a:bodyPr>
          <a:lstStyle/>
          <a:p>
            <a:r>
              <a:rPr lang="en-US" dirty="0"/>
              <a:t>IPS Data Upload to CAT</a:t>
            </a:r>
          </a:p>
        </p:txBody>
      </p:sp>
      <p:sp>
        <p:nvSpPr>
          <p:cNvPr id="8" name="Footer Placeholder 2"/>
          <p:cNvSpPr>
            <a:spLocks noGrp="1"/>
          </p:cNvSpPr>
          <p:nvPr>
            <p:ph type="ftr" sz="quarter" idx="11"/>
          </p:nvPr>
        </p:nvSpPr>
        <p:spPr>
          <a:xfrm>
            <a:off x="3124200" y="6356350"/>
            <a:ext cx="2895600" cy="365125"/>
          </a:xfrm>
        </p:spPr>
        <p:txBody>
          <a:bodyPr/>
          <a:lstStyle/>
          <a:p>
            <a:r>
              <a:rPr lang="en-US" dirty="0"/>
              <a:t>University of Wisconsin - System</a:t>
            </a:r>
          </a:p>
        </p:txBody>
      </p:sp>
      <p:sp>
        <p:nvSpPr>
          <p:cNvPr id="2" name="Slide Number Placeholder 1"/>
          <p:cNvSpPr>
            <a:spLocks noGrp="1"/>
          </p:cNvSpPr>
          <p:nvPr>
            <p:ph type="sldNum" sz="quarter" idx="12"/>
          </p:nvPr>
        </p:nvSpPr>
        <p:spPr/>
        <p:txBody>
          <a:bodyPr/>
          <a:lstStyle/>
          <a:p>
            <a:fld id="{5F9F0D0D-C1D0-447B-88FF-E47BB6D86588}" type="slidenum">
              <a:rPr lang="en-US" smtClean="0"/>
              <a:t>17</a:t>
            </a:fld>
            <a:endParaRPr lang="en-US"/>
          </a:p>
        </p:txBody>
      </p:sp>
      <p:pic>
        <p:nvPicPr>
          <p:cNvPr id="3" name="Picture 2">
            <a:extLst>
              <a:ext uri="{FF2B5EF4-FFF2-40B4-BE49-F238E27FC236}">
                <a16:creationId xmlns:a16="http://schemas.microsoft.com/office/drawing/2014/main" id="{B2FA27EB-C721-4AAD-96FE-4CAE230AAFA2}"/>
              </a:ext>
            </a:extLst>
          </p:cNvPr>
          <p:cNvPicPr>
            <a:picLocks noChangeAspect="1"/>
          </p:cNvPicPr>
          <p:nvPr/>
        </p:nvPicPr>
        <p:blipFill>
          <a:blip r:embed="rId4"/>
          <a:stretch>
            <a:fillRect/>
          </a:stretch>
        </p:blipFill>
        <p:spPr>
          <a:xfrm>
            <a:off x="76200" y="3678359"/>
            <a:ext cx="5118026" cy="3043116"/>
          </a:xfrm>
          <a:prstGeom prst="rect">
            <a:avLst/>
          </a:prstGeom>
          <a:ln>
            <a:solidFill>
              <a:schemeClr val="bg1">
                <a:lumMod val="65000"/>
              </a:schemeClr>
            </a:solidFill>
          </a:ln>
        </p:spPr>
      </p:pic>
      <p:sp>
        <p:nvSpPr>
          <p:cNvPr id="4" name="Rectangle 3">
            <a:extLst>
              <a:ext uri="{FF2B5EF4-FFF2-40B4-BE49-F238E27FC236}">
                <a16:creationId xmlns:a16="http://schemas.microsoft.com/office/drawing/2014/main" id="{79F1897A-E6E3-4223-ABF5-CB642C9BD0F5}"/>
              </a:ext>
            </a:extLst>
          </p:cNvPr>
          <p:cNvSpPr/>
          <p:nvPr/>
        </p:nvSpPr>
        <p:spPr>
          <a:xfrm>
            <a:off x="2756263" y="1114697"/>
            <a:ext cx="5930537" cy="2554545"/>
          </a:xfrm>
          <a:prstGeom prst="rect">
            <a:avLst/>
          </a:prstGeom>
        </p:spPr>
        <p:txBody>
          <a:bodyPr wrap="square">
            <a:spAutoFit/>
          </a:bodyPr>
          <a:lstStyle/>
          <a:p>
            <a:pPr marL="285750" indent="-285750">
              <a:buFont typeface="Arial" panose="020B0604020202020204" pitchFamily="34" charset="0"/>
              <a:buChar char="•"/>
            </a:pPr>
            <a:r>
              <a:rPr lang="en-US" sz="1600" dirty="0"/>
              <a:t>The IPS Load run control will appear.</a:t>
            </a:r>
          </a:p>
          <a:p>
            <a:pPr marL="742950" lvl="1" indent="-285750">
              <a:buFont typeface="Wingdings" panose="05000000000000000000" pitchFamily="2" charset="2"/>
              <a:buChar char="ü"/>
            </a:pPr>
            <a:r>
              <a:rPr lang="en-US" sz="1600" dirty="0"/>
              <a:t>Choose a process mode to run in. “Report Only” will process the data but not commit it to CAT. (An output file is generated that allows the data and any errors to be reviewed.) “Process and Report” will commit data to the CAT and generates an output file.</a:t>
            </a:r>
          </a:p>
          <a:p>
            <a:pPr marL="742950" lvl="1" indent="-285750">
              <a:buFont typeface="Wingdings" panose="05000000000000000000" pitchFamily="2" charset="2"/>
              <a:buChar char="ü"/>
            </a:pPr>
            <a:r>
              <a:rPr lang="en-US" sz="1600" dirty="0"/>
              <a:t>Confirm Fiscal Year is populated with correct fiscal year.</a:t>
            </a:r>
          </a:p>
          <a:p>
            <a:pPr marL="742950" lvl="1" indent="-285750">
              <a:buFont typeface="Wingdings" panose="05000000000000000000" pitchFamily="2" charset="2"/>
              <a:buChar char="ü"/>
            </a:pPr>
            <a:r>
              <a:rPr lang="en-US" sz="1600" dirty="0"/>
              <a:t>Select File Type: ‘Comp Adjust’ is for employee data; ‘</a:t>
            </a:r>
            <a:r>
              <a:rPr lang="en-US" sz="1600" dirty="0" err="1"/>
              <a:t>Add’l</a:t>
            </a:r>
            <a:r>
              <a:rPr lang="en-US" sz="1600" dirty="0"/>
              <a:t> Adjust’ is for AAP data.</a:t>
            </a:r>
          </a:p>
          <a:p>
            <a:pPr marL="742950" lvl="1" indent="-285750">
              <a:buFont typeface="Wingdings" panose="05000000000000000000" pitchFamily="2" charset="2"/>
              <a:buChar char="ü"/>
            </a:pPr>
            <a:r>
              <a:rPr lang="en-US" sz="1600" dirty="0"/>
              <a:t>Select your Business Unit.</a:t>
            </a:r>
          </a:p>
        </p:txBody>
      </p:sp>
      <p:sp>
        <p:nvSpPr>
          <p:cNvPr id="5" name="TextBox 4">
            <a:extLst>
              <a:ext uri="{FF2B5EF4-FFF2-40B4-BE49-F238E27FC236}">
                <a16:creationId xmlns:a16="http://schemas.microsoft.com/office/drawing/2014/main" id="{BBA88691-17AC-4CC8-99BA-B6D581C1EFEA}"/>
              </a:ext>
            </a:extLst>
          </p:cNvPr>
          <p:cNvSpPr txBox="1"/>
          <p:nvPr/>
        </p:nvSpPr>
        <p:spPr>
          <a:xfrm>
            <a:off x="5257800" y="3820991"/>
            <a:ext cx="3581400" cy="2831544"/>
          </a:xfrm>
          <a:prstGeom prst="rect">
            <a:avLst/>
          </a:prstGeom>
          <a:noFill/>
        </p:spPr>
        <p:txBody>
          <a:bodyPr wrap="square" rtlCol="0">
            <a:spAutoFit/>
          </a:bodyPr>
          <a:lstStyle/>
          <a:p>
            <a:pPr marL="285750" indent="-285750">
              <a:buFont typeface="Wingdings" panose="05000000000000000000" pitchFamily="2" charset="2"/>
              <a:buChar char="ü"/>
            </a:pPr>
            <a:r>
              <a:rPr lang="en-US" sz="1600" dirty="0"/>
              <a:t>Enter a file desc which will be used to name the output file.</a:t>
            </a:r>
          </a:p>
          <a:p>
            <a:pPr marL="285750" indent="-285750">
              <a:buFont typeface="Wingdings" panose="05000000000000000000" pitchFamily="2" charset="2"/>
              <a:buChar char="ü"/>
            </a:pPr>
            <a:r>
              <a:rPr lang="en-US" sz="1600" dirty="0"/>
              <a:t>Click the “Upload File” link next to the Attached File to browse for, select and upload the CSV file that was created from the IPS.</a:t>
            </a:r>
          </a:p>
          <a:p>
            <a:pPr marL="285750" indent="-285750">
              <a:buFont typeface="Wingdings" panose="05000000000000000000" pitchFamily="2" charset="2"/>
              <a:buChar char="ü"/>
            </a:pPr>
            <a:r>
              <a:rPr lang="en-US" sz="1600" dirty="0"/>
              <a:t>Click “Save” and then click “Run”.</a:t>
            </a:r>
          </a:p>
          <a:p>
            <a:pPr marL="285750" indent="-285750">
              <a:buFont typeface="Wingdings" panose="05000000000000000000" pitchFamily="2" charset="2"/>
              <a:buChar char="ü"/>
            </a:pPr>
            <a:r>
              <a:rPr lang="en-US" sz="1600" dirty="0"/>
              <a:t>The Process Scheduler Request page will appear. Click “Ok”.</a:t>
            </a:r>
          </a:p>
          <a:p>
            <a:pPr marL="285750" indent="-285750">
              <a:buFont typeface="Wingdings" panose="05000000000000000000" pitchFamily="2" charset="2"/>
              <a:buChar char="ü"/>
            </a:pPr>
            <a:r>
              <a:rPr lang="en-US" sz="1600" dirty="0"/>
              <a:t>Click “Process Monitor”.</a:t>
            </a:r>
          </a:p>
          <a:p>
            <a:endParaRPr lang="en-US" dirty="0"/>
          </a:p>
        </p:txBody>
      </p:sp>
    </p:spTree>
    <p:extLst>
      <p:ext uri="{BB962C8B-B14F-4D97-AF65-F5344CB8AC3E}">
        <p14:creationId xmlns:p14="http://schemas.microsoft.com/office/powerpoint/2010/main" val="2722919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31025"/>
            <a:ext cx="8610600" cy="5369775"/>
          </a:xfrm>
        </p:spPr>
        <p:txBody>
          <a:bodyPr>
            <a:normAutofit/>
          </a:bodyPr>
          <a:lstStyle/>
          <a:p>
            <a:r>
              <a:rPr lang="en-US" sz="1800" dirty="0"/>
              <a:t>On the Process Detail page, click “View Log/Trace”. On “View Log/Trace” page, click the </a:t>
            </a:r>
            <a:r>
              <a:rPr lang="en-US" sz="1800" u="sng" dirty="0"/>
              <a:t>.</a:t>
            </a:r>
            <a:r>
              <a:rPr lang="en-US" sz="1800" u="sng" dirty="0" err="1"/>
              <a:t>xls</a:t>
            </a:r>
            <a:r>
              <a:rPr lang="en-US" sz="1800" u="sng" dirty="0"/>
              <a:t> </a:t>
            </a:r>
            <a:r>
              <a:rPr lang="en-US" sz="1800" dirty="0"/>
              <a:t>link to review the output file. (Example of output file on next slide.) Remember: If “Report Only” process mode was used, data has not been committed to the CAT. </a:t>
            </a:r>
          </a:p>
          <a:p>
            <a:endParaRPr lang="en-US" sz="1800" dirty="0"/>
          </a:p>
          <a:p>
            <a:endParaRPr lang="en-US" sz="1800" dirty="0"/>
          </a:p>
          <a:p>
            <a:pPr marL="0" indent="0">
              <a:buNone/>
            </a:pPr>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6" name="Title 2"/>
          <p:cNvSpPr txBox="1">
            <a:spLocks/>
          </p:cNvSpPr>
          <p:nvPr/>
        </p:nvSpPr>
        <p:spPr>
          <a:xfrm>
            <a:off x="0" y="116625"/>
            <a:ext cx="9144000" cy="777875"/>
          </a:xfrm>
          <a:prstGeom prst="rect">
            <a:avLst/>
          </a:prstGeom>
          <a:solidFill>
            <a:srgbClr val="C00000"/>
          </a:solidFill>
        </p:spPr>
        <p:txBody>
          <a:bodyPr vert="horz" lIns="91440" tIns="45720" rIns="91440" bIns="45720" rtlCol="0" anchor="ctr">
            <a:normAutofit/>
          </a:bodyPr>
          <a:lstStyle>
            <a:lvl1pPr algn="ctr">
              <a:spcBef>
                <a:spcPct val="0"/>
              </a:spcBef>
              <a:buNone/>
              <a:defRPr sz="4000">
                <a:solidFill>
                  <a:prstClr val="white"/>
                </a:solidFill>
                <a:latin typeface="+mj-lt"/>
                <a:ea typeface="+mj-ea"/>
                <a:cs typeface="Arial" panose="020B0604020202020204" pitchFamily="34" charset="0"/>
              </a:defRPr>
            </a:lvl1pPr>
          </a:lstStyle>
          <a:p>
            <a:r>
              <a:rPr lang="en-US" dirty="0"/>
              <a:t>CAT Entry - Detail</a:t>
            </a:r>
          </a:p>
        </p:txBody>
      </p:sp>
      <p:sp>
        <p:nvSpPr>
          <p:cNvPr id="2" name="Slide Number Placeholder 1">
            <a:extLst>
              <a:ext uri="{FF2B5EF4-FFF2-40B4-BE49-F238E27FC236}">
                <a16:creationId xmlns:a16="http://schemas.microsoft.com/office/drawing/2014/main" id="{C2E7A30D-98C3-4361-A936-DF49D969A60F}"/>
              </a:ext>
            </a:extLst>
          </p:cNvPr>
          <p:cNvSpPr>
            <a:spLocks noGrp="1"/>
          </p:cNvSpPr>
          <p:nvPr>
            <p:ph type="sldNum" sz="quarter" idx="12"/>
          </p:nvPr>
        </p:nvSpPr>
        <p:spPr>
          <a:xfrm>
            <a:off x="6799217" y="6354762"/>
            <a:ext cx="2133600" cy="365125"/>
          </a:xfrm>
        </p:spPr>
        <p:txBody>
          <a:bodyPr/>
          <a:lstStyle/>
          <a:p>
            <a:fld id="{7F62450C-2E67-428F-9662-DAB13D14FFD2}" type="slidenum">
              <a:rPr lang="en-US" sz="1000" smtClean="0">
                <a:solidFill>
                  <a:prstClr val="black">
                    <a:tint val="75000"/>
                  </a:prstClr>
                </a:solidFill>
              </a:rPr>
              <a:pPr/>
              <a:t>18</a:t>
            </a:fld>
            <a:endParaRPr lang="en-US" sz="1000" dirty="0">
              <a:solidFill>
                <a:prstClr val="black">
                  <a:tint val="75000"/>
                </a:prstClr>
              </a:solidFill>
            </a:endParaRPr>
          </a:p>
        </p:txBody>
      </p:sp>
      <p:pic>
        <p:nvPicPr>
          <p:cNvPr id="16" name="Picture 15">
            <a:extLst>
              <a:ext uri="{FF2B5EF4-FFF2-40B4-BE49-F238E27FC236}">
                <a16:creationId xmlns:a16="http://schemas.microsoft.com/office/drawing/2014/main" id="{D74382B2-6B09-49C8-BF60-74AA91318A36}"/>
              </a:ext>
            </a:extLst>
          </p:cNvPr>
          <p:cNvPicPr>
            <a:picLocks noChangeAspect="1"/>
          </p:cNvPicPr>
          <p:nvPr/>
        </p:nvPicPr>
        <p:blipFill>
          <a:blip r:embed="rId3"/>
          <a:stretch>
            <a:fillRect/>
          </a:stretch>
        </p:blipFill>
        <p:spPr>
          <a:xfrm>
            <a:off x="683485" y="2287792"/>
            <a:ext cx="5367800" cy="3048000"/>
          </a:xfrm>
          <a:prstGeom prst="rect">
            <a:avLst/>
          </a:prstGeom>
          <a:ln>
            <a:solidFill>
              <a:schemeClr val="bg1">
                <a:lumMod val="75000"/>
              </a:schemeClr>
            </a:solidFill>
          </a:ln>
        </p:spPr>
      </p:pic>
      <p:sp>
        <p:nvSpPr>
          <p:cNvPr id="14" name="Rectangle 13">
            <a:extLst>
              <a:ext uri="{FF2B5EF4-FFF2-40B4-BE49-F238E27FC236}">
                <a16:creationId xmlns:a16="http://schemas.microsoft.com/office/drawing/2014/main" id="{7DD6D1CA-2B36-48F5-91E9-1D39A7E2AEC8}"/>
              </a:ext>
            </a:extLst>
          </p:cNvPr>
          <p:cNvSpPr/>
          <p:nvPr/>
        </p:nvSpPr>
        <p:spPr>
          <a:xfrm>
            <a:off x="3593799" y="4800600"/>
            <a:ext cx="757647"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66F485C4-6E3D-44DD-B676-838A8D59A82C}"/>
              </a:ext>
            </a:extLst>
          </p:cNvPr>
          <p:cNvPicPr>
            <a:picLocks noChangeAspect="1"/>
          </p:cNvPicPr>
          <p:nvPr/>
        </p:nvPicPr>
        <p:blipFill>
          <a:blip r:embed="rId4"/>
          <a:stretch>
            <a:fillRect/>
          </a:stretch>
        </p:blipFill>
        <p:spPr>
          <a:xfrm>
            <a:off x="4648200" y="3807211"/>
            <a:ext cx="3883760" cy="2597944"/>
          </a:xfrm>
          <a:prstGeom prst="rect">
            <a:avLst/>
          </a:prstGeom>
          <a:ln>
            <a:solidFill>
              <a:schemeClr val="bg1">
                <a:lumMod val="75000"/>
              </a:schemeClr>
            </a:solidFill>
          </a:ln>
        </p:spPr>
      </p:pic>
      <p:sp>
        <p:nvSpPr>
          <p:cNvPr id="15" name="Rectangle 14">
            <a:extLst>
              <a:ext uri="{FF2B5EF4-FFF2-40B4-BE49-F238E27FC236}">
                <a16:creationId xmlns:a16="http://schemas.microsoft.com/office/drawing/2014/main" id="{3DEC6EF5-0DD3-4E5A-91E1-DA56209D14C1}"/>
              </a:ext>
            </a:extLst>
          </p:cNvPr>
          <p:cNvSpPr/>
          <p:nvPr/>
        </p:nvSpPr>
        <p:spPr>
          <a:xfrm>
            <a:off x="4648200" y="5638800"/>
            <a:ext cx="3810000" cy="78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499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31025"/>
            <a:ext cx="8610600" cy="5445975"/>
          </a:xfrm>
        </p:spPr>
        <p:txBody>
          <a:bodyPr>
            <a:normAutofit/>
          </a:bodyPr>
          <a:lstStyle/>
          <a:p>
            <a:r>
              <a:rPr lang="en-US" sz="1800" dirty="0"/>
              <a:t>Example of Output File</a:t>
            </a:r>
          </a:p>
          <a:p>
            <a:r>
              <a:rPr lang="en-US" sz="1800" dirty="0"/>
              <a:t>Note: </a:t>
            </a:r>
          </a:p>
          <a:p>
            <a:pPr lvl="1"/>
            <a:r>
              <a:rPr lang="en-US" sz="1400" dirty="0"/>
              <a:t>EMPLIDs in </a:t>
            </a:r>
            <a:r>
              <a:rPr lang="en-US" sz="1400" dirty="0">
                <a:solidFill>
                  <a:srgbClr val="FF0000"/>
                </a:solidFill>
              </a:rPr>
              <a:t>red</a:t>
            </a:r>
            <a:r>
              <a:rPr lang="en-US" sz="1400" dirty="0"/>
              <a:t> indicate the entry has not been loaded.</a:t>
            </a:r>
          </a:p>
          <a:p>
            <a:pPr lvl="1"/>
            <a:r>
              <a:rPr lang="en-US" sz="1400" dirty="0"/>
              <a:t>EMPLID in </a:t>
            </a:r>
            <a:r>
              <a:rPr lang="en-US" sz="1400" dirty="0">
                <a:solidFill>
                  <a:srgbClr val="0000FF"/>
                </a:solidFill>
              </a:rPr>
              <a:t>blue</a:t>
            </a:r>
            <a:r>
              <a:rPr lang="en-US" sz="1400" dirty="0"/>
              <a:t> was updated with warning</a:t>
            </a:r>
          </a:p>
          <a:p>
            <a:pPr lvl="1"/>
            <a:r>
              <a:rPr lang="en-US" sz="1400" dirty="0"/>
              <a:t>EMPLIDs in </a:t>
            </a:r>
            <a:r>
              <a:rPr lang="en-US" sz="1400" dirty="0">
                <a:solidFill>
                  <a:srgbClr val="00B050"/>
                </a:solidFill>
              </a:rPr>
              <a:t>green</a:t>
            </a:r>
            <a:r>
              <a:rPr lang="en-US" sz="1400" dirty="0"/>
              <a:t> was updated successfully.</a:t>
            </a:r>
          </a:p>
          <a:p>
            <a:r>
              <a:rPr lang="en-US" sz="1800" dirty="0"/>
              <a:t>The ‘Error Message Database’ on the CAT website is a resource to interpret any errors.</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6" name="Title 2"/>
          <p:cNvSpPr txBox="1">
            <a:spLocks/>
          </p:cNvSpPr>
          <p:nvPr/>
        </p:nvSpPr>
        <p:spPr>
          <a:xfrm>
            <a:off x="0" y="116625"/>
            <a:ext cx="9144000" cy="777875"/>
          </a:xfrm>
          <a:prstGeom prst="rect">
            <a:avLst/>
          </a:prstGeom>
          <a:solidFill>
            <a:srgbClr val="C00000"/>
          </a:solidFill>
        </p:spPr>
        <p:txBody>
          <a:bodyPr vert="horz" lIns="91440" tIns="45720" rIns="91440" bIns="45720" rtlCol="0" anchor="ctr">
            <a:normAutofit/>
          </a:bodyPr>
          <a:lstStyle>
            <a:lvl1pPr algn="ctr">
              <a:spcBef>
                <a:spcPct val="0"/>
              </a:spcBef>
              <a:buNone/>
              <a:defRPr sz="4000">
                <a:solidFill>
                  <a:prstClr val="white"/>
                </a:solidFill>
                <a:latin typeface="+mj-lt"/>
                <a:ea typeface="+mj-ea"/>
                <a:cs typeface="Arial" panose="020B0604020202020204" pitchFamily="34" charset="0"/>
              </a:defRPr>
            </a:lvl1pPr>
          </a:lstStyle>
          <a:p>
            <a:r>
              <a:rPr lang="en-US" dirty="0"/>
              <a:t>CAT Entry - Detail</a:t>
            </a:r>
          </a:p>
        </p:txBody>
      </p:sp>
      <p:sp>
        <p:nvSpPr>
          <p:cNvPr id="2" name="Slide Number Placeholder 1">
            <a:extLst>
              <a:ext uri="{FF2B5EF4-FFF2-40B4-BE49-F238E27FC236}">
                <a16:creationId xmlns:a16="http://schemas.microsoft.com/office/drawing/2014/main" id="{C2E7A30D-98C3-4361-A936-DF49D969A60F}"/>
              </a:ext>
            </a:extLst>
          </p:cNvPr>
          <p:cNvSpPr>
            <a:spLocks noGrp="1"/>
          </p:cNvSpPr>
          <p:nvPr>
            <p:ph type="sldNum" sz="quarter" idx="12"/>
          </p:nvPr>
        </p:nvSpPr>
        <p:spPr>
          <a:xfrm>
            <a:off x="6799217" y="6354762"/>
            <a:ext cx="2133600" cy="365125"/>
          </a:xfrm>
        </p:spPr>
        <p:txBody>
          <a:bodyPr/>
          <a:lstStyle/>
          <a:p>
            <a:fld id="{7F62450C-2E67-428F-9662-DAB13D14FFD2}" type="slidenum">
              <a:rPr lang="en-US" sz="1000" smtClean="0">
                <a:solidFill>
                  <a:prstClr val="black">
                    <a:tint val="75000"/>
                  </a:prstClr>
                </a:solidFill>
              </a:rPr>
              <a:pPr/>
              <a:t>19</a:t>
            </a:fld>
            <a:endParaRPr lang="en-US" sz="1000" dirty="0">
              <a:solidFill>
                <a:prstClr val="black">
                  <a:tint val="75000"/>
                </a:prstClr>
              </a:solidFill>
            </a:endParaRPr>
          </a:p>
        </p:txBody>
      </p:sp>
      <p:pic>
        <p:nvPicPr>
          <p:cNvPr id="4" name="Picture 3">
            <a:extLst>
              <a:ext uri="{FF2B5EF4-FFF2-40B4-BE49-F238E27FC236}">
                <a16:creationId xmlns:a16="http://schemas.microsoft.com/office/drawing/2014/main" id="{1067F459-1AD5-485F-9AC2-FF1FBB4A39E8}"/>
              </a:ext>
            </a:extLst>
          </p:cNvPr>
          <p:cNvPicPr>
            <a:picLocks noChangeAspect="1"/>
          </p:cNvPicPr>
          <p:nvPr/>
        </p:nvPicPr>
        <p:blipFill>
          <a:blip r:embed="rId3"/>
          <a:stretch>
            <a:fillRect/>
          </a:stretch>
        </p:blipFill>
        <p:spPr>
          <a:xfrm>
            <a:off x="716312" y="2777602"/>
            <a:ext cx="8088054" cy="3577160"/>
          </a:xfrm>
          <a:prstGeom prst="rect">
            <a:avLst/>
          </a:prstGeom>
        </p:spPr>
      </p:pic>
    </p:spTree>
    <p:extLst>
      <p:ext uri="{BB962C8B-B14F-4D97-AF65-F5344CB8AC3E}">
        <p14:creationId xmlns:p14="http://schemas.microsoft.com/office/powerpoint/2010/main" val="3601747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0" y="76200"/>
            <a:ext cx="9144000" cy="9144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cs typeface="Arial" panose="020B0604020202020204" pitchFamily="34" charset="0"/>
              </a:rPr>
              <a:t>Agenda</a:t>
            </a:r>
          </a:p>
        </p:txBody>
      </p:sp>
      <p:graphicFrame>
        <p:nvGraphicFramePr>
          <p:cNvPr id="2" name="Diagram 1"/>
          <p:cNvGraphicFramePr/>
          <p:nvPr>
            <p:extLst>
              <p:ext uri="{D42A27DB-BD31-4B8C-83A1-F6EECF244321}">
                <p14:modId xmlns:p14="http://schemas.microsoft.com/office/powerpoint/2010/main" val="472296085"/>
              </p:ext>
            </p:extLst>
          </p:nvPr>
        </p:nvGraphicFramePr>
        <p:xfrm>
          <a:off x="685800" y="1295400"/>
          <a:ext cx="81534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E5F28032-F433-4918-9302-354B4E1A8ED5}" type="slidenum">
              <a:rPr lang="en-US" smtClean="0"/>
              <a:t>2</a:t>
            </a:fld>
            <a:endParaRPr lang="en-US" dirty="0"/>
          </a:p>
        </p:txBody>
      </p:sp>
    </p:spTree>
    <p:extLst>
      <p:ext uri="{BB962C8B-B14F-4D97-AF65-F5344CB8AC3E}">
        <p14:creationId xmlns:p14="http://schemas.microsoft.com/office/powerpoint/2010/main" val="3184657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31025"/>
            <a:ext cx="8610600" cy="5445975"/>
          </a:xfrm>
        </p:spPr>
        <p:txBody>
          <a:bodyPr>
            <a:normAutofit/>
          </a:bodyPr>
          <a:lstStyle/>
          <a:p>
            <a:r>
              <a:rPr lang="en-US" sz="1800" dirty="0"/>
              <a:t>Remember: If you ran the report in “Report Only” process mode, review the output file, make any adjustments, then run again in “Process and Report” mode to complete the upload to CAT. </a:t>
            </a:r>
          </a:p>
          <a:p>
            <a:pPr marL="0" indent="0">
              <a:buNone/>
            </a:pPr>
            <a:endParaRPr lang="en-US" sz="1800" dirty="0"/>
          </a:p>
          <a:p>
            <a:endParaRPr lang="en-US" sz="1800" dirty="0"/>
          </a:p>
          <a:p>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6" name="Title 2"/>
          <p:cNvSpPr txBox="1">
            <a:spLocks/>
          </p:cNvSpPr>
          <p:nvPr/>
        </p:nvSpPr>
        <p:spPr>
          <a:xfrm>
            <a:off x="0" y="116625"/>
            <a:ext cx="9144000" cy="777875"/>
          </a:xfrm>
          <a:prstGeom prst="rect">
            <a:avLst/>
          </a:prstGeom>
          <a:solidFill>
            <a:srgbClr val="C00000"/>
          </a:solidFill>
        </p:spPr>
        <p:txBody>
          <a:bodyPr vert="horz" lIns="91440" tIns="45720" rIns="91440" bIns="45720" rtlCol="0" anchor="ctr">
            <a:normAutofit/>
          </a:bodyPr>
          <a:lstStyle>
            <a:lvl1pPr algn="ctr">
              <a:spcBef>
                <a:spcPct val="0"/>
              </a:spcBef>
              <a:buNone/>
              <a:defRPr sz="4000">
                <a:solidFill>
                  <a:prstClr val="white"/>
                </a:solidFill>
                <a:latin typeface="+mj-lt"/>
                <a:ea typeface="+mj-ea"/>
                <a:cs typeface="Arial" panose="020B0604020202020204" pitchFamily="34" charset="0"/>
              </a:defRPr>
            </a:lvl1pPr>
          </a:lstStyle>
          <a:p>
            <a:r>
              <a:rPr lang="en-US" dirty="0"/>
              <a:t>CAT Entry - Detail</a:t>
            </a:r>
          </a:p>
        </p:txBody>
      </p:sp>
      <p:sp>
        <p:nvSpPr>
          <p:cNvPr id="2" name="Slide Number Placeholder 1">
            <a:extLst>
              <a:ext uri="{FF2B5EF4-FFF2-40B4-BE49-F238E27FC236}">
                <a16:creationId xmlns:a16="http://schemas.microsoft.com/office/drawing/2014/main" id="{C2E7A30D-98C3-4361-A936-DF49D969A60F}"/>
              </a:ext>
            </a:extLst>
          </p:cNvPr>
          <p:cNvSpPr>
            <a:spLocks noGrp="1"/>
          </p:cNvSpPr>
          <p:nvPr>
            <p:ph type="sldNum" sz="quarter" idx="12"/>
          </p:nvPr>
        </p:nvSpPr>
        <p:spPr>
          <a:xfrm>
            <a:off x="6799217" y="6354762"/>
            <a:ext cx="2133600" cy="365125"/>
          </a:xfrm>
        </p:spPr>
        <p:txBody>
          <a:bodyPr/>
          <a:lstStyle/>
          <a:p>
            <a:fld id="{7F62450C-2E67-428F-9662-DAB13D14FFD2}" type="slidenum">
              <a:rPr lang="en-US" sz="1000" smtClean="0">
                <a:solidFill>
                  <a:prstClr val="black">
                    <a:tint val="75000"/>
                  </a:prstClr>
                </a:solidFill>
              </a:rPr>
              <a:pPr/>
              <a:t>20</a:t>
            </a:fld>
            <a:endParaRPr lang="en-US" sz="1000" dirty="0">
              <a:solidFill>
                <a:prstClr val="black">
                  <a:tint val="75000"/>
                </a:prstClr>
              </a:solidFill>
            </a:endParaRPr>
          </a:p>
        </p:txBody>
      </p:sp>
      <p:pic>
        <p:nvPicPr>
          <p:cNvPr id="4" name="Picture 3">
            <a:extLst>
              <a:ext uri="{FF2B5EF4-FFF2-40B4-BE49-F238E27FC236}">
                <a16:creationId xmlns:a16="http://schemas.microsoft.com/office/drawing/2014/main" id="{FF7442B4-7301-44C2-A200-3191B15AA4B4}"/>
              </a:ext>
            </a:extLst>
          </p:cNvPr>
          <p:cNvPicPr>
            <a:picLocks noChangeAspect="1"/>
          </p:cNvPicPr>
          <p:nvPr/>
        </p:nvPicPr>
        <p:blipFill>
          <a:blip r:embed="rId3"/>
          <a:stretch>
            <a:fillRect/>
          </a:stretch>
        </p:blipFill>
        <p:spPr>
          <a:xfrm>
            <a:off x="685800" y="2066309"/>
            <a:ext cx="7039957" cy="4410691"/>
          </a:xfrm>
          <a:prstGeom prst="rect">
            <a:avLst/>
          </a:prstGeom>
        </p:spPr>
      </p:pic>
      <p:sp>
        <p:nvSpPr>
          <p:cNvPr id="7" name="Rectangle 6">
            <a:extLst>
              <a:ext uri="{FF2B5EF4-FFF2-40B4-BE49-F238E27FC236}">
                <a16:creationId xmlns:a16="http://schemas.microsoft.com/office/drawing/2014/main" id="{F2396DCF-3BFD-45FB-A68B-EC99868F79F7}"/>
              </a:ext>
            </a:extLst>
          </p:cNvPr>
          <p:cNvSpPr/>
          <p:nvPr/>
        </p:nvSpPr>
        <p:spPr>
          <a:xfrm>
            <a:off x="1066800" y="3396030"/>
            <a:ext cx="1371600" cy="2615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107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95345091"/>
              </p:ext>
            </p:extLst>
          </p:nvPr>
        </p:nvGraphicFramePr>
        <p:xfrm>
          <a:off x="457970" y="1752600"/>
          <a:ext cx="822883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a:t>University of Wisconsin - System</a:t>
            </a:r>
          </a:p>
        </p:txBody>
      </p:sp>
      <p:sp>
        <p:nvSpPr>
          <p:cNvPr id="4" name="Slide Number Placeholder 3"/>
          <p:cNvSpPr>
            <a:spLocks noGrp="1"/>
          </p:cNvSpPr>
          <p:nvPr>
            <p:ph type="sldNum" sz="quarter" idx="12"/>
          </p:nvPr>
        </p:nvSpPr>
        <p:spPr/>
        <p:txBody>
          <a:bodyPr/>
          <a:lstStyle/>
          <a:p>
            <a:fld id="{5F9F0D0D-C1D0-447B-88FF-E47BB6D86588}" type="slidenum">
              <a:rPr lang="en-US" smtClean="0"/>
              <a:t>21</a:t>
            </a:fld>
            <a:endParaRPr lang="en-US"/>
          </a:p>
        </p:txBody>
      </p:sp>
      <p:sp>
        <p:nvSpPr>
          <p:cNvPr id="5" name="Text Placeholder 4"/>
          <p:cNvSpPr>
            <a:spLocks noGrp="1"/>
          </p:cNvSpPr>
          <p:nvPr>
            <p:ph type="body" sz="quarter" idx="13"/>
          </p:nvPr>
        </p:nvSpPr>
        <p:spPr>
          <a:solidFill>
            <a:srgbClr val="C00000"/>
          </a:solidFill>
        </p:spPr>
        <p:txBody>
          <a:bodyPr/>
          <a:lstStyle/>
          <a:p>
            <a:r>
              <a:rPr lang="en-US" dirty="0"/>
              <a:t>Training Overview</a:t>
            </a:r>
          </a:p>
        </p:txBody>
      </p:sp>
    </p:spTree>
    <p:extLst>
      <p:ext uri="{BB962C8B-B14F-4D97-AF65-F5344CB8AC3E}">
        <p14:creationId xmlns:p14="http://schemas.microsoft.com/office/powerpoint/2010/main" val="1800261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105400"/>
          </a:xfrm>
        </p:spPr>
        <p:txBody>
          <a:bodyPr>
            <a:normAutofit/>
          </a:bodyPr>
          <a:lstStyle/>
          <a:p>
            <a:pPr marL="457200" lvl="1" indent="0">
              <a:buNone/>
            </a:pPr>
            <a:endParaRPr lang="en-US" sz="2000" dirty="0"/>
          </a:p>
          <a:p>
            <a:pPr marL="457200" lvl="1" indent="0">
              <a:buNone/>
            </a:pPr>
            <a:endParaRPr lang="en-US" sz="2000" dirty="0"/>
          </a:p>
        </p:txBody>
      </p:sp>
      <p:sp>
        <p:nvSpPr>
          <p:cNvPr id="4" name="Slide Number Placeholder 3"/>
          <p:cNvSpPr>
            <a:spLocks noGrp="1"/>
          </p:cNvSpPr>
          <p:nvPr>
            <p:ph type="sldNum" sz="quarter" idx="12"/>
          </p:nvPr>
        </p:nvSpPr>
        <p:spPr/>
        <p:txBody>
          <a:bodyPr/>
          <a:lstStyle/>
          <a:p>
            <a:fld id="{7F62450C-2E67-428F-9662-DAB13D14FFD2}" type="slidenum">
              <a:rPr lang="en-US" smtClean="0">
                <a:solidFill>
                  <a:prstClr val="black">
                    <a:tint val="75000"/>
                  </a:prstClr>
                </a:solidFill>
              </a:rPr>
              <a:pPr/>
              <a:t>22</a:t>
            </a:fld>
            <a:endParaRPr lang="en-US">
              <a:solidFill>
                <a:prstClr val="black">
                  <a:tint val="75000"/>
                </a:prstClr>
              </a:solidFill>
            </a:endParaRPr>
          </a:p>
        </p:txBody>
      </p:sp>
      <p:sp>
        <p:nvSpPr>
          <p:cNvPr id="6" name="Title 2"/>
          <p:cNvSpPr txBox="1">
            <a:spLocks/>
          </p:cNvSpPr>
          <p:nvPr/>
        </p:nvSpPr>
        <p:spPr>
          <a:xfrm>
            <a:off x="0" y="92518"/>
            <a:ext cx="9144000" cy="9144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prstClr val="white"/>
                </a:solidFill>
                <a:cs typeface="Arial" panose="020B0604020202020204" pitchFamily="34" charset="0"/>
              </a:rPr>
              <a:t>CAT Employee Page</a:t>
            </a:r>
          </a:p>
        </p:txBody>
      </p:sp>
      <p:sp>
        <p:nvSpPr>
          <p:cNvPr id="2" name="Rectangle 1"/>
          <p:cNvSpPr/>
          <p:nvPr/>
        </p:nvSpPr>
        <p:spPr>
          <a:xfrm>
            <a:off x="381000" y="1178520"/>
            <a:ext cx="8534399" cy="4862870"/>
          </a:xfrm>
          <a:prstGeom prst="rect">
            <a:avLst/>
          </a:prstGeom>
        </p:spPr>
        <p:txBody>
          <a:bodyPr wrap="square">
            <a:spAutoFit/>
          </a:bodyPr>
          <a:lstStyle/>
          <a:p>
            <a:pPr marL="285750" indent="-285750">
              <a:buFont typeface="Arial" panose="020B0604020202020204" pitchFamily="34" charset="0"/>
              <a:buChar char="•"/>
            </a:pPr>
            <a:r>
              <a:rPr lang="en-US" dirty="0"/>
              <a:t>The CAT Employee Page can be found by navigating in PeopleSoft to: </a:t>
            </a:r>
            <a:br>
              <a:rPr lang="en-US" dirty="0"/>
            </a:br>
            <a:r>
              <a:rPr lang="en-US" dirty="0">
                <a:solidFill>
                  <a:srgbClr val="FF0000"/>
                </a:solidFill>
              </a:rPr>
              <a:t>Workforce Administration </a:t>
            </a:r>
            <a:r>
              <a:rPr lang="en-US" dirty="0">
                <a:solidFill>
                  <a:srgbClr val="FF0000"/>
                </a:solidFill>
                <a:sym typeface="Wingdings" panose="05000000000000000000" pitchFamily="2" charset="2"/>
              </a:rPr>
              <a:t> UW External HR Systems  Compensation Admin Tool  CAT Page </a:t>
            </a:r>
          </a:p>
          <a:p>
            <a:pPr marL="285750" indent="-285750">
              <a:buFont typeface="Arial" panose="020B0604020202020204" pitchFamily="34" charset="0"/>
              <a:buChar char="•"/>
            </a:pPr>
            <a:endParaRPr lang="en-US" sz="2000" dirty="0">
              <a:solidFill>
                <a:srgbClr val="FF0000"/>
              </a:solidFill>
              <a:sym typeface="Wingdings" panose="05000000000000000000" pitchFamily="2" charset="2"/>
            </a:endParaRPr>
          </a:p>
          <a:p>
            <a:pPr marL="285750" indent="-285750">
              <a:buFont typeface="Arial" panose="020B0604020202020204" pitchFamily="34" charset="0"/>
              <a:buChar char="•"/>
            </a:pPr>
            <a:endParaRPr lang="en-US" sz="2000" dirty="0">
              <a:solidFill>
                <a:srgbClr val="FF0000"/>
              </a:solidFill>
              <a:sym typeface="Wingdings" panose="05000000000000000000" pitchFamily="2" charset="2"/>
            </a:endParaRPr>
          </a:p>
          <a:p>
            <a:pPr marL="285750" indent="-285750">
              <a:buFont typeface="Arial" panose="020B0604020202020204" pitchFamily="34" charset="0"/>
              <a:buChar char="•"/>
            </a:pPr>
            <a:endParaRPr lang="en-US" sz="2000" dirty="0">
              <a:solidFill>
                <a:srgbClr val="FF0000"/>
              </a:solidFill>
              <a:sym typeface="Wingdings" panose="05000000000000000000" pitchFamily="2" charset="2"/>
            </a:endParaRPr>
          </a:p>
          <a:p>
            <a:pPr marL="285750" indent="-285750">
              <a:buFont typeface="Arial" panose="020B0604020202020204" pitchFamily="34" charset="0"/>
              <a:buChar char="•"/>
            </a:pPr>
            <a:endParaRPr lang="en-US" sz="2000" dirty="0">
              <a:solidFill>
                <a:srgbClr val="FF0000"/>
              </a:solidFill>
              <a:sym typeface="Wingdings" panose="05000000000000000000" pitchFamily="2" charset="2"/>
            </a:endParaRPr>
          </a:p>
          <a:p>
            <a:pPr marL="285750" indent="-285750">
              <a:buFont typeface="Arial" panose="020B0604020202020204" pitchFamily="34" charset="0"/>
              <a:buChar char="•"/>
            </a:pPr>
            <a:endParaRPr lang="en-US" sz="2000" dirty="0">
              <a:solidFill>
                <a:srgbClr val="FF0000"/>
              </a:solidFill>
              <a:sym typeface="Wingdings" panose="05000000000000000000" pitchFamily="2" charset="2"/>
            </a:endParaRPr>
          </a:p>
          <a:p>
            <a:pPr marL="285750" indent="-285750">
              <a:buFont typeface="Arial" panose="020B0604020202020204" pitchFamily="34" charset="0"/>
              <a:buChar char="•"/>
            </a:pPr>
            <a:endParaRPr lang="en-US" sz="2000" dirty="0">
              <a:solidFill>
                <a:srgbClr val="FF0000"/>
              </a:solidFill>
              <a:sym typeface="Wingdings" panose="05000000000000000000" pitchFamily="2" charset="2"/>
            </a:endParaRPr>
          </a:p>
          <a:p>
            <a:pPr marL="285750" indent="-285750">
              <a:buFont typeface="Arial" panose="020B0604020202020204" pitchFamily="34" charset="0"/>
              <a:buChar char="•"/>
            </a:pPr>
            <a:endParaRPr lang="en-US" sz="2000" dirty="0">
              <a:solidFill>
                <a:srgbClr val="FF0000"/>
              </a:solidFill>
              <a:sym typeface="Wingdings" panose="05000000000000000000" pitchFamily="2" charset="2"/>
            </a:endParaRPr>
          </a:p>
          <a:p>
            <a:pPr marL="285750" indent="-285750">
              <a:buFont typeface="Arial" panose="020B0604020202020204" pitchFamily="34" charset="0"/>
              <a:buChar char="•"/>
            </a:pPr>
            <a:endParaRPr lang="en-US" sz="1600" dirty="0"/>
          </a:p>
          <a:p>
            <a:endParaRPr lang="en-US" sz="2000" dirty="0">
              <a:solidFill>
                <a:srgbClr val="FF0000"/>
              </a:solidFill>
              <a:sym typeface="Wingdings" panose="05000000000000000000" pitchFamily="2" charset="2"/>
            </a:endParaRPr>
          </a:p>
          <a:p>
            <a:endParaRPr lang="en-US" sz="2000" dirty="0">
              <a:solidFill>
                <a:srgbClr val="FF0000"/>
              </a:solidFill>
              <a:sym typeface="Wingdings" panose="05000000000000000000" pitchFamily="2" charset="2"/>
            </a:endParaRPr>
          </a:p>
          <a:p>
            <a:endParaRPr lang="en-US" sz="2000" dirty="0">
              <a:solidFill>
                <a:srgbClr val="FF0000"/>
              </a:solidFill>
              <a:sym typeface="Wingdings" panose="05000000000000000000" pitchFamily="2" charset="2"/>
            </a:endParaRPr>
          </a:p>
          <a:p>
            <a:pPr marL="285750" indent="-285750">
              <a:buFont typeface="Arial" panose="020B0604020202020204" pitchFamily="34" charset="0"/>
              <a:buChar char="•"/>
            </a:pPr>
            <a:endParaRPr lang="en-US" sz="2000" dirty="0">
              <a:solidFill>
                <a:srgbClr val="FF0000"/>
              </a:solidFill>
              <a:sym typeface="Wingdings" panose="05000000000000000000" pitchFamily="2" charset="2"/>
            </a:endParaRPr>
          </a:p>
          <a:p>
            <a:pPr marL="285750" indent="-285750">
              <a:buFont typeface="Arial" panose="020B0604020202020204" pitchFamily="34" charset="0"/>
              <a:buChar char="•"/>
            </a:pPr>
            <a:endParaRPr lang="en-US" sz="2000" dirty="0">
              <a:solidFill>
                <a:srgbClr val="FF0000"/>
              </a:solidFill>
            </a:endParaRPr>
          </a:p>
        </p:txBody>
      </p:sp>
      <p:pic>
        <p:nvPicPr>
          <p:cNvPr id="5" name="Picture 4">
            <a:extLst>
              <a:ext uri="{FF2B5EF4-FFF2-40B4-BE49-F238E27FC236}">
                <a16:creationId xmlns:a16="http://schemas.microsoft.com/office/drawing/2014/main" id="{CC3073CE-2F79-4455-883E-8761A156C1A5}"/>
              </a:ext>
            </a:extLst>
          </p:cNvPr>
          <p:cNvPicPr>
            <a:picLocks noChangeAspect="1"/>
          </p:cNvPicPr>
          <p:nvPr/>
        </p:nvPicPr>
        <p:blipFill>
          <a:blip r:embed="rId3"/>
          <a:stretch>
            <a:fillRect/>
          </a:stretch>
        </p:blipFill>
        <p:spPr>
          <a:xfrm>
            <a:off x="847454" y="2077902"/>
            <a:ext cx="7601490" cy="2725550"/>
          </a:xfrm>
          <a:prstGeom prst="rect">
            <a:avLst/>
          </a:prstGeom>
        </p:spPr>
      </p:pic>
      <p:sp>
        <p:nvSpPr>
          <p:cNvPr id="8" name="Rectangle 7">
            <a:extLst>
              <a:ext uri="{FF2B5EF4-FFF2-40B4-BE49-F238E27FC236}">
                <a16:creationId xmlns:a16="http://schemas.microsoft.com/office/drawing/2014/main" id="{048E9442-3929-4C48-9A74-05A92215A8F7}"/>
              </a:ext>
            </a:extLst>
          </p:cNvPr>
          <p:cNvSpPr/>
          <p:nvPr/>
        </p:nvSpPr>
        <p:spPr>
          <a:xfrm>
            <a:off x="5676900" y="4038600"/>
            <a:ext cx="2619646" cy="2016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733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CAT Employee Search Page</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srgbClr val="000000"/>
              </a:solidFill>
              <a:cs typeface="Arial" charset="0"/>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srgbClr val="000000"/>
              </a:solidFill>
              <a:cs typeface="Arial" charset="0"/>
            </a:endParaRPr>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srgbClr val="000000"/>
              </a:solidFill>
              <a:cs typeface="Arial" charset="0"/>
            </a:endParaRPr>
          </a:p>
        </p:txBody>
      </p:sp>
      <p:sp>
        <p:nvSpPr>
          <p:cNvPr id="10" name="Footer Placeholder 2"/>
          <p:cNvSpPr>
            <a:spLocks noGrp="1"/>
          </p:cNvSpPr>
          <p:nvPr>
            <p:ph type="ftr" sz="quarter" idx="11"/>
          </p:nvPr>
        </p:nvSpPr>
        <p:spPr>
          <a:xfrm>
            <a:off x="3124200" y="6356350"/>
            <a:ext cx="2895600" cy="365125"/>
          </a:xfrm>
        </p:spPr>
        <p:txBody>
          <a:bodyPr/>
          <a:lstStyle/>
          <a:p>
            <a:r>
              <a:rPr lang="en-US" dirty="0"/>
              <a:t>University of Wisconsin - System</a:t>
            </a:r>
          </a:p>
        </p:txBody>
      </p:sp>
      <p:sp>
        <p:nvSpPr>
          <p:cNvPr id="4" name="Slide Number Placeholder 3"/>
          <p:cNvSpPr>
            <a:spLocks noGrp="1"/>
          </p:cNvSpPr>
          <p:nvPr>
            <p:ph type="sldNum" sz="quarter" idx="12"/>
          </p:nvPr>
        </p:nvSpPr>
        <p:spPr/>
        <p:txBody>
          <a:bodyPr/>
          <a:lstStyle/>
          <a:p>
            <a:fld id="{5F9F0D0D-C1D0-447B-88FF-E47BB6D86588}" type="slidenum">
              <a:rPr lang="en-US" smtClean="0"/>
              <a:t>23</a:t>
            </a:fld>
            <a:endParaRPr lang="en-US"/>
          </a:p>
        </p:txBody>
      </p:sp>
      <p:pic>
        <p:nvPicPr>
          <p:cNvPr id="2" name="Picture 1">
            <a:extLst>
              <a:ext uri="{FF2B5EF4-FFF2-40B4-BE49-F238E27FC236}">
                <a16:creationId xmlns:a16="http://schemas.microsoft.com/office/drawing/2014/main" id="{6A77837D-12E3-4B38-A748-8F41307550AD}"/>
              </a:ext>
            </a:extLst>
          </p:cNvPr>
          <p:cNvPicPr>
            <a:picLocks noChangeAspect="1"/>
          </p:cNvPicPr>
          <p:nvPr/>
        </p:nvPicPr>
        <p:blipFill>
          <a:blip r:embed="rId2"/>
          <a:stretch>
            <a:fillRect/>
          </a:stretch>
        </p:blipFill>
        <p:spPr>
          <a:xfrm>
            <a:off x="609600" y="1295400"/>
            <a:ext cx="4953000" cy="5144218"/>
          </a:xfrm>
          <a:prstGeom prst="rect">
            <a:avLst/>
          </a:prstGeom>
          <a:ln>
            <a:solidFill>
              <a:schemeClr val="bg1">
                <a:lumMod val="75000"/>
              </a:schemeClr>
            </a:solidFill>
          </a:ln>
        </p:spPr>
      </p:pic>
      <p:sp>
        <p:nvSpPr>
          <p:cNvPr id="14" name="Line Callout 2 13"/>
          <p:cNvSpPr/>
          <p:nvPr/>
        </p:nvSpPr>
        <p:spPr>
          <a:xfrm>
            <a:off x="5029200" y="3008314"/>
            <a:ext cx="2819400" cy="2205037"/>
          </a:xfrm>
          <a:prstGeom prst="borderCallout2">
            <a:avLst>
              <a:gd name="adj1" fmla="val 41298"/>
              <a:gd name="adj2" fmla="val 918"/>
              <a:gd name="adj3" fmla="val 41331"/>
              <a:gd name="adj4" fmla="val -20931"/>
              <a:gd name="adj5" fmla="val 5830"/>
              <a:gd name="adj6" fmla="val -38655"/>
            </a:avLst>
          </a:prstGeom>
          <a:solidFill>
            <a:schemeClr val="bg1">
              <a:lumMod val="95000"/>
            </a:schemeClr>
          </a:solidFill>
          <a:ln w="57150">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dirty="0">
                <a:solidFill>
                  <a:srgbClr val="000000"/>
                </a:solidFill>
              </a:rPr>
              <a:t>User looks for employee records by entering one or more of the search criteria</a:t>
            </a:r>
          </a:p>
          <a:p>
            <a:pPr algn="ctr" fontAlgn="base">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4082536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0" y="-6531"/>
            <a:ext cx="9144000" cy="838200"/>
          </a:xfrm>
          <a:solidFill>
            <a:srgbClr val="C00000"/>
          </a:solidFill>
        </p:spPr>
        <p:txBody>
          <a:bodyPr>
            <a:normAutofit fontScale="47500" lnSpcReduction="20000"/>
          </a:bodyPr>
          <a:lstStyle/>
          <a:p>
            <a:endParaRPr lang="en-US" dirty="0"/>
          </a:p>
          <a:p>
            <a:r>
              <a:rPr lang="en-US" sz="6400" dirty="0"/>
              <a:t>CAT Employee Data Page</a:t>
            </a:r>
          </a:p>
          <a:p>
            <a:endParaRPr lang="en-US" dirty="0"/>
          </a:p>
        </p:txBody>
      </p:sp>
      <p:sp>
        <p:nvSpPr>
          <p:cNvPr id="2" name="Footer Placeholder 1"/>
          <p:cNvSpPr>
            <a:spLocks noGrp="1"/>
          </p:cNvSpPr>
          <p:nvPr>
            <p:ph type="ftr" sz="quarter" idx="11"/>
          </p:nvPr>
        </p:nvSpPr>
        <p:spPr/>
        <p:txBody>
          <a:bodyPr/>
          <a:lstStyle/>
          <a:p>
            <a:r>
              <a:rPr lang="en-US"/>
              <a:t>University of Wisconsin - System</a:t>
            </a:r>
          </a:p>
        </p:txBody>
      </p:sp>
      <p:sp>
        <p:nvSpPr>
          <p:cNvPr id="3" name="Slide Number Placeholder 2"/>
          <p:cNvSpPr>
            <a:spLocks noGrp="1"/>
          </p:cNvSpPr>
          <p:nvPr>
            <p:ph type="sldNum" sz="quarter" idx="12"/>
          </p:nvPr>
        </p:nvSpPr>
        <p:spPr/>
        <p:txBody>
          <a:bodyPr/>
          <a:lstStyle/>
          <a:p>
            <a:fld id="{5F9F0D0D-C1D0-447B-88FF-E47BB6D86588}" type="slidenum">
              <a:rPr lang="en-US" smtClean="0"/>
              <a:t>24</a:t>
            </a:fld>
            <a:endParaRPr lang="en-US"/>
          </a:p>
        </p:txBody>
      </p:sp>
      <p:pic>
        <p:nvPicPr>
          <p:cNvPr id="7" name="Picture 6">
            <a:extLst>
              <a:ext uri="{FF2B5EF4-FFF2-40B4-BE49-F238E27FC236}">
                <a16:creationId xmlns:a16="http://schemas.microsoft.com/office/drawing/2014/main" id="{CDF63B4C-D32E-4D2E-83EC-E027D50F2A43}"/>
              </a:ext>
            </a:extLst>
          </p:cNvPr>
          <p:cNvPicPr>
            <a:picLocks noChangeAspect="1"/>
          </p:cNvPicPr>
          <p:nvPr/>
        </p:nvPicPr>
        <p:blipFill>
          <a:blip r:embed="rId3"/>
          <a:stretch>
            <a:fillRect/>
          </a:stretch>
        </p:blipFill>
        <p:spPr>
          <a:xfrm>
            <a:off x="0" y="609600"/>
            <a:ext cx="9144000" cy="6230643"/>
          </a:xfrm>
          <a:prstGeom prst="rect">
            <a:avLst/>
          </a:prstGeom>
        </p:spPr>
      </p:pic>
    </p:spTree>
    <p:extLst>
      <p:ext uri="{BB962C8B-B14F-4D97-AF65-F5344CB8AC3E}">
        <p14:creationId xmlns:p14="http://schemas.microsoft.com/office/powerpoint/2010/main" val="3631227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University of Wisconsin - System</a:t>
            </a:r>
          </a:p>
        </p:txBody>
      </p:sp>
      <p:sp>
        <p:nvSpPr>
          <p:cNvPr id="3" name="Slide Number Placeholder 2"/>
          <p:cNvSpPr>
            <a:spLocks noGrp="1"/>
          </p:cNvSpPr>
          <p:nvPr>
            <p:ph type="sldNum" sz="quarter" idx="12"/>
          </p:nvPr>
        </p:nvSpPr>
        <p:spPr/>
        <p:txBody>
          <a:bodyPr/>
          <a:lstStyle/>
          <a:p>
            <a:fld id="{5F9F0D0D-C1D0-447B-88FF-E47BB6D86588}" type="slidenum">
              <a:rPr lang="en-US" smtClean="0"/>
              <a:t>25</a:t>
            </a:fld>
            <a:endParaRPr lang="en-US"/>
          </a:p>
        </p:txBody>
      </p:sp>
      <p:pic>
        <p:nvPicPr>
          <p:cNvPr id="4" name="Picture 3">
            <a:extLst>
              <a:ext uri="{FF2B5EF4-FFF2-40B4-BE49-F238E27FC236}">
                <a16:creationId xmlns:a16="http://schemas.microsoft.com/office/drawing/2014/main" id="{95CEB583-4928-46A2-A8DB-0AD4BEDE26DC}"/>
              </a:ext>
            </a:extLst>
          </p:cNvPr>
          <p:cNvPicPr>
            <a:picLocks noChangeAspect="1"/>
          </p:cNvPicPr>
          <p:nvPr/>
        </p:nvPicPr>
        <p:blipFill>
          <a:blip r:embed="rId3"/>
          <a:stretch>
            <a:fillRect/>
          </a:stretch>
        </p:blipFill>
        <p:spPr>
          <a:xfrm>
            <a:off x="0" y="76200"/>
            <a:ext cx="9144000" cy="6705600"/>
          </a:xfrm>
          <a:prstGeom prst="rect">
            <a:avLst/>
          </a:prstGeom>
        </p:spPr>
      </p:pic>
      <p:pic>
        <p:nvPicPr>
          <p:cNvPr id="9" name="Picture 8">
            <a:extLst>
              <a:ext uri="{FF2B5EF4-FFF2-40B4-BE49-F238E27FC236}">
                <a16:creationId xmlns:a16="http://schemas.microsoft.com/office/drawing/2014/main" id="{ECD6BDC5-B95F-444B-847A-88107F708B13}"/>
              </a:ext>
            </a:extLst>
          </p:cNvPr>
          <p:cNvPicPr>
            <a:picLocks noChangeAspect="1"/>
          </p:cNvPicPr>
          <p:nvPr/>
        </p:nvPicPr>
        <p:blipFill>
          <a:blip r:embed="rId4"/>
          <a:stretch>
            <a:fillRect/>
          </a:stretch>
        </p:blipFill>
        <p:spPr>
          <a:xfrm>
            <a:off x="0" y="228600"/>
            <a:ext cx="9108213" cy="838200"/>
          </a:xfrm>
          <a:prstGeom prst="rect">
            <a:avLst/>
          </a:prstGeom>
        </p:spPr>
      </p:pic>
      <p:cxnSp>
        <p:nvCxnSpPr>
          <p:cNvPr id="10" name="Straight Arrow Connector 9">
            <a:extLst>
              <a:ext uri="{FF2B5EF4-FFF2-40B4-BE49-F238E27FC236}">
                <a16:creationId xmlns:a16="http://schemas.microsoft.com/office/drawing/2014/main" id="{B71135F3-2B25-4EDA-BE00-2EEADF647CD9}"/>
              </a:ext>
            </a:extLst>
          </p:cNvPr>
          <p:cNvCxnSpPr/>
          <p:nvPr/>
        </p:nvCxnSpPr>
        <p:spPr>
          <a:xfrm flipH="1">
            <a:off x="4192128" y="1077461"/>
            <a:ext cx="379872" cy="92781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1" name="Rectangle 10">
            <a:extLst>
              <a:ext uri="{FF2B5EF4-FFF2-40B4-BE49-F238E27FC236}">
                <a16:creationId xmlns:a16="http://schemas.microsoft.com/office/drawing/2014/main" id="{4ECDCE93-C749-4A4E-8660-2E7CBD4ACD7F}"/>
              </a:ext>
            </a:extLst>
          </p:cNvPr>
          <p:cNvSpPr/>
          <p:nvPr/>
        </p:nvSpPr>
        <p:spPr>
          <a:xfrm>
            <a:off x="2190890" y="2046420"/>
            <a:ext cx="3994119" cy="1920250"/>
          </a:xfrm>
          <a:prstGeom prst="rect">
            <a:avLst/>
          </a:prstGeom>
          <a:solidFill>
            <a:schemeClr val="bg1">
              <a:lumMod val="95000"/>
            </a:schemeClr>
          </a:solidFill>
          <a:ln w="57150"/>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u="sng" dirty="0"/>
              <a:t>Employee Attributes</a:t>
            </a:r>
          </a:p>
          <a:p>
            <a:pPr algn="ctr"/>
            <a:r>
              <a:rPr lang="en-US" dirty="0"/>
              <a:t>Pulls key demographics from HRS.</a:t>
            </a:r>
          </a:p>
        </p:txBody>
      </p:sp>
    </p:spTree>
    <p:extLst>
      <p:ext uri="{BB962C8B-B14F-4D97-AF65-F5344CB8AC3E}">
        <p14:creationId xmlns:p14="http://schemas.microsoft.com/office/powerpoint/2010/main" val="200374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University of Wisconsin - System</a:t>
            </a:r>
          </a:p>
        </p:txBody>
      </p:sp>
      <p:sp>
        <p:nvSpPr>
          <p:cNvPr id="3" name="Slide Number Placeholder 2"/>
          <p:cNvSpPr>
            <a:spLocks noGrp="1"/>
          </p:cNvSpPr>
          <p:nvPr>
            <p:ph type="sldNum" sz="quarter" idx="12"/>
          </p:nvPr>
        </p:nvSpPr>
        <p:spPr/>
        <p:txBody>
          <a:bodyPr/>
          <a:lstStyle/>
          <a:p>
            <a:fld id="{5F9F0D0D-C1D0-447B-88FF-E47BB6D86588}" type="slidenum">
              <a:rPr lang="en-US" smtClean="0"/>
              <a:t>26</a:t>
            </a:fld>
            <a:endParaRPr lang="en-US"/>
          </a:p>
        </p:txBody>
      </p:sp>
      <p:pic>
        <p:nvPicPr>
          <p:cNvPr id="4" name="Picture 3">
            <a:extLst>
              <a:ext uri="{FF2B5EF4-FFF2-40B4-BE49-F238E27FC236}">
                <a16:creationId xmlns:a16="http://schemas.microsoft.com/office/drawing/2014/main" id="{E0133DE3-BC70-48A1-94C8-68F6D80BADE0}"/>
              </a:ext>
            </a:extLst>
          </p:cNvPr>
          <p:cNvPicPr>
            <a:picLocks noChangeAspect="1"/>
          </p:cNvPicPr>
          <p:nvPr/>
        </p:nvPicPr>
        <p:blipFill>
          <a:blip r:embed="rId3"/>
          <a:stretch>
            <a:fillRect/>
          </a:stretch>
        </p:blipFill>
        <p:spPr>
          <a:xfrm>
            <a:off x="0" y="0"/>
            <a:ext cx="9144000" cy="6847045"/>
          </a:xfrm>
          <a:prstGeom prst="rect">
            <a:avLst/>
          </a:prstGeom>
        </p:spPr>
      </p:pic>
      <p:sp>
        <p:nvSpPr>
          <p:cNvPr id="6" name="Rectangle 5"/>
          <p:cNvSpPr/>
          <p:nvPr/>
        </p:nvSpPr>
        <p:spPr>
          <a:xfrm>
            <a:off x="45267" y="1143000"/>
            <a:ext cx="9053465" cy="890527"/>
          </a:xfrm>
          <a:prstGeom prst="rect">
            <a:avLst/>
          </a:prstGeom>
          <a:noFill/>
          <a:ln w="571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a:cxnSpLocks/>
          </p:cNvCxnSpPr>
          <p:nvPr/>
        </p:nvCxnSpPr>
        <p:spPr>
          <a:xfrm flipH="1">
            <a:off x="4038600" y="2040656"/>
            <a:ext cx="379872" cy="92781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7" name="Picture 6">
            <a:extLst>
              <a:ext uri="{FF2B5EF4-FFF2-40B4-BE49-F238E27FC236}">
                <a16:creationId xmlns:a16="http://schemas.microsoft.com/office/drawing/2014/main" id="{44CAD5EF-D62F-4010-835C-B33A56D923BE}"/>
              </a:ext>
            </a:extLst>
          </p:cNvPr>
          <p:cNvPicPr>
            <a:picLocks noChangeAspect="1"/>
          </p:cNvPicPr>
          <p:nvPr/>
        </p:nvPicPr>
        <p:blipFill>
          <a:blip r:embed="rId4"/>
          <a:stretch>
            <a:fillRect/>
          </a:stretch>
        </p:blipFill>
        <p:spPr>
          <a:xfrm>
            <a:off x="1981200" y="2895600"/>
            <a:ext cx="4273666" cy="2145978"/>
          </a:xfrm>
          <a:prstGeom prst="rect">
            <a:avLst/>
          </a:prstGeom>
        </p:spPr>
      </p:pic>
    </p:spTree>
    <p:extLst>
      <p:ext uri="{BB962C8B-B14F-4D97-AF65-F5344CB8AC3E}">
        <p14:creationId xmlns:p14="http://schemas.microsoft.com/office/powerpoint/2010/main" val="3712315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University of Wisconsin - System</a:t>
            </a:r>
          </a:p>
        </p:txBody>
      </p:sp>
      <p:sp>
        <p:nvSpPr>
          <p:cNvPr id="3" name="Slide Number Placeholder 2"/>
          <p:cNvSpPr>
            <a:spLocks noGrp="1"/>
          </p:cNvSpPr>
          <p:nvPr>
            <p:ph type="sldNum" sz="quarter" idx="12"/>
          </p:nvPr>
        </p:nvSpPr>
        <p:spPr/>
        <p:txBody>
          <a:bodyPr/>
          <a:lstStyle/>
          <a:p>
            <a:fld id="{5F9F0D0D-C1D0-447B-88FF-E47BB6D86588}" type="slidenum">
              <a:rPr lang="en-US" smtClean="0"/>
              <a:t>27</a:t>
            </a:fld>
            <a:endParaRPr lang="en-US"/>
          </a:p>
        </p:txBody>
      </p:sp>
      <p:pic>
        <p:nvPicPr>
          <p:cNvPr id="4" name="Picture 3">
            <a:extLst>
              <a:ext uri="{FF2B5EF4-FFF2-40B4-BE49-F238E27FC236}">
                <a16:creationId xmlns:a16="http://schemas.microsoft.com/office/drawing/2014/main" id="{97A268CF-7AB9-4C2E-AF53-F06087A63B72}"/>
              </a:ext>
            </a:extLst>
          </p:cNvPr>
          <p:cNvPicPr>
            <a:picLocks noChangeAspect="1"/>
          </p:cNvPicPr>
          <p:nvPr/>
        </p:nvPicPr>
        <p:blipFill>
          <a:blip r:embed="rId3"/>
          <a:stretch>
            <a:fillRect/>
          </a:stretch>
        </p:blipFill>
        <p:spPr>
          <a:xfrm>
            <a:off x="4354" y="0"/>
            <a:ext cx="9144000" cy="7620000"/>
          </a:xfrm>
          <a:prstGeom prst="rect">
            <a:avLst/>
          </a:prstGeom>
        </p:spPr>
      </p:pic>
      <p:sp>
        <p:nvSpPr>
          <p:cNvPr id="6" name="Rectangle 5"/>
          <p:cNvSpPr/>
          <p:nvPr/>
        </p:nvSpPr>
        <p:spPr>
          <a:xfrm flipV="1">
            <a:off x="7391400" y="2514600"/>
            <a:ext cx="1703154" cy="533400"/>
          </a:xfrm>
          <a:prstGeom prst="rect">
            <a:avLst/>
          </a:prstGeom>
          <a:noFill/>
          <a:ln w="571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a:cxnSpLocks/>
          </p:cNvCxnSpPr>
          <p:nvPr/>
        </p:nvCxnSpPr>
        <p:spPr>
          <a:xfrm flipH="1">
            <a:off x="6096000" y="2701834"/>
            <a:ext cx="1253958"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6" name="Rectangle 15">
            <a:extLst>
              <a:ext uri="{FF2B5EF4-FFF2-40B4-BE49-F238E27FC236}">
                <a16:creationId xmlns:a16="http://schemas.microsoft.com/office/drawing/2014/main" id="{D99FAF84-EB91-4993-93CD-3819FB014417}"/>
              </a:ext>
            </a:extLst>
          </p:cNvPr>
          <p:cNvSpPr/>
          <p:nvPr/>
        </p:nvSpPr>
        <p:spPr>
          <a:xfrm>
            <a:off x="2060439" y="1676400"/>
            <a:ext cx="3994119" cy="1920250"/>
          </a:xfrm>
          <a:prstGeom prst="rect">
            <a:avLst/>
          </a:prstGeom>
          <a:solidFill>
            <a:schemeClr val="bg1">
              <a:lumMod val="95000"/>
            </a:schemeClr>
          </a:solidFill>
          <a:ln w="57150"/>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When the Job Data Feed is ON:</a:t>
            </a:r>
          </a:p>
          <a:p>
            <a:pPr algn="ctr"/>
            <a:r>
              <a:rPr lang="en-US" dirty="0"/>
              <a:t>Data from HRS is updated nightly and when the employee record page is viewed.</a:t>
            </a:r>
          </a:p>
        </p:txBody>
      </p:sp>
    </p:spTree>
    <p:extLst>
      <p:ext uri="{BB962C8B-B14F-4D97-AF65-F5344CB8AC3E}">
        <p14:creationId xmlns:p14="http://schemas.microsoft.com/office/powerpoint/2010/main" val="3693035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University of Wisconsin - System</a:t>
            </a:r>
          </a:p>
        </p:txBody>
      </p:sp>
      <p:sp>
        <p:nvSpPr>
          <p:cNvPr id="3" name="Slide Number Placeholder 2"/>
          <p:cNvSpPr>
            <a:spLocks noGrp="1"/>
          </p:cNvSpPr>
          <p:nvPr>
            <p:ph type="sldNum" sz="quarter" idx="12"/>
          </p:nvPr>
        </p:nvSpPr>
        <p:spPr/>
        <p:txBody>
          <a:bodyPr/>
          <a:lstStyle/>
          <a:p>
            <a:fld id="{5F9F0D0D-C1D0-447B-88FF-E47BB6D86588}" type="slidenum">
              <a:rPr lang="en-US" smtClean="0"/>
              <a:t>28</a:t>
            </a:fld>
            <a:endParaRPr lang="en-US"/>
          </a:p>
        </p:txBody>
      </p:sp>
      <p:pic>
        <p:nvPicPr>
          <p:cNvPr id="4" name="Picture 3">
            <a:extLst>
              <a:ext uri="{FF2B5EF4-FFF2-40B4-BE49-F238E27FC236}">
                <a16:creationId xmlns:a16="http://schemas.microsoft.com/office/drawing/2014/main" id="{97A268CF-7AB9-4C2E-AF53-F06087A63B72}"/>
              </a:ext>
            </a:extLst>
          </p:cNvPr>
          <p:cNvPicPr>
            <a:picLocks noChangeAspect="1"/>
          </p:cNvPicPr>
          <p:nvPr/>
        </p:nvPicPr>
        <p:blipFill>
          <a:blip r:embed="rId3"/>
          <a:stretch>
            <a:fillRect/>
          </a:stretch>
        </p:blipFill>
        <p:spPr>
          <a:xfrm>
            <a:off x="4354" y="0"/>
            <a:ext cx="9144000" cy="7620000"/>
          </a:xfrm>
          <a:prstGeom prst="rect">
            <a:avLst/>
          </a:prstGeom>
        </p:spPr>
      </p:pic>
      <p:sp>
        <p:nvSpPr>
          <p:cNvPr id="6" name="Rectangle 5"/>
          <p:cNvSpPr/>
          <p:nvPr/>
        </p:nvSpPr>
        <p:spPr>
          <a:xfrm flipV="1">
            <a:off x="2553168" y="2514606"/>
            <a:ext cx="4914431" cy="304794"/>
          </a:xfrm>
          <a:prstGeom prst="rect">
            <a:avLst/>
          </a:prstGeom>
          <a:noFill/>
          <a:ln w="571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a:cxnSpLocks/>
          </p:cNvCxnSpPr>
          <p:nvPr/>
        </p:nvCxnSpPr>
        <p:spPr>
          <a:xfrm flipH="1">
            <a:off x="2743200" y="2819400"/>
            <a:ext cx="1828800" cy="119697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6" name="Rectangle 15">
            <a:extLst>
              <a:ext uri="{FF2B5EF4-FFF2-40B4-BE49-F238E27FC236}">
                <a16:creationId xmlns:a16="http://schemas.microsoft.com/office/drawing/2014/main" id="{D99FAF84-EB91-4993-93CD-3819FB014417}"/>
              </a:ext>
            </a:extLst>
          </p:cNvPr>
          <p:cNvSpPr/>
          <p:nvPr/>
        </p:nvSpPr>
        <p:spPr>
          <a:xfrm>
            <a:off x="556110" y="4038600"/>
            <a:ext cx="3994119" cy="1920250"/>
          </a:xfrm>
          <a:prstGeom prst="rect">
            <a:avLst/>
          </a:prstGeom>
          <a:solidFill>
            <a:schemeClr val="bg1">
              <a:lumMod val="95000"/>
            </a:schemeClr>
          </a:solidFill>
          <a:ln w="57150"/>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Can be updated to reflect a known change to an employee. </a:t>
            </a:r>
          </a:p>
          <a:p>
            <a:pPr algn="ctr"/>
            <a:r>
              <a:rPr lang="en-US" dirty="0"/>
              <a:t>This data </a:t>
            </a:r>
            <a:r>
              <a:rPr lang="en-US" u="sng" dirty="0"/>
              <a:t>does not </a:t>
            </a:r>
            <a:r>
              <a:rPr lang="en-US" dirty="0"/>
              <a:t>load to HRS.</a:t>
            </a:r>
          </a:p>
        </p:txBody>
      </p:sp>
    </p:spTree>
    <p:extLst>
      <p:ext uri="{BB962C8B-B14F-4D97-AF65-F5344CB8AC3E}">
        <p14:creationId xmlns:p14="http://schemas.microsoft.com/office/powerpoint/2010/main" val="4169339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University of Wisconsin - System</a:t>
            </a:r>
          </a:p>
        </p:txBody>
      </p:sp>
      <p:sp>
        <p:nvSpPr>
          <p:cNvPr id="3" name="Slide Number Placeholder 2"/>
          <p:cNvSpPr>
            <a:spLocks noGrp="1"/>
          </p:cNvSpPr>
          <p:nvPr>
            <p:ph type="sldNum" sz="quarter" idx="12"/>
          </p:nvPr>
        </p:nvSpPr>
        <p:spPr/>
        <p:txBody>
          <a:bodyPr/>
          <a:lstStyle/>
          <a:p>
            <a:fld id="{5F9F0D0D-C1D0-447B-88FF-E47BB6D86588}" type="slidenum">
              <a:rPr lang="en-US" smtClean="0"/>
              <a:t>29</a:t>
            </a:fld>
            <a:endParaRPr lang="en-US"/>
          </a:p>
        </p:txBody>
      </p:sp>
      <p:pic>
        <p:nvPicPr>
          <p:cNvPr id="4" name="Picture 3">
            <a:extLst>
              <a:ext uri="{FF2B5EF4-FFF2-40B4-BE49-F238E27FC236}">
                <a16:creationId xmlns:a16="http://schemas.microsoft.com/office/drawing/2014/main" id="{97A268CF-7AB9-4C2E-AF53-F06087A63B72}"/>
              </a:ext>
            </a:extLst>
          </p:cNvPr>
          <p:cNvPicPr>
            <a:picLocks noChangeAspect="1"/>
          </p:cNvPicPr>
          <p:nvPr/>
        </p:nvPicPr>
        <p:blipFill>
          <a:blip r:embed="rId3"/>
          <a:stretch>
            <a:fillRect/>
          </a:stretch>
        </p:blipFill>
        <p:spPr>
          <a:xfrm>
            <a:off x="4354" y="0"/>
            <a:ext cx="9144000" cy="7620000"/>
          </a:xfrm>
          <a:prstGeom prst="rect">
            <a:avLst/>
          </a:prstGeom>
        </p:spPr>
      </p:pic>
      <p:sp>
        <p:nvSpPr>
          <p:cNvPr id="6" name="Rectangle 5"/>
          <p:cNvSpPr/>
          <p:nvPr/>
        </p:nvSpPr>
        <p:spPr>
          <a:xfrm flipV="1">
            <a:off x="76200" y="2797174"/>
            <a:ext cx="1965960" cy="199439"/>
          </a:xfrm>
          <a:prstGeom prst="rect">
            <a:avLst/>
          </a:prstGeom>
          <a:noFill/>
          <a:ln w="571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a:cxnSpLocks/>
          </p:cNvCxnSpPr>
          <p:nvPr/>
        </p:nvCxnSpPr>
        <p:spPr>
          <a:xfrm>
            <a:off x="1219200" y="3018839"/>
            <a:ext cx="1524000" cy="99753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6" name="Rectangle 15">
            <a:extLst>
              <a:ext uri="{FF2B5EF4-FFF2-40B4-BE49-F238E27FC236}">
                <a16:creationId xmlns:a16="http://schemas.microsoft.com/office/drawing/2014/main" id="{D99FAF84-EB91-4993-93CD-3819FB014417}"/>
              </a:ext>
            </a:extLst>
          </p:cNvPr>
          <p:cNvSpPr/>
          <p:nvPr/>
        </p:nvSpPr>
        <p:spPr>
          <a:xfrm>
            <a:off x="556110" y="4038600"/>
            <a:ext cx="3994119" cy="1920250"/>
          </a:xfrm>
          <a:prstGeom prst="rect">
            <a:avLst/>
          </a:prstGeom>
          <a:solidFill>
            <a:schemeClr val="bg1">
              <a:lumMod val="95000"/>
            </a:schemeClr>
          </a:solidFill>
          <a:ln w="57150"/>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Rate Calc Type determines how each comp change is calculated.</a:t>
            </a:r>
          </a:p>
          <a:p>
            <a:pPr algn="ctr"/>
            <a:endParaRPr lang="en-US" dirty="0"/>
          </a:p>
          <a:p>
            <a:pPr algn="ctr"/>
            <a:r>
              <a:rPr lang="en-US" dirty="0"/>
              <a:t>This is determined by each campus and communicated to UWSA during the annual setup process.</a:t>
            </a:r>
          </a:p>
          <a:p>
            <a:pPr algn="ctr"/>
            <a:endParaRPr lang="en-US" dirty="0"/>
          </a:p>
        </p:txBody>
      </p:sp>
      <p:sp>
        <p:nvSpPr>
          <p:cNvPr id="10" name="Rectangle 9">
            <a:extLst>
              <a:ext uri="{FF2B5EF4-FFF2-40B4-BE49-F238E27FC236}">
                <a16:creationId xmlns:a16="http://schemas.microsoft.com/office/drawing/2014/main" id="{41B07EE6-D488-49EE-B80A-ACB400463CCB}"/>
              </a:ext>
            </a:extLst>
          </p:cNvPr>
          <p:cNvSpPr/>
          <p:nvPr/>
        </p:nvSpPr>
        <p:spPr>
          <a:xfrm rot="16200000" flipV="1">
            <a:off x="7741920" y="3535679"/>
            <a:ext cx="1051560" cy="381002"/>
          </a:xfrm>
          <a:prstGeom prst="rect">
            <a:avLst/>
          </a:prstGeom>
          <a:noFill/>
          <a:ln w="571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F9FB6332-2791-4B04-8A2C-C0AE650C9BE8}"/>
              </a:ext>
            </a:extLst>
          </p:cNvPr>
          <p:cNvSpPr/>
          <p:nvPr/>
        </p:nvSpPr>
        <p:spPr>
          <a:xfrm>
            <a:off x="3625881" y="1027030"/>
            <a:ext cx="3994119" cy="2614070"/>
          </a:xfrm>
          <a:prstGeom prst="rect">
            <a:avLst/>
          </a:prstGeom>
          <a:solidFill>
            <a:schemeClr val="bg1">
              <a:lumMod val="95000"/>
            </a:schemeClr>
          </a:solidFill>
          <a:ln w="57150"/>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u="sng" dirty="0"/>
              <a:t>‘Ok to Load’</a:t>
            </a:r>
          </a:p>
          <a:p>
            <a:pPr algn="ctr"/>
            <a:r>
              <a:rPr lang="en-US" dirty="0"/>
              <a:t>When ‘OK to Load to HRS’ is checked, the comp change will be loaded into HRS at the specified effective date.</a:t>
            </a:r>
          </a:p>
          <a:p>
            <a:pPr algn="ctr"/>
            <a:endParaRPr lang="en-US" dirty="0"/>
          </a:p>
          <a:p>
            <a:pPr algn="ctr"/>
            <a:r>
              <a:rPr lang="en-US" dirty="0"/>
              <a:t>When ‘OK to Load to HRS’ is not checked, the comp change will not load to HRS but will still be included in </a:t>
            </a:r>
            <a:r>
              <a:rPr lang="en-US" dirty="0" err="1"/>
              <a:t>PlanUW</a:t>
            </a:r>
            <a:r>
              <a:rPr lang="en-US" dirty="0"/>
              <a:t> salary data.</a:t>
            </a:r>
          </a:p>
        </p:txBody>
      </p:sp>
      <p:cxnSp>
        <p:nvCxnSpPr>
          <p:cNvPr id="12" name="Straight Arrow Connector 11">
            <a:extLst>
              <a:ext uri="{FF2B5EF4-FFF2-40B4-BE49-F238E27FC236}">
                <a16:creationId xmlns:a16="http://schemas.microsoft.com/office/drawing/2014/main" id="{066B8ACD-F318-41EB-A9E8-B3BE02695D38}"/>
              </a:ext>
            </a:extLst>
          </p:cNvPr>
          <p:cNvCxnSpPr>
            <a:cxnSpLocks/>
          </p:cNvCxnSpPr>
          <p:nvPr/>
        </p:nvCxnSpPr>
        <p:spPr>
          <a:xfrm>
            <a:off x="7239000" y="3641100"/>
            <a:ext cx="838199" cy="41927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594756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F62450C-2E67-428F-9662-DAB13D14FFD2}" type="slidenum">
              <a:rPr lang="en-US" smtClean="0"/>
              <a:t>3</a:t>
            </a:fld>
            <a:endParaRPr lang="en-US"/>
          </a:p>
        </p:txBody>
      </p:sp>
      <p:sp>
        <p:nvSpPr>
          <p:cNvPr id="4" name="Title 2"/>
          <p:cNvSpPr txBox="1">
            <a:spLocks/>
          </p:cNvSpPr>
          <p:nvPr/>
        </p:nvSpPr>
        <p:spPr>
          <a:xfrm>
            <a:off x="0" y="228600"/>
            <a:ext cx="9144000" cy="762000"/>
          </a:xfrm>
          <a:prstGeom prst="rect">
            <a:avLst/>
          </a:prstGeom>
          <a:solidFill>
            <a:srgbClr val="C00000"/>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rPr>
              <a:t>What is the Compensation Administration Tool (CAT)?</a:t>
            </a:r>
          </a:p>
        </p:txBody>
      </p:sp>
      <p:sp>
        <p:nvSpPr>
          <p:cNvPr id="5" name="TextBox 4"/>
          <p:cNvSpPr txBox="1"/>
          <p:nvPr/>
        </p:nvSpPr>
        <p:spPr>
          <a:xfrm>
            <a:off x="685800" y="1295400"/>
            <a:ext cx="7924800" cy="3662541"/>
          </a:xfrm>
          <a:prstGeom prst="rect">
            <a:avLst/>
          </a:prstGeom>
          <a:solidFill>
            <a:schemeClr val="bg1">
              <a:lumMod val="95000"/>
            </a:schemeClr>
          </a:solidFill>
          <a:ln>
            <a:solidFill>
              <a:schemeClr val="tx1">
                <a:lumMod val="95000"/>
                <a:lumOff val="5000"/>
              </a:schemeClr>
            </a:solidFill>
          </a:ln>
        </p:spPr>
        <p:txBody>
          <a:bodyPr wrap="square" rtlCol="0">
            <a:spAutoFit/>
          </a:bodyPr>
          <a:lstStyle/>
          <a:p>
            <a:r>
              <a:rPr lang="en-US" sz="1600" dirty="0"/>
              <a:t>The Compensation Administration Tool (CAT) is used to manage compensation and funding changes during the budgeting cycle.</a:t>
            </a:r>
          </a:p>
          <a:p>
            <a:pPr marL="742950" lvl="1" indent="-285750">
              <a:buFont typeface="Wingdings" panose="05000000000000000000" pitchFamily="2" charset="2"/>
              <a:buChar char="ü"/>
            </a:pPr>
            <a:r>
              <a:rPr lang="en-US" sz="1600" dirty="0"/>
              <a:t>Gives users the ability to upload budget population in mass via an excel spreadsheet (IPS).</a:t>
            </a:r>
          </a:p>
          <a:p>
            <a:pPr marL="742950" lvl="1" indent="-285750">
              <a:buFont typeface="Wingdings" panose="05000000000000000000" pitchFamily="2" charset="2"/>
              <a:buChar char="ü"/>
            </a:pPr>
            <a:r>
              <a:rPr lang="en-US" sz="1600" dirty="0"/>
              <a:t>Gives users the ability to enter proposed compensation and funding changes.</a:t>
            </a:r>
          </a:p>
          <a:p>
            <a:pPr marL="742950" lvl="1" indent="-285750">
              <a:buFont typeface="Wingdings" panose="05000000000000000000" pitchFamily="2" charset="2"/>
              <a:buChar char="ü"/>
            </a:pPr>
            <a:r>
              <a:rPr lang="en-US" sz="1600" dirty="0"/>
              <a:t>Gives users the ability to edit proposed compensation and funding changes previously loaded from the IPS.</a:t>
            </a:r>
          </a:p>
          <a:p>
            <a:pPr marL="742950" lvl="1" indent="-285750">
              <a:buFont typeface="Wingdings" panose="05000000000000000000" pitchFamily="2" charset="2"/>
              <a:buChar char="ü"/>
            </a:pPr>
            <a:r>
              <a:rPr lang="en-US" sz="1600" dirty="0"/>
              <a:t>Supports advanced search capabilities.</a:t>
            </a:r>
          </a:p>
          <a:p>
            <a:pPr marL="742950" lvl="1" indent="-285750">
              <a:buFont typeface="Wingdings" panose="05000000000000000000" pitchFamily="2" charset="2"/>
              <a:buChar char="ü"/>
            </a:pPr>
            <a:r>
              <a:rPr lang="en-US" sz="1600" dirty="0"/>
              <a:t>Displays a summary of an employee’s historical record in HRS, for easy reference.</a:t>
            </a:r>
          </a:p>
          <a:p>
            <a:pPr marL="742950" lvl="1" indent="-285750">
              <a:buFont typeface="Wingdings" panose="05000000000000000000" pitchFamily="2" charset="2"/>
              <a:buChar char="ü"/>
            </a:pPr>
            <a:r>
              <a:rPr lang="en-US" sz="1600" dirty="0"/>
              <a:t>Displays summary information by Business Unit, Dept, etc. </a:t>
            </a:r>
          </a:p>
          <a:p>
            <a:pPr marL="742950" lvl="1" indent="-285750">
              <a:buFont typeface="Wingdings" panose="05000000000000000000" pitchFamily="2" charset="2"/>
              <a:buChar char="ü"/>
            </a:pPr>
            <a:r>
              <a:rPr lang="en-US" sz="1600" dirty="0"/>
              <a:t>Has necessary checks and edits to ensure data accuracy.</a:t>
            </a:r>
          </a:p>
          <a:p>
            <a:pPr marL="742950" lvl="1" indent="-285750">
              <a:buFont typeface="Wingdings" panose="05000000000000000000" pitchFamily="2" charset="2"/>
              <a:buChar char="ü"/>
            </a:pPr>
            <a:r>
              <a:rPr lang="en-US" sz="1600" dirty="0"/>
              <a:t>Transfers finalized compensation and funding data to HRS and summary level data to the budget system.</a:t>
            </a:r>
          </a:p>
          <a:p>
            <a:endParaRPr lang="en-US" sz="1200" dirty="0"/>
          </a:p>
          <a:p>
            <a:pPr marL="285750" indent="-285750">
              <a:buFont typeface="Wingdings" panose="05000000000000000000" pitchFamily="2" charset="2"/>
              <a:buChar char="ü"/>
            </a:pPr>
            <a:endParaRPr lang="en-US" sz="1200" dirty="0"/>
          </a:p>
        </p:txBody>
      </p:sp>
      <p:pic>
        <p:nvPicPr>
          <p:cNvPr id="11" name="Picture 10">
            <a:extLst>
              <a:ext uri="{FF2B5EF4-FFF2-40B4-BE49-F238E27FC236}">
                <a16:creationId xmlns:a16="http://schemas.microsoft.com/office/drawing/2014/main" id="{A1BF0042-7F74-465B-A4D5-B6A005B92C18}"/>
              </a:ext>
            </a:extLst>
          </p:cNvPr>
          <p:cNvPicPr>
            <a:picLocks noChangeAspect="1"/>
          </p:cNvPicPr>
          <p:nvPr/>
        </p:nvPicPr>
        <p:blipFill>
          <a:blip r:embed="rId3"/>
          <a:stretch>
            <a:fillRect/>
          </a:stretch>
        </p:blipFill>
        <p:spPr>
          <a:xfrm>
            <a:off x="2689708" y="5105400"/>
            <a:ext cx="3764583" cy="1066800"/>
          </a:xfrm>
          <a:prstGeom prst="rect">
            <a:avLst/>
          </a:prstGeom>
        </p:spPr>
      </p:pic>
    </p:spTree>
    <p:extLst>
      <p:ext uri="{BB962C8B-B14F-4D97-AF65-F5344CB8AC3E}">
        <p14:creationId xmlns:p14="http://schemas.microsoft.com/office/powerpoint/2010/main" val="2324978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University of Wisconsin - System</a:t>
            </a:r>
          </a:p>
        </p:txBody>
      </p:sp>
      <p:sp>
        <p:nvSpPr>
          <p:cNvPr id="3" name="Slide Number Placeholder 2"/>
          <p:cNvSpPr>
            <a:spLocks noGrp="1"/>
          </p:cNvSpPr>
          <p:nvPr>
            <p:ph type="sldNum" sz="quarter" idx="12"/>
          </p:nvPr>
        </p:nvSpPr>
        <p:spPr/>
        <p:txBody>
          <a:bodyPr/>
          <a:lstStyle/>
          <a:p>
            <a:fld id="{5F9F0D0D-C1D0-447B-88FF-E47BB6D86588}" type="slidenum">
              <a:rPr lang="en-US" smtClean="0"/>
              <a:t>30</a:t>
            </a:fld>
            <a:endParaRPr lang="en-US"/>
          </a:p>
        </p:txBody>
      </p:sp>
      <p:pic>
        <p:nvPicPr>
          <p:cNvPr id="4" name="Picture 3">
            <a:extLst>
              <a:ext uri="{FF2B5EF4-FFF2-40B4-BE49-F238E27FC236}">
                <a16:creationId xmlns:a16="http://schemas.microsoft.com/office/drawing/2014/main" id="{11457851-B82F-4F2A-B62F-61D639BB0EE6}"/>
              </a:ext>
            </a:extLst>
          </p:cNvPr>
          <p:cNvPicPr>
            <a:picLocks noChangeAspect="1"/>
          </p:cNvPicPr>
          <p:nvPr/>
        </p:nvPicPr>
        <p:blipFill>
          <a:blip r:embed="rId3"/>
          <a:stretch>
            <a:fillRect/>
          </a:stretch>
        </p:blipFill>
        <p:spPr>
          <a:xfrm>
            <a:off x="0" y="17514"/>
            <a:ext cx="9144000" cy="6840486"/>
          </a:xfrm>
          <a:prstGeom prst="rect">
            <a:avLst/>
          </a:prstGeom>
        </p:spPr>
      </p:pic>
      <p:sp>
        <p:nvSpPr>
          <p:cNvPr id="6" name="Rectangle 5"/>
          <p:cNvSpPr/>
          <p:nvPr/>
        </p:nvSpPr>
        <p:spPr>
          <a:xfrm>
            <a:off x="45267" y="2666999"/>
            <a:ext cx="9053465" cy="1371601"/>
          </a:xfrm>
          <a:prstGeom prst="rect">
            <a:avLst/>
          </a:prstGeom>
          <a:noFill/>
          <a:ln w="571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a:cxnSpLocks/>
            <a:stCxn id="6" idx="2"/>
            <a:endCxn id="8" idx="0"/>
          </p:cNvCxnSpPr>
          <p:nvPr/>
        </p:nvCxnSpPr>
        <p:spPr>
          <a:xfrm flipH="1">
            <a:off x="4103119" y="4038600"/>
            <a:ext cx="468881" cy="66504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Rectangle 7"/>
          <p:cNvSpPr/>
          <p:nvPr/>
        </p:nvSpPr>
        <p:spPr>
          <a:xfrm>
            <a:off x="2106059" y="4703645"/>
            <a:ext cx="3994119" cy="2112275"/>
          </a:xfrm>
          <a:prstGeom prst="rect">
            <a:avLst/>
          </a:prstGeom>
          <a:solidFill>
            <a:schemeClr val="bg1">
              <a:lumMod val="95000"/>
            </a:schemeClr>
          </a:solidFill>
          <a:ln w="57150"/>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u="sng" dirty="0"/>
              <a:t>Compensation Data</a:t>
            </a:r>
          </a:p>
          <a:p>
            <a:pPr algn="ctr"/>
            <a:r>
              <a:rPr lang="en-US" dirty="0"/>
              <a:t>Displays compensation changes which will be added to an employee’s job record.</a:t>
            </a:r>
          </a:p>
          <a:p>
            <a:pPr algn="ctr"/>
            <a:endParaRPr lang="en-US" dirty="0"/>
          </a:p>
          <a:p>
            <a:pPr algn="ctr"/>
            <a:r>
              <a:rPr lang="en-US" dirty="0"/>
              <a:t>Populates through the IPS upload and manual additions.</a:t>
            </a:r>
          </a:p>
        </p:txBody>
      </p:sp>
    </p:spTree>
    <p:extLst>
      <p:ext uri="{BB962C8B-B14F-4D97-AF65-F5344CB8AC3E}">
        <p14:creationId xmlns:p14="http://schemas.microsoft.com/office/powerpoint/2010/main" val="1269944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University of Wisconsin - System</a:t>
            </a:r>
          </a:p>
        </p:txBody>
      </p:sp>
      <p:sp>
        <p:nvSpPr>
          <p:cNvPr id="3" name="Slide Number Placeholder 2"/>
          <p:cNvSpPr>
            <a:spLocks noGrp="1"/>
          </p:cNvSpPr>
          <p:nvPr>
            <p:ph type="sldNum" sz="quarter" idx="12"/>
          </p:nvPr>
        </p:nvSpPr>
        <p:spPr/>
        <p:txBody>
          <a:bodyPr/>
          <a:lstStyle/>
          <a:p>
            <a:fld id="{5F9F0D0D-C1D0-447B-88FF-E47BB6D86588}" type="slidenum">
              <a:rPr lang="en-US" smtClean="0"/>
              <a:t>31</a:t>
            </a:fld>
            <a:endParaRPr lang="en-US"/>
          </a:p>
        </p:txBody>
      </p:sp>
      <p:pic>
        <p:nvPicPr>
          <p:cNvPr id="4" name="Picture 3">
            <a:extLst>
              <a:ext uri="{FF2B5EF4-FFF2-40B4-BE49-F238E27FC236}">
                <a16:creationId xmlns:a16="http://schemas.microsoft.com/office/drawing/2014/main" id="{1CFF2E41-38DC-4E6B-BE07-6013E5CDD15A}"/>
              </a:ext>
            </a:extLst>
          </p:cNvPr>
          <p:cNvPicPr>
            <a:picLocks noChangeAspect="1"/>
          </p:cNvPicPr>
          <p:nvPr/>
        </p:nvPicPr>
        <p:blipFill>
          <a:blip r:embed="rId3"/>
          <a:stretch>
            <a:fillRect/>
          </a:stretch>
        </p:blipFill>
        <p:spPr>
          <a:xfrm>
            <a:off x="0" y="0"/>
            <a:ext cx="9144000" cy="6858000"/>
          </a:xfrm>
          <a:prstGeom prst="rect">
            <a:avLst/>
          </a:prstGeom>
        </p:spPr>
      </p:pic>
      <p:sp>
        <p:nvSpPr>
          <p:cNvPr id="6" name="Rectangle 5"/>
          <p:cNvSpPr/>
          <p:nvPr/>
        </p:nvSpPr>
        <p:spPr>
          <a:xfrm>
            <a:off x="45267" y="4343400"/>
            <a:ext cx="9053465" cy="1524000"/>
          </a:xfrm>
          <a:prstGeom prst="rect">
            <a:avLst/>
          </a:prstGeom>
          <a:noFill/>
          <a:ln w="571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a:cxnSpLocks/>
            <a:stCxn id="6" idx="0"/>
            <a:endCxn id="8" idx="2"/>
          </p:cNvCxnSpPr>
          <p:nvPr/>
        </p:nvCxnSpPr>
        <p:spPr>
          <a:xfrm flipH="1" flipV="1">
            <a:off x="3216260" y="3179075"/>
            <a:ext cx="1355740" cy="116432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Rectangle 7"/>
          <p:cNvSpPr/>
          <p:nvPr/>
        </p:nvSpPr>
        <p:spPr>
          <a:xfrm>
            <a:off x="1219200" y="1066800"/>
            <a:ext cx="3994119" cy="2112275"/>
          </a:xfrm>
          <a:prstGeom prst="rect">
            <a:avLst/>
          </a:prstGeom>
          <a:solidFill>
            <a:schemeClr val="bg1">
              <a:lumMod val="95000"/>
            </a:schemeClr>
          </a:solidFill>
          <a:ln w="57150"/>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u="sng" dirty="0"/>
              <a:t>Funding Data</a:t>
            </a:r>
          </a:p>
          <a:p>
            <a:pPr algn="ctr"/>
            <a:r>
              <a:rPr lang="en-US" dirty="0"/>
              <a:t>Displays an employee’s funding splits and distribution percentages</a:t>
            </a:r>
          </a:p>
          <a:p>
            <a:pPr algn="ctr"/>
            <a:endParaRPr lang="en-US" dirty="0"/>
          </a:p>
          <a:p>
            <a:pPr algn="ctr"/>
            <a:r>
              <a:rPr lang="en-US" dirty="0"/>
              <a:t>Populates through the IPS upload and manual additions</a:t>
            </a:r>
          </a:p>
        </p:txBody>
      </p:sp>
    </p:spTree>
    <p:extLst>
      <p:ext uri="{BB962C8B-B14F-4D97-AF65-F5344CB8AC3E}">
        <p14:creationId xmlns:p14="http://schemas.microsoft.com/office/powerpoint/2010/main" val="1477498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University of Wisconsin - System</a:t>
            </a:r>
          </a:p>
        </p:txBody>
      </p:sp>
      <p:sp>
        <p:nvSpPr>
          <p:cNvPr id="3" name="Slide Number Placeholder 2"/>
          <p:cNvSpPr>
            <a:spLocks noGrp="1"/>
          </p:cNvSpPr>
          <p:nvPr>
            <p:ph type="sldNum" sz="quarter" idx="12"/>
          </p:nvPr>
        </p:nvSpPr>
        <p:spPr/>
        <p:txBody>
          <a:bodyPr/>
          <a:lstStyle/>
          <a:p>
            <a:fld id="{5F9F0D0D-C1D0-447B-88FF-E47BB6D86588}" type="slidenum">
              <a:rPr lang="en-US" smtClean="0"/>
              <a:t>32</a:t>
            </a:fld>
            <a:endParaRPr lang="en-US"/>
          </a:p>
        </p:txBody>
      </p:sp>
      <p:pic>
        <p:nvPicPr>
          <p:cNvPr id="4" name="Picture 3">
            <a:extLst>
              <a:ext uri="{FF2B5EF4-FFF2-40B4-BE49-F238E27FC236}">
                <a16:creationId xmlns:a16="http://schemas.microsoft.com/office/drawing/2014/main" id="{49E3C18A-7BDD-49C0-B7A5-8C7096F9C6B6}"/>
              </a:ext>
            </a:extLst>
          </p:cNvPr>
          <p:cNvPicPr>
            <a:picLocks noChangeAspect="1"/>
          </p:cNvPicPr>
          <p:nvPr/>
        </p:nvPicPr>
        <p:blipFill>
          <a:blip r:embed="rId3"/>
          <a:stretch>
            <a:fillRect/>
          </a:stretch>
        </p:blipFill>
        <p:spPr>
          <a:xfrm>
            <a:off x="0" y="0"/>
            <a:ext cx="9144000" cy="6858000"/>
          </a:xfrm>
          <a:prstGeom prst="rect">
            <a:avLst/>
          </a:prstGeom>
        </p:spPr>
      </p:pic>
      <p:sp>
        <p:nvSpPr>
          <p:cNvPr id="8" name="Rectangle 7"/>
          <p:cNvSpPr/>
          <p:nvPr/>
        </p:nvSpPr>
        <p:spPr>
          <a:xfrm>
            <a:off x="2229295" y="1958510"/>
            <a:ext cx="3994119" cy="3401840"/>
          </a:xfrm>
          <a:prstGeom prst="rect">
            <a:avLst/>
          </a:prstGeom>
          <a:solidFill>
            <a:schemeClr val="bg1">
              <a:lumMod val="95000"/>
            </a:schemeClr>
          </a:solidFill>
          <a:ln w="57150"/>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u="sng" dirty="0"/>
              <a:t>Funding Edits</a:t>
            </a:r>
          </a:p>
          <a:p>
            <a:pPr algn="ctr"/>
            <a:r>
              <a:rPr lang="en-US" dirty="0"/>
              <a:t>Funding splits are validated against SFS Actuals or CAT ledger combo edits.</a:t>
            </a:r>
          </a:p>
          <a:p>
            <a:pPr algn="ctr"/>
            <a:endParaRPr lang="en-US" dirty="0"/>
          </a:p>
          <a:p>
            <a:pPr algn="ctr"/>
            <a:r>
              <a:rPr lang="en-US" dirty="0"/>
              <a:t>When ‘OK to Load to HRS’ is checked, Actuals edits will be run.</a:t>
            </a:r>
          </a:p>
          <a:p>
            <a:pPr algn="ctr"/>
            <a:endParaRPr lang="en-US" dirty="0"/>
          </a:p>
          <a:p>
            <a:pPr algn="ctr"/>
            <a:r>
              <a:rPr lang="en-US" dirty="0"/>
              <a:t>When ‘OK to Load to HRS’ is not checked, an institution can specify whether they would like Actuals or CAT edits to be run.</a:t>
            </a:r>
          </a:p>
        </p:txBody>
      </p:sp>
      <p:cxnSp>
        <p:nvCxnSpPr>
          <p:cNvPr id="15" name="Straight Arrow Connector 14"/>
          <p:cNvCxnSpPr>
            <a:cxnSpLocks/>
            <a:stCxn id="6" idx="1"/>
            <a:endCxn id="8" idx="3"/>
          </p:cNvCxnSpPr>
          <p:nvPr/>
        </p:nvCxnSpPr>
        <p:spPr>
          <a:xfrm flipH="1" flipV="1">
            <a:off x="6223414" y="3659430"/>
            <a:ext cx="1098411" cy="133167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321825" y="4343400"/>
            <a:ext cx="1628345" cy="1295399"/>
          </a:xfrm>
          <a:prstGeom prst="rect">
            <a:avLst/>
          </a:prstGeom>
          <a:noFill/>
          <a:ln w="571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58224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solidFill>
                  <a:srgbClr val="797B7E"/>
                </a:solidFill>
              </a:rPr>
              <a:t>University of Wisconsin - System</a:t>
            </a:r>
            <a:endParaRPr lang="en-US" dirty="0">
              <a:solidFill>
                <a:srgbClr val="797B7E"/>
              </a:solidFill>
            </a:endParaRPr>
          </a:p>
        </p:txBody>
      </p:sp>
      <p:sp>
        <p:nvSpPr>
          <p:cNvPr id="7" name="Text Placeholder 6"/>
          <p:cNvSpPr>
            <a:spLocks noGrp="1"/>
          </p:cNvSpPr>
          <p:nvPr>
            <p:ph type="body" sz="quarter" idx="13"/>
          </p:nvPr>
        </p:nvSpPr>
        <p:spPr>
          <a:xfrm>
            <a:off x="0" y="304800"/>
            <a:ext cx="9144000" cy="838200"/>
          </a:xfrm>
        </p:spPr>
        <p:txBody>
          <a:bodyPr/>
          <a:lstStyle/>
          <a:p>
            <a:r>
              <a:rPr lang="en-US" dirty="0">
                <a:solidFill>
                  <a:srgbClr val="FFFFFF"/>
                </a:solidFill>
                <a:cs typeface="Arial" charset="0"/>
              </a:rPr>
              <a:t>Additional Adjustments Page</a:t>
            </a:r>
          </a:p>
        </p:txBody>
      </p:sp>
      <p:sp>
        <p:nvSpPr>
          <p:cNvPr id="3" name="Slide Number Placeholder 2"/>
          <p:cNvSpPr>
            <a:spLocks noGrp="1"/>
          </p:cNvSpPr>
          <p:nvPr>
            <p:ph type="sldNum" sz="quarter" idx="12"/>
          </p:nvPr>
        </p:nvSpPr>
        <p:spPr/>
        <p:txBody>
          <a:bodyPr/>
          <a:lstStyle/>
          <a:p>
            <a:fld id="{5F9F0D0D-C1D0-447B-88FF-E47BB6D86588}" type="slidenum">
              <a:rPr lang="en-US" smtClean="0"/>
              <a:t>33</a:t>
            </a:fld>
            <a:endParaRPr lang="en-US"/>
          </a:p>
        </p:txBody>
      </p:sp>
      <p:pic>
        <p:nvPicPr>
          <p:cNvPr id="4" name="Picture 3">
            <a:extLst>
              <a:ext uri="{FF2B5EF4-FFF2-40B4-BE49-F238E27FC236}">
                <a16:creationId xmlns:a16="http://schemas.microsoft.com/office/drawing/2014/main" id="{8EA2485B-0E8F-4948-A592-B91381E6B034}"/>
              </a:ext>
            </a:extLst>
          </p:cNvPr>
          <p:cNvPicPr>
            <a:picLocks noChangeAspect="1"/>
          </p:cNvPicPr>
          <p:nvPr/>
        </p:nvPicPr>
        <p:blipFill>
          <a:blip r:embed="rId3"/>
          <a:stretch>
            <a:fillRect/>
          </a:stretch>
        </p:blipFill>
        <p:spPr>
          <a:xfrm>
            <a:off x="0" y="1143000"/>
            <a:ext cx="9144000" cy="5757831"/>
          </a:xfrm>
          <a:prstGeom prst="rect">
            <a:avLst/>
          </a:prstGeom>
        </p:spPr>
      </p:pic>
      <p:sp>
        <p:nvSpPr>
          <p:cNvPr id="5" name="Rectangle 4"/>
          <p:cNvSpPr/>
          <p:nvPr/>
        </p:nvSpPr>
        <p:spPr>
          <a:xfrm>
            <a:off x="10886" y="1409700"/>
            <a:ext cx="8991600" cy="457200"/>
          </a:xfrm>
          <a:prstGeom prst="rect">
            <a:avLst/>
          </a:prstGeom>
          <a:no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cxnSp>
        <p:nvCxnSpPr>
          <p:cNvPr id="9" name="Straight Arrow Connector 8"/>
          <p:cNvCxnSpPr>
            <a:stCxn id="5" idx="2"/>
            <a:endCxn id="6" idx="0"/>
          </p:cNvCxnSpPr>
          <p:nvPr/>
        </p:nvCxnSpPr>
        <p:spPr>
          <a:xfrm>
            <a:off x="4506686" y="1866900"/>
            <a:ext cx="713014" cy="67673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2667000" y="2543635"/>
            <a:ext cx="5105400" cy="1478280"/>
          </a:xfrm>
          <a:prstGeom prst="rect">
            <a:avLst/>
          </a:prstGeom>
          <a:solidFill>
            <a:schemeClr val="bg1">
              <a:lumMod val="95000"/>
            </a:schemeClr>
          </a:solidFill>
          <a:ln w="57150">
            <a:solidFill>
              <a:srgbClr val="FF9933"/>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dirty="0">
                <a:solidFill>
                  <a:srgbClr val="000000"/>
                </a:solidFill>
              </a:rPr>
              <a:t>Group, Lump, Vacant and Negative position adjustments are made in the AAP by </a:t>
            </a:r>
            <a:r>
              <a:rPr lang="en-US" u="sng" dirty="0">
                <a:solidFill>
                  <a:srgbClr val="000000"/>
                </a:solidFill>
              </a:rPr>
              <a:t>funding</a:t>
            </a:r>
            <a:r>
              <a:rPr lang="en-US" dirty="0">
                <a:solidFill>
                  <a:srgbClr val="000000"/>
                </a:solidFill>
              </a:rPr>
              <a:t> department</a:t>
            </a:r>
          </a:p>
        </p:txBody>
      </p:sp>
    </p:spTree>
    <p:extLst>
      <p:ext uri="{BB962C8B-B14F-4D97-AF65-F5344CB8AC3E}">
        <p14:creationId xmlns:p14="http://schemas.microsoft.com/office/powerpoint/2010/main" val="2481247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solidFill>
                  <a:srgbClr val="797B7E"/>
                </a:solidFill>
              </a:rPr>
              <a:t>University of Wisconsin - System</a:t>
            </a:r>
            <a:endParaRPr lang="en-US" dirty="0">
              <a:solidFill>
                <a:srgbClr val="797B7E"/>
              </a:solidFill>
            </a:endParaRPr>
          </a:p>
        </p:txBody>
      </p:sp>
      <p:sp>
        <p:nvSpPr>
          <p:cNvPr id="7" name="Text Placeholder 6"/>
          <p:cNvSpPr>
            <a:spLocks noGrp="1"/>
          </p:cNvSpPr>
          <p:nvPr>
            <p:ph type="body" sz="quarter" idx="13"/>
          </p:nvPr>
        </p:nvSpPr>
        <p:spPr/>
        <p:txBody>
          <a:bodyPr/>
          <a:lstStyle/>
          <a:p>
            <a:r>
              <a:rPr lang="en-US" dirty="0">
                <a:solidFill>
                  <a:srgbClr val="FFFFFF"/>
                </a:solidFill>
                <a:cs typeface="Arial" charset="0"/>
              </a:rPr>
              <a:t>Additional Adjustments Page</a:t>
            </a:r>
          </a:p>
        </p:txBody>
      </p:sp>
      <p:sp>
        <p:nvSpPr>
          <p:cNvPr id="3" name="Slide Number Placeholder 2"/>
          <p:cNvSpPr>
            <a:spLocks noGrp="1"/>
          </p:cNvSpPr>
          <p:nvPr>
            <p:ph type="sldNum" sz="quarter" idx="12"/>
          </p:nvPr>
        </p:nvSpPr>
        <p:spPr/>
        <p:txBody>
          <a:bodyPr/>
          <a:lstStyle/>
          <a:p>
            <a:fld id="{5F9F0D0D-C1D0-447B-88FF-E47BB6D86588}" type="slidenum">
              <a:rPr lang="en-US" smtClean="0"/>
              <a:t>34</a:t>
            </a:fld>
            <a:endParaRPr lang="en-US"/>
          </a:p>
        </p:txBody>
      </p:sp>
      <p:pic>
        <p:nvPicPr>
          <p:cNvPr id="11" name="Picture 10">
            <a:extLst>
              <a:ext uri="{FF2B5EF4-FFF2-40B4-BE49-F238E27FC236}">
                <a16:creationId xmlns:a16="http://schemas.microsoft.com/office/drawing/2014/main" id="{737E30E4-08AE-42BB-BB27-D27C7FC5EDE5}"/>
              </a:ext>
            </a:extLst>
          </p:cNvPr>
          <p:cNvPicPr>
            <a:picLocks noChangeAspect="1"/>
          </p:cNvPicPr>
          <p:nvPr/>
        </p:nvPicPr>
        <p:blipFill>
          <a:blip r:embed="rId3"/>
          <a:stretch>
            <a:fillRect/>
          </a:stretch>
        </p:blipFill>
        <p:spPr>
          <a:xfrm>
            <a:off x="0" y="1100169"/>
            <a:ext cx="9144000" cy="5757831"/>
          </a:xfrm>
          <a:prstGeom prst="rect">
            <a:avLst/>
          </a:prstGeom>
        </p:spPr>
      </p:pic>
      <p:sp>
        <p:nvSpPr>
          <p:cNvPr id="5" name="Rectangle 4"/>
          <p:cNvSpPr/>
          <p:nvPr/>
        </p:nvSpPr>
        <p:spPr>
          <a:xfrm>
            <a:off x="0" y="1828800"/>
            <a:ext cx="8991600" cy="2401627"/>
          </a:xfrm>
          <a:prstGeom prst="rect">
            <a:avLst/>
          </a:prstGeom>
          <a:no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cxnSp>
        <p:nvCxnSpPr>
          <p:cNvPr id="9" name="Straight Arrow Connector 8"/>
          <p:cNvCxnSpPr>
            <a:cxnSpLocks/>
          </p:cNvCxnSpPr>
          <p:nvPr/>
        </p:nvCxnSpPr>
        <p:spPr>
          <a:xfrm>
            <a:off x="3352800" y="4230427"/>
            <a:ext cx="0" cy="26537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685800" y="4558145"/>
            <a:ext cx="5105400" cy="1995055"/>
          </a:xfrm>
          <a:prstGeom prst="rect">
            <a:avLst/>
          </a:prstGeom>
          <a:solidFill>
            <a:schemeClr val="bg1">
              <a:lumMod val="95000"/>
            </a:schemeClr>
          </a:solidFill>
          <a:ln w="57150">
            <a:solidFill>
              <a:srgbClr val="FF9933"/>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u="sng" dirty="0">
                <a:solidFill>
                  <a:srgbClr val="000000"/>
                </a:solidFill>
              </a:rPr>
              <a:t>Vacant Positions</a:t>
            </a:r>
          </a:p>
          <a:p>
            <a:pPr algn="ctr" fontAlgn="base">
              <a:spcBef>
                <a:spcPct val="0"/>
              </a:spcBef>
              <a:spcAft>
                <a:spcPct val="0"/>
              </a:spcAft>
            </a:pPr>
            <a:r>
              <a:rPr lang="en-US" dirty="0">
                <a:solidFill>
                  <a:srgbClr val="000000"/>
                </a:solidFill>
              </a:rPr>
              <a:t>Departments can add placeholder positions into their annual budgets</a:t>
            </a:r>
          </a:p>
          <a:p>
            <a:pPr algn="ctr" fontAlgn="base">
              <a:spcBef>
                <a:spcPct val="0"/>
              </a:spcBef>
              <a:spcAft>
                <a:spcPct val="0"/>
              </a:spcAft>
            </a:pPr>
            <a:endParaRPr lang="en-US" dirty="0">
              <a:solidFill>
                <a:srgbClr val="000000"/>
              </a:solidFill>
            </a:endParaRPr>
          </a:p>
          <a:p>
            <a:pPr algn="ctr" fontAlgn="base">
              <a:spcBef>
                <a:spcPct val="0"/>
              </a:spcBef>
              <a:spcAft>
                <a:spcPct val="0"/>
              </a:spcAft>
            </a:pPr>
            <a:r>
              <a:rPr lang="en-US" dirty="0">
                <a:solidFill>
                  <a:srgbClr val="000000"/>
                </a:solidFill>
              </a:rPr>
              <a:t>This section will populate through the IPS Upload and new rows can also be added manually</a:t>
            </a:r>
          </a:p>
        </p:txBody>
      </p:sp>
    </p:spTree>
    <p:extLst>
      <p:ext uri="{BB962C8B-B14F-4D97-AF65-F5344CB8AC3E}">
        <p14:creationId xmlns:p14="http://schemas.microsoft.com/office/powerpoint/2010/main" val="3626475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solidFill>
                  <a:srgbClr val="797B7E"/>
                </a:solidFill>
              </a:rPr>
              <a:t>University of Wisconsin - System</a:t>
            </a:r>
            <a:endParaRPr lang="en-US" dirty="0">
              <a:solidFill>
                <a:srgbClr val="797B7E"/>
              </a:solidFill>
            </a:endParaRPr>
          </a:p>
        </p:txBody>
      </p:sp>
      <p:sp>
        <p:nvSpPr>
          <p:cNvPr id="8" name="Text Placeholder 7"/>
          <p:cNvSpPr>
            <a:spLocks noGrp="1"/>
          </p:cNvSpPr>
          <p:nvPr>
            <p:ph type="body" sz="quarter" idx="13"/>
          </p:nvPr>
        </p:nvSpPr>
        <p:spPr/>
        <p:txBody>
          <a:bodyPr/>
          <a:lstStyle/>
          <a:p>
            <a:r>
              <a:rPr lang="en-US" dirty="0">
                <a:solidFill>
                  <a:srgbClr val="FFFFFF"/>
                </a:solidFill>
                <a:cs typeface="Arial" charset="0"/>
              </a:rPr>
              <a:t>Additional Adjustments Page</a:t>
            </a:r>
          </a:p>
        </p:txBody>
      </p:sp>
      <p:sp>
        <p:nvSpPr>
          <p:cNvPr id="3" name="Slide Number Placeholder 2"/>
          <p:cNvSpPr>
            <a:spLocks noGrp="1"/>
          </p:cNvSpPr>
          <p:nvPr>
            <p:ph type="sldNum" sz="quarter" idx="12"/>
          </p:nvPr>
        </p:nvSpPr>
        <p:spPr/>
        <p:txBody>
          <a:bodyPr/>
          <a:lstStyle/>
          <a:p>
            <a:fld id="{5F9F0D0D-C1D0-447B-88FF-E47BB6D86588}" type="slidenum">
              <a:rPr lang="en-US" smtClean="0"/>
              <a:t>35</a:t>
            </a:fld>
            <a:endParaRPr lang="en-US"/>
          </a:p>
        </p:txBody>
      </p:sp>
      <p:pic>
        <p:nvPicPr>
          <p:cNvPr id="11" name="Picture 10">
            <a:extLst>
              <a:ext uri="{FF2B5EF4-FFF2-40B4-BE49-F238E27FC236}">
                <a16:creationId xmlns:a16="http://schemas.microsoft.com/office/drawing/2014/main" id="{7BBE0161-7A82-41E6-9DF9-5796D6DDD78F}"/>
              </a:ext>
            </a:extLst>
          </p:cNvPr>
          <p:cNvPicPr>
            <a:picLocks noChangeAspect="1"/>
          </p:cNvPicPr>
          <p:nvPr/>
        </p:nvPicPr>
        <p:blipFill>
          <a:blip r:embed="rId3"/>
          <a:stretch>
            <a:fillRect/>
          </a:stretch>
        </p:blipFill>
        <p:spPr>
          <a:xfrm>
            <a:off x="4354" y="1108878"/>
            <a:ext cx="9144000" cy="5757831"/>
          </a:xfrm>
          <a:prstGeom prst="rect">
            <a:avLst/>
          </a:prstGeom>
        </p:spPr>
      </p:pic>
      <p:sp>
        <p:nvSpPr>
          <p:cNvPr id="6" name="Rectangle 5"/>
          <p:cNvSpPr/>
          <p:nvPr/>
        </p:nvSpPr>
        <p:spPr>
          <a:xfrm>
            <a:off x="2843775" y="1278320"/>
            <a:ext cx="5105400" cy="2170624"/>
          </a:xfrm>
          <a:prstGeom prst="rect">
            <a:avLst/>
          </a:prstGeom>
          <a:solidFill>
            <a:schemeClr val="bg1">
              <a:lumMod val="95000"/>
            </a:schemeClr>
          </a:solidFill>
          <a:ln w="57150">
            <a:solidFill>
              <a:srgbClr val="FF9933"/>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u="sng" dirty="0">
                <a:solidFill>
                  <a:srgbClr val="000000"/>
                </a:solidFill>
              </a:rPr>
              <a:t>Other Budget Adjustments</a:t>
            </a:r>
          </a:p>
          <a:p>
            <a:pPr algn="ctr" fontAlgn="base">
              <a:spcBef>
                <a:spcPct val="0"/>
              </a:spcBef>
              <a:spcAft>
                <a:spcPct val="0"/>
              </a:spcAft>
            </a:pPr>
            <a:r>
              <a:rPr lang="en-US" dirty="0">
                <a:solidFill>
                  <a:srgbClr val="000000"/>
                </a:solidFill>
              </a:rPr>
              <a:t>Other adjustments necessary for budgeting, such as accounting for group, lump sum or negative positions are entered here</a:t>
            </a:r>
          </a:p>
          <a:p>
            <a:pPr algn="ctr" fontAlgn="base">
              <a:spcBef>
                <a:spcPct val="0"/>
              </a:spcBef>
              <a:spcAft>
                <a:spcPct val="0"/>
              </a:spcAft>
            </a:pPr>
            <a:endParaRPr lang="en-US" dirty="0">
              <a:solidFill>
                <a:srgbClr val="000000"/>
              </a:solidFill>
            </a:endParaRPr>
          </a:p>
          <a:p>
            <a:pPr algn="ctr" fontAlgn="base">
              <a:spcBef>
                <a:spcPct val="0"/>
              </a:spcBef>
              <a:spcAft>
                <a:spcPct val="0"/>
              </a:spcAft>
            </a:pPr>
            <a:r>
              <a:rPr lang="en-US" dirty="0">
                <a:solidFill>
                  <a:srgbClr val="000000"/>
                </a:solidFill>
              </a:rPr>
              <a:t>This section will populate through the IPS Upload and new rows can also be added manually</a:t>
            </a:r>
          </a:p>
        </p:txBody>
      </p:sp>
      <p:cxnSp>
        <p:nvCxnSpPr>
          <p:cNvPr id="9" name="Straight Arrow Connector 8"/>
          <p:cNvCxnSpPr>
            <a:cxnSpLocks/>
            <a:stCxn id="6" idx="2"/>
            <a:endCxn id="5" idx="0"/>
          </p:cNvCxnSpPr>
          <p:nvPr/>
        </p:nvCxnSpPr>
        <p:spPr>
          <a:xfrm flipH="1">
            <a:off x="4533900" y="3448944"/>
            <a:ext cx="862575" cy="80407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 name="Rectangle 4"/>
          <p:cNvSpPr/>
          <p:nvPr/>
        </p:nvSpPr>
        <p:spPr>
          <a:xfrm>
            <a:off x="76200" y="4253022"/>
            <a:ext cx="8915399" cy="2300178"/>
          </a:xfrm>
          <a:prstGeom prst="rect">
            <a:avLst/>
          </a:prstGeom>
          <a:no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2916773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494106841"/>
              </p:ext>
            </p:extLst>
          </p:nvPr>
        </p:nvGraphicFramePr>
        <p:xfrm>
          <a:off x="457970" y="1752600"/>
          <a:ext cx="822883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a:t>University of Wisconsin - System</a:t>
            </a:r>
          </a:p>
        </p:txBody>
      </p:sp>
      <p:sp>
        <p:nvSpPr>
          <p:cNvPr id="4" name="Slide Number Placeholder 3"/>
          <p:cNvSpPr>
            <a:spLocks noGrp="1"/>
          </p:cNvSpPr>
          <p:nvPr>
            <p:ph type="sldNum" sz="quarter" idx="12"/>
          </p:nvPr>
        </p:nvSpPr>
        <p:spPr/>
        <p:txBody>
          <a:bodyPr/>
          <a:lstStyle/>
          <a:p>
            <a:fld id="{5F9F0D0D-C1D0-447B-88FF-E47BB6D86588}" type="slidenum">
              <a:rPr lang="en-US" smtClean="0"/>
              <a:t>36</a:t>
            </a:fld>
            <a:endParaRPr lang="en-US"/>
          </a:p>
        </p:txBody>
      </p:sp>
      <p:sp>
        <p:nvSpPr>
          <p:cNvPr id="5" name="Text Placeholder 4"/>
          <p:cNvSpPr>
            <a:spLocks noGrp="1"/>
          </p:cNvSpPr>
          <p:nvPr>
            <p:ph type="body" sz="quarter" idx="13"/>
          </p:nvPr>
        </p:nvSpPr>
        <p:spPr>
          <a:solidFill>
            <a:srgbClr val="C00000"/>
          </a:solidFill>
        </p:spPr>
        <p:txBody>
          <a:bodyPr/>
          <a:lstStyle/>
          <a:p>
            <a:r>
              <a:rPr lang="en-US" dirty="0"/>
              <a:t>Training Overview</a:t>
            </a:r>
          </a:p>
        </p:txBody>
      </p:sp>
    </p:spTree>
    <p:extLst>
      <p:ext uri="{BB962C8B-B14F-4D97-AF65-F5344CB8AC3E}">
        <p14:creationId xmlns:p14="http://schemas.microsoft.com/office/powerpoint/2010/main" val="2949093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105400"/>
          </a:xfrm>
        </p:spPr>
        <p:txBody>
          <a:bodyPr>
            <a:normAutofit/>
          </a:bodyPr>
          <a:lstStyle/>
          <a:p>
            <a:pPr marL="457200" lvl="1" indent="0">
              <a:buNone/>
            </a:pPr>
            <a:endParaRPr lang="en-US" sz="2000" dirty="0"/>
          </a:p>
          <a:p>
            <a:pPr marL="457200" lvl="1" indent="0">
              <a:buNone/>
            </a:pPr>
            <a:endParaRPr lang="en-US" sz="2000" dirty="0"/>
          </a:p>
        </p:txBody>
      </p:sp>
      <p:sp>
        <p:nvSpPr>
          <p:cNvPr id="4" name="Slide Number Placeholder 3"/>
          <p:cNvSpPr>
            <a:spLocks noGrp="1"/>
          </p:cNvSpPr>
          <p:nvPr>
            <p:ph type="sldNum" sz="quarter" idx="12"/>
          </p:nvPr>
        </p:nvSpPr>
        <p:spPr/>
        <p:txBody>
          <a:bodyPr/>
          <a:lstStyle/>
          <a:p>
            <a:fld id="{7F62450C-2E67-428F-9662-DAB13D14FFD2}" type="slidenum">
              <a:rPr lang="en-US" smtClean="0">
                <a:solidFill>
                  <a:prstClr val="black">
                    <a:tint val="75000"/>
                  </a:prstClr>
                </a:solidFill>
              </a:rPr>
              <a:pPr/>
              <a:t>37</a:t>
            </a:fld>
            <a:endParaRPr lang="en-US">
              <a:solidFill>
                <a:prstClr val="black">
                  <a:tint val="75000"/>
                </a:prstClr>
              </a:solidFill>
            </a:endParaRPr>
          </a:p>
        </p:txBody>
      </p:sp>
      <p:sp>
        <p:nvSpPr>
          <p:cNvPr id="6" name="Title 2"/>
          <p:cNvSpPr txBox="1">
            <a:spLocks/>
          </p:cNvSpPr>
          <p:nvPr/>
        </p:nvSpPr>
        <p:spPr>
          <a:xfrm>
            <a:off x="0" y="84063"/>
            <a:ext cx="9144000" cy="9144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prstClr val="white"/>
                </a:solidFill>
                <a:cs typeface="Arial" panose="020B0604020202020204" pitchFamily="34" charset="0"/>
              </a:rPr>
              <a:t>Navigation</a:t>
            </a:r>
          </a:p>
        </p:txBody>
      </p:sp>
      <p:sp>
        <p:nvSpPr>
          <p:cNvPr id="2" name="Rectangle 1"/>
          <p:cNvSpPr/>
          <p:nvPr/>
        </p:nvSpPr>
        <p:spPr>
          <a:xfrm>
            <a:off x="381000" y="1178520"/>
            <a:ext cx="8534399" cy="1015663"/>
          </a:xfrm>
          <a:prstGeom prst="rect">
            <a:avLst/>
          </a:prstGeom>
        </p:spPr>
        <p:txBody>
          <a:bodyPr wrap="square">
            <a:spAutoFit/>
          </a:bodyPr>
          <a:lstStyle/>
          <a:p>
            <a:pPr marL="285750" indent="-285750">
              <a:buFont typeface="Arial" panose="020B0604020202020204" pitchFamily="34" charset="0"/>
              <a:buChar char="•"/>
            </a:pPr>
            <a:r>
              <a:rPr lang="en-US" sz="2000" dirty="0"/>
              <a:t>The Annual Setup &amp; Lock Users pages can be found by navigating in PeopleSoft to: </a:t>
            </a:r>
            <a:r>
              <a:rPr lang="en-US" sz="2000" dirty="0">
                <a:solidFill>
                  <a:srgbClr val="FF0000"/>
                </a:solidFill>
              </a:rPr>
              <a:t>Workforce Administration </a:t>
            </a:r>
            <a:r>
              <a:rPr lang="en-US" sz="2000" dirty="0">
                <a:solidFill>
                  <a:srgbClr val="FF0000"/>
                </a:solidFill>
                <a:sym typeface="Wingdings" panose="05000000000000000000" pitchFamily="2" charset="2"/>
              </a:rPr>
              <a:t> UW External HR Systems  Compensation Admin Tool  CAT Setup </a:t>
            </a:r>
            <a:endParaRPr lang="en-US" sz="2000" dirty="0">
              <a:solidFill>
                <a:srgbClr val="FF0000"/>
              </a:solidFill>
            </a:endParaRPr>
          </a:p>
        </p:txBody>
      </p:sp>
      <p:pic>
        <p:nvPicPr>
          <p:cNvPr id="5" name="Picture 4">
            <a:extLst>
              <a:ext uri="{FF2B5EF4-FFF2-40B4-BE49-F238E27FC236}">
                <a16:creationId xmlns:a16="http://schemas.microsoft.com/office/drawing/2014/main" id="{0E2F2C9C-F4C9-42BD-82CE-EAFA3C3D96E9}"/>
              </a:ext>
            </a:extLst>
          </p:cNvPr>
          <p:cNvPicPr>
            <a:picLocks noChangeAspect="1"/>
          </p:cNvPicPr>
          <p:nvPr/>
        </p:nvPicPr>
        <p:blipFill>
          <a:blip r:embed="rId3"/>
          <a:stretch>
            <a:fillRect/>
          </a:stretch>
        </p:blipFill>
        <p:spPr>
          <a:xfrm>
            <a:off x="685800" y="2319773"/>
            <a:ext cx="8077200" cy="3368416"/>
          </a:xfrm>
          <a:prstGeom prst="rect">
            <a:avLst/>
          </a:prstGeom>
        </p:spPr>
      </p:pic>
    </p:spTree>
    <p:extLst>
      <p:ext uri="{BB962C8B-B14F-4D97-AF65-F5344CB8AC3E}">
        <p14:creationId xmlns:p14="http://schemas.microsoft.com/office/powerpoint/2010/main" val="1718369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University of Wisconsin - System</a:t>
            </a:r>
          </a:p>
        </p:txBody>
      </p:sp>
      <p:sp>
        <p:nvSpPr>
          <p:cNvPr id="4" name="Slide Number Placeholder 3"/>
          <p:cNvSpPr>
            <a:spLocks noGrp="1"/>
          </p:cNvSpPr>
          <p:nvPr>
            <p:ph type="sldNum" sz="quarter" idx="12"/>
          </p:nvPr>
        </p:nvSpPr>
        <p:spPr/>
        <p:txBody>
          <a:bodyPr/>
          <a:lstStyle/>
          <a:p>
            <a:fld id="{5F9F0D0D-C1D0-447B-88FF-E47BB6D86588}" type="slidenum">
              <a:rPr lang="en-US" smtClean="0"/>
              <a:t>38</a:t>
            </a:fld>
            <a:endParaRPr lang="en-US"/>
          </a:p>
        </p:txBody>
      </p:sp>
      <p:sp>
        <p:nvSpPr>
          <p:cNvPr id="5" name="Text Placeholder 4"/>
          <p:cNvSpPr>
            <a:spLocks noGrp="1"/>
          </p:cNvSpPr>
          <p:nvPr>
            <p:ph type="body" sz="quarter" idx="13"/>
          </p:nvPr>
        </p:nvSpPr>
        <p:spPr>
          <a:solidFill>
            <a:srgbClr val="C00000"/>
          </a:solidFill>
        </p:spPr>
        <p:txBody>
          <a:bodyPr/>
          <a:lstStyle/>
          <a:p>
            <a:pPr algn="ctr"/>
            <a:r>
              <a:rPr lang="en-US" dirty="0"/>
              <a:t>CAT Setup - Data Freezing</a:t>
            </a:r>
          </a:p>
        </p:txBody>
      </p:sp>
      <p:sp>
        <p:nvSpPr>
          <p:cNvPr id="9" name="TextBox 8"/>
          <p:cNvSpPr txBox="1"/>
          <p:nvPr/>
        </p:nvSpPr>
        <p:spPr>
          <a:xfrm>
            <a:off x="76200" y="1219200"/>
            <a:ext cx="3048000"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a:t>When the time comes to perform final reconciliation, each institution will select the time to </a:t>
            </a:r>
            <a:r>
              <a:rPr lang="en-US" sz="2000" b="1" dirty="0"/>
              <a:t>turn off the automatic job data feed between HRS Job Data and CAT records</a:t>
            </a:r>
            <a:r>
              <a:rPr lang="en-US" sz="2000" dirty="0"/>
              <a:t>.</a:t>
            </a:r>
          </a:p>
          <a:p>
            <a:pPr marL="285750" indent="-285750">
              <a:buFont typeface="Arial" panose="020B0604020202020204" pitchFamily="34" charset="0"/>
              <a:buChar char="•"/>
            </a:pPr>
            <a:r>
              <a:rPr lang="en-US" sz="2000" dirty="0"/>
              <a:t>On the Annual Setup Page, fill in your Business Unit and click on ‘Search’.</a:t>
            </a:r>
          </a:p>
          <a:p>
            <a:pPr marL="285750" indent="-285750">
              <a:buFont typeface="Arial" panose="020B0604020202020204" pitchFamily="34" charset="0"/>
              <a:buChar char="•"/>
            </a:pPr>
            <a:r>
              <a:rPr lang="en-US" sz="2000" dirty="0"/>
              <a:t>This can be done by division on the </a:t>
            </a:r>
            <a:r>
              <a:rPr lang="en-US" sz="2000" dirty="0">
                <a:solidFill>
                  <a:srgbClr val="FF0000"/>
                </a:solidFill>
              </a:rPr>
              <a:t>Data Freeze tab</a:t>
            </a:r>
            <a:r>
              <a:rPr lang="en-US" sz="2000" dirty="0"/>
              <a:t> of the </a:t>
            </a:r>
            <a:r>
              <a:rPr lang="en-US" sz="2000" dirty="0">
                <a:solidFill>
                  <a:srgbClr val="FF0000"/>
                </a:solidFill>
              </a:rPr>
              <a:t>Annual Setup Page</a:t>
            </a:r>
            <a:r>
              <a:rPr lang="en-US" sz="2000" dirty="0"/>
              <a:t> in </a:t>
            </a:r>
            <a:r>
              <a:rPr lang="en-US" sz="2000" dirty="0">
                <a:solidFill>
                  <a:srgbClr val="FF0000"/>
                </a:solidFill>
              </a:rPr>
              <a:t>CAT Setup</a:t>
            </a:r>
            <a:r>
              <a:rPr lang="en-US" sz="2000" dirty="0"/>
              <a:t>.</a:t>
            </a:r>
          </a:p>
        </p:txBody>
      </p:sp>
      <p:pic>
        <p:nvPicPr>
          <p:cNvPr id="10" name="Picture 9">
            <a:extLst>
              <a:ext uri="{FF2B5EF4-FFF2-40B4-BE49-F238E27FC236}">
                <a16:creationId xmlns:a16="http://schemas.microsoft.com/office/drawing/2014/main" id="{830E8B78-219A-4247-B6F0-A4FAA33B6382}"/>
              </a:ext>
            </a:extLst>
          </p:cNvPr>
          <p:cNvPicPr>
            <a:picLocks noChangeAspect="1"/>
          </p:cNvPicPr>
          <p:nvPr/>
        </p:nvPicPr>
        <p:blipFill>
          <a:blip r:embed="rId2"/>
          <a:stretch>
            <a:fillRect/>
          </a:stretch>
        </p:blipFill>
        <p:spPr>
          <a:xfrm>
            <a:off x="3162619" y="2514600"/>
            <a:ext cx="5105400" cy="4343400"/>
          </a:xfrm>
          <a:prstGeom prst="rect">
            <a:avLst/>
          </a:prstGeom>
          <a:ln>
            <a:solidFill>
              <a:schemeClr val="bg1">
                <a:lumMod val="75000"/>
              </a:schemeClr>
            </a:solidFill>
          </a:ln>
        </p:spPr>
      </p:pic>
      <p:sp>
        <p:nvSpPr>
          <p:cNvPr id="7" name="Rectangle 6"/>
          <p:cNvSpPr/>
          <p:nvPr/>
        </p:nvSpPr>
        <p:spPr>
          <a:xfrm>
            <a:off x="5803039" y="3352800"/>
            <a:ext cx="662759" cy="3124200"/>
          </a:xfrm>
          <a:prstGeom prst="rect">
            <a:avLst/>
          </a:prstGeom>
          <a:noFill/>
          <a:ln w="38100">
            <a:solidFill>
              <a:srgbClr val="FF993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11" name="Picture 10">
            <a:extLst>
              <a:ext uri="{FF2B5EF4-FFF2-40B4-BE49-F238E27FC236}">
                <a16:creationId xmlns:a16="http://schemas.microsoft.com/office/drawing/2014/main" id="{8E74A35B-A482-4C80-B060-50CF004E0440}"/>
              </a:ext>
            </a:extLst>
          </p:cNvPr>
          <p:cNvPicPr>
            <a:picLocks noChangeAspect="1"/>
          </p:cNvPicPr>
          <p:nvPr/>
        </p:nvPicPr>
        <p:blipFill>
          <a:blip r:embed="rId3"/>
          <a:stretch>
            <a:fillRect/>
          </a:stretch>
        </p:blipFill>
        <p:spPr>
          <a:xfrm>
            <a:off x="4419919" y="1201924"/>
            <a:ext cx="2590800" cy="1279877"/>
          </a:xfrm>
          <a:prstGeom prst="rect">
            <a:avLst/>
          </a:prstGeom>
          <a:ln>
            <a:solidFill>
              <a:schemeClr val="bg1">
                <a:lumMod val="75000"/>
              </a:schemeClr>
            </a:solidFill>
          </a:ln>
        </p:spPr>
      </p:pic>
      <p:sp>
        <p:nvSpPr>
          <p:cNvPr id="12" name="Rectangle 11">
            <a:extLst>
              <a:ext uri="{FF2B5EF4-FFF2-40B4-BE49-F238E27FC236}">
                <a16:creationId xmlns:a16="http://schemas.microsoft.com/office/drawing/2014/main" id="{3D39F9DA-DFA3-474B-8870-3E50CB90C0BD}"/>
              </a:ext>
            </a:extLst>
          </p:cNvPr>
          <p:cNvSpPr/>
          <p:nvPr/>
        </p:nvSpPr>
        <p:spPr>
          <a:xfrm>
            <a:off x="3886200" y="2514600"/>
            <a:ext cx="609600" cy="1524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543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University of Wisconsin - System</a:t>
            </a:r>
          </a:p>
        </p:txBody>
      </p:sp>
      <p:sp>
        <p:nvSpPr>
          <p:cNvPr id="4" name="Slide Number Placeholder 3"/>
          <p:cNvSpPr>
            <a:spLocks noGrp="1"/>
          </p:cNvSpPr>
          <p:nvPr>
            <p:ph type="sldNum" sz="quarter" idx="12"/>
          </p:nvPr>
        </p:nvSpPr>
        <p:spPr/>
        <p:txBody>
          <a:bodyPr/>
          <a:lstStyle/>
          <a:p>
            <a:fld id="{5F9F0D0D-C1D0-447B-88FF-E47BB6D86588}" type="slidenum">
              <a:rPr lang="en-US" smtClean="0"/>
              <a:t>39</a:t>
            </a:fld>
            <a:endParaRPr lang="en-US"/>
          </a:p>
        </p:txBody>
      </p:sp>
      <p:sp>
        <p:nvSpPr>
          <p:cNvPr id="5" name="Text Placeholder 4"/>
          <p:cNvSpPr>
            <a:spLocks noGrp="1"/>
          </p:cNvSpPr>
          <p:nvPr>
            <p:ph type="body" sz="quarter" idx="13"/>
          </p:nvPr>
        </p:nvSpPr>
        <p:spPr>
          <a:solidFill>
            <a:srgbClr val="C00000"/>
          </a:solidFill>
        </p:spPr>
        <p:txBody>
          <a:bodyPr/>
          <a:lstStyle/>
          <a:p>
            <a:pPr algn="ctr"/>
            <a:r>
              <a:rPr lang="en-US" dirty="0"/>
              <a:t>CAT Setup - User Locking</a:t>
            </a:r>
          </a:p>
        </p:txBody>
      </p:sp>
      <p:sp>
        <p:nvSpPr>
          <p:cNvPr id="7" name="TextBox 6"/>
          <p:cNvSpPr txBox="1"/>
          <p:nvPr/>
        </p:nvSpPr>
        <p:spPr>
          <a:xfrm>
            <a:off x="228600" y="1219200"/>
            <a:ext cx="8686800"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This page is used to </a:t>
            </a:r>
            <a:r>
              <a:rPr lang="en-US" sz="1600" b="1" dirty="0"/>
              <a:t>‘lock’ </a:t>
            </a:r>
            <a:r>
              <a:rPr lang="en-US" sz="1600" dirty="0"/>
              <a:t>users, especially toward the end of the budgeting cycle. </a:t>
            </a:r>
          </a:p>
          <a:p>
            <a:pPr marL="285750" indent="-285750">
              <a:buFont typeface="Arial" panose="020B0604020202020204" pitchFamily="34" charset="0"/>
              <a:buChar char="•"/>
            </a:pPr>
            <a:r>
              <a:rPr lang="en-US" sz="1600" dirty="0"/>
              <a:t>When a user is locked, their access is switched to </a:t>
            </a:r>
            <a:r>
              <a:rPr lang="en-US" sz="1600" b="1" dirty="0"/>
              <a:t>View Only</a:t>
            </a:r>
            <a:r>
              <a:rPr lang="en-US" sz="1600" dirty="0"/>
              <a:t>. When a user is unlocked, their access corresponds to their given CAT security role.</a:t>
            </a:r>
          </a:p>
          <a:p>
            <a:pPr marL="285750" indent="-285750">
              <a:buFont typeface="Arial" panose="020B0604020202020204" pitchFamily="34" charset="0"/>
              <a:buChar char="•"/>
            </a:pPr>
            <a:r>
              <a:rPr lang="en-US" sz="1600" dirty="0"/>
              <a:t>If a user has the </a:t>
            </a:r>
            <a:r>
              <a:rPr lang="en-US" sz="1600" b="1" dirty="0"/>
              <a:t>Read Only </a:t>
            </a:r>
            <a:r>
              <a:rPr lang="en-US" sz="1600" dirty="0"/>
              <a:t>role, they will remain View Only regardless of if they are locked or unlocked.</a:t>
            </a:r>
          </a:p>
          <a:p>
            <a:pPr marL="285750" indent="-285750">
              <a:buFont typeface="Arial" panose="020B0604020202020204" pitchFamily="34" charset="0"/>
              <a:buChar char="•"/>
            </a:pPr>
            <a:r>
              <a:rPr lang="en-US" sz="1600" dirty="0"/>
              <a:t>At the beginning of each planning year and when a new user is given a CAT security role, the UW System CAT Admin must visit this page and </a:t>
            </a:r>
            <a:r>
              <a:rPr lang="en-US" sz="1600" b="1" dirty="0"/>
              <a:t>unlock</a:t>
            </a:r>
            <a:r>
              <a:rPr lang="en-US" sz="1600" dirty="0"/>
              <a:t> them in order for the new user to be given their full access.</a:t>
            </a:r>
          </a:p>
        </p:txBody>
      </p:sp>
      <p:pic>
        <p:nvPicPr>
          <p:cNvPr id="6" name="Content Placeholder 5">
            <a:extLst>
              <a:ext uri="{FF2B5EF4-FFF2-40B4-BE49-F238E27FC236}">
                <a16:creationId xmlns:a16="http://schemas.microsoft.com/office/drawing/2014/main" id="{BA9C7353-0206-42A6-984D-3B5ADC576B0E}"/>
              </a:ext>
            </a:extLst>
          </p:cNvPr>
          <p:cNvPicPr>
            <a:picLocks noGrp="1" noChangeAspect="1"/>
          </p:cNvPicPr>
          <p:nvPr>
            <p:ph idx="1"/>
          </p:nvPr>
        </p:nvPicPr>
        <p:blipFill>
          <a:blip r:embed="rId2"/>
          <a:stretch>
            <a:fillRect/>
          </a:stretch>
        </p:blipFill>
        <p:spPr>
          <a:xfrm>
            <a:off x="304800" y="3345480"/>
            <a:ext cx="8534400" cy="2750520"/>
          </a:xfrm>
          <a:prstGeom prst="rect">
            <a:avLst/>
          </a:prstGeom>
        </p:spPr>
      </p:pic>
      <p:sp>
        <p:nvSpPr>
          <p:cNvPr id="8" name="Rectangle 7"/>
          <p:cNvSpPr/>
          <p:nvPr/>
        </p:nvSpPr>
        <p:spPr>
          <a:xfrm>
            <a:off x="304800" y="3429000"/>
            <a:ext cx="609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937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solidFill>
            <a:srgbClr val="BC1A0E"/>
          </a:solidFill>
        </p:spPr>
        <p:txBody>
          <a:bodyPr/>
          <a:lstStyle/>
          <a:p>
            <a:pPr algn="ctr"/>
            <a:r>
              <a:rPr lang="en-US" dirty="0"/>
              <a:t>Overall Process Flow (Technical)</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3F3F3F"/>
              </a:solidFill>
            </a:endParaRPr>
          </a:p>
        </p:txBody>
      </p:sp>
      <p:graphicFrame>
        <p:nvGraphicFramePr>
          <p:cNvPr id="5" name="Object 4"/>
          <p:cNvGraphicFramePr>
            <a:graphicFrameLocks noChangeAspect="1"/>
          </p:cNvGraphicFramePr>
          <p:nvPr/>
        </p:nvGraphicFramePr>
        <p:xfrm>
          <a:off x="847725" y="1295400"/>
          <a:ext cx="6619875" cy="5162550"/>
        </p:xfrm>
        <a:graphic>
          <a:graphicData uri="http://schemas.openxmlformats.org/presentationml/2006/ole">
            <mc:AlternateContent xmlns:mc="http://schemas.openxmlformats.org/markup-compatibility/2006">
              <mc:Choice xmlns:v="urn:schemas-microsoft-com:vml" Requires="v">
                <p:oleObj spid="_x0000_s2080" name="Visio" r:id="rId3" imgW="7130098" imgH="6284594" progId="Visio.Drawing.11">
                  <p:embed/>
                </p:oleObj>
              </mc:Choice>
              <mc:Fallback>
                <p:oleObj name="Visio" r:id="rId3" imgW="7130098" imgH="6284594" progId="Visio.Drawing.11">
                  <p:embed/>
                  <p:pic>
                    <p:nvPicPr>
                      <p:cNvPr id="5" name="Object 4"/>
                      <p:cNvPicPr>
                        <a:picLocks noChangeAspect="1" noChangeArrowheads="1"/>
                      </p:cNvPicPr>
                      <p:nvPr/>
                    </p:nvPicPr>
                    <p:blipFill>
                      <a:blip r:embed="rId4"/>
                      <a:srcRect/>
                      <a:stretch>
                        <a:fillRect/>
                      </a:stretch>
                    </p:blipFill>
                    <p:spPr bwMode="auto">
                      <a:xfrm>
                        <a:off x="847725" y="1295400"/>
                        <a:ext cx="6619875" cy="5162550"/>
                      </a:xfrm>
                      <a:prstGeom prst="rect">
                        <a:avLst/>
                      </a:prstGeom>
                      <a:noFill/>
                    </p:spPr>
                  </p:pic>
                </p:oleObj>
              </mc:Fallback>
            </mc:AlternateContent>
          </a:graphicData>
        </a:graphic>
      </p:graphicFrame>
      <p:sp>
        <p:nvSpPr>
          <p:cNvPr id="2" name="Footer Placeholder 1"/>
          <p:cNvSpPr>
            <a:spLocks noGrp="1"/>
          </p:cNvSpPr>
          <p:nvPr>
            <p:ph type="ftr" sz="quarter" idx="11"/>
          </p:nvPr>
        </p:nvSpPr>
        <p:spPr/>
        <p:txBody>
          <a:bodyPr/>
          <a:lstStyle/>
          <a:p>
            <a:r>
              <a:rPr lang="en-US">
                <a:solidFill>
                  <a:srgbClr val="3F3F3F">
                    <a:tint val="75000"/>
                  </a:srgbClr>
                </a:solidFill>
              </a:rPr>
              <a:t>University of Wisconsin - System</a:t>
            </a:r>
          </a:p>
        </p:txBody>
      </p:sp>
      <p:sp>
        <p:nvSpPr>
          <p:cNvPr id="3" name="Slide Number Placeholder 2"/>
          <p:cNvSpPr>
            <a:spLocks noGrp="1"/>
          </p:cNvSpPr>
          <p:nvPr>
            <p:ph type="sldNum" sz="quarter" idx="12"/>
          </p:nvPr>
        </p:nvSpPr>
        <p:spPr/>
        <p:txBody>
          <a:bodyPr/>
          <a:lstStyle/>
          <a:p>
            <a:fld id="{5F9F0D0D-C1D0-447B-88FF-E47BB6D86588}" type="slidenum">
              <a:rPr lang="en-US" smtClean="0">
                <a:solidFill>
                  <a:srgbClr val="3F3F3F">
                    <a:tint val="75000"/>
                  </a:srgbClr>
                </a:solidFill>
              </a:rPr>
              <a:pPr/>
              <a:t>4</a:t>
            </a:fld>
            <a:endParaRPr lang="en-US">
              <a:solidFill>
                <a:srgbClr val="3F3F3F">
                  <a:tint val="75000"/>
                </a:srgbClr>
              </a:solidFill>
            </a:endParaRPr>
          </a:p>
        </p:txBody>
      </p:sp>
    </p:spTree>
    <p:extLst>
      <p:ext uri="{BB962C8B-B14F-4D97-AF65-F5344CB8AC3E}">
        <p14:creationId xmlns:p14="http://schemas.microsoft.com/office/powerpoint/2010/main" val="2044227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71600"/>
            <a:ext cx="8229600" cy="4754563"/>
          </a:xfrm>
        </p:spPr>
        <p:txBody>
          <a:bodyPr>
            <a:normAutofit/>
          </a:bodyPr>
          <a:lstStyle/>
          <a:p>
            <a:r>
              <a:rPr lang="en-US" sz="2000" b="1" dirty="0">
                <a:solidFill>
                  <a:srgbClr val="000000"/>
                </a:solidFill>
              </a:rPr>
              <a:t>Lock Users</a:t>
            </a:r>
            <a:r>
              <a:rPr lang="en-US" sz="2000" dirty="0">
                <a:solidFill>
                  <a:srgbClr val="000000"/>
                </a:solidFill>
              </a:rPr>
              <a:t>: to lock users out of CAT at the end of the budget cycle</a:t>
            </a:r>
          </a:p>
          <a:p>
            <a:r>
              <a:rPr lang="en-US" sz="2000" dirty="0">
                <a:solidFill>
                  <a:srgbClr val="000000"/>
                </a:solidFill>
              </a:rPr>
              <a:t>Note: an institution can search by Department or Business Unit to find employees</a:t>
            </a:r>
            <a:endParaRPr lang="en-US" sz="2000" b="1" dirty="0">
              <a:solidFill>
                <a:srgbClr val="000000"/>
              </a:solidFill>
            </a:endParaRPr>
          </a:p>
        </p:txBody>
      </p:sp>
      <p:sp>
        <p:nvSpPr>
          <p:cNvPr id="6" name="Text Placeholder 5"/>
          <p:cNvSpPr>
            <a:spLocks noGrp="1"/>
          </p:cNvSpPr>
          <p:nvPr>
            <p:ph type="body" sz="quarter" idx="13"/>
          </p:nvPr>
        </p:nvSpPr>
        <p:spPr>
          <a:solidFill>
            <a:srgbClr val="C00000"/>
          </a:solidFill>
        </p:spPr>
        <p:txBody>
          <a:bodyPr/>
          <a:lstStyle/>
          <a:p>
            <a:pPr algn="ctr"/>
            <a:r>
              <a:rPr lang="en-US" dirty="0"/>
              <a:t>CAT Setup - User Locking</a:t>
            </a:r>
          </a:p>
        </p:txBody>
      </p:sp>
      <p:sp>
        <p:nvSpPr>
          <p:cNvPr id="7" name="Footer Placeholder 2"/>
          <p:cNvSpPr>
            <a:spLocks noGrp="1"/>
          </p:cNvSpPr>
          <p:nvPr>
            <p:ph type="ftr" sz="quarter" idx="11"/>
          </p:nvPr>
        </p:nvSpPr>
        <p:spPr>
          <a:xfrm>
            <a:off x="3124200" y="6356350"/>
            <a:ext cx="2895600" cy="365125"/>
          </a:xfrm>
        </p:spPr>
        <p:txBody>
          <a:bodyPr/>
          <a:lstStyle/>
          <a:p>
            <a:r>
              <a:rPr lang="en-US" dirty="0"/>
              <a:t>University of Wisconsin - System</a:t>
            </a:r>
          </a:p>
        </p:txBody>
      </p:sp>
      <p:sp>
        <p:nvSpPr>
          <p:cNvPr id="2" name="Slide Number Placeholder 1"/>
          <p:cNvSpPr>
            <a:spLocks noGrp="1"/>
          </p:cNvSpPr>
          <p:nvPr>
            <p:ph type="sldNum" sz="quarter" idx="12"/>
          </p:nvPr>
        </p:nvSpPr>
        <p:spPr/>
        <p:txBody>
          <a:bodyPr/>
          <a:lstStyle/>
          <a:p>
            <a:fld id="{5F9F0D0D-C1D0-447B-88FF-E47BB6D86588}" type="slidenum">
              <a:rPr lang="en-US" smtClean="0"/>
              <a:t>40</a:t>
            </a:fld>
            <a:endParaRPr lang="en-US"/>
          </a:p>
        </p:txBody>
      </p:sp>
      <p:pic>
        <p:nvPicPr>
          <p:cNvPr id="4" name="Picture 3">
            <a:extLst>
              <a:ext uri="{FF2B5EF4-FFF2-40B4-BE49-F238E27FC236}">
                <a16:creationId xmlns:a16="http://schemas.microsoft.com/office/drawing/2014/main" id="{85C9D464-7FA1-40EA-8CEF-2C589DBC5F95}"/>
              </a:ext>
            </a:extLst>
          </p:cNvPr>
          <p:cNvPicPr>
            <a:picLocks noChangeAspect="1"/>
          </p:cNvPicPr>
          <p:nvPr/>
        </p:nvPicPr>
        <p:blipFill>
          <a:blip r:embed="rId3"/>
          <a:stretch>
            <a:fillRect/>
          </a:stretch>
        </p:blipFill>
        <p:spPr>
          <a:xfrm>
            <a:off x="838200" y="2514600"/>
            <a:ext cx="7848600" cy="3733800"/>
          </a:xfrm>
          <a:prstGeom prst="rect">
            <a:avLst/>
          </a:prstGeom>
          <a:ln>
            <a:solidFill>
              <a:schemeClr val="bg1">
                <a:lumMod val="75000"/>
              </a:schemeClr>
            </a:solidFill>
          </a:ln>
        </p:spPr>
      </p:pic>
    </p:spTree>
    <p:extLst>
      <p:ext uri="{BB962C8B-B14F-4D97-AF65-F5344CB8AC3E}">
        <p14:creationId xmlns:p14="http://schemas.microsoft.com/office/powerpoint/2010/main" val="2475338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841778925"/>
              </p:ext>
            </p:extLst>
          </p:nvPr>
        </p:nvGraphicFramePr>
        <p:xfrm>
          <a:off x="838200" y="1981200"/>
          <a:ext cx="76962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a:t>University of Wisconsin - System</a:t>
            </a:r>
          </a:p>
        </p:txBody>
      </p:sp>
      <p:sp>
        <p:nvSpPr>
          <p:cNvPr id="4" name="Slide Number Placeholder 3"/>
          <p:cNvSpPr>
            <a:spLocks noGrp="1"/>
          </p:cNvSpPr>
          <p:nvPr>
            <p:ph type="sldNum" sz="quarter" idx="12"/>
          </p:nvPr>
        </p:nvSpPr>
        <p:spPr/>
        <p:txBody>
          <a:bodyPr/>
          <a:lstStyle/>
          <a:p>
            <a:fld id="{5F9F0D0D-C1D0-447B-88FF-E47BB6D86588}" type="slidenum">
              <a:rPr lang="en-US" smtClean="0"/>
              <a:t>41</a:t>
            </a:fld>
            <a:endParaRPr lang="en-US"/>
          </a:p>
        </p:txBody>
      </p:sp>
      <p:sp>
        <p:nvSpPr>
          <p:cNvPr id="5" name="Text Placeholder 4"/>
          <p:cNvSpPr>
            <a:spLocks noGrp="1"/>
          </p:cNvSpPr>
          <p:nvPr>
            <p:ph type="body" sz="quarter" idx="13"/>
          </p:nvPr>
        </p:nvSpPr>
        <p:spPr>
          <a:solidFill>
            <a:srgbClr val="C00000"/>
          </a:solidFill>
        </p:spPr>
        <p:txBody>
          <a:bodyPr/>
          <a:lstStyle/>
          <a:p>
            <a:pPr algn="ctr"/>
            <a:r>
              <a:rPr lang="en-US" dirty="0"/>
              <a:t>Training Overview</a:t>
            </a:r>
          </a:p>
        </p:txBody>
      </p:sp>
    </p:spTree>
    <p:extLst>
      <p:ext uri="{BB962C8B-B14F-4D97-AF65-F5344CB8AC3E}">
        <p14:creationId xmlns:p14="http://schemas.microsoft.com/office/powerpoint/2010/main" val="2539621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105400"/>
          </a:xfrm>
        </p:spPr>
        <p:txBody>
          <a:bodyPr>
            <a:normAutofit/>
          </a:bodyPr>
          <a:lstStyle/>
          <a:p>
            <a:pPr marL="457200" lvl="1" indent="0">
              <a:buNone/>
            </a:pPr>
            <a:endParaRPr lang="en-US" sz="2000" dirty="0"/>
          </a:p>
          <a:p>
            <a:pPr marL="457200" lvl="1" indent="0">
              <a:buNone/>
            </a:pPr>
            <a:endParaRPr lang="en-US" sz="2000" dirty="0"/>
          </a:p>
        </p:txBody>
      </p:sp>
      <p:sp>
        <p:nvSpPr>
          <p:cNvPr id="4" name="Slide Number Placeholder 3"/>
          <p:cNvSpPr>
            <a:spLocks noGrp="1"/>
          </p:cNvSpPr>
          <p:nvPr>
            <p:ph type="sldNum" sz="quarter" idx="12"/>
          </p:nvPr>
        </p:nvSpPr>
        <p:spPr/>
        <p:txBody>
          <a:bodyPr/>
          <a:lstStyle/>
          <a:p>
            <a:fld id="{7F62450C-2E67-428F-9662-DAB13D14FFD2}" type="slidenum">
              <a:rPr lang="en-US" smtClean="0">
                <a:solidFill>
                  <a:prstClr val="black">
                    <a:tint val="75000"/>
                  </a:prstClr>
                </a:solidFill>
              </a:rPr>
              <a:pPr/>
              <a:t>42</a:t>
            </a:fld>
            <a:endParaRPr lang="en-US">
              <a:solidFill>
                <a:prstClr val="black">
                  <a:tint val="75000"/>
                </a:prstClr>
              </a:solidFill>
            </a:endParaRPr>
          </a:p>
        </p:txBody>
      </p:sp>
      <p:sp>
        <p:nvSpPr>
          <p:cNvPr id="6" name="Title 2"/>
          <p:cNvSpPr txBox="1">
            <a:spLocks/>
          </p:cNvSpPr>
          <p:nvPr/>
        </p:nvSpPr>
        <p:spPr>
          <a:xfrm>
            <a:off x="0" y="84063"/>
            <a:ext cx="9144000" cy="9144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prstClr val="white"/>
                </a:solidFill>
                <a:cs typeface="Arial" panose="020B0604020202020204" pitchFamily="34" charset="0"/>
              </a:rPr>
              <a:t>Navigation</a:t>
            </a:r>
          </a:p>
        </p:txBody>
      </p:sp>
      <p:sp>
        <p:nvSpPr>
          <p:cNvPr id="2" name="Rectangle 1"/>
          <p:cNvSpPr/>
          <p:nvPr/>
        </p:nvSpPr>
        <p:spPr>
          <a:xfrm>
            <a:off x="381000" y="1178520"/>
            <a:ext cx="8534399" cy="1015663"/>
          </a:xfrm>
          <a:prstGeom prst="rect">
            <a:avLst/>
          </a:prstGeom>
        </p:spPr>
        <p:txBody>
          <a:bodyPr wrap="square">
            <a:spAutoFit/>
          </a:bodyPr>
          <a:lstStyle/>
          <a:p>
            <a:pPr marL="285750" indent="-285750">
              <a:buFont typeface="Arial" panose="020B0604020202020204" pitchFamily="34" charset="0"/>
              <a:buChar char="•"/>
            </a:pPr>
            <a:r>
              <a:rPr lang="en-US" sz="2000" dirty="0"/>
              <a:t>The CAT Reports can be found by navigating in PeopleSoft to: </a:t>
            </a:r>
            <a:r>
              <a:rPr lang="en-US" sz="2000" dirty="0">
                <a:solidFill>
                  <a:srgbClr val="FF0000"/>
                </a:solidFill>
              </a:rPr>
              <a:t>Workforce Administration </a:t>
            </a:r>
            <a:r>
              <a:rPr lang="en-US" sz="2000" dirty="0">
                <a:solidFill>
                  <a:srgbClr val="FF0000"/>
                </a:solidFill>
                <a:sym typeface="Wingdings" panose="05000000000000000000" pitchFamily="2" charset="2"/>
              </a:rPr>
              <a:t> UW External HR Systems  Compensation Admin Tool  CAT Reports </a:t>
            </a:r>
            <a:endParaRPr lang="en-US" sz="2000" dirty="0">
              <a:solidFill>
                <a:srgbClr val="FF0000"/>
              </a:solidFill>
            </a:endParaRPr>
          </a:p>
        </p:txBody>
      </p:sp>
      <p:pic>
        <p:nvPicPr>
          <p:cNvPr id="7" name="Picture 6">
            <a:extLst>
              <a:ext uri="{FF2B5EF4-FFF2-40B4-BE49-F238E27FC236}">
                <a16:creationId xmlns:a16="http://schemas.microsoft.com/office/drawing/2014/main" id="{A49EA892-4DFC-479F-82EB-ED4C804D892D}"/>
              </a:ext>
            </a:extLst>
          </p:cNvPr>
          <p:cNvPicPr>
            <a:picLocks noChangeAspect="1"/>
          </p:cNvPicPr>
          <p:nvPr/>
        </p:nvPicPr>
        <p:blipFill>
          <a:blip r:embed="rId3"/>
          <a:stretch>
            <a:fillRect/>
          </a:stretch>
        </p:blipFill>
        <p:spPr>
          <a:xfrm>
            <a:off x="761999" y="2374240"/>
            <a:ext cx="8001001" cy="3392881"/>
          </a:xfrm>
          <a:prstGeom prst="rect">
            <a:avLst/>
          </a:prstGeom>
        </p:spPr>
      </p:pic>
    </p:spTree>
    <p:extLst>
      <p:ext uri="{BB962C8B-B14F-4D97-AF65-F5344CB8AC3E}">
        <p14:creationId xmlns:p14="http://schemas.microsoft.com/office/powerpoint/2010/main" val="2353456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F28032-F433-4918-9302-354B4E1A8ED5}" type="slidenum">
              <a:rPr lang="en-US" smtClean="0"/>
              <a:t>43</a:t>
            </a:fld>
            <a:endParaRPr lang="en-US" dirty="0"/>
          </a:p>
        </p:txBody>
      </p:sp>
      <p:sp>
        <p:nvSpPr>
          <p:cNvPr id="5" name="Title 2"/>
          <p:cNvSpPr txBox="1">
            <a:spLocks/>
          </p:cNvSpPr>
          <p:nvPr/>
        </p:nvSpPr>
        <p:spPr>
          <a:xfrm>
            <a:off x="0" y="0"/>
            <a:ext cx="9144000" cy="9144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cs typeface="Arial" panose="020B0604020202020204" pitchFamily="34" charset="0"/>
              </a:rPr>
              <a:t>Reports Inventory</a:t>
            </a:r>
          </a:p>
        </p:txBody>
      </p:sp>
      <p:graphicFrame>
        <p:nvGraphicFramePr>
          <p:cNvPr id="7" name="Table 6"/>
          <p:cNvGraphicFramePr>
            <a:graphicFrameLocks noGrp="1"/>
          </p:cNvGraphicFramePr>
          <p:nvPr>
            <p:extLst>
              <p:ext uri="{D42A27DB-BD31-4B8C-83A1-F6EECF244321}">
                <p14:modId xmlns:p14="http://schemas.microsoft.com/office/powerpoint/2010/main" val="2045273046"/>
              </p:ext>
            </p:extLst>
          </p:nvPr>
        </p:nvGraphicFramePr>
        <p:xfrm>
          <a:off x="76200" y="1110347"/>
          <a:ext cx="8915400" cy="5290452"/>
        </p:xfrm>
        <a:graphic>
          <a:graphicData uri="http://schemas.openxmlformats.org/drawingml/2006/table">
            <a:tbl>
              <a:tblPr>
                <a:tableStyleId>{5DA37D80-6434-44D0-A028-1B22A696006F}</a:tableStyleId>
              </a:tblPr>
              <a:tblGrid>
                <a:gridCol w="262911">
                  <a:extLst>
                    <a:ext uri="{9D8B030D-6E8A-4147-A177-3AD203B41FA5}">
                      <a16:colId xmlns:a16="http://schemas.microsoft.com/office/drawing/2014/main" val="20000"/>
                    </a:ext>
                  </a:extLst>
                </a:gridCol>
                <a:gridCol w="1376243">
                  <a:extLst>
                    <a:ext uri="{9D8B030D-6E8A-4147-A177-3AD203B41FA5}">
                      <a16:colId xmlns:a16="http://schemas.microsoft.com/office/drawing/2014/main" val="20001"/>
                    </a:ext>
                  </a:extLst>
                </a:gridCol>
                <a:gridCol w="7276246">
                  <a:extLst>
                    <a:ext uri="{9D8B030D-6E8A-4147-A177-3AD203B41FA5}">
                      <a16:colId xmlns:a16="http://schemas.microsoft.com/office/drawing/2014/main" val="20002"/>
                    </a:ext>
                  </a:extLst>
                </a:gridCol>
              </a:tblGrid>
              <a:tr h="222236">
                <a:tc>
                  <a:txBody>
                    <a:bodyPr/>
                    <a:lstStyle/>
                    <a:p>
                      <a:pPr algn="ctr" fontAlgn="b"/>
                      <a:r>
                        <a:rPr lang="en-US" sz="1200" b="1" u="none" strike="noStrike" dirty="0">
                          <a:effectLst/>
                        </a:rPr>
                        <a:t>#</a:t>
                      </a:r>
                      <a:r>
                        <a:rPr lang="en-US" sz="1200" u="none" strike="noStrike" dirty="0">
                          <a:effectLst/>
                        </a:rPr>
                        <a:t> </a:t>
                      </a:r>
                      <a:endParaRPr lang="en-US" sz="1200" b="1" i="0" u="none" strike="noStrike" dirty="0">
                        <a:solidFill>
                          <a:srgbClr val="000000"/>
                        </a:solidFill>
                        <a:effectLst/>
                        <a:latin typeface="Calibri"/>
                      </a:endParaRPr>
                    </a:p>
                  </a:txBody>
                  <a:tcPr marL="5149" marR="5149" marT="5149" marB="0" anchor="b">
                    <a:solidFill>
                      <a:schemeClr val="bg1">
                        <a:lumMod val="95000"/>
                      </a:schemeClr>
                    </a:solidFill>
                  </a:tcPr>
                </a:tc>
                <a:tc>
                  <a:txBody>
                    <a:bodyPr/>
                    <a:lstStyle/>
                    <a:p>
                      <a:pPr algn="ctr" fontAlgn="b"/>
                      <a:r>
                        <a:rPr lang="en-US" sz="1200" b="1" u="none" strike="noStrike" dirty="0">
                          <a:effectLst/>
                        </a:rPr>
                        <a:t>Report Name</a:t>
                      </a:r>
                      <a:endParaRPr lang="en-US" sz="1200" b="1" i="0" u="none" strike="noStrike" dirty="0">
                        <a:solidFill>
                          <a:srgbClr val="000000"/>
                        </a:solidFill>
                        <a:effectLst/>
                        <a:latin typeface="Calibri"/>
                      </a:endParaRPr>
                    </a:p>
                  </a:txBody>
                  <a:tcPr marL="5149" marR="5149" marT="5149" marB="0" anchor="b">
                    <a:solidFill>
                      <a:schemeClr val="bg1">
                        <a:lumMod val="95000"/>
                      </a:schemeClr>
                    </a:solidFill>
                  </a:tcPr>
                </a:tc>
                <a:tc>
                  <a:txBody>
                    <a:bodyPr/>
                    <a:lstStyle/>
                    <a:p>
                      <a:pPr algn="ctr" fontAlgn="b"/>
                      <a:r>
                        <a:rPr lang="en-US" sz="1200" b="1" u="none" strike="noStrike" dirty="0">
                          <a:effectLst/>
                        </a:rPr>
                        <a:t>Description</a:t>
                      </a:r>
                      <a:endParaRPr lang="en-US" sz="1200" b="1" i="0" u="none" strike="noStrike" dirty="0">
                        <a:solidFill>
                          <a:srgbClr val="000000"/>
                        </a:solidFill>
                        <a:effectLst/>
                        <a:latin typeface="Calibri"/>
                      </a:endParaRPr>
                    </a:p>
                  </a:txBody>
                  <a:tcPr marL="5149" marR="5149" marT="5149" marB="0" anchor="b">
                    <a:solidFill>
                      <a:schemeClr val="bg1">
                        <a:lumMod val="95000"/>
                      </a:schemeClr>
                    </a:solidFill>
                  </a:tcPr>
                </a:tc>
                <a:extLst>
                  <a:ext uri="{0D108BD9-81ED-4DB2-BD59-A6C34878D82A}">
                    <a16:rowId xmlns:a16="http://schemas.microsoft.com/office/drawing/2014/main" val="10000"/>
                  </a:ext>
                </a:extLst>
              </a:tr>
              <a:tr h="757033">
                <a:tc>
                  <a:txBody>
                    <a:bodyPr/>
                    <a:lstStyle/>
                    <a:p>
                      <a:pPr algn="ctr" fontAlgn="ctr"/>
                      <a:r>
                        <a:rPr lang="en-US" sz="1200" u="none" strike="noStrike" dirty="0">
                          <a:effectLst/>
                        </a:rPr>
                        <a:t>1</a:t>
                      </a:r>
                      <a:endParaRPr lang="en-US" sz="1200" b="0" i="0" u="none" strike="noStrike" dirty="0">
                        <a:solidFill>
                          <a:srgbClr val="000000"/>
                        </a:solidFill>
                        <a:effectLst/>
                        <a:latin typeface="Calibri"/>
                      </a:endParaRPr>
                    </a:p>
                  </a:txBody>
                  <a:tcPr marL="5149" marR="5149" marT="5149" marB="0" anchor="ctr">
                    <a:solidFill>
                      <a:schemeClr val="accent2">
                        <a:lumMod val="20000"/>
                        <a:lumOff val="80000"/>
                      </a:schemeClr>
                    </a:solidFill>
                  </a:tcPr>
                </a:tc>
                <a:tc>
                  <a:txBody>
                    <a:bodyPr/>
                    <a:lstStyle/>
                    <a:p>
                      <a:pPr algn="ctr" fontAlgn="ctr"/>
                      <a:r>
                        <a:rPr lang="en-US" sz="1200" b="1" u="none" strike="noStrike" dirty="0">
                          <a:effectLst/>
                        </a:rPr>
                        <a:t>HRS to CAT Compare </a:t>
                      </a:r>
                      <a:endParaRPr lang="en-US" sz="1200" b="1" i="0" u="none" strike="noStrike" dirty="0">
                        <a:solidFill>
                          <a:srgbClr val="000000"/>
                        </a:solidFill>
                        <a:effectLst/>
                        <a:latin typeface="Calibri"/>
                      </a:endParaRPr>
                    </a:p>
                  </a:txBody>
                  <a:tcPr marL="5149" marR="5149" marT="5149" marB="0" anchor="ctr">
                    <a:solidFill>
                      <a:schemeClr val="accent2">
                        <a:lumMod val="20000"/>
                        <a:lumOff val="80000"/>
                      </a:schemeClr>
                    </a:solidFill>
                  </a:tcPr>
                </a:tc>
                <a:tc>
                  <a:txBody>
                    <a:bodyPr/>
                    <a:lstStyle/>
                    <a:p>
                      <a:pPr algn="l" fontAlgn="ctr"/>
                      <a:r>
                        <a:rPr lang="en-US" sz="1200" u="none" strike="noStrike" dirty="0">
                          <a:effectLst/>
                        </a:rPr>
                        <a:t>Identifies employee records where key fields differ between the CAT and HRS. </a:t>
                      </a:r>
                      <a:br>
                        <a:rPr lang="en-US" sz="1200" u="none" strike="noStrike" dirty="0">
                          <a:effectLst/>
                        </a:rPr>
                      </a:br>
                      <a:r>
                        <a:rPr lang="en-US" sz="1200" u="none" strike="noStrike" dirty="0">
                          <a:effectLst/>
                        </a:rPr>
                        <a:t>Key Fields that may differ if feed is on or off: Position Number, Terminations, New Hires</a:t>
                      </a:r>
                      <a:br>
                        <a:rPr lang="en-US" sz="1200" u="none" strike="noStrike" dirty="0">
                          <a:effectLst/>
                        </a:rPr>
                      </a:br>
                      <a:r>
                        <a:rPr lang="en-US" sz="1200" u="none" strike="noStrike" dirty="0">
                          <a:effectLst/>
                        </a:rPr>
                        <a:t>Key Fields that may differ only if feed is off: </a:t>
                      </a:r>
                      <a:r>
                        <a:rPr lang="en-US" sz="1200" u="none" strike="noStrike" dirty="0" err="1">
                          <a:effectLst/>
                        </a:rPr>
                        <a:t>Empl</a:t>
                      </a:r>
                      <a:r>
                        <a:rPr lang="en-US" sz="1200" u="none" strike="noStrike" dirty="0">
                          <a:effectLst/>
                        </a:rPr>
                        <a:t> Class, Pay Basis, Department, Job Code, Title, FTE, EJED, </a:t>
                      </a:r>
                      <a:r>
                        <a:rPr lang="en-US" sz="1200" u="none" strike="noStrike" dirty="0" err="1">
                          <a:effectLst/>
                        </a:rPr>
                        <a:t>Comprate</a:t>
                      </a:r>
                      <a:r>
                        <a:rPr lang="en-US" sz="1200" u="none" strike="noStrike" dirty="0">
                          <a:effectLst/>
                        </a:rPr>
                        <a:t>.</a:t>
                      </a:r>
                      <a:endParaRPr lang="en-US" sz="1200" b="0" i="0" u="none" strike="noStrike" dirty="0">
                        <a:solidFill>
                          <a:srgbClr val="000000"/>
                        </a:solidFill>
                        <a:effectLst/>
                        <a:latin typeface="Calibri"/>
                      </a:endParaRPr>
                    </a:p>
                  </a:txBody>
                  <a:tcPr marL="5149" marR="5149" marT="5149" marB="0" anchor="ctr">
                    <a:solidFill>
                      <a:schemeClr val="accent2">
                        <a:lumMod val="20000"/>
                        <a:lumOff val="80000"/>
                      </a:schemeClr>
                    </a:solidFill>
                  </a:tcPr>
                </a:tc>
                <a:extLst>
                  <a:ext uri="{0D108BD9-81ED-4DB2-BD59-A6C34878D82A}">
                    <a16:rowId xmlns:a16="http://schemas.microsoft.com/office/drawing/2014/main" val="10001"/>
                  </a:ext>
                </a:extLst>
              </a:tr>
              <a:tr h="944968">
                <a:tc>
                  <a:txBody>
                    <a:bodyPr/>
                    <a:lstStyle/>
                    <a:p>
                      <a:pPr algn="ctr" fontAlgn="ctr"/>
                      <a:r>
                        <a:rPr lang="en-US" sz="1200" u="none" strike="noStrike" dirty="0">
                          <a:effectLst/>
                        </a:rPr>
                        <a:t>2</a:t>
                      </a:r>
                      <a:endParaRPr lang="en-US" sz="1200" b="0" i="0" u="none" strike="noStrike" dirty="0">
                        <a:solidFill>
                          <a:srgbClr val="000000"/>
                        </a:solidFill>
                        <a:effectLst/>
                        <a:latin typeface="Calibri"/>
                      </a:endParaRPr>
                    </a:p>
                  </a:txBody>
                  <a:tcPr marL="5149" marR="5149" marT="5149" marB="0" anchor="ctr"/>
                </a:tc>
                <a:tc>
                  <a:txBody>
                    <a:bodyPr/>
                    <a:lstStyle/>
                    <a:p>
                      <a:pPr algn="ctr" fontAlgn="ctr"/>
                      <a:r>
                        <a:rPr lang="en-US" sz="1200" b="1" u="none" strike="noStrike" dirty="0">
                          <a:effectLst/>
                        </a:rPr>
                        <a:t>HRS Change Report</a:t>
                      </a:r>
                      <a:endParaRPr lang="en-US" sz="1200" b="1" i="0" u="none" strike="noStrike" dirty="0">
                        <a:solidFill>
                          <a:srgbClr val="000000"/>
                        </a:solidFill>
                        <a:effectLst/>
                        <a:latin typeface="Calibri"/>
                      </a:endParaRPr>
                    </a:p>
                  </a:txBody>
                  <a:tcPr marL="5149" marR="5149" marT="5149" marB="0" anchor="ctr"/>
                </a:tc>
                <a:tc>
                  <a:txBody>
                    <a:bodyPr/>
                    <a:lstStyle/>
                    <a:p>
                      <a:pPr algn="l" fontAlgn="ctr"/>
                      <a:r>
                        <a:rPr lang="en-US" sz="1200" u="none" strike="noStrike" dirty="0">
                          <a:effectLst/>
                        </a:rPr>
                        <a:t>This report identifies employee records that exist in the CAT and have undergone a change in HRS. </a:t>
                      </a:r>
                      <a:br>
                        <a:rPr lang="en-US" sz="1200" u="none" strike="noStrike" dirty="0">
                          <a:effectLst/>
                        </a:rPr>
                      </a:br>
                      <a:r>
                        <a:rPr lang="en-US" sz="1200" u="none" strike="noStrike" dirty="0">
                          <a:effectLst/>
                        </a:rPr>
                        <a:t>A change is defined as an update to the fields Business Unit, Department, FTE, Pay Basis, Title, EJED, </a:t>
                      </a:r>
                      <a:r>
                        <a:rPr lang="en-US" sz="1200" u="none" strike="noStrike" dirty="0" err="1">
                          <a:effectLst/>
                        </a:rPr>
                        <a:t>Comprate</a:t>
                      </a:r>
                      <a:r>
                        <a:rPr lang="en-US" sz="1200" u="none" strike="noStrike" dirty="0">
                          <a:effectLst/>
                        </a:rPr>
                        <a:t>, Position Number or Leave Status. </a:t>
                      </a:r>
                      <a:br>
                        <a:rPr lang="en-US" sz="1200" u="none" strike="noStrike" dirty="0">
                          <a:effectLst/>
                        </a:rPr>
                      </a:br>
                      <a:r>
                        <a:rPr lang="en-US" sz="1200" u="none" strike="noStrike" dirty="0">
                          <a:effectLst/>
                        </a:rPr>
                        <a:t>This report also pulls Terminations, Transfers, or New Hires, though this report is not the main mechanism to catch and correct those changes.</a:t>
                      </a:r>
                      <a:endParaRPr lang="en-US" sz="1200" b="0" i="0" u="none" strike="noStrike" dirty="0">
                        <a:solidFill>
                          <a:srgbClr val="000000"/>
                        </a:solidFill>
                        <a:effectLst/>
                        <a:latin typeface="Calibri"/>
                      </a:endParaRPr>
                    </a:p>
                  </a:txBody>
                  <a:tcPr marL="5149" marR="5149" marT="5149" marB="0" anchor="ctr"/>
                </a:tc>
                <a:extLst>
                  <a:ext uri="{0D108BD9-81ED-4DB2-BD59-A6C34878D82A}">
                    <a16:rowId xmlns:a16="http://schemas.microsoft.com/office/drawing/2014/main" val="10002"/>
                  </a:ext>
                </a:extLst>
              </a:tr>
              <a:tr h="1320839">
                <a:tc>
                  <a:txBody>
                    <a:bodyPr/>
                    <a:lstStyle/>
                    <a:p>
                      <a:pPr algn="ctr" fontAlgn="ctr"/>
                      <a:r>
                        <a:rPr lang="en-US" sz="1200" u="none" strike="noStrike" dirty="0">
                          <a:effectLst/>
                        </a:rPr>
                        <a:t>3</a:t>
                      </a:r>
                      <a:endParaRPr lang="en-US" sz="1200" b="0" i="0" u="none" strike="noStrike" dirty="0">
                        <a:solidFill>
                          <a:srgbClr val="000000"/>
                        </a:solidFill>
                        <a:effectLst/>
                        <a:latin typeface="Calibri"/>
                      </a:endParaRPr>
                    </a:p>
                  </a:txBody>
                  <a:tcPr marL="5149" marR="5149" marT="5149" marB="0" anchor="ctr">
                    <a:solidFill>
                      <a:schemeClr val="accent2">
                        <a:lumMod val="20000"/>
                        <a:lumOff val="80000"/>
                      </a:schemeClr>
                    </a:solidFill>
                  </a:tcPr>
                </a:tc>
                <a:tc>
                  <a:txBody>
                    <a:bodyPr/>
                    <a:lstStyle/>
                    <a:p>
                      <a:pPr algn="ctr" fontAlgn="ctr"/>
                      <a:r>
                        <a:rPr lang="en-US" sz="1200" b="1" u="none" strike="noStrike" dirty="0">
                          <a:effectLst/>
                        </a:rPr>
                        <a:t>Record Error Report</a:t>
                      </a:r>
                      <a:endParaRPr lang="en-US" sz="1200" b="1" i="0" u="none" strike="noStrike" dirty="0">
                        <a:solidFill>
                          <a:srgbClr val="000000"/>
                        </a:solidFill>
                        <a:effectLst/>
                        <a:latin typeface="Calibri"/>
                      </a:endParaRPr>
                    </a:p>
                  </a:txBody>
                  <a:tcPr marL="5149" marR="5149" marT="5149" marB="0" anchor="ctr">
                    <a:solidFill>
                      <a:schemeClr val="accent2">
                        <a:lumMod val="20000"/>
                        <a:lumOff val="80000"/>
                      </a:schemeClr>
                    </a:solidFill>
                  </a:tcPr>
                </a:tc>
                <a:tc>
                  <a:txBody>
                    <a:bodyPr/>
                    <a:lstStyle/>
                    <a:p>
                      <a:pPr algn="l" fontAlgn="ctr"/>
                      <a:r>
                        <a:rPr lang="en-US" sz="1200" u="none" strike="noStrike" dirty="0">
                          <a:effectLst/>
                        </a:rPr>
                        <a:t>This report displays all records in the CAT that have generated any sort of (job-level) error based on the edits that have been set up in the CAT.  A full list of errors is available in the functional design, and will be included in the KB/training. </a:t>
                      </a:r>
                      <a:br>
                        <a:rPr lang="en-US" sz="1200" u="none" strike="noStrike" dirty="0">
                          <a:effectLst/>
                        </a:rPr>
                      </a:br>
                      <a:r>
                        <a:rPr lang="en-US" sz="1200" u="none" strike="noStrike" dirty="0">
                          <a:effectLst/>
                        </a:rPr>
                        <a:t>Job Level Errors (ex: no funding set up)</a:t>
                      </a:r>
                      <a:br>
                        <a:rPr lang="en-US" sz="1200" u="none" strike="noStrike" dirty="0">
                          <a:effectLst/>
                        </a:rPr>
                      </a:br>
                      <a:r>
                        <a:rPr lang="en-US" sz="1200" u="none" strike="noStrike" dirty="0">
                          <a:effectLst/>
                        </a:rPr>
                        <a:t>Funding Edit Errors (ex: did not pass SFS edits)</a:t>
                      </a:r>
                      <a:br>
                        <a:rPr lang="en-US" sz="1200" u="none" strike="noStrike" dirty="0">
                          <a:effectLst/>
                        </a:rPr>
                      </a:br>
                      <a:r>
                        <a:rPr lang="en-US" sz="1200" u="none" strike="noStrike" dirty="0">
                          <a:effectLst/>
                        </a:rPr>
                        <a:t>Compensation Errors (ex: duplicate action reasons entered in the CAT)</a:t>
                      </a:r>
                      <a:br>
                        <a:rPr lang="en-US" sz="1200" u="none" strike="noStrike" dirty="0">
                          <a:effectLst/>
                        </a:rPr>
                      </a:br>
                      <a:r>
                        <a:rPr lang="en-US" sz="1200" u="none" strike="noStrike" dirty="0">
                          <a:effectLst/>
                        </a:rPr>
                        <a:t>Funding Section Errors (ex: distribution % do not add to 100%)</a:t>
                      </a:r>
                      <a:endParaRPr lang="en-US" sz="1200" b="0" i="0" u="none" strike="noStrike" dirty="0">
                        <a:solidFill>
                          <a:srgbClr val="000000"/>
                        </a:solidFill>
                        <a:effectLst/>
                        <a:latin typeface="Calibri"/>
                      </a:endParaRPr>
                    </a:p>
                  </a:txBody>
                  <a:tcPr marL="5149" marR="5149" marT="5149" marB="0" anchor="ctr">
                    <a:solidFill>
                      <a:schemeClr val="accent2">
                        <a:lumMod val="20000"/>
                        <a:lumOff val="80000"/>
                      </a:schemeClr>
                    </a:solidFill>
                  </a:tcPr>
                </a:tc>
                <a:extLst>
                  <a:ext uri="{0D108BD9-81ED-4DB2-BD59-A6C34878D82A}">
                    <a16:rowId xmlns:a16="http://schemas.microsoft.com/office/drawing/2014/main" val="10003"/>
                  </a:ext>
                </a:extLst>
              </a:tr>
              <a:tr h="529132">
                <a:tc>
                  <a:txBody>
                    <a:bodyPr/>
                    <a:lstStyle/>
                    <a:p>
                      <a:pPr algn="ctr" fontAlgn="ctr"/>
                      <a:r>
                        <a:rPr lang="en-US" sz="1200" u="none" strike="noStrike" dirty="0">
                          <a:effectLst/>
                        </a:rPr>
                        <a:t>4</a:t>
                      </a:r>
                      <a:endParaRPr lang="en-US" sz="1200" b="0" i="0" u="none" strike="noStrike" dirty="0">
                        <a:solidFill>
                          <a:srgbClr val="000000"/>
                        </a:solidFill>
                        <a:effectLst/>
                        <a:latin typeface="Calibri"/>
                      </a:endParaRPr>
                    </a:p>
                  </a:txBody>
                  <a:tcPr marL="5149" marR="5149" marT="5149" marB="0" anchor="ctr"/>
                </a:tc>
                <a:tc>
                  <a:txBody>
                    <a:bodyPr/>
                    <a:lstStyle/>
                    <a:p>
                      <a:pPr algn="ctr" fontAlgn="ctr"/>
                      <a:r>
                        <a:rPr lang="en-US" sz="1200" b="1" u="none" strike="noStrike" dirty="0">
                          <a:effectLst/>
                        </a:rPr>
                        <a:t>Min/Max Report</a:t>
                      </a:r>
                      <a:endParaRPr lang="en-US" sz="1200" b="1" i="0" u="none" strike="noStrike" dirty="0">
                        <a:solidFill>
                          <a:srgbClr val="000000"/>
                        </a:solidFill>
                        <a:effectLst/>
                        <a:latin typeface="Calibri"/>
                      </a:endParaRPr>
                    </a:p>
                  </a:txBody>
                  <a:tcPr marL="5149" marR="5149" marT="5149" marB="0" anchor="ctr"/>
                </a:tc>
                <a:tc>
                  <a:txBody>
                    <a:bodyPr/>
                    <a:lstStyle/>
                    <a:p>
                      <a:pPr algn="l" fontAlgn="ctr"/>
                      <a:r>
                        <a:rPr lang="en-US" sz="1200" u="none" strike="noStrike">
                          <a:effectLst/>
                        </a:rPr>
                        <a:t>Displays records where the individual's or vacant position's future budget salary exceeds or is below the rate for that title in HRS.</a:t>
                      </a:r>
                      <a:endParaRPr lang="en-US" sz="1200" b="0" i="0" u="none" strike="noStrike">
                        <a:solidFill>
                          <a:srgbClr val="000000"/>
                        </a:solidFill>
                        <a:effectLst/>
                        <a:latin typeface="Calibri"/>
                      </a:endParaRPr>
                    </a:p>
                  </a:txBody>
                  <a:tcPr marL="5149" marR="5149" marT="5149" marB="0" anchor="ctr"/>
                </a:tc>
                <a:extLst>
                  <a:ext uri="{0D108BD9-81ED-4DB2-BD59-A6C34878D82A}">
                    <a16:rowId xmlns:a16="http://schemas.microsoft.com/office/drawing/2014/main" val="10004"/>
                  </a:ext>
                </a:extLst>
              </a:tr>
              <a:tr h="569097">
                <a:tc>
                  <a:txBody>
                    <a:bodyPr/>
                    <a:lstStyle/>
                    <a:p>
                      <a:pPr algn="ctr" fontAlgn="ctr"/>
                      <a:r>
                        <a:rPr lang="en-US" sz="1200" u="none" strike="noStrike" dirty="0">
                          <a:effectLst/>
                        </a:rPr>
                        <a:t>5</a:t>
                      </a:r>
                      <a:endParaRPr lang="en-US" sz="1200" b="0" i="0" u="none" strike="noStrike" dirty="0">
                        <a:solidFill>
                          <a:srgbClr val="000000"/>
                        </a:solidFill>
                        <a:effectLst/>
                        <a:latin typeface="Calibri"/>
                      </a:endParaRPr>
                    </a:p>
                  </a:txBody>
                  <a:tcPr marL="5149" marR="5149" marT="5149" marB="0" anchor="ctr">
                    <a:solidFill>
                      <a:schemeClr val="accent2">
                        <a:lumMod val="20000"/>
                        <a:lumOff val="80000"/>
                      </a:schemeClr>
                    </a:solidFill>
                  </a:tcPr>
                </a:tc>
                <a:tc>
                  <a:txBody>
                    <a:bodyPr/>
                    <a:lstStyle/>
                    <a:p>
                      <a:pPr algn="ctr" fontAlgn="ctr"/>
                      <a:r>
                        <a:rPr lang="en-US" sz="1200" b="1" u="none" strike="noStrike" dirty="0">
                          <a:effectLst/>
                        </a:rPr>
                        <a:t>Position Report</a:t>
                      </a:r>
                      <a:endParaRPr lang="en-US" sz="1200" b="1" i="0" u="none" strike="noStrike" dirty="0">
                        <a:solidFill>
                          <a:srgbClr val="000000"/>
                        </a:solidFill>
                        <a:effectLst/>
                        <a:latin typeface="Calibri"/>
                      </a:endParaRPr>
                    </a:p>
                  </a:txBody>
                  <a:tcPr marL="5149" marR="5149" marT="5149" marB="0" anchor="ctr">
                    <a:solidFill>
                      <a:schemeClr val="accent2">
                        <a:lumMod val="20000"/>
                        <a:lumOff val="80000"/>
                      </a:schemeClr>
                    </a:solidFill>
                  </a:tcPr>
                </a:tc>
                <a:tc>
                  <a:txBody>
                    <a:bodyPr/>
                    <a:lstStyle/>
                    <a:p>
                      <a:pPr algn="l" fontAlgn="ctr"/>
                      <a:r>
                        <a:rPr lang="en-US" sz="1200" u="none" strike="noStrike" dirty="0">
                          <a:effectLst/>
                        </a:rPr>
                        <a:t>This report is a pull of all data points on all positions (CAT Records) and Vacant/Bud Adjustment rows (Additional Adjustments Page records) based on selected run control criteria.  </a:t>
                      </a:r>
                      <a:endParaRPr lang="en-US" sz="1200" b="0" i="0" u="none" strike="noStrike" dirty="0">
                        <a:solidFill>
                          <a:srgbClr val="000000"/>
                        </a:solidFill>
                        <a:effectLst/>
                        <a:latin typeface="Calibri"/>
                      </a:endParaRPr>
                    </a:p>
                  </a:txBody>
                  <a:tcPr marL="5149" marR="5149" marT="5149" marB="0" anchor="ctr">
                    <a:solidFill>
                      <a:schemeClr val="accent2">
                        <a:lumMod val="20000"/>
                        <a:lumOff val="80000"/>
                      </a:schemeClr>
                    </a:solidFill>
                  </a:tcPr>
                </a:tc>
                <a:extLst>
                  <a:ext uri="{0D108BD9-81ED-4DB2-BD59-A6C34878D82A}">
                    <a16:rowId xmlns:a16="http://schemas.microsoft.com/office/drawing/2014/main" val="10005"/>
                  </a:ext>
                </a:extLst>
              </a:tr>
              <a:tr h="629668">
                <a:tc>
                  <a:txBody>
                    <a:bodyPr/>
                    <a:lstStyle/>
                    <a:p>
                      <a:pPr algn="ctr" fontAlgn="ctr"/>
                      <a:r>
                        <a:rPr lang="en-US" sz="1200" u="none" strike="noStrike" dirty="0">
                          <a:effectLst/>
                        </a:rPr>
                        <a:t>6</a:t>
                      </a:r>
                      <a:endParaRPr lang="en-US" sz="1200" b="0" i="0" u="none" strike="noStrike" dirty="0">
                        <a:solidFill>
                          <a:srgbClr val="000000"/>
                        </a:solidFill>
                        <a:effectLst/>
                        <a:latin typeface="Calibri"/>
                      </a:endParaRPr>
                    </a:p>
                  </a:txBody>
                  <a:tcPr marL="5149" marR="5149" marT="5149" marB="0" anchor="ctr"/>
                </a:tc>
                <a:tc>
                  <a:txBody>
                    <a:bodyPr/>
                    <a:lstStyle/>
                    <a:p>
                      <a:pPr algn="ctr" fontAlgn="ctr"/>
                      <a:r>
                        <a:rPr lang="en-US" sz="1200" b="1" u="none" strike="noStrike" dirty="0">
                          <a:effectLst/>
                        </a:rPr>
                        <a:t>Missing from CAT Report</a:t>
                      </a:r>
                      <a:endParaRPr lang="en-US" sz="1200" b="1" i="0" u="none" strike="noStrike" dirty="0">
                        <a:solidFill>
                          <a:srgbClr val="000000"/>
                        </a:solidFill>
                        <a:effectLst/>
                        <a:latin typeface="Calibri"/>
                      </a:endParaRPr>
                    </a:p>
                  </a:txBody>
                  <a:tcPr marL="5149" marR="5149" marT="5149" marB="0" anchor="ctr"/>
                </a:tc>
                <a:tc>
                  <a:txBody>
                    <a:bodyPr/>
                    <a:lstStyle/>
                    <a:p>
                      <a:pPr algn="l" fontAlgn="ctr"/>
                      <a:r>
                        <a:rPr lang="en-US" sz="1200" u="none" strike="noStrike">
                          <a:effectLst/>
                        </a:rPr>
                        <a:t>This report displays employees who exist in HRS, but do not exist in the CAT.</a:t>
                      </a:r>
                      <a:endParaRPr lang="en-US" sz="1200" b="0" i="0" u="none" strike="noStrike">
                        <a:solidFill>
                          <a:srgbClr val="000000"/>
                        </a:solidFill>
                        <a:effectLst/>
                        <a:latin typeface="Calibri"/>
                      </a:endParaRPr>
                    </a:p>
                  </a:txBody>
                  <a:tcPr marL="5149" marR="5149" marT="5149" marB="0" anchor="ctr"/>
                </a:tc>
                <a:extLst>
                  <a:ext uri="{0D108BD9-81ED-4DB2-BD59-A6C34878D82A}">
                    <a16:rowId xmlns:a16="http://schemas.microsoft.com/office/drawing/2014/main" val="10006"/>
                  </a:ext>
                </a:extLst>
              </a:tr>
              <a:tr h="317479">
                <a:tc>
                  <a:txBody>
                    <a:bodyPr/>
                    <a:lstStyle/>
                    <a:p>
                      <a:pPr algn="ctr" fontAlgn="ctr"/>
                      <a:r>
                        <a:rPr lang="en-US" sz="1200" b="0" i="0" u="none" strike="noStrike" dirty="0">
                          <a:solidFill>
                            <a:schemeClr val="tx1"/>
                          </a:solidFill>
                          <a:effectLst/>
                          <a:latin typeface="+mn-lt"/>
                        </a:rPr>
                        <a:t>7</a:t>
                      </a:r>
                      <a:endParaRPr lang="en-US" sz="1200" b="0" i="0" u="none" strike="noStrike" dirty="0">
                        <a:solidFill>
                          <a:srgbClr val="000000"/>
                        </a:solidFill>
                        <a:effectLst/>
                        <a:latin typeface="Calibri"/>
                      </a:endParaRPr>
                    </a:p>
                  </a:txBody>
                  <a:tcPr marL="5149" marR="5149" marT="5149" marB="0" anchor="ctr">
                    <a:solidFill>
                      <a:schemeClr val="accent2">
                        <a:lumMod val="20000"/>
                        <a:lumOff val="80000"/>
                      </a:schemeClr>
                    </a:solidFill>
                  </a:tcPr>
                </a:tc>
                <a:tc>
                  <a:txBody>
                    <a:bodyPr/>
                    <a:lstStyle/>
                    <a:p>
                      <a:pPr algn="ctr" fontAlgn="ctr"/>
                      <a:r>
                        <a:rPr lang="en-US" sz="1200" b="1" u="none" strike="noStrike" dirty="0">
                          <a:effectLst/>
                        </a:rPr>
                        <a:t>CAT Audit Log</a:t>
                      </a:r>
                      <a:endParaRPr lang="en-US" sz="1200" b="1" i="0" u="none" strike="noStrike" dirty="0">
                        <a:solidFill>
                          <a:srgbClr val="000000"/>
                        </a:solidFill>
                        <a:effectLst/>
                        <a:latin typeface="Calibri"/>
                      </a:endParaRPr>
                    </a:p>
                  </a:txBody>
                  <a:tcPr marL="5149" marR="5149" marT="5149" marB="0" anchor="ctr">
                    <a:solidFill>
                      <a:schemeClr val="accent2">
                        <a:lumMod val="20000"/>
                        <a:lumOff val="80000"/>
                      </a:schemeClr>
                    </a:solidFill>
                  </a:tcPr>
                </a:tc>
                <a:tc>
                  <a:txBody>
                    <a:bodyPr/>
                    <a:lstStyle/>
                    <a:p>
                      <a:pPr algn="l" fontAlgn="ctr"/>
                      <a:r>
                        <a:rPr lang="en-US" sz="1200" u="none" strike="noStrike" dirty="0">
                          <a:effectLst/>
                        </a:rPr>
                        <a:t>Displays which </a:t>
                      </a:r>
                      <a:r>
                        <a:rPr lang="en-US" sz="1200" u="none" strike="noStrike" dirty="0" err="1">
                          <a:effectLst/>
                        </a:rPr>
                        <a:t>userids</a:t>
                      </a:r>
                      <a:r>
                        <a:rPr lang="en-US" sz="1200" u="none" strike="noStrike" dirty="0">
                          <a:effectLst/>
                        </a:rPr>
                        <a:t> have added, deleted or edited particular CAT/ AAP records.</a:t>
                      </a:r>
                      <a:endParaRPr lang="en-US" sz="1200" b="0" i="0" u="none" strike="noStrike" dirty="0">
                        <a:solidFill>
                          <a:srgbClr val="000000"/>
                        </a:solidFill>
                        <a:effectLst/>
                        <a:latin typeface="Calibri"/>
                      </a:endParaRPr>
                    </a:p>
                  </a:txBody>
                  <a:tcPr marL="5149" marR="5149" marT="5149" marB="0" anchor="ctr">
                    <a:solidFill>
                      <a:schemeClr val="accent2">
                        <a:lumMod val="20000"/>
                        <a:lumOff val="8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68320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solidFill>
            <a:srgbClr val="C00000"/>
          </a:solidFill>
        </p:spPr>
        <p:txBody>
          <a:bodyPr>
            <a:normAutofit fontScale="92500"/>
          </a:bodyPr>
          <a:lstStyle/>
          <a:p>
            <a:r>
              <a:rPr lang="en-US" sz="3900" dirty="0"/>
              <a:t>When to Run Which Report: </a:t>
            </a:r>
            <a:r>
              <a:rPr lang="en-US" sz="1900" b="1" dirty="0"/>
              <a:t>Automatic HRS Feed is ON vs. OFF</a:t>
            </a:r>
          </a:p>
        </p:txBody>
      </p:sp>
      <p:sp>
        <p:nvSpPr>
          <p:cNvPr id="2" name="Slide Number Placeholder 1"/>
          <p:cNvSpPr>
            <a:spLocks noGrp="1"/>
          </p:cNvSpPr>
          <p:nvPr>
            <p:ph type="sldNum" sz="quarter" idx="12"/>
          </p:nvPr>
        </p:nvSpPr>
        <p:spPr/>
        <p:txBody>
          <a:bodyPr/>
          <a:lstStyle/>
          <a:p>
            <a:fld id="{7F62450C-2E67-428F-9662-DAB13D14FFD2}" type="slidenum">
              <a:rPr lang="en-US" smtClean="0"/>
              <a:t>44</a:t>
            </a:fld>
            <a:endParaRPr lang="en-US" dirty="0"/>
          </a:p>
        </p:txBody>
      </p:sp>
      <p:sp>
        <p:nvSpPr>
          <p:cNvPr id="23" name="Left-Right Arrow 22"/>
          <p:cNvSpPr/>
          <p:nvPr/>
        </p:nvSpPr>
        <p:spPr>
          <a:xfrm>
            <a:off x="1219200" y="1595065"/>
            <a:ext cx="7924799" cy="701018"/>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cxnSp>
        <p:nvCxnSpPr>
          <p:cNvPr id="24" name="Straight Connector 23"/>
          <p:cNvCxnSpPr/>
          <p:nvPr/>
        </p:nvCxnSpPr>
        <p:spPr>
          <a:xfrm>
            <a:off x="1828800" y="1556965"/>
            <a:ext cx="0" cy="77111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560614" y="1556965"/>
            <a:ext cx="0" cy="77111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23940" y="1556965"/>
            <a:ext cx="0" cy="77111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42640" y="1789718"/>
            <a:ext cx="1181100" cy="369332"/>
          </a:xfrm>
          <a:prstGeom prst="rect">
            <a:avLst/>
          </a:prstGeom>
          <a:noFill/>
        </p:spPr>
        <p:txBody>
          <a:bodyPr wrap="square" rtlCol="0">
            <a:spAutoFit/>
          </a:bodyPr>
          <a:lstStyle/>
          <a:p>
            <a:pPr algn="ctr"/>
            <a:r>
              <a:rPr lang="en-US" dirty="0">
                <a:solidFill>
                  <a:schemeClr val="bg1"/>
                </a:solidFill>
              </a:rPr>
              <a:t>Feed ON</a:t>
            </a:r>
          </a:p>
        </p:txBody>
      </p:sp>
      <p:sp>
        <p:nvSpPr>
          <p:cNvPr id="28" name="TextBox 27"/>
          <p:cNvSpPr txBox="1"/>
          <p:nvPr/>
        </p:nvSpPr>
        <p:spPr>
          <a:xfrm>
            <a:off x="6542177" y="1796445"/>
            <a:ext cx="1600200" cy="369332"/>
          </a:xfrm>
          <a:prstGeom prst="rect">
            <a:avLst/>
          </a:prstGeom>
          <a:noFill/>
        </p:spPr>
        <p:txBody>
          <a:bodyPr wrap="square" rtlCol="0">
            <a:spAutoFit/>
          </a:bodyPr>
          <a:lstStyle/>
          <a:p>
            <a:pPr algn="ctr"/>
            <a:r>
              <a:rPr lang="en-US" dirty="0">
                <a:solidFill>
                  <a:schemeClr val="bg1"/>
                </a:solidFill>
              </a:rPr>
              <a:t>Feed OFF</a:t>
            </a:r>
          </a:p>
        </p:txBody>
      </p:sp>
      <p:sp>
        <p:nvSpPr>
          <p:cNvPr id="32" name="TextBox 31"/>
          <p:cNvSpPr txBox="1"/>
          <p:nvPr/>
        </p:nvSpPr>
        <p:spPr>
          <a:xfrm>
            <a:off x="1170940" y="1199771"/>
            <a:ext cx="2209800" cy="307777"/>
          </a:xfrm>
          <a:prstGeom prst="rect">
            <a:avLst/>
          </a:prstGeom>
          <a:noFill/>
        </p:spPr>
        <p:txBody>
          <a:bodyPr wrap="square" rtlCol="0">
            <a:spAutoFit/>
          </a:bodyPr>
          <a:lstStyle/>
          <a:p>
            <a:pPr algn="ctr"/>
            <a:r>
              <a:rPr lang="en-US" sz="1400" dirty="0"/>
              <a:t>Comp Admin Cycle Start</a:t>
            </a:r>
          </a:p>
        </p:txBody>
      </p:sp>
      <p:sp>
        <p:nvSpPr>
          <p:cNvPr id="33" name="TextBox 32"/>
          <p:cNvSpPr txBox="1"/>
          <p:nvPr/>
        </p:nvSpPr>
        <p:spPr>
          <a:xfrm>
            <a:off x="7122822" y="1249188"/>
            <a:ext cx="1981199" cy="307777"/>
          </a:xfrm>
          <a:prstGeom prst="rect">
            <a:avLst/>
          </a:prstGeom>
          <a:noFill/>
        </p:spPr>
        <p:txBody>
          <a:bodyPr wrap="square" rtlCol="0">
            <a:spAutoFit/>
          </a:bodyPr>
          <a:lstStyle/>
          <a:p>
            <a:pPr algn="ctr"/>
            <a:r>
              <a:rPr lang="en-US" sz="1400" dirty="0"/>
              <a:t>Comp Admin Cycle End</a:t>
            </a:r>
          </a:p>
        </p:txBody>
      </p:sp>
      <p:sp>
        <p:nvSpPr>
          <p:cNvPr id="34" name="Pentagon 33"/>
          <p:cNvSpPr/>
          <p:nvPr/>
        </p:nvSpPr>
        <p:spPr>
          <a:xfrm>
            <a:off x="389890" y="2672586"/>
            <a:ext cx="1371600" cy="841221"/>
          </a:xfrm>
          <a:prstGeom prst="homePlate">
            <a:avLst>
              <a:gd name="adj" fmla="val 29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solidFill>
                  <a:schemeClr val="tx1"/>
                </a:solidFill>
              </a:rPr>
              <a:t>Job changes in HRS</a:t>
            </a:r>
          </a:p>
        </p:txBody>
      </p:sp>
      <p:grpSp>
        <p:nvGrpSpPr>
          <p:cNvPr id="49" name="Group 48"/>
          <p:cNvGrpSpPr/>
          <p:nvPr/>
        </p:nvGrpSpPr>
        <p:grpSpPr>
          <a:xfrm>
            <a:off x="1971038" y="2427694"/>
            <a:ext cx="1798584" cy="1180721"/>
            <a:chOff x="1714498" y="2580094"/>
            <a:chExt cx="1798584" cy="1283433"/>
          </a:xfrm>
        </p:grpSpPr>
        <p:sp>
          <p:nvSpPr>
            <p:cNvPr id="29" name="Folded Corner 28"/>
            <p:cNvSpPr/>
            <p:nvPr/>
          </p:nvSpPr>
          <p:spPr>
            <a:xfrm>
              <a:off x="1714499" y="2869654"/>
              <a:ext cx="1798583" cy="993873"/>
            </a:xfrm>
            <a:prstGeom prst="foldedCorner">
              <a:avLst/>
            </a:prstGeom>
            <a:ln/>
          </p:spPr>
          <p:style>
            <a:lnRef idx="1">
              <a:schemeClr val="dk1"/>
            </a:lnRef>
            <a:fillRef idx="2">
              <a:schemeClr val="dk1"/>
            </a:fillRef>
            <a:effectRef idx="1">
              <a:schemeClr val="dk1"/>
            </a:effectRef>
            <a:fontRef idx="minor">
              <a:schemeClr val="dk1"/>
            </a:fontRef>
          </p:style>
          <p:txBody>
            <a:bodyPr bIns="0" rtlCol="0" anchor="ctr"/>
            <a:lstStyle/>
            <a:p>
              <a:pPr algn="ctr"/>
              <a:r>
                <a:rPr lang="en-US" dirty="0">
                  <a:solidFill>
                    <a:schemeClr val="tx1"/>
                  </a:solidFill>
                </a:rPr>
                <a:t>HRS to CAT Compare Report</a:t>
              </a:r>
            </a:p>
          </p:txBody>
        </p:sp>
        <p:sp>
          <p:nvSpPr>
            <p:cNvPr id="35" name="Rectangle 34"/>
            <p:cNvSpPr/>
            <p:nvPr/>
          </p:nvSpPr>
          <p:spPr>
            <a:xfrm>
              <a:off x="1714498" y="2580094"/>
              <a:ext cx="1798584" cy="28246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050" b="1" dirty="0">
                  <a:solidFill>
                    <a:schemeClr val="tx1"/>
                  </a:solidFill>
                </a:rPr>
                <a:t>Hire/Term/Transfer changes</a:t>
              </a:r>
            </a:p>
          </p:txBody>
        </p:sp>
      </p:grpSp>
      <p:grpSp>
        <p:nvGrpSpPr>
          <p:cNvPr id="50" name="Group 49"/>
          <p:cNvGrpSpPr/>
          <p:nvPr/>
        </p:nvGrpSpPr>
        <p:grpSpPr>
          <a:xfrm>
            <a:off x="4087806" y="2420074"/>
            <a:ext cx="1801368" cy="1187731"/>
            <a:chOff x="4267198" y="2572474"/>
            <a:chExt cx="1801368" cy="1291053"/>
          </a:xfrm>
        </p:grpSpPr>
        <p:sp>
          <p:nvSpPr>
            <p:cNvPr id="30" name="Folded Corner 29"/>
            <p:cNvSpPr/>
            <p:nvPr/>
          </p:nvSpPr>
          <p:spPr>
            <a:xfrm>
              <a:off x="4267198" y="2869654"/>
              <a:ext cx="1801368" cy="993873"/>
            </a:xfrm>
            <a:prstGeom prst="foldedCorner">
              <a:avLst/>
            </a:prstGeom>
            <a:ln/>
          </p:spPr>
          <p:style>
            <a:lnRef idx="1">
              <a:schemeClr val="dk1"/>
            </a:lnRef>
            <a:fillRef idx="2">
              <a:schemeClr val="dk1"/>
            </a:fillRef>
            <a:effectRef idx="1">
              <a:schemeClr val="dk1"/>
            </a:effectRef>
            <a:fontRef idx="minor">
              <a:schemeClr val="dk1"/>
            </a:fontRef>
          </p:style>
          <p:txBody>
            <a:bodyPr bIns="0" rtlCol="0" anchor="ctr"/>
            <a:lstStyle/>
            <a:p>
              <a:pPr algn="ctr"/>
              <a:r>
                <a:rPr lang="en-US" dirty="0">
                  <a:solidFill>
                    <a:schemeClr val="tx1"/>
                  </a:solidFill>
                </a:rPr>
                <a:t>HRS Change Report</a:t>
              </a:r>
            </a:p>
          </p:txBody>
        </p:sp>
        <p:sp>
          <p:nvSpPr>
            <p:cNvPr id="36" name="Rectangle 35"/>
            <p:cNvSpPr/>
            <p:nvPr/>
          </p:nvSpPr>
          <p:spPr>
            <a:xfrm>
              <a:off x="4267198" y="2572474"/>
              <a:ext cx="1801368" cy="282466"/>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b="1" dirty="0">
                  <a:solidFill>
                    <a:schemeClr val="tx1"/>
                  </a:solidFill>
                </a:rPr>
                <a:t>Job attribute changes (e.g., Title, FTE, </a:t>
              </a:r>
              <a:r>
                <a:rPr lang="en-US" sz="1050" b="1" dirty="0" err="1">
                  <a:solidFill>
                    <a:schemeClr val="tx1"/>
                  </a:solidFill>
                </a:rPr>
                <a:t>Comprate</a:t>
              </a:r>
              <a:r>
                <a:rPr lang="en-US" sz="1050" b="1" dirty="0">
                  <a:solidFill>
                    <a:schemeClr val="tx1"/>
                  </a:solidFill>
                </a:rPr>
                <a:t>)</a:t>
              </a:r>
            </a:p>
          </p:txBody>
        </p:sp>
      </p:grpSp>
      <p:grpSp>
        <p:nvGrpSpPr>
          <p:cNvPr id="51" name="Group 50"/>
          <p:cNvGrpSpPr/>
          <p:nvPr/>
        </p:nvGrpSpPr>
        <p:grpSpPr>
          <a:xfrm>
            <a:off x="6441593" y="2450828"/>
            <a:ext cx="1801368" cy="1170931"/>
            <a:chOff x="6432331" y="2603228"/>
            <a:chExt cx="1801368" cy="1272792"/>
          </a:xfrm>
        </p:grpSpPr>
        <p:sp>
          <p:nvSpPr>
            <p:cNvPr id="31" name="Folded Corner 30"/>
            <p:cNvSpPr/>
            <p:nvPr/>
          </p:nvSpPr>
          <p:spPr>
            <a:xfrm>
              <a:off x="6432331" y="2882147"/>
              <a:ext cx="1801368" cy="993873"/>
            </a:xfrm>
            <a:prstGeom prst="foldedCorner">
              <a:avLst/>
            </a:prstGeom>
            <a:ln/>
          </p:spPr>
          <p:style>
            <a:lnRef idx="1">
              <a:schemeClr val="dk1"/>
            </a:lnRef>
            <a:fillRef idx="2">
              <a:schemeClr val="dk1"/>
            </a:fillRef>
            <a:effectRef idx="1">
              <a:schemeClr val="dk1"/>
            </a:effectRef>
            <a:fontRef idx="minor">
              <a:schemeClr val="dk1"/>
            </a:fontRef>
          </p:style>
          <p:txBody>
            <a:bodyPr bIns="0" rtlCol="0" anchor="ctr"/>
            <a:lstStyle/>
            <a:p>
              <a:pPr algn="ctr"/>
              <a:r>
                <a:rPr lang="en-US" dirty="0">
                  <a:solidFill>
                    <a:schemeClr val="tx1"/>
                  </a:solidFill>
                </a:rPr>
                <a:t>HRS to CAT Compare Report</a:t>
              </a:r>
            </a:p>
          </p:txBody>
        </p:sp>
        <p:sp>
          <p:nvSpPr>
            <p:cNvPr id="37" name="Rectangle 36"/>
            <p:cNvSpPr/>
            <p:nvPr/>
          </p:nvSpPr>
          <p:spPr>
            <a:xfrm>
              <a:off x="6432331" y="2603228"/>
              <a:ext cx="1801368" cy="28246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050" b="1" dirty="0">
                  <a:solidFill>
                    <a:schemeClr val="tx1"/>
                  </a:solidFill>
                </a:rPr>
                <a:t>All Job changes </a:t>
              </a:r>
            </a:p>
          </p:txBody>
        </p:sp>
      </p:grpSp>
      <p:sp>
        <p:nvSpPr>
          <p:cNvPr id="38" name="Folded Corner 37"/>
          <p:cNvSpPr/>
          <p:nvPr/>
        </p:nvSpPr>
        <p:spPr>
          <a:xfrm>
            <a:off x="2950972" y="4343400"/>
            <a:ext cx="1801368" cy="841221"/>
          </a:xfrm>
          <a:prstGeom prst="foldedCorner">
            <a:avLst/>
          </a:prstGeom>
          <a:ln/>
        </p:spPr>
        <p:style>
          <a:lnRef idx="1">
            <a:schemeClr val="accent4"/>
          </a:lnRef>
          <a:fillRef idx="2">
            <a:schemeClr val="accent4"/>
          </a:fillRef>
          <a:effectRef idx="1">
            <a:schemeClr val="accent4"/>
          </a:effectRef>
          <a:fontRef idx="minor">
            <a:schemeClr val="dk1"/>
          </a:fontRef>
        </p:style>
        <p:txBody>
          <a:bodyPr bIns="0" rtlCol="0" anchor="ctr"/>
          <a:lstStyle/>
          <a:p>
            <a:pPr algn="ctr"/>
            <a:r>
              <a:rPr lang="en-US" dirty="0">
                <a:solidFill>
                  <a:schemeClr val="tx1"/>
                </a:solidFill>
              </a:rPr>
              <a:t>CAT Record Errors Report</a:t>
            </a:r>
          </a:p>
        </p:txBody>
      </p:sp>
      <p:sp>
        <p:nvSpPr>
          <p:cNvPr id="39" name="Folded Corner 38"/>
          <p:cNvSpPr/>
          <p:nvPr/>
        </p:nvSpPr>
        <p:spPr>
          <a:xfrm>
            <a:off x="5590540" y="4343400"/>
            <a:ext cx="1801368" cy="841221"/>
          </a:xfrm>
          <a:prstGeom prst="foldedCorner">
            <a:avLst/>
          </a:prstGeom>
          <a:ln/>
        </p:spPr>
        <p:style>
          <a:lnRef idx="1">
            <a:schemeClr val="accent4"/>
          </a:lnRef>
          <a:fillRef idx="2">
            <a:schemeClr val="accent4"/>
          </a:fillRef>
          <a:effectRef idx="1">
            <a:schemeClr val="accent4"/>
          </a:effectRef>
          <a:fontRef idx="minor">
            <a:schemeClr val="dk1"/>
          </a:fontRef>
        </p:style>
        <p:txBody>
          <a:bodyPr bIns="0" rtlCol="0" anchor="ctr"/>
          <a:lstStyle/>
          <a:p>
            <a:pPr algn="ctr"/>
            <a:r>
              <a:rPr lang="en-US" dirty="0">
                <a:solidFill>
                  <a:schemeClr val="tx1"/>
                </a:solidFill>
              </a:rPr>
              <a:t>CAT Over Max Under Min Report</a:t>
            </a:r>
          </a:p>
        </p:txBody>
      </p:sp>
      <p:sp>
        <p:nvSpPr>
          <p:cNvPr id="41" name="Pentagon 40"/>
          <p:cNvSpPr/>
          <p:nvPr/>
        </p:nvSpPr>
        <p:spPr>
          <a:xfrm>
            <a:off x="389890" y="4343400"/>
            <a:ext cx="1371600" cy="841221"/>
          </a:xfrm>
          <a:prstGeom prst="homePlate">
            <a:avLst>
              <a:gd name="adj" fmla="val 29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solidFill>
                  <a:schemeClr val="tx1"/>
                </a:solidFill>
              </a:rPr>
              <a:t>Errors in the CAT</a:t>
            </a:r>
          </a:p>
        </p:txBody>
      </p:sp>
      <p:sp>
        <p:nvSpPr>
          <p:cNvPr id="42" name="Pentagon 41"/>
          <p:cNvSpPr/>
          <p:nvPr/>
        </p:nvSpPr>
        <p:spPr>
          <a:xfrm>
            <a:off x="389890" y="5410200"/>
            <a:ext cx="1371600" cy="841221"/>
          </a:xfrm>
          <a:prstGeom prst="homePlate">
            <a:avLst>
              <a:gd name="adj" fmla="val 29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solidFill>
                  <a:schemeClr val="tx1"/>
                </a:solidFill>
              </a:rPr>
              <a:t>Monitoring</a:t>
            </a:r>
          </a:p>
        </p:txBody>
      </p:sp>
      <p:sp>
        <p:nvSpPr>
          <p:cNvPr id="43" name="Folded Corner 42"/>
          <p:cNvSpPr/>
          <p:nvPr/>
        </p:nvSpPr>
        <p:spPr>
          <a:xfrm>
            <a:off x="1971038" y="5413484"/>
            <a:ext cx="1801368" cy="838200"/>
          </a:xfrm>
          <a:prstGeom prst="foldedCorner">
            <a:avLst/>
          </a:prstGeom>
          <a:ln/>
        </p:spPr>
        <p:style>
          <a:lnRef idx="1">
            <a:schemeClr val="accent4"/>
          </a:lnRef>
          <a:fillRef idx="2">
            <a:schemeClr val="accent4"/>
          </a:fillRef>
          <a:effectRef idx="1">
            <a:schemeClr val="accent4"/>
          </a:effectRef>
          <a:fontRef idx="minor">
            <a:schemeClr val="dk1"/>
          </a:fontRef>
        </p:style>
        <p:txBody>
          <a:bodyPr bIns="0" rtlCol="0" anchor="ctr"/>
          <a:lstStyle/>
          <a:p>
            <a:pPr algn="ctr"/>
            <a:r>
              <a:rPr lang="en-US" dirty="0">
                <a:solidFill>
                  <a:schemeClr val="tx1"/>
                </a:solidFill>
              </a:rPr>
              <a:t>CAT Position Report</a:t>
            </a:r>
          </a:p>
        </p:txBody>
      </p:sp>
      <p:sp>
        <p:nvSpPr>
          <p:cNvPr id="44" name="Folded Corner 43"/>
          <p:cNvSpPr/>
          <p:nvPr/>
        </p:nvSpPr>
        <p:spPr>
          <a:xfrm>
            <a:off x="4206316" y="5413484"/>
            <a:ext cx="1801368" cy="838200"/>
          </a:xfrm>
          <a:prstGeom prst="foldedCorner">
            <a:avLst/>
          </a:prstGeom>
          <a:ln/>
        </p:spPr>
        <p:style>
          <a:lnRef idx="1">
            <a:schemeClr val="accent4"/>
          </a:lnRef>
          <a:fillRef idx="2">
            <a:schemeClr val="accent4"/>
          </a:fillRef>
          <a:effectRef idx="1">
            <a:schemeClr val="accent4"/>
          </a:effectRef>
          <a:fontRef idx="minor">
            <a:schemeClr val="dk1"/>
          </a:fontRef>
        </p:style>
        <p:txBody>
          <a:bodyPr bIns="0" rtlCol="0" anchor="ctr"/>
          <a:lstStyle/>
          <a:p>
            <a:pPr algn="ctr"/>
            <a:r>
              <a:rPr lang="en-US" dirty="0">
                <a:solidFill>
                  <a:schemeClr val="tx1"/>
                </a:solidFill>
              </a:rPr>
              <a:t>Missing from CAT Report</a:t>
            </a:r>
          </a:p>
        </p:txBody>
      </p:sp>
      <p:sp>
        <p:nvSpPr>
          <p:cNvPr id="45" name="Folded Corner 44"/>
          <p:cNvSpPr/>
          <p:nvPr/>
        </p:nvSpPr>
        <p:spPr>
          <a:xfrm>
            <a:off x="6441593" y="5413484"/>
            <a:ext cx="1801368" cy="838200"/>
          </a:xfrm>
          <a:prstGeom prst="foldedCorner">
            <a:avLst/>
          </a:prstGeom>
          <a:ln/>
        </p:spPr>
        <p:style>
          <a:lnRef idx="1">
            <a:schemeClr val="accent4"/>
          </a:lnRef>
          <a:fillRef idx="2">
            <a:schemeClr val="accent4"/>
          </a:fillRef>
          <a:effectRef idx="1">
            <a:schemeClr val="accent4"/>
          </a:effectRef>
          <a:fontRef idx="minor">
            <a:schemeClr val="dk1"/>
          </a:fontRef>
        </p:style>
        <p:txBody>
          <a:bodyPr bIns="0" rtlCol="0" anchor="ctr"/>
          <a:lstStyle/>
          <a:p>
            <a:pPr algn="ctr"/>
            <a:r>
              <a:rPr lang="en-US" dirty="0">
                <a:solidFill>
                  <a:schemeClr val="tx1"/>
                </a:solidFill>
              </a:rPr>
              <a:t>CAT Audit Log</a:t>
            </a:r>
          </a:p>
        </p:txBody>
      </p:sp>
      <p:sp>
        <p:nvSpPr>
          <p:cNvPr id="3" name="Footer Placeholder 2"/>
          <p:cNvSpPr>
            <a:spLocks noGrp="1"/>
          </p:cNvSpPr>
          <p:nvPr>
            <p:ph type="ftr" sz="quarter" idx="11"/>
          </p:nvPr>
        </p:nvSpPr>
        <p:spPr/>
        <p:txBody>
          <a:bodyPr/>
          <a:lstStyle/>
          <a:p>
            <a:r>
              <a:rPr lang="en-US"/>
              <a:t>University of Wisconsin - System</a:t>
            </a:r>
          </a:p>
        </p:txBody>
      </p:sp>
      <p:sp>
        <p:nvSpPr>
          <p:cNvPr id="6" name="Rectangle 5">
            <a:extLst>
              <a:ext uri="{FF2B5EF4-FFF2-40B4-BE49-F238E27FC236}">
                <a16:creationId xmlns:a16="http://schemas.microsoft.com/office/drawing/2014/main" id="{58615131-17C9-446D-9F11-FA27FBACAAA5}"/>
              </a:ext>
            </a:extLst>
          </p:cNvPr>
          <p:cNvSpPr/>
          <p:nvPr/>
        </p:nvSpPr>
        <p:spPr>
          <a:xfrm>
            <a:off x="389890" y="3928795"/>
            <a:ext cx="8601710" cy="1099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8393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University of Wisconsin - System</a:t>
            </a:r>
          </a:p>
        </p:txBody>
      </p:sp>
      <p:sp>
        <p:nvSpPr>
          <p:cNvPr id="4" name="Slide Number Placeholder 3"/>
          <p:cNvSpPr>
            <a:spLocks noGrp="1"/>
          </p:cNvSpPr>
          <p:nvPr>
            <p:ph type="sldNum" sz="quarter" idx="12"/>
          </p:nvPr>
        </p:nvSpPr>
        <p:spPr/>
        <p:txBody>
          <a:bodyPr/>
          <a:lstStyle/>
          <a:p>
            <a:fld id="{5F9F0D0D-C1D0-447B-88FF-E47BB6D86588}" type="slidenum">
              <a:rPr lang="en-US" smtClean="0"/>
              <a:t>45</a:t>
            </a:fld>
            <a:endParaRPr lang="en-US"/>
          </a:p>
        </p:txBody>
      </p:sp>
      <p:sp>
        <p:nvSpPr>
          <p:cNvPr id="5" name="Text Placeholder 4"/>
          <p:cNvSpPr>
            <a:spLocks noGrp="1"/>
          </p:cNvSpPr>
          <p:nvPr>
            <p:ph type="body" sz="quarter" idx="13"/>
          </p:nvPr>
        </p:nvSpPr>
        <p:spPr/>
        <p:txBody>
          <a:bodyPr/>
          <a:lstStyle/>
          <a:p>
            <a:r>
              <a:rPr lang="en-US" dirty="0"/>
              <a:t>HRS to CAT Compare Report</a:t>
            </a:r>
          </a:p>
        </p:txBody>
      </p:sp>
      <p:sp>
        <p:nvSpPr>
          <p:cNvPr id="8" name="Rectangle 7"/>
          <p:cNvSpPr/>
          <p:nvPr/>
        </p:nvSpPr>
        <p:spPr>
          <a:xfrm>
            <a:off x="106682" y="4733604"/>
            <a:ext cx="1159737" cy="74874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dirty="0"/>
              <a:t>Job Changes in HRS</a:t>
            </a:r>
          </a:p>
        </p:txBody>
      </p:sp>
      <p:sp>
        <p:nvSpPr>
          <p:cNvPr id="9" name="TextBox 8"/>
          <p:cNvSpPr txBox="1"/>
          <p:nvPr/>
        </p:nvSpPr>
        <p:spPr>
          <a:xfrm>
            <a:off x="215516" y="1304764"/>
            <a:ext cx="4432684" cy="2169825"/>
          </a:xfrm>
          <a:prstGeom prst="rect">
            <a:avLst/>
          </a:prstGeom>
          <a:noFill/>
        </p:spPr>
        <p:txBody>
          <a:bodyPr wrap="square" rtlCol="0">
            <a:spAutoFit/>
          </a:bodyPr>
          <a:lstStyle/>
          <a:p>
            <a:pPr marL="171450" indent="-171450">
              <a:buFont typeface="Arial" panose="020B0604020202020204" pitchFamily="34" charset="0"/>
              <a:buChar char="•"/>
            </a:pPr>
            <a:r>
              <a:rPr lang="en-US" sz="1350" dirty="0"/>
              <a:t>Identifies employee records where key fields differ between the CAT and HRS.</a:t>
            </a:r>
          </a:p>
          <a:p>
            <a:pPr marL="171450" indent="-171450">
              <a:buFont typeface="Arial" panose="020B0604020202020204" pitchFamily="34" charset="0"/>
              <a:buChar char="•"/>
            </a:pPr>
            <a:r>
              <a:rPr lang="en-US" sz="1350" dirty="0"/>
              <a:t>Catches things like</a:t>
            </a:r>
            <a:r>
              <a:rPr lang="en-US" sz="1350" b="1" dirty="0"/>
              <a:t>: Business Unit/Department updates, Position Number updates, Compensation Rate updates, Empl Class updates, Title updates, Job Code updates, FTE updates, Hires and</a:t>
            </a:r>
            <a:r>
              <a:rPr lang="en-US" sz="1350" dirty="0"/>
              <a:t> </a:t>
            </a:r>
            <a:r>
              <a:rPr lang="en-US" sz="1350" b="1" dirty="0"/>
              <a:t>Terminations.</a:t>
            </a:r>
            <a:endParaRPr lang="en-US" sz="1350" dirty="0"/>
          </a:p>
          <a:p>
            <a:pPr marL="171450" indent="-171450">
              <a:buFont typeface="Arial" panose="020B0604020202020204" pitchFamily="34" charset="0"/>
              <a:buChar char="•"/>
            </a:pPr>
            <a:r>
              <a:rPr lang="en-US" sz="1350" dirty="0"/>
              <a:t>Allows the user to review discrepancies for that employee record in the CAT and determine if the rate increases need to be altered based on the new job data information that was entered in HRS.</a:t>
            </a:r>
          </a:p>
        </p:txBody>
      </p:sp>
      <p:pic>
        <p:nvPicPr>
          <p:cNvPr id="2" name="Picture 1">
            <a:extLst>
              <a:ext uri="{FF2B5EF4-FFF2-40B4-BE49-F238E27FC236}">
                <a16:creationId xmlns:a16="http://schemas.microsoft.com/office/drawing/2014/main" id="{C7C3D899-CC9E-4AD4-8CA5-BA17D5F662A0}"/>
              </a:ext>
            </a:extLst>
          </p:cNvPr>
          <p:cNvPicPr>
            <a:picLocks noChangeAspect="1"/>
          </p:cNvPicPr>
          <p:nvPr/>
        </p:nvPicPr>
        <p:blipFill>
          <a:blip r:embed="rId3"/>
          <a:stretch>
            <a:fillRect/>
          </a:stretch>
        </p:blipFill>
        <p:spPr>
          <a:xfrm>
            <a:off x="4800599" y="1271860"/>
            <a:ext cx="3979137" cy="2309539"/>
          </a:xfrm>
          <a:prstGeom prst="rect">
            <a:avLst/>
          </a:prstGeom>
          <a:ln>
            <a:solidFill>
              <a:schemeClr val="bg1">
                <a:lumMod val="75000"/>
              </a:schemeClr>
            </a:solidFill>
          </a:ln>
        </p:spPr>
      </p:pic>
      <p:pic>
        <p:nvPicPr>
          <p:cNvPr id="6" name="Picture 5">
            <a:extLst>
              <a:ext uri="{FF2B5EF4-FFF2-40B4-BE49-F238E27FC236}">
                <a16:creationId xmlns:a16="http://schemas.microsoft.com/office/drawing/2014/main" id="{AAF52AA6-C191-4828-9C92-B35F9D612F85}"/>
              </a:ext>
            </a:extLst>
          </p:cNvPr>
          <p:cNvPicPr>
            <a:picLocks noChangeAspect="1"/>
          </p:cNvPicPr>
          <p:nvPr/>
        </p:nvPicPr>
        <p:blipFill>
          <a:blip r:embed="rId4"/>
          <a:stretch>
            <a:fillRect/>
          </a:stretch>
        </p:blipFill>
        <p:spPr>
          <a:xfrm>
            <a:off x="1371600" y="3806000"/>
            <a:ext cx="7772400" cy="3052000"/>
          </a:xfrm>
          <a:prstGeom prst="rect">
            <a:avLst/>
          </a:prstGeom>
          <a:ln>
            <a:solidFill>
              <a:schemeClr val="bg1">
                <a:lumMod val="75000"/>
              </a:schemeClr>
            </a:solidFill>
          </a:ln>
        </p:spPr>
      </p:pic>
    </p:spTree>
    <p:extLst>
      <p:ext uri="{BB962C8B-B14F-4D97-AF65-F5344CB8AC3E}">
        <p14:creationId xmlns:p14="http://schemas.microsoft.com/office/powerpoint/2010/main" val="21454067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University of Wisconsin - System</a:t>
            </a:r>
          </a:p>
        </p:txBody>
      </p:sp>
      <p:sp>
        <p:nvSpPr>
          <p:cNvPr id="4" name="Slide Number Placeholder 3"/>
          <p:cNvSpPr>
            <a:spLocks noGrp="1"/>
          </p:cNvSpPr>
          <p:nvPr>
            <p:ph type="sldNum" sz="quarter" idx="12"/>
          </p:nvPr>
        </p:nvSpPr>
        <p:spPr/>
        <p:txBody>
          <a:bodyPr/>
          <a:lstStyle/>
          <a:p>
            <a:fld id="{5F9F0D0D-C1D0-447B-88FF-E47BB6D86588}" type="slidenum">
              <a:rPr lang="en-US" smtClean="0"/>
              <a:t>46</a:t>
            </a:fld>
            <a:endParaRPr lang="en-US"/>
          </a:p>
        </p:txBody>
      </p:sp>
      <p:sp>
        <p:nvSpPr>
          <p:cNvPr id="5" name="Text Placeholder 4"/>
          <p:cNvSpPr>
            <a:spLocks noGrp="1"/>
          </p:cNvSpPr>
          <p:nvPr>
            <p:ph type="body" sz="quarter" idx="13"/>
          </p:nvPr>
        </p:nvSpPr>
        <p:spPr/>
        <p:txBody>
          <a:bodyPr/>
          <a:lstStyle/>
          <a:p>
            <a:r>
              <a:rPr lang="en-US" dirty="0"/>
              <a:t>HRS Change Report</a:t>
            </a:r>
          </a:p>
        </p:txBody>
      </p:sp>
      <p:sp>
        <p:nvSpPr>
          <p:cNvPr id="9" name="Rectangle 8"/>
          <p:cNvSpPr/>
          <p:nvPr/>
        </p:nvSpPr>
        <p:spPr>
          <a:xfrm>
            <a:off x="76200" y="4191000"/>
            <a:ext cx="1177010" cy="84584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dirty="0"/>
              <a:t>Job Changes in HRS</a:t>
            </a:r>
          </a:p>
        </p:txBody>
      </p:sp>
      <p:sp>
        <p:nvSpPr>
          <p:cNvPr id="12" name="TextBox 11"/>
          <p:cNvSpPr txBox="1"/>
          <p:nvPr/>
        </p:nvSpPr>
        <p:spPr>
          <a:xfrm>
            <a:off x="215516" y="1304764"/>
            <a:ext cx="3744416" cy="2377574"/>
          </a:xfrm>
          <a:prstGeom prst="rect">
            <a:avLst/>
          </a:prstGeom>
          <a:noFill/>
        </p:spPr>
        <p:txBody>
          <a:bodyPr wrap="square" rtlCol="0">
            <a:spAutoFit/>
          </a:bodyPr>
          <a:lstStyle/>
          <a:p>
            <a:pPr marL="171450" indent="-171450">
              <a:buFont typeface="Arial" panose="020B0604020202020204" pitchFamily="34" charset="0"/>
              <a:buChar char="•"/>
            </a:pPr>
            <a:r>
              <a:rPr lang="en-US" sz="1350" dirty="0"/>
              <a:t>Identifies employee records that exist in the CAT and have undergone a change in HRS: an update to the fields </a:t>
            </a:r>
            <a:r>
              <a:rPr lang="en-US" sz="1350" b="1" dirty="0"/>
              <a:t>Business Unit, HR Department, Position Number, Jobcode, Pay Basis, Title, FTE, Payroll Status, or Comprate, as well as Hires, Rehires, Transfers, or Terminations.</a:t>
            </a:r>
            <a:endParaRPr lang="en-US" sz="1350" dirty="0"/>
          </a:p>
          <a:p>
            <a:pPr marL="171450" indent="-171450">
              <a:buFont typeface="Arial" panose="020B0604020202020204" pitchFamily="34" charset="0"/>
              <a:buChar char="•"/>
            </a:pPr>
            <a:r>
              <a:rPr lang="en-US" sz="1350" dirty="0"/>
              <a:t>Allows users to review the records on this report and determine if the compensation changes entered in the CAT are still accurate, if a new record in the CAT needs to be created, or if a CAT record needs to be deleted.</a:t>
            </a:r>
          </a:p>
        </p:txBody>
      </p:sp>
      <p:pic>
        <p:nvPicPr>
          <p:cNvPr id="2" name="Picture 1">
            <a:extLst>
              <a:ext uri="{FF2B5EF4-FFF2-40B4-BE49-F238E27FC236}">
                <a16:creationId xmlns:a16="http://schemas.microsoft.com/office/drawing/2014/main" id="{74D588BF-E98E-46E3-BB38-A6F2BB2546D7}"/>
              </a:ext>
            </a:extLst>
          </p:cNvPr>
          <p:cNvPicPr>
            <a:picLocks noChangeAspect="1"/>
          </p:cNvPicPr>
          <p:nvPr/>
        </p:nvPicPr>
        <p:blipFill>
          <a:blip r:embed="rId3"/>
          <a:stretch>
            <a:fillRect/>
          </a:stretch>
        </p:blipFill>
        <p:spPr>
          <a:xfrm>
            <a:off x="4659863" y="1285170"/>
            <a:ext cx="4179337" cy="2196483"/>
          </a:xfrm>
          <a:prstGeom prst="rect">
            <a:avLst/>
          </a:prstGeom>
          <a:ln>
            <a:solidFill>
              <a:schemeClr val="bg1">
                <a:lumMod val="75000"/>
              </a:schemeClr>
            </a:solidFill>
          </a:ln>
        </p:spPr>
      </p:pic>
      <p:pic>
        <p:nvPicPr>
          <p:cNvPr id="6" name="Picture 5">
            <a:extLst>
              <a:ext uri="{FF2B5EF4-FFF2-40B4-BE49-F238E27FC236}">
                <a16:creationId xmlns:a16="http://schemas.microsoft.com/office/drawing/2014/main" id="{47040856-A666-4549-846B-290C1E3BC473}"/>
              </a:ext>
            </a:extLst>
          </p:cNvPr>
          <p:cNvPicPr>
            <a:picLocks noChangeAspect="1"/>
          </p:cNvPicPr>
          <p:nvPr/>
        </p:nvPicPr>
        <p:blipFill>
          <a:blip r:embed="rId4"/>
          <a:stretch>
            <a:fillRect/>
          </a:stretch>
        </p:blipFill>
        <p:spPr>
          <a:xfrm>
            <a:off x="1371600" y="3817012"/>
            <a:ext cx="7772400" cy="3040988"/>
          </a:xfrm>
          <a:prstGeom prst="rect">
            <a:avLst/>
          </a:prstGeom>
        </p:spPr>
      </p:pic>
    </p:spTree>
    <p:extLst>
      <p:ext uri="{BB962C8B-B14F-4D97-AF65-F5344CB8AC3E}">
        <p14:creationId xmlns:p14="http://schemas.microsoft.com/office/powerpoint/2010/main" val="32465548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University of Wisconsin - System</a:t>
            </a:r>
          </a:p>
        </p:txBody>
      </p:sp>
      <p:sp>
        <p:nvSpPr>
          <p:cNvPr id="4" name="Slide Number Placeholder 3"/>
          <p:cNvSpPr>
            <a:spLocks noGrp="1"/>
          </p:cNvSpPr>
          <p:nvPr>
            <p:ph type="sldNum" sz="quarter" idx="12"/>
          </p:nvPr>
        </p:nvSpPr>
        <p:spPr/>
        <p:txBody>
          <a:bodyPr/>
          <a:lstStyle/>
          <a:p>
            <a:fld id="{5F9F0D0D-C1D0-447B-88FF-E47BB6D86588}" type="slidenum">
              <a:rPr lang="en-US" smtClean="0"/>
              <a:t>47</a:t>
            </a:fld>
            <a:endParaRPr lang="en-US"/>
          </a:p>
        </p:txBody>
      </p:sp>
      <p:sp>
        <p:nvSpPr>
          <p:cNvPr id="5" name="Text Placeholder 4"/>
          <p:cNvSpPr>
            <a:spLocks noGrp="1"/>
          </p:cNvSpPr>
          <p:nvPr>
            <p:ph type="body" sz="quarter" idx="13"/>
          </p:nvPr>
        </p:nvSpPr>
        <p:spPr/>
        <p:txBody>
          <a:bodyPr/>
          <a:lstStyle/>
          <a:p>
            <a:r>
              <a:rPr lang="en-US" dirty="0"/>
              <a:t>Record Errors Report</a:t>
            </a:r>
          </a:p>
        </p:txBody>
      </p:sp>
      <p:sp>
        <p:nvSpPr>
          <p:cNvPr id="2" name="TextBox 1"/>
          <p:cNvSpPr txBox="1"/>
          <p:nvPr/>
        </p:nvSpPr>
        <p:spPr>
          <a:xfrm>
            <a:off x="215516" y="1304764"/>
            <a:ext cx="3780420" cy="2793072"/>
          </a:xfrm>
          <a:prstGeom prst="rect">
            <a:avLst/>
          </a:prstGeom>
          <a:noFill/>
        </p:spPr>
        <p:txBody>
          <a:bodyPr wrap="square" rtlCol="0">
            <a:spAutoFit/>
          </a:bodyPr>
          <a:lstStyle/>
          <a:p>
            <a:pPr marL="171450" indent="-171450">
              <a:buFont typeface="Arial" panose="020B0604020202020204" pitchFamily="34" charset="0"/>
              <a:buChar char="•"/>
            </a:pPr>
            <a:r>
              <a:rPr lang="en-US" sz="1350" dirty="0"/>
              <a:t>Displays all records in the budget that have generated any sort of employee-level error based on the edits set up in the CAT.</a:t>
            </a:r>
          </a:p>
          <a:p>
            <a:pPr marL="171450" indent="-171450">
              <a:buFont typeface="Arial" panose="020B0604020202020204" pitchFamily="34" charset="0"/>
              <a:buChar char="•"/>
            </a:pPr>
            <a:r>
              <a:rPr lang="en-US" sz="1350" dirty="0"/>
              <a:t>Contains all </a:t>
            </a:r>
            <a:r>
              <a:rPr lang="en-US" sz="1350" b="1" dirty="0"/>
              <a:t>Job Level Errors, Compensation Change Errors, Funding Edit Errors </a:t>
            </a:r>
            <a:r>
              <a:rPr lang="en-US" sz="1350" dirty="0"/>
              <a:t>(SFS Actuals, CAT ledger errors) and </a:t>
            </a:r>
            <a:r>
              <a:rPr lang="en-US" sz="1350" b="1" dirty="0"/>
              <a:t>Funding Section Errors </a:t>
            </a:r>
            <a:r>
              <a:rPr lang="en-US" sz="1350" dirty="0"/>
              <a:t>(distribution % errors).</a:t>
            </a:r>
          </a:p>
          <a:p>
            <a:pPr marL="171450" indent="-171450">
              <a:buFont typeface="Arial" panose="020B0604020202020204" pitchFamily="34" charset="0"/>
              <a:buChar char="•"/>
            </a:pPr>
            <a:r>
              <a:rPr lang="en-US" sz="1350" dirty="0"/>
              <a:t>Allows users of the CAT to be able to quickly identify any empl record with an error on a single consolidated report.</a:t>
            </a:r>
          </a:p>
          <a:p>
            <a:pPr marL="171450" indent="-171450">
              <a:buFont typeface="Arial" panose="020B0604020202020204" pitchFamily="34" charset="0"/>
              <a:buChar char="•"/>
            </a:pPr>
            <a:r>
              <a:rPr lang="en-US" sz="1350" dirty="0"/>
              <a:t>Will be run frequently throughout the budgeting cycle and most errors must be resolved before the cycle ends.</a:t>
            </a:r>
          </a:p>
        </p:txBody>
      </p:sp>
      <p:sp>
        <p:nvSpPr>
          <p:cNvPr id="9" name="Rectangle 8"/>
          <p:cNvSpPr/>
          <p:nvPr/>
        </p:nvSpPr>
        <p:spPr>
          <a:xfrm>
            <a:off x="152400" y="4537510"/>
            <a:ext cx="956589" cy="6840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400" dirty="0"/>
              <a:t>Errors in CAT</a:t>
            </a:r>
          </a:p>
        </p:txBody>
      </p:sp>
      <p:pic>
        <p:nvPicPr>
          <p:cNvPr id="6" name="Picture 5">
            <a:extLst>
              <a:ext uri="{FF2B5EF4-FFF2-40B4-BE49-F238E27FC236}">
                <a16:creationId xmlns:a16="http://schemas.microsoft.com/office/drawing/2014/main" id="{C897CC73-2F49-4AB0-88C0-E2D71BDFBAC3}"/>
              </a:ext>
            </a:extLst>
          </p:cNvPr>
          <p:cNvPicPr>
            <a:picLocks noChangeAspect="1"/>
          </p:cNvPicPr>
          <p:nvPr/>
        </p:nvPicPr>
        <p:blipFill>
          <a:blip r:embed="rId3"/>
          <a:stretch>
            <a:fillRect/>
          </a:stretch>
        </p:blipFill>
        <p:spPr>
          <a:xfrm>
            <a:off x="3995936" y="1314423"/>
            <a:ext cx="4786990" cy="2287875"/>
          </a:xfrm>
          <a:prstGeom prst="rect">
            <a:avLst/>
          </a:prstGeom>
        </p:spPr>
      </p:pic>
      <p:pic>
        <p:nvPicPr>
          <p:cNvPr id="8" name="Picture 7">
            <a:extLst>
              <a:ext uri="{FF2B5EF4-FFF2-40B4-BE49-F238E27FC236}">
                <a16:creationId xmlns:a16="http://schemas.microsoft.com/office/drawing/2014/main" id="{638F3D5D-BD78-4683-B698-E8F42B0CA425}"/>
              </a:ext>
            </a:extLst>
          </p:cNvPr>
          <p:cNvPicPr>
            <a:picLocks noChangeAspect="1"/>
          </p:cNvPicPr>
          <p:nvPr/>
        </p:nvPicPr>
        <p:blipFill>
          <a:blip r:embed="rId4"/>
          <a:stretch>
            <a:fillRect/>
          </a:stretch>
        </p:blipFill>
        <p:spPr>
          <a:xfrm>
            <a:off x="1219201" y="4042372"/>
            <a:ext cx="7961810" cy="2358428"/>
          </a:xfrm>
          <a:prstGeom prst="rect">
            <a:avLst/>
          </a:prstGeom>
        </p:spPr>
      </p:pic>
    </p:spTree>
    <p:extLst>
      <p:ext uri="{BB962C8B-B14F-4D97-AF65-F5344CB8AC3E}">
        <p14:creationId xmlns:p14="http://schemas.microsoft.com/office/powerpoint/2010/main" val="8313899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92500"/>
          </a:bodyPr>
          <a:lstStyle/>
          <a:p>
            <a:r>
              <a:rPr lang="en-US" sz="4300" dirty="0"/>
              <a:t>Action Needed by Report: </a:t>
            </a:r>
            <a:r>
              <a:rPr lang="en-US" sz="1800" b="1" dirty="0"/>
              <a:t>Automatic HRS Feed is ON or OFF</a:t>
            </a:r>
          </a:p>
        </p:txBody>
      </p:sp>
      <p:sp>
        <p:nvSpPr>
          <p:cNvPr id="23" name="Rectangle 22"/>
          <p:cNvSpPr/>
          <p:nvPr/>
        </p:nvSpPr>
        <p:spPr>
          <a:xfrm>
            <a:off x="76200" y="1232702"/>
            <a:ext cx="1600200" cy="3986823"/>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CAT Error Identified</a:t>
            </a:r>
          </a:p>
          <a:p>
            <a:pPr algn="ctr"/>
            <a:r>
              <a:rPr lang="en-US" b="1" dirty="0">
                <a:solidFill>
                  <a:schemeClr val="tx1"/>
                </a:solidFill>
              </a:rPr>
              <a:t>Action Needed</a:t>
            </a:r>
          </a:p>
        </p:txBody>
      </p:sp>
      <p:sp>
        <p:nvSpPr>
          <p:cNvPr id="24" name="Rectangle 23"/>
          <p:cNvSpPr/>
          <p:nvPr/>
        </p:nvSpPr>
        <p:spPr>
          <a:xfrm>
            <a:off x="1833127" y="1621466"/>
            <a:ext cx="2194560" cy="68307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chemeClr val="tx1"/>
                </a:solidFill>
              </a:rPr>
              <a:t>Duplicate Action Reason in HRS &amp; CAT</a:t>
            </a:r>
            <a:endParaRPr lang="en-US" sz="1400" b="1" i="1" dirty="0">
              <a:solidFill>
                <a:schemeClr val="tx1"/>
              </a:solidFill>
            </a:endParaRPr>
          </a:p>
        </p:txBody>
      </p:sp>
      <p:sp>
        <p:nvSpPr>
          <p:cNvPr id="25" name="Rectangle 24"/>
          <p:cNvSpPr/>
          <p:nvPr/>
        </p:nvSpPr>
        <p:spPr>
          <a:xfrm>
            <a:off x="1833127" y="2378645"/>
            <a:ext cx="2194560" cy="66751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chemeClr val="tx1"/>
                </a:solidFill>
              </a:rPr>
              <a:t>Duplicate Action Reason in CAT</a:t>
            </a:r>
            <a:endParaRPr lang="en-US" sz="1400" b="1" i="1" dirty="0">
              <a:solidFill>
                <a:schemeClr val="tx1"/>
              </a:solidFill>
            </a:endParaRPr>
          </a:p>
        </p:txBody>
      </p:sp>
      <p:sp>
        <p:nvSpPr>
          <p:cNvPr id="26" name="Rectangle 25"/>
          <p:cNvSpPr/>
          <p:nvPr/>
        </p:nvSpPr>
        <p:spPr>
          <a:xfrm>
            <a:off x="76200" y="5628166"/>
            <a:ext cx="1585415" cy="114300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CAT Report to Run</a:t>
            </a:r>
            <a:endParaRPr lang="en-US" b="1" dirty="0">
              <a:solidFill>
                <a:schemeClr val="tx1"/>
              </a:solidFill>
            </a:endParaRPr>
          </a:p>
        </p:txBody>
      </p:sp>
      <p:sp>
        <p:nvSpPr>
          <p:cNvPr id="27" name="Isosceles Triangle 26"/>
          <p:cNvSpPr/>
          <p:nvPr/>
        </p:nvSpPr>
        <p:spPr>
          <a:xfrm rot="10800000">
            <a:off x="1750831" y="5290061"/>
            <a:ext cx="7306336" cy="272538"/>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833127" y="3120266"/>
            <a:ext cx="2194560" cy="8229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chemeClr val="tx1"/>
                </a:solidFill>
              </a:rPr>
              <a:t>Decimal amount entered in Comprate for salaried employees</a:t>
            </a:r>
          </a:p>
        </p:txBody>
      </p:sp>
      <p:sp>
        <p:nvSpPr>
          <p:cNvPr id="30" name="Rectangle 29"/>
          <p:cNvSpPr/>
          <p:nvPr/>
        </p:nvSpPr>
        <p:spPr>
          <a:xfrm>
            <a:off x="1833127" y="4017334"/>
            <a:ext cx="2194560" cy="6096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chemeClr val="tx1"/>
                </a:solidFill>
              </a:rPr>
              <a:t>$0 Comprate Entered</a:t>
            </a:r>
          </a:p>
        </p:txBody>
      </p:sp>
      <p:sp>
        <p:nvSpPr>
          <p:cNvPr id="31" name="Rectangle 30"/>
          <p:cNvSpPr/>
          <p:nvPr/>
        </p:nvSpPr>
        <p:spPr>
          <a:xfrm>
            <a:off x="4305196" y="1621466"/>
            <a:ext cx="2194560" cy="68307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chemeClr val="tx1"/>
                </a:solidFill>
              </a:rPr>
              <a:t>Planned FTE = 0</a:t>
            </a:r>
            <a:endParaRPr lang="en-US" sz="1400" b="1" i="1" dirty="0">
              <a:solidFill>
                <a:schemeClr val="tx1"/>
              </a:solidFill>
            </a:endParaRPr>
          </a:p>
        </p:txBody>
      </p:sp>
      <p:sp>
        <p:nvSpPr>
          <p:cNvPr id="32" name="Rectangle 31"/>
          <p:cNvSpPr/>
          <p:nvPr/>
        </p:nvSpPr>
        <p:spPr>
          <a:xfrm>
            <a:off x="4305196" y="2379051"/>
            <a:ext cx="2194560" cy="66710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chemeClr val="tx1"/>
                </a:solidFill>
              </a:rPr>
              <a:t>Planned FTE &gt; 1 on multiple Empl Records</a:t>
            </a:r>
            <a:endParaRPr lang="en-US" sz="1400" b="1" i="1" dirty="0">
              <a:solidFill>
                <a:schemeClr val="tx1"/>
              </a:solidFill>
            </a:endParaRPr>
          </a:p>
        </p:txBody>
      </p:sp>
      <p:sp>
        <p:nvSpPr>
          <p:cNvPr id="33" name="Rectangle 32"/>
          <p:cNvSpPr/>
          <p:nvPr/>
        </p:nvSpPr>
        <p:spPr>
          <a:xfrm>
            <a:off x="4305196" y="3120266"/>
            <a:ext cx="2194560" cy="8229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chemeClr val="tx1"/>
                </a:solidFill>
              </a:rPr>
              <a:t>Sum of individual Budgeted FTEs do not equal Total Planned FTE</a:t>
            </a:r>
          </a:p>
        </p:txBody>
      </p:sp>
      <p:sp>
        <p:nvSpPr>
          <p:cNvPr id="34" name="Rectangle 33"/>
          <p:cNvSpPr/>
          <p:nvPr/>
        </p:nvSpPr>
        <p:spPr>
          <a:xfrm>
            <a:off x="6778787" y="1621466"/>
            <a:ext cx="2194560" cy="68307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1400" dirty="0">
                <a:solidFill>
                  <a:schemeClr val="tx1"/>
                </a:solidFill>
              </a:rPr>
              <a:t>No funding information entered in the CAT</a:t>
            </a:r>
          </a:p>
        </p:txBody>
      </p:sp>
      <p:sp>
        <p:nvSpPr>
          <p:cNvPr id="35" name="Rectangle 34"/>
          <p:cNvSpPr/>
          <p:nvPr/>
        </p:nvSpPr>
        <p:spPr>
          <a:xfrm>
            <a:off x="6778787" y="3120266"/>
            <a:ext cx="2194560" cy="8229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1400" dirty="0">
                <a:solidFill>
                  <a:schemeClr val="tx1"/>
                </a:solidFill>
              </a:rPr>
              <a:t>Sum of individual Budgeted Amounts does not equal Original Comp Amount Adj for FTE</a:t>
            </a:r>
          </a:p>
        </p:txBody>
      </p:sp>
      <p:sp>
        <p:nvSpPr>
          <p:cNvPr id="36" name="Rectangle 35"/>
          <p:cNvSpPr/>
          <p:nvPr/>
        </p:nvSpPr>
        <p:spPr>
          <a:xfrm>
            <a:off x="6778787" y="2378645"/>
            <a:ext cx="2194560" cy="66751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1400" dirty="0">
                <a:solidFill>
                  <a:schemeClr val="tx1"/>
                </a:solidFill>
              </a:rPr>
              <a:t>Funding distribution is greater than 100% </a:t>
            </a:r>
          </a:p>
        </p:txBody>
      </p:sp>
      <p:sp>
        <p:nvSpPr>
          <p:cNvPr id="37" name="Rectangle 36"/>
          <p:cNvSpPr/>
          <p:nvPr/>
        </p:nvSpPr>
        <p:spPr>
          <a:xfrm>
            <a:off x="6778787" y="4017334"/>
            <a:ext cx="2194560" cy="8229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1400" dirty="0">
                <a:solidFill>
                  <a:schemeClr val="tx1"/>
                </a:solidFill>
              </a:rPr>
              <a:t>On an individual funding split, Distrib %, Budgeted FTE, or Budgeted Amount = 0</a:t>
            </a:r>
          </a:p>
        </p:txBody>
      </p:sp>
      <p:sp>
        <p:nvSpPr>
          <p:cNvPr id="38" name="Rectangle 37"/>
          <p:cNvSpPr/>
          <p:nvPr/>
        </p:nvSpPr>
        <p:spPr>
          <a:xfrm>
            <a:off x="4305196" y="4396565"/>
            <a:ext cx="2194560" cy="8229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chemeClr val="tx1"/>
                </a:solidFill>
              </a:rPr>
              <a:t>Funding string failed SFS Actual or SFS Budget Edits</a:t>
            </a:r>
          </a:p>
        </p:txBody>
      </p:sp>
      <p:sp>
        <p:nvSpPr>
          <p:cNvPr id="39" name="Rectangle 38"/>
          <p:cNvSpPr/>
          <p:nvPr/>
        </p:nvSpPr>
        <p:spPr>
          <a:xfrm>
            <a:off x="1750831" y="1232702"/>
            <a:ext cx="2359152" cy="30874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tx1"/>
                </a:solidFill>
              </a:rPr>
              <a:t>Compensation Errors</a:t>
            </a:r>
          </a:p>
        </p:txBody>
      </p:sp>
      <p:sp>
        <p:nvSpPr>
          <p:cNvPr id="40" name="Rectangle 39"/>
          <p:cNvSpPr/>
          <p:nvPr/>
        </p:nvSpPr>
        <p:spPr>
          <a:xfrm>
            <a:off x="4222899" y="1232702"/>
            <a:ext cx="2359152" cy="30874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tx1"/>
                </a:solidFill>
              </a:rPr>
              <a:t>Job Level Errors</a:t>
            </a:r>
          </a:p>
        </p:txBody>
      </p:sp>
      <p:sp>
        <p:nvSpPr>
          <p:cNvPr id="41" name="Rectangle 40"/>
          <p:cNvSpPr/>
          <p:nvPr/>
        </p:nvSpPr>
        <p:spPr>
          <a:xfrm>
            <a:off x="4214039" y="4017334"/>
            <a:ext cx="2359152" cy="31089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tx1"/>
                </a:solidFill>
              </a:rPr>
              <a:t>Funding Edit Errors</a:t>
            </a:r>
          </a:p>
        </p:txBody>
      </p:sp>
      <p:sp>
        <p:nvSpPr>
          <p:cNvPr id="42" name="Rectangle 41"/>
          <p:cNvSpPr/>
          <p:nvPr/>
        </p:nvSpPr>
        <p:spPr>
          <a:xfrm>
            <a:off x="6694968" y="1232702"/>
            <a:ext cx="2362199" cy="30874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tx1"/>
                </a:solidFill>
              </a:rPr>
              <a:t>Funding Section Errors</a:t>
            </a:r>
          </a:p>
        </p:txBody>
      </p:sp>
      <p:sp>
        <p:nvSpPr>
          <p:cNvPr id="2" name="Slide Number Placeholder 1"/>
          <p:cNvSpPr>
            <a:spLocks noGrp="1"/>
          </p:cNvSpPr>
          <p:nvPr>
            <p:ph type="sldNum" sz="quarter" idx="12"/>
          </p:nvPr>
        </p:nvSpPr>
        <p:spPr/>
        <p:txBody>
          <a:bodyPr/>
          <a:lstStyle/>
          <a:p>
            <a:fld id="{7F62450C-2E67-428F-9662-DAB13D14FFD2}" type="slidenum">
              <a:rPr lang="en-US" smtClean="0"/>
              <a:t>48</a:t>
            </a:fld>
            <a:endParaRPr lang="en-US" dirty="0"/>
          </a:p>
        </p:txBody>
      </p:sp>
      <p:sp>
        <p:nvSpPr>
          <p:cNvPr id="3" name="Footer Placeholder 2"/>
          <p:cNvSpPr>
            <a:spLocks noGrp="1"/>
          </p:cNvSpPr>
          <p:nvPr>
            <p:ph type="ftr" sz="quarter" idx="11"/>
          </p:nvPr>
        </p:nvSpPr>
        <p:spPr/>
        <p:txBody>
          <a:bodyPr/>
          <a:lstStyle/>
          <a:p>
            <a:r>
              <a:rPr lang="en-US" dirty="0"/>
              <a:t>University of Wisconsin - System</a:t>
            </a:r>
          </a:p>
        </p:txBody>
      </p:sp>
      <p:sp>
        <p:nvSpPr>
          <p:cNvPr id="28" name="Folded Corner 27"/>
          <p:cNvSpPr/>
          <p:nvPr/>
        </p:nvSpPr>
        <p:spPr>
          <a:xfrm>
            <a:off x="4640476" y="5628167"/>
            <a:ext cx="1524001" cy="1143000"/>
          </a:xfrm>
          <a:prstGeom prst="foldedCorner">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tx1"/>
                </a:solidFill>
              </a:rPr>
              <a:t>Record Errors Report</a:t>
            </a:r>
          </a:p>
        </p:txBody>
      </p:sp>
    </p:spTree>
    <p:extLst>
      <p:ext uri="{BB962C8B-B14F-4D97-AF65-F5344CB8AC3E}">
        <p14:creationId xmlns:p14="http://schemas.microsoft.com/office/powerpoint/2010/main" val="35846182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University of Wisconsin - System</a:t>
            </a:r>
          </a:p>
        </p:txBody>
      </p:sp>
      <p:sp>
        <p:nvSpPr>
          <p:cNvPr id="4" name="Slide Number Placeholder 3"/>
          <p:cNvSpPr>
            <a:spLocks noGrp="1"/>
          </p:cNvSpPr>
          <p:nvPr>
            <p:ph type="sldNum" sz="quarter" idx="12"/>
          </p:nvPr>
        </p:nvSpPr>
        <p:spPr/>
        <p:txBody>
          <a:bodyPr/>
          <a:lstStyle/>
          <a:p>
            <a:fld id="{5F9F0D0D-C1D0-447B-88FF-E47BB6D86588}" type="slidenum">
              <a:rPr lang="en-US" smtClean="0"/>
              <a:t>49</a:t>
            </a:fld>
            <a:endParaRPr lang="en-US"/>
          </a:p>
        </p:txBody>
      </p:sp>
      <p:sp>
        <p:nvSpPr>
          <p:cNvPr id="5" name="Text Placeholder 4"/>
          <p:cNvSpPr>
            <a:spLocks noGrp="1"/>
          </p:cNvSpPr>
          <p:nvPr>
            <p:ph type="body" sz="quarter" idx="13"/>
          </p:nvPr>
        </p:nvSpPr>
        <p:spPr/>
        <p:txBody>
          <a:bodyPr/>
          <a:lstStyle/>
          <a:p>
            <a:r>
              <a:rPr lang="en-US" dirty="0"/>
              <a:t>Under Min / Over Max Report</a:t>
            </a:r>
          </a:p>
        </p:txBody>
      </p:sp>
      <p:sp>
        <p:nvSpPr>
          <p:cNvPr id="6" name="TextBox 5"/>
          <p:cNvSpPr txBox="1"/>
          <p:nvPr/>
        </p:nvSpPr>
        <p:spPr>
          <a:xfrm>
            <a:off x="215516" y="1297948"/>
            <a:ext cx="3744416" cy="1962076"/>
          </a:xfrm>
          <a:prstGeom prst="rect">
            <a:avLst/>
          </a:prstGeom>
          <a:noFill/>
        </p:spPr>
        <p:txBody>
          <a:bodyPr wrap="square" rtlCol="0">
            <a:spAutoFit/>
          </a:bodyPr>
          <a:lstStyle/>
          <a:p>
            <a:pPr marL="171450" indent="-171450">
              <a:buFont typeface="Arial" panose="020B0604020202020204" pitchFamily="34" charset="0"/>
              <a:buChar char="•"/>
            </a:pPr>
            <a:r>
              <a:rPr lang="en-US" sz="1350" dirty="0"/>
              <a:t>Displays employee records where an individual's (or vacant’s) updated compensation rate is above or below the range for that title in HRS.</a:t>
            </a:r>
          </a:p>
          <a:p>
            <a:pPr marL="171450" indent="-171450">
              <a:buFont typeface="Arial" panose="020B0604020202020204" pitchFamily="34" charset="0"/>
              <a:buChar char="•"/>
            </a:pPr>
            <a:r>
              <a:rPr lang="en-US" sz="1350" dirty="0"/>
              <a:t>Pulls title min/maxes from HRS as of the beginning of the next fiscal year.</a:t>
            </a:r>
          </a:p>
          <a:p>
            <a:pPr marL="171450" indent="-171450">
              <a:buFont typeface="Arial" panose="020B0604020202020204" pitchFamily="34" charset="0"/>
              <a:buChar char="•"/>
            </a:pPr>
            <a:r>
              <a:rPr lang="en-US" sz="1350" dirty="0"/>
              <a:t>Allows users to see which employee records have an over max/under min error so they can update the appropriate comp adjustments in the CAT to be within the salary range.</a:t>
            </a:r>
          </a:p>
        </p:txBody>
      </p:sp>
      <p:sp>
        <p:nvSpPr>
          <p:cNvPr id="12" name="Rectangle 11"/>
          <p:cNvSpPr/>
          <p:nvPr/>
        </p:nvSpPr>
        <p:spPr>
          <a:xfrm>
            <a:off x="187213" y="4343400"/>
            <a:ext cx="804189" cy="748925"/>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400" dirty="0"/>
              <a:t>Errors in CAT</a:t>
            </a:r>
          </a:p>
        </p:txBody>
      </p:sp>
      <p:pic>
        <p:nvPicPr>
          <p:cNvPr id="7" name="Picture 6">
            <a:extLst>
              <a:ext uri="{FF2B5EF4-FFF2-40B4-BE49-F238E27FC236}">
                <a16:creationId xmlns:a16="http://schemas.microsoft.com/office/drawing/2014/main" id="{60B23363-FF27-4A3C-8A70-105BFBD4BE5B}"/>
              </a:ext>
            </a:extLst>
          </p:cNvPr>
          <p:cNvPicPr>
            <a:picLocks noChangeAspect="1"/>
          </p:cNvPicPr>
          <p:nvPr/>
        </p:nvPicPr>
        <p:blipFill>
          <a:blip r:embed="rId3"/>
          <a:stretch>
            <a:fillRect/>
          </a:stretch>
        </p:blipFill>
        <p:spPr>
          <a:xfrm>
            <a:off x="4095206" y="1297948"/>
            <a:ext cx="4669669" cy="2131052"/>
          </a:xfrm>
          <a:prstGeom prst="rect">
            <a:avLst/>
          </a:prstGeom>
          <a:ln>
            <a:solidFill>
              <a:schemeClr val="bg1">
                <a:lumMod val="75000"/>
              </a:schemeClr>
            </a:solidFill>
          </a:ln>
        </p:spPr>
      </p:pic>
      <p:pic>
        <p:nvPicPr>
          <p:cNvPr id="8" name="Picture 7">
            <a:extLst>
              <a:ext uri="{FF2B5EF4-FFF2-40B4-BE49-F238E27FC236}">
                <a16:creationId xmlns:a16="http://schemas.microsoft.com/office/drawing/2014/main" id="{9ED397E6-4250-48B2-8645-EF47F52A3D0A}"/>
              </a:ext>
            </a:extLst>
          </p:cNvPr>
          <p:cNvPicPr>
            <a:picLocks noChangeAspect="1"/>
          </p:cNvPicPr>
          <p:nvPr/>
        </p:nvPicPr>
        <p:blipFill>
          <a:blip r:embed="rId4"/>
          <a:stretch>
            <a:fillRect/>
          </a:stretch>
        </p:blipFill>
        <p:spPr>
          <a:xfrm>
            <a:off x="1143000" y="3583947"/>
            <a:ext cx="8001000" cy="3137527"/>
          </a:xfrm>
          <a:prstGeom prst="rect">
            <a:avLst/>
          </a:prstGeom>
          <a:ln>
            <a:solidFill>
              <a:schemeClr val="bg1">
                <a:lumMod val="75000"/>
              </a:schemeClr>
            </a:solidFill>
          </a:ln>
        </p:spPr>
      </p:pic>
    </p:spTree>
    <p:extLst>
      <p:ext uri="{BB962C8B-B14F-4D97-AF65-F5344CB8AC3E}">
        <p14:creationId xmlns:p14="http://schemas.microsoft.com/office/powerpoint/2010/main" val="3973786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177846584"/>
              </p:ext>
            </p:extLst>
          </p:nvPr>
        </p:nvGraphicFramePr>
        <p:xfrm>
          <a:off x="457970" y="1752600"/>
          <a:ext cx="822883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a:t>University of Wisconsin - System</a:t>
            </a:r>
          </a:p>
        </p:txBody>
      </p:sp>
      <p:sp>
        <p:nvSpPr>
          <p:cNvPr id="4" name="Slide Number Placeholder 3"/>
          <p:cNvSpPr>
            <a:spLocks noGrp="1"/>
          </p:cNvSpPr>
          <p:nvPr>
            <p:ph type="sldNum" sz="quarter" idx="12"/>
          </p:nvPr>
        </p:nvSpPr>
        <p:spPr/>
        <p:txBody>
          <a:bodyPr/>
          <a:lstStyle/>
          <a:p>
            <a:fld id="{5F9F0D0D-C1D0-447B-88FF-E47BB6D86588}" type="slidenum">
              <a:rPr lang="en-US" smtClean="0"/>
              <a:t>5</a:t>
            </a:fld>
            <a:endParaRPr lang="en-US"/>
          </a:p>
        </p:txBody>
      </p:sp>
      <p:sp>
        <p:nvSpPr>
          <p:cNvPr id="5" name="Text Placeholder 4"/>
          <p:cNvSpPr>
            <a:spLocks noGrp="1"/>
          </p:cNvSpPr>
          <p:nvPr>
            <p:ph type="body" sz="quarter" idx="13"/>
          </p:nvPr>
        </p:nvSpPr>
        <p:spPr>
          <a:solidFill>
            <a:srgbClr val="C00000"/>
          </a:solidFill>
        </p:spPr>
        <p:txBody>
          <a:bodyPr/>
          <a:lstStyle/>
          <a:p>
            <a:pPr algn="ctr"/>
            <a:r>
              <a:rPr lang="en-US" dirty="0"/>
              <a:t>Training Overview</a:t>
            </a:r>
          </a:p>
        </p:txBody>
      </p:sp>
    </p:spTree>
    <p:extLst>
      <p:ext uri="{BB962C8B-B14F-4D97-AF65-F5344CB8AC3E}">
        <p14:creationId xmlns:p14="http://schemas.microsoft.com/office/powerpoint/2010/main" val="18544561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University of Wisconsin - System</a:t>
            </a:r>
          </a:p>
        </p:txBody>
      </p:sp>
      <p:sp>
        <p:nvSpPr>
          <p:cNvPr id="4" name="Slide Number Placeholder 3"/>
          <p:cNvSpPr>
            <a:spLocks noGrp="1"/>
          </p:cNvSpPr>
          <p:nvPr>
            <p:ph type="sldNum" sz="quarter" idx="12"/>
          </p:nvPr>
        </p:nvSpPr>
        <p:spPr/>
        <p:txBody>
          <a:bodyPr/>
          <a:lstStyle/>
          <a:p>
            <a:fld id="{5F9F0D0D-C1D0-447B-88FF-E47BB6D86588}" type="slidenum">
              <a:rPr lang="en-US" smtClean="0"/>
              <a:t>50</a:t>
            </a:fld>
            <a:endParaRPr lang="en-US"/>
          </a:p>
        </p:txBody>
      </p:sp>
      <p:sp>
        <p:nvSpPr>
          <p:cNvPr id="5" name="Text Placeholder 4"/>
          <p:cNvSpPr>
            <a:spLocks noGrp="1"/>
          </p:cNvSpPr>
          <p:nvPr>
            <p:ph type="body" sz="quarter" idx="13"/>
          </p:nvPr>
        </p:nvSpPr>
        <p:spPr/>
        <p:txBody>
          <a:bodyPr/>
          <a:lstStyle/>
          <a:p>
            <a:r>
              <a:rPr lang="en-US" dirty="0"/>
              <a:t>Missing From CAT Report</a:t>
            </a:r>
          </a:p>
        </p:txBody>
      </p:sp>
      <p:sp>
        <p:nvSpPr>
          <p:cNvPr id="7" name="Rectangle 6"/>
          <p:cNvSpPr/>
          <p:nvPr/>
        </p:nvSpPr>
        <p:spPr>
          <a:xfrm>
            <a:off x="215516" y="4376291"/>
            <a:ext cx="1032789" cy="69089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400" dirty="0"/>
              <a:t>Monitoring</a:t>
            </a:r>
          </a:p>
        </p:txBody>
      </p:sp>
      <p:sp>
        <p:nvSpPr>
          <p:cNvPr id="8" name="TextBox 7"/>
          <p:cNvSpPr txBox="1"/>
          <p:nvPr/>
        </p:nvSpPr>
        <p:spPr>
          <a:xfrm>
            <a:off x="215516" y="1297948"/>
            <a:ext cx="4104456" cy="1754326"/>
          </a:xfrm>
          <a:prstGeom prst="rect">
            <a:avLst/>
          </a:prstGeom>
          <a:noFill/>
        </p:spPr>
        <p:txBody>
          <a:bodyPr wrap="square" rtlCol="0">
            <a:spAutoFit/>
          </a:bodyPr>
          <a:lstStyle/>
          <a:p>
            <a:pPr marL="285750" indent="-285750">
              <a:buFont typeface="Arial" panose="020B0604020202020204" pitchFamily="34" charset="0"/>
              <a:buChar char="•"/>
            </a:pPr>
            <a:r>
              <a:rPr lang="en-US" sz="1350" dirty="0"/>
              <a:t>Displays employees who </a:t>
            </a:r>
            <a:r>
              <a:rPr lang="en-US" sz="1350" b="1" dirty="0"/>
              <a:t>exist in HRS</a:t>
            </a:r>
            <a:r>
              <a:rPr lang="en-US" sz="1350" dirty="0"/>
              <a:t>, but </a:t>
            </a:r>
            <a:r>
              <a:rPr lang="en-US" sz="1350" b="1" dirty="0"/>
              <a:t>do not exist in CAT.</a:t>
            </a:r>
          </a:p>
          <a:p>
            <a:pPr marL="285750" indent="-285750">
              <a:buFont typeface="Arial" panose="020B0604020202020204" pitchFamily="34" charset="0"/>
              <a:buChar char="•"/>
            </a:pPr>
            <a:r>
              <a:rPr lang="en-US" sz="1350" dirty="0"/>
              <a:t>Catches employees that may have been hired after the Initialization Report (IR) was run, or before the first of the next fiscal year, and employee records excluded while working in the IR or Institutional Planning Spreadsheet (IPS).</a:t>
            </a:r>
          </a:p>
          <a:p>
            <a:pPr marL="285750" indent="-285750">
              <a:buFont typeface="Arial" panose="020B0604020202020204" pitchFamily="34" charset="0"/>
              <a:buChar char="•"/>
            </a:pPr>
            <a:r>
              <a:rPr lang="en-US" sz="1350" dirty="0"/>
              <a:t>Should be run after the IPS is loaded into the CAT.</a:t>
            </a:r>
          </a:p>
        </p:txBody>
      </p:sp>
      <p:pic>
        <p:nvPicPr>
          <p:cNvPr id="2" name="Picture 1">
            <a:extLst>
              <a:ext uri="{FF2B5EF4-FFF2-40B4-BE49-F238E27FC236}">
                <a16:creationId xmlns:a16="http://schemas.microsoft.com/office/drawing/2014/main" id="{2CD4098F-794F-4350-B9C8-80E9757ACC91}"/>
              </a:ext>
            </a:extLst>
          </p:cNvPr>
          <p:cNvPicPr>
            <a:picLocks noChangeAspect="1"/>
          </p:cNvPicPr>
          <p:nvPr/>
        </p:nvPicPr>
        <p:blipFill>
          <a:blip r:embed="rId3"/>
          <a:stretch>
            <a:fillRect/>
          </a:stretch>
        </p:blipFill>
        <p:spPr>
          <a:xfrm>
            <a:off x="4319972" y="1297948"/>
            <a:ext cx="4608512" cy="2276156"/>
          </a:xfrm>
          <a:prstGeom prst="rect">
            <a:avLst/>
          </a:prstGeom>
          <a:ln>
            <a:solidFill>
              <a:schemeClr val="bg1">
                <a:lumMod val="75000"/>
              </a:schemeClr>
            </a:solidFill>
          </a:ln>
        </p:spPr>
      </p:pic>
      <p:pic>
        <p:nvPicPr>
          <p:cNvPr id="6" name="Picture 5">
            <a:extLst>
              <a:ext uri="{FF2B5EF4-FFF2-40B4-BE49-F238E27FC236}">
                <a16:creationId xmlns:a16="http://schemas.microsoft.com/office/drawing/2014/main" id="{AF7D7A61-43AA-4CAE-883D-A94E97400034}"/>
              </a:ext>
            </a:extLst>
          </p:cNvPr>
          <p:cNvPicPr>
            <a:picLocks noChangeAspect="1"/>
          </p:cNvPicPr>
          <p:nvPr/>
        </p:nvPicPr>
        <p:blipFill>
          <a:blip r:embed="rId4"/>
          <a:stretch>
            <a:fillRect/>
          </a:stretch>
        </p:blipFill>
        <p:spPr>
          <a:xfrm>
            <a:off x="1371600" y="3805727"/>
            <a:ext cx="7772400" cy="2276156"/>
          </a:xfrm>
          <a:prstGeom prst="rect">
            <a:avLst/>
          </a:prstGeom>
        </p:spPr>
      </p:pic>
    </p:spTree>
    <p:extLst>
      <p:ext uri="{BB962C8B-B14F-4D97-AF65-F5344CB8AC3E}">
        <p14:creationId xmlns:p14="http://schemas.microsoft.com/office/powerpoint/2010/main" val="3515456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University of Wisconsin - System</a:t>
            </a:r>
          </a:p>
        </p:txBody>
      </p:sp>
      <p:sp>
        <p:nvSpPr>
          <p:cNvPr id="4" name="Slide Number Placeholder 3"/>
          <p:cNvSpPr>
            <a:spLocks noGrp="1"/>
          </p:cNvSpPr>
          <p:nvPr>
            <p:ph type="sldNum" sz="quarter" idx="12"/>
          </p:nvPr>
        </p:nvSpPr>
        <p:spPr/>
        <p:txBody>
          <a:bodyPr/>
          <a:lstStyle/>
          <a:p>
            <a:fld id="{5F9F0D0D-C1D0-447B-88FF-E47BB6D86588}" type="slidenum">
              <a:rPr lang="en-US" smtClean="0"/>
              <a:t>51</a:t>
            </a:fld>
            <a:endParaRPr lang="en-US"/>
          </a:p>
        </p:txBody>
      </p:sp>
      <p:sp>
        <p:nvSpPr>
          <p:cNvPr id="5" name="Text Placeholder 4"/>
          <p:cNvSpPr>
            <a:spLocks noGrp="1"/>
          </p:cNvSpPr>
          <p:nvPr>
            <p:ph type="body" sz="quarter" idx="13"/>
          </p:nvPr>
        </p:nvSpPr>
        <p:spPr/>
        <p:txBody>
          <a:bodyPr/>
          <a:lstStyle/>
          <a:p>
            <a:r>
              <a:rPr lang="en-US" dirty="0"/>
              <a:t>Audit Log Report</a:t>
            </a:r>
          </a:p>
        </p:txBody>
      </p:sp>
      <p:sp>
        <p:nvSpPr>
          <p:cNvPr id="9" name="Rectangle 8"/>
          <p:cNvSpPr/>
          <p:nvPr/>
        </p:nvSpPr>
        <p:spPr>
          <a:xfrm>
            <a:off x="76200" y="4869160"/>
            <a:ext cx="1066800" cy="54104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400" dirty="0"/>
              <a:t>Monitoring</a:t>
            </a:r>
          </a:p>
        </p:txBody>
      </p:sp>
      <p:sp>
        <p:nvSpPr>
          <p:cNvPr id="10" name="TextBox 9"/>
          <p:cNvSpPr txBox="1"/>
          <p:nvPr/>
        </p:nvSpPr>
        <p:spPr>
          <a:xfrm>
            <a:off x="215516" y="1297948"/>
            <a:ext cx="4241269" cy="2369880"/>
          </a:xfrm>
          <a:prstGeom prst="rect">
            <a:avLst/>
          </a:prstGeom>
          <a:noFill/>
        </p:spPr>
        <p:txBody>
          <a:bodyPr wrap="square" rtlCol="0">
            <a:spAutoFit/>
          </a:bodyPr>
          <a:lstStyle/>
          <a:p>
            <a:pPr marL="285750" indent="-285750">
              <a:buFont typeface="Arial" panose="020B0604020202020204" pitchFamily="34" charset="0"/>
              <a:buChar char="•"/>
            </a:pPr>
            <a:r>
              <a:rPr lang="en-US" sz="1350" dirty="0"/>
              <a:t>Displays which users have edited and saved particular </a:t>
            </a:r>
            <a:r>
              <a:rPr lang="en-US" sz="1350" b="1" dirty="0"/>
              <a:t>CAT, Vacant Position and Budget Adjustment records.</a:t>
            </a:r>
          </a:p>
          <a:p>
            <a:pPr marL="285750" indent="-285750">
              <a:buFont typeface="Arial" panose="020B0604020202020204" pitchFamily="34" charset="0"/>
              <a:buChar char="•"/>
            </a:pPr>
            <a:r>
              <a:rPr lang="en-US" sz="1350" dirty="0"/>
              <a:t>Pulls records separately from the Audit Log tables</a:t>
            </a:r>
            <a:r>
              <a:rPr lang="en-US" sz="1350" b="1" dirty="0"/>
              <a:t> </a:t>
            </a:r>
            <a:r>
              <a:rPr lang="en-US" sz="1350" dirty="0"/>
              <a:t>for CAT, Vacant Positions and Budget Adjustments, and can generate three unique reports.</a:t>
            </a:r>
          </a:p>
          <a:p>
            <a:pPr marL="285750" indent="-285750">
              <a:buFont typeface="Arial" panose="020B0604020202020204" pitchFamily="34" charset="0"/>
              <a:buChar char="•"/>
            </a:pPr>
            <a:r>
              <a:rPr lang="en-US" sz="1350" dirty="0"/>
              <a:t>Allows users of the CAT to view if other users have </a:t>
            </a:r>
            <a:r>
              <a:rPr lang="en-US" sz="1350" b="1" dirty="0"/>
              <a:t>changed the information on a shared employee </a:t>
            </a:r>
            <a:r>
              <a:rPr lang="en-US" sz="1350" dirty="0"/>
              <a:t>so they can communicate with other users to determine if the compensation increases and funding entered in the CAT is correct.</a:t>
            </a:r>
          </a:p>
          <a:p>
            <a:pPr marL="285750" indent="-285750">
              <a:buFont typeface="Arial" panose="020B0604020202020204" pitchFamily="34" charset="0"/>
              <a:buChar char="•"/>
            </a:pPr>
            <a:endParaRPr lang="en-US" sz="1300" dirty="0"/>
          </a:p>
        </p:txBody>
      </p:sp>
      <p:pic>
        <p:nvPicPr>
          <p:cNvPr id="7" name="Picture 6">
            <a:extLst>
              <a:ext uri="{FF2B5EF4-FFF2-40B4-BE49-F238E27FC236}">
                <a16:creationId xmlns:a16="http://schemas.microsoft.com/office/drawing/2014/main" id="{AFD5B39C-6DA3-417A-BA1F-F8AAC8CEEA6B}"/>
              </a:ext>
            </a:extLst>
          </p:cNvPr>
          <p:cNvPicPr>
            <a:picLocks noChangeAspect="1"/>
          </p:cNvPicPr>
          <p:nvPr/>
        </p:nvPicPr>
        <p:blipFill>
          <a:blip r:embed="rId3"/>
          <a:stretch>
            <a:fillRect/>
          </a:stretch>
        </p:blipFill>
        <p:spPr>
          <a:xfrm>
            <a:off x="4456785" y="1284885"/>
            <a:ext cx="4534815" cy="2369880"/>
          </a:xfrm>
          <a:prstGeom prst="rect">
            <a:avLst/>
          </a:prstGeom>
          <a:ln>
            <a:solidFill>
              <a:schemeClr val="bg1">
                <a:lumMod val="75000"/>
              </a:schemeClr>
            </a:solidFill>
          </a:ln>
        </p:spPr>
      </p:pic>
      <p:pic>
        <p:nvPicPr>
          <p:cNvPr id="8" name="Picture 7">
            <a:extLst>
              <a:ext uri="{FF2B5EF4-FFF2-40B4-BE49-F238E27FC236}">
                <a16:creationId xmlns:a16="http://schemas.microsoft.com/office/drawing/2014/main" id="{29CC3E83-5398-4067-923F-08575F86D11D}"/>
              </a:ext>
            </a:extLst>
          </p:cNvPr>
          <p:cNvPicPr>
            <a:picLocks noChangeAspect="1"/>
          </p:cNvPicPr>
          <p:nvPr/>
        </p:nvPicPr>
        <p:blipFill>
          <a:blip r:embed="rId4"/>
          <a:stretch>
            <a:fillRect/>
          </a:stretch>
        </p:blipFill>
        <p:spPr>
          <a:xfrm>
            <a:off x="1219200" y="3811890"/>
            <a:ext cx="7924800" cy="3056124"/>
          </a:xfrm>
          <a:prstGeom prst="rect">
            <a:avLst/>
          </a:prstGeom>
        </p:spPr>
      </p:pic>
    </p:spTree>
    <p:extLst>
      <p:ext uri="{BB962C8B-B14F-4D97-AF65-F5344CB8AC3E}">
        <p14:creationId xmlns:p14="http://schemas.microsoft.com/office/powerpoint/2010/main" val="21443427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University of Wisconsin - System</a:t>
            </a:r>
          </a:p>
        </p:txBody>
      </p:sp>
      <p:sp>
        <p:nvSpPr>
          <p:cNvPr id="4" name="Slide Number Placeholder 3"/>
          <p:cNvSpPr>
            <a:spLocks noGrp="1"/>
          </p:cNvSpPr>
          <p:nvPr>
            <p:ph type="sldNum" sz="quarter" idx="12"/>
          </p:nvPr>
        </p:nvSpPr>
        <p:spPr/>
        <p:txBody>
          <a:bodyPr/>
          <a:lstStyle/>
          <a:p>
            <a:fld id="{5F9F0D0D-C1D0-447B-88FF-E47BB6D86588}" type="slidenum">
              <a:rPr lang="en-US" smtClean="0"/>
              <a:t>52</a:t>
            </a:fld>
            <a:endParaRPr lang="en-US"/>
          </a:p>
        </p:txBody>
      </p:sp>
      <p:sp>
        <p:nvSpPr>
          <p:cNvPr id="5" name="Text Placeholder 4"/>
          <p:cNvSpPr>
            <a:spLocks noGrp="1"/>
          </p:cNvSpPr>
          <p:nvPr>
            <p:ph type="body" sz="quarter" idx="13"/>
          </p:nvPr>
        </p:nvSpPr>
        <p:spPr/>
        <p:txBody>
          <a:bodyPr/>
          <a:lstStyle/>
          <a:p>
            <a:r>
              <a:rPr lang="en-US" dirty="0"/>
              <a:t>Position Report</a:t>
            </a:r>
          </a:p>
        </p:txBody>
      </p:sp>
      <p:sp>
        <p:nvSpPr>
          <p:cNvPr id="10" name="Rectangle 9"/>
          <p:cNvSpPr/>
          <p:nvPr/>
        </p:nvSpPr>
        <p:spPr>
          <a:xfrm>
            <a:off x="152400" y="4648200"/>
            <a:ext cx="1075530" cy="609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400" dirty="0"/>
              <a:t>Monitoring</a:t>
            </a:r>
          </a:p>
        </p:txBody>
      </p:sp>
      <p:sp>
        <p:nvSpPr>
          <p:cNvPr id="11" name="TextBox 10"/>
          <p:cNvSpPr txBox="1"/>
          <p:nvPr/>
        </p:nvSpPr>
        <p:spPr>
          <a:xfrm>
            <a:off x="215516" y="1297947"/>
            <a:ext cx="3780409" cy="2169825"/>
          </a:xfrm>
          <a:prstGeom prst="rect">
            <a:avLst/>
          </a:prstGeom>
          <a:noFill/>
        </p:spPr>
        <p:txBody>
          <a:bodyPr wrap="square" rtlCol="0">
            <a:spAutoFit/>
          </a:bodyPr>
          <a:lstStyle/>
          <a:p>
            <a:pPr marL="285750" indent="-285750">
              <a:buFont typeface="Arial" panose="020B0604020202020204" pitchFamily="34" charset="0"/>
              <a:buChar char="•"/>
            </a:pPr>
            <a:r>
              <a:rPr lang="en-US" sz="1350" dirty="0"/>
              <a:t>Pulls key information on all </a:t>
            </a:r>
            <a:r>
              <a:rPr lang="en-US" sz="1350" b="1" dirty="0"/>
              <a:t>Positions</a:t>
            </a:r>
            <a:r>
              <a:rPr lang="en-US" sz="1350" dirty="0"/>
              <a:t> (CAT Records) and </a:t>
            </a:r>
            <a:r>
              <a:rPr lang="en-US" sz="1350" b="1" dirty="0"/>
              <a:t>Vacant/Other Bud Adjustment </a:t>
            </a:r>
            <a:r>
              <a:rPr lang="en-US" sz="1350" dirty="0"/>
              <a:t>rows (Additional Adjustments Page records) based on selected run control criteria.</a:t>
            </a:r>
          </a:p>
          <a:p>
            <a:pPr marL="285750" indent="-285750">
              <a:buFont typeface="Arial" panose="020B0604020202020204" pitchFamily="34" charset="0"/>
              <a:buChar char="•"/>
            </a:pPr>
            <a:r>
              <a:rPr lang="en-US" sz="1350" dirty="0"/>
              <a:t>Allows users of CAT to view all records that exist in the CAT and the AAP and see a complete picture of their budgeted salary. They may also be distribute it to other users who may not have access to the CAT/AAP, but need to see the data that it houses.</a:t>
            </a:r>
          </a:p>
        </p:txBody>
      </p:sp>
      <p:pic>
        <p:nvPicPr>
          <p:cNvPr id="6" name="Picture 5">
            <a:extLst>
              <a:ext uri="{FF2B5EF4-FFF2-40B4-BE49-F238E27FC236}">
                <a16:creationId xmlns:a16="http://schemas.microsoft.com/office/drawing/2014/main" id="{BA9103FB-074F-47C0-A021-46E6C19C7501}"/>
              </a:ext>
            </a:extLst>
          </p:cNvPr>
          <p:cNvPicPr>
            <a:picLocks noChangeAspect="1"/>
          </p:cNvPicPr>
          <p:nvPr/>
        </p:nvPicPr>
        <p:blipFill>
          <a:blip r:embed="rId3"/>
          <a:stretch>
            <a:fillRect/>
          </a:stretch>
        </p:blipFill>
        <p:spPr>
          <a:xfrm>
            <a:off x="3995924" y="1297947"/>
            <a:ext cx="4932560" cy="2359653"/>
          </a:xfrm>
          <a:prstGeom prst="rect">
            <a:avLst/>
          </a:prstGeom>
        </p:spPr>
      </p:pic>
      <p:pic>
        <p:nvPicPr>
          <p:cNvPr id="8" name="Picture 7">
            <a:extLst>
              <a:ext uri="{FF2B5EF4-FFF2-40B4-BE49-F238E27FC236}">
                <a16:creationId xmlns:a16="http://schemas.microsoft.com/office/drawing/2014/main" id="{A9CF1018-72BB-4718-9D96-9F6363F2836A}"/>
              </a:ext>
            </a:extLst>
          </p:cNvPr>
          <p:cNvPicPr>
            <a:picLocks noChangeAspect="1"/>
          </p:cNvPicPr>
          <p:nvPr/>
        </p:nvPicPr>
        <p:blipFill>
          <a:blip r:embed="rId4"/>
          <a:stretch>
            <a:fillRect/>
          </a:stretch>
        </p:blipFill>
        <p:spPr>
          <a:xfrm>
            <a:off x="1371600" y="4031578"/>
            <a:ext cx="7772400" cy="2259164"/>
          </a:xfrm>
          <a:prstGeom prst="rect">
            <a:avLst/>
          </a:prstGeom>
        </p:spPr>
      </p:pic>
    </p:spTree>
    <p:extLst>
      <p:ext uri="{BB962C8B-B14F-4D97-AF65-F5344CB8AC3E}">
        <p14:creationId xmlns:p14="http://schemas.microsoft.com/office/powerpoint/2010/main" val="1501053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F9F0D0D-C1D0-447B-88FF-E47BB6D86588}" type="slidenum">
              <a:rPr lang="en-US" smtClean="0"/>
              <a:t>53</a:t>
            </a:fld>
            <a:endParaRPr lang="en-US"/>
          </a:p>
        </p:txBody>
      </p:sp>
      <p:sp>
        <p:nvSpPr>
          <p:cNvPr id="5" name="Text Placeholder 4"/>
          <p:cNvSpPr>
            <a:spLocks noGrp="1"/>
          </p:cNvSpPr>
          <p:nvPr>
            <p:ph type="body" sz="quarter" idx="13"/>
          </p:nvPr>
        </p:nvSpPr>
        <p:spPr>
          <a:solidFill>
            <a:srgbClr val="C00000"/>
          </a:solidFill>
        </p:spPr>
        <p:txBody>
          <a:bodyPr/>
          <a:lstStyle/>
          <a:p>
            <a:r>
              <a:rPr lang="en-US" dirty="0"/>
              <a:t>CAT Summary Page</a:t>
            </a:r>
          </a:p>
        </p:txBody>
      </p:sp>
      <p:sp>
        <p:nvSpPr>
          <p:cNvPr id="6" name="Rectangle 5"/>
          <p:cNvSpPr/>
          <p:nvPr/>
        </p:nvSpPr>
        <p:spPr>
          <a:xfrm>
            <a:off x="70961" y="1353309"/>
            <a:ext cx="9002077" cy="1289584"/>
          </a:xfrm>
          <a:prstGeom prst="rect">
            <a:avLst/>
          </a:prstGeom>
        </p:spPr>
        <p:txBody>
          <a:bodyPr wrap="square">
            <a:spAutoFit/>
          </a:bodyPr>
          <a:lstStyle/>
          <a:p>
            <a:pPr marL="342900" marR="0" lvl="0" indent="-342900" defTabSz="914400" eaLnBrk="1" fontAlgn="auto" latinLnBrk="0" hangingPunct="1">
              <a:lnSpc>
                <a:spcPct val="100000"/>
              </a:lnSpc>
              <a:spcBef>
                <a:spcPct val="2000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rPr>
              <a:t>Allows users to summarize key metrics for analyzing compensation distribution against the employee population, focusing on merit and chancellor’s discretionary compensation changes to ensure pay</a:t>
            </a:r>
            <a:r>
              <a:rPr kumimoji="0" lang="en-US" sz="1400" b="0" i="0" u="none" strike="noStrike" kern="0" cap="none" spc="0" normalizeH="0" noProof="0" dirty="0">
                <a:ln>
                  <a:noFill/>
                </a:ln>
                <a:solidFill>
                  <a:srgbClr val="000000"/>
                </a:solidFill>
                <a:effectLst/>
                <a:uLnTx/>
                <a:uFillTx/>
              </a:rPr>
              <a:t> plan guidelines are met</a:t>
            </a:r>
            <a:r>
              <a:rPr kumimoji="0" lang="en-US" sz="1400" b="0" i="0" u="none" strike="noStrike" kern="0" cap="none" spc="0" normalizeH="0" baseline="0" noProof="0" dirty="0">
                <a:ln>
                  <a:noFill/>
                </a:ln>
                <a:solidFill>
                  <a:srgbClr val="000000"/>
                </a:solidFill>
                <a:effectLst/>
                <a:uLnTx/>
                <a:uFillTx/>
              </a:rPr>
              <a:t>.</a:t>
            </a:r>
          </a:p>
          <a:p>
            <a:pPr marL="342900" marR="0" lvl="0" indent="-342900" defTabSz="914400" eaLnBrk="1" fontAlgn="auto" latinLnBrk="0" hangingPunct="1">
              <a:lnSpc>
                <a:spcPct val="100000"/>
              </a:lnSpc>
              <a:spcBef>
                <a:spcPct val="2000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rPr>
              <a:t>Calculates data for “CSB FTE” and “CSB Amount” based on employees marked as yes in the “Add Salary to Continuing Staff Base?” check box from the CAT page and only summarizes data for the Action Reasons that are marked “Include in CSB” on the Annual Setup Page for each institution.</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9055" y="2713531"/>
            <a:ext cx="4344945" cy="3995060"/>
          </a:xfrm>
          <a:prstGeom prst="rect">
            <a:avLst/>
          </a:prstGeom>
          <a:noFill/>
          <a:ln w="19050">
            <a:solidFill>
              <a:srgbClr val="0070C0"/>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7" name="Rectangle 16"/>
          <p:cNvSpPr/>
          <p:nvPr/>
        </p:nvSpPr>
        <p:spPr>
          <a:xfrm>
            <a:off x="6790071" y="4300603"/>
            <a:ext cx="448929" cy="2414430"/>
          </a:xfrm>
          <a:prstGeom prst="rect">
            <a:avLst/>
          </a:prstGeom>
          <a:noFill/>
          <a:ln w="38100">
            <a:solidFill>
              <a:srgbClr val="FF993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8" name="Rectangle 17"/>
          <p:cNvSpPr/>
          <p:nvPr/>
        </p:nvSpPr>
        <p:spPr>
          <a:xfrm>
            <a:off x="7304722" y="6436364"/>
            <a:ext cx="1773555" cy="285112"/>
          </a:xfrm>
          <a:prstGeom prst="rect">
            <a:avLst/>
          </a:prstGeom>
          <a:noFill/>
          <a:ln w="25400">
            <a:solidFill>
              <a:srgbClr val="FF993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13" name="Picture 12"/>
          <p:cNvPicPr>
            <a:picLocks noChangeAspect="1"/>
          </p:cNvPicPr>
          <p:nvPr/>
        </p:nvPicPr>
        <p:blipFill>
          <a:blip r:embed="rId4"/>
          <a:stretch>
            <a:fillRect/>
          </a:stretch>
        </p:blipFill>
        <p:spPr>
          <a:xfrm>
            <a:off x="0" y="5677436"/>
            <a:ext cx="4708306" cy="1031154"/>
          </a:xfrm>
          <a:prstGeom prst="rect">
            <a:avLst/>
          </a:prstGeom>
          <a:ln w="19050">
            <a:solidFill>
              <a:srgbClr val="0070C0"/>
            </a:solidFill>
          </a:ln>
        </p:spPr>
      </p:pic>
      <p:sp>
        <p:nvSpPr>
          <p:cNvPr id="20" name="Rectangle 19"/>
          <p:cNvSpPr/>
          <p:nvPr/>
        </p:nvSpPr>
        <p:spPr>
          <a:xfrm>
            <a:off x="2589567" y="5943600"/>
            <a:ext cx="1219200" cy="228600"/>
          </a:xfrm>
          <a:prstGeom prst="rect">
            <a:avLst/>
          </a:prstGeom>
          <a:noFill/>
          <a:ln w="57150">
            <a:solidFill>
              <a:srgbClr val="FF993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2" name="Picture 1">
            <a:extLst>
              <a:ext uri="{FF2B5EF4-FFF2-40B4-BE49-F238E27FC236}">
                <a16:creationId xmlns:a16="http://schemas.microsoft.com/office/drawing/2014/main" id="{0FBF0C86-44D1-48ED-A202-265E2520FA0E}"/>
              </a:ext>
            </a:extLst>
          </p:cNvPr>
          <p:cNvPicPr>
            <a:picLocks noChangeAspect="1"/>
          </p:cNvPicPr>
          <p:nvPr/>
        </p:nvPicPr>
        <p:blipFill>
          <a:blip r:embed="rId5"/>
          <a:stretch>
            <a:fillRect/>
          </a:stretch>
        </p:blipFill>
        <p:spPr>
          <a:xfrm>
            <a:off x="0" y="2713530"/>
            <a:ext cx="4708306" cy="2893268"/>
          </a:xfrm>
          <a:prstGeom prst="rect">
            <a:avLst/>
          </a:prstGeom>
          <a:ln w="19050">
            <a:solidFill>
              <a:srgbClr val="0070C0"/>
            </a:solidFill>
          </a:ln>
        </p:spPr>
      </p:pic>
    </p:spTree>
    <p:extLst>
      <p:ext uri="{BB962C8B-B14F-4D97-AF65-F5344CB8AC3E}">
        <p14:creationId xmlns:p14="http://schemas.microsoft.com/office/powerpoint/2010/main" val="16448022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019692175"/>
              </p:ext>
            </p:extLst>
          </p:nvPr>
        </p:nvGraphicFramePr>
        <p:xfrm>
          <a:off x="1066800" y="1828800"/>
          <a:ext cx="72390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a:t>University of Wisconsin - System</a:t>
            </a:r>
          </a:p>
        </p:txBody>
      </p:sp>
      <p:sp>
        <p:nvSpPr>
          <p:cNvPr id="4" name="Slide Number Placeholder 3"/>
          <p:cNvSpPr>
            <a:spLocks noGrp="1"/>
          </p:cNvSpPr>
          <p:nvPr>
            <p:ph type="sldNum" sz="quarter" idx="12"/>
          </p:nvPr>
        </p:nvSpPr>
        <p:spPr/>
        <p:txBody>
          <a:bodyPr/>
          <a:lstStyle/>
          <a:p>
            <a:fld id="{5F9F0D0D-C1D0-447B-88FF-E47BB6D86588}" type="slidenum">
              <a:rPr lang="en-US" smtClean="0"/>
              <a:t>54</a:t>
            </a:fld>
            <a:endParaRPr lang="en-US"/>
          </a:p>
        </p:txBody>
      </p:sp>
      <p:sp>
        <p:nvSpPr>
          <p:cNvPr id="5" name="Text Placeholder 4"/>
          <p:cNvSpPr>
            <a:spLocks noGrp="1"/>
          </p:cNvSpPr>
          <p:nvPr>
            <p:ph type="body" sz="quarter" idx="13"/>
          </p:nvPr>
        </p:nvSpPr>
        <p:spPr>
          <a:solidFill>
            <a:srgbClr val="C00000"/>
          </a:solidFill>
        </p:spPr>
        <p:txBody>
          <a:bodyPr/>
          <a:lstStyle/>
          <a:p>
            <a:pPr algn="ctr"/>
            <a:r>
              <a:rPr lang="en-US" dirty="0"/>
              <a:t>Training Overview</a:t>
            </a:r>
          </a:p>
        </p:txBody>
      </p:sp>
    </p:spTree>
    <p:extLst>
      <p:ext uri="{BB962C8B-B14F-4D97-AF65-F5344CB8AC3E}">
        <p14:creationId xmlns:p14="http://schemas.microsoft.com/office/powerpoint/2010/main" val="25206215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University of Wisconsin - System</a:t>
            </a:r>
          </a:p>
        </p:txBody>
      </p:sp>
      <p:sp>
        <p:nvSpPr>
          <p:cNvPr id="4" name="Slide Number Placeholder 3"/>
          <p:cNvSpPr>
            <a:spLocks noGrp="1"/>
          </p:cNvSpPr>
          <p:nvPr>
            <p:ph type="sldNum" sz="quarter" idx="12"/>
          </p:nvPr>
        </p:nvSpPr>
        <p:spPr/>
        <p:txBody>
          <a:bodyPr/>
          <a:lstStyle/>
          <a:p>
            <a:fld id="{5F9F0D0D-C1D0-447B-88FF-E47BB6D86588}" type="slidenum">
              <a:rPr lang="en-US" smtClean="0"/>
              <a:t>55</a:t>
            </a:fld>
            <a:endParaRPr lang="en-US"/>
          </a:p>
        </p:txBody>
      </p:sp>
      <p:sp>
        <p:nvSpPr>
          <p:cNvPr id="5" name="Text Placeholder 4"/>
          <p:cNvSpPr>
            <a:spLocks noGrp="1"/>
          </p:cNvSpPr>
          <p:nvPr>
            <p:ph type="body" sz="quarter" idx="13"/>
          </p:nvPr>
        </p:nvSpPr>
        <p:spPr>
          <a:solidFill>
            <a:srgbClr val="C00000"/>
          </a:solidFill>
        </p:spPr>
        <p:txBody>
          <a:bodyPr/>
          <a:lstStyle/>
          <a:p>
            <a:pPr algn="ctr"/>
            <a:r>
              <a:rPr lang="en-US" dirty="0"/>
              <a:t>Interactive Reporting</a:t>
            </a:r>
          </a:p>
        </p:txBody>
      </p:sp>
      <p:pic>
        <p:nvPicPr>
          <p:cNvPr id="7" name="Picture 6"/>
          <p:cNvPicPr/>
          <p:nvPr/>
        </p:nvPicPr>
        <p:blipFill>
          <a:blip r:embed="rId2"/>
          <a:stretch>
            <a:fillRect/>
          </a:stretch>
        </p:blipFill>
        <p:spPr>
          <a:xfrm>
            <a:off x="1447800" y="4197572"/>
            <a:ext cx="695325" cy="762000"/>
          </a:xfrm>
          <a:prstGeom prst="rect">
            <a:avLst/>
          </a:prstGeom>
          <a:ln>
            <a:noFill/>
          </a:ln>
          <a:effectLst>
            <a:outerShdw blurRad="63500" sx="102000" sy="102000" algn="ctr" rotWithShape="0">
              <a:prstClr val="black">
                <a:alpha val="40000"/>
              </a:prstClr>
            </a:outerShdw>
          </a:effectLst>
        </p:spPr>
      </p:pic>
      <p:sp>
        <p:nvSpPr>
          <p:cNvPr id="2" name="Content Placeholder 1"/>
          <p:cNvSpPr>
            <a:spLocks noGrp="1"/>
          </p:cNvSpPr>
          <p:nvPr>
            <p:ph idx="1"/>
          </p:nvPr>
        </p:nvSpPr>
        <p:spPr>
          <a:xfrm>
            <a:off x="462665" y="1355130"/>
            <a:ext cx="6413635" cy="1881845"/>
          </a:xfrm>
        </p:spPr>
        <p:txBody>
          <a:bodyPr>
            <a:normAutofit/>
          </a:bodyPr>
          <a:lstStyle/>
          <a:p>
            <a:r>
              <a:rPr lang="en-US" sz="2800" dirty="0"/>
              <a:t>Overnight data transfer</a:t>
            </a:r>
          </a:p>
          <a:p>
            <a:r>
              <a:rPr lang="en-US" sz="2800" dirty="0"/>
              <a:t>Views available in Interactive Reporting</a:t>
            </a:r>
          </a:p>
          <a:p>
            <a:pPr lvl="1"/>
            <a:r>
              <a:rPr lang="en-US" sz="2000" dirty="0"/>
              <a:t>Users can access EPM queries through the Studio Client (installed on your desktop).</a:t>
            </a:r>
          </a:p>
        </p:txBody>
      </p:sp>
      <p:grpSp>
        <p:nvGrpSpPr>
          <p:cNvPr id="11" name="Group 10"/>
          <p:cNvGrpSpPr/>
          <p:nvPr/>
        </p:nvGrpSpPr>
        <p:grpSpPr>
          <a:xfrm>
            <a:off x="2797351" y="3048000"/>
            <a:ext cx="3908249" cy="3308350"/>
            <a:chOff x="5416910" y="3467405"/>
            <a:chExt cx="3187615" cy="2803565"/>
          </a:xfrm>
        </p:grpSpPr>
        <p:pic>
          <p:nvPicPr>
            <p:cNvPr id="8" name="Picture 7"/>
            <p:cNvPicPr/>
            <p:nvPr/>
          </p:nvPicPr>
          <p:blipFill rotWithShape="1">
            <a:blip r:embed="rId3"/>
            <a:srcRect r="15357"/>
            <a:stretch/>
          </p:blipFill>
          <p:spPr bwMode="auto">
            <a:xfrm>
              <a:off x="5477841" y="3467405"/>
              <a:ext cx="3126684" cy="2765160"/>
            </a:xfrm>
            <a:prstGeom prst="rect">
              <a:avLst/>
            </a:prstGeom>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9" name="Rectangle 8"/>
            <p:cNvSpPr/>
            <p:nvPr/>
          </p:nvSpPr>
          <p:spPr>
            <a:xfrm>
              <a:off x="5416910" y="4764444"/>
              <a:ext cx="1613010" cy="15065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21787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lvl="0"/>
            <a:r>
              <a:rPr lang="en-US" b="1" dirty="0"/>
              <a:t>Current CAT All Rate and Funding View</a:t>
            </a:r>
            <a:r>
              <a:rPr lang="en-US" dirty="0"/>
              <a:t>: (PS_UW_CAT_C</a:t>
            </a:r>
            <a:r>
              <a:rPr lang="en-US" b="1" dirty="0"/>
              <a:t>A</a:t>
            </a:r>
            <a:r>
              <a:rPr lang="en-US" dirty="0"/>
              <a:t>_RF_VW) This view contains all employee job, compensation, and funding data from the CAT Page and AAP stored within the EPM tables for the current fiscal year.</a:t>
            </a:r>
          </a:p>
          <a:p>
            <a:r>
              <a:rPr lang="en-US" b="1" dirty="0"/>
              <a:t>Current CAT All Funding View</a:t>
            </a:r>
            <a:r>
              <a:rPr lang="en-US" dirty="0"/>
              <a:t>: (PS_UW_CAT_C</a:t>
            </a:r>
            <a:r>
              <a:rPr lang="en-US" b="1" dirty="0"/>
              <a:t>A</a:t>
            </a:r>
            <a:r>
              <a:rPr lang="en-US" dirty="0"/>
              <a:t>_FD_VW) This view contains all employee job and funding data from the CAT Page and AAP stored within the EPM tables for the current fiscal year.</a:t>
            </a:r>
          </a:p>
          <a:p>
            <a:pPr lvl="0"/>
            <a:r>
              <a:rPr lang="en-US" b="1" dirty="0"/>
              <a:t>Historical CAT All Rate and Funding View</a:t>
            </a:r>
            <a:r>
              <a:rPr lang="en-US" dirty="0"/>
              <a:t>: (PS_UW_CAT_H</a:t>
            </a:r>
            <a:r>
              <a:rPr lang="en-US" b="1" dirty="0"/>
              <a:t>A</a:t>
            </a:r>
            <a:r>
              <a:rPr lang="en-US" dirty="0"/>
              <a:t>_RF_VW) The view contains all employee job, compensation, and funding data from the CAT Page and AAP stored within the EPM tables for all prior fiscal years.</a:t>
            </a:r>
          </a:p>
          <a:p>
            <a:endParaRPr lang="en-US" dirty="0"/>
          </a:p>
        </p:txBody>
      </p:sp>
      <p:sp>
        <p:nvSpPr>
          <p:cNvPr id="3" name="Footer Placeholder 2"/>
          <p:cNvSpPr>
            <a:spLocks noGrp="1"/>
          </p:cNvSpPr>
          <p:nvPr>
            <p:ph type="ftr" sz="quarter" idx="11"/>
          </p:nvPr>
        </p:nvSpPr>
        <p:spPr/>
        <p:txBody>
          <a:bodyPr/>
          <a:lstStyle/>
          <a:p>
            <a:r>
              <a:rPr lang="en-US"/>
              <a:t>University of Wisconsin - System</a:t>
            </a:r>
          </a:p>
        </p:txBody>
      </p:sp>
      <p:sp>
        <p:nvSpPr>
          <p:cNvPr id="4" name="Slide Number Placeholder 3"/>
          <p:cNvSpPr>
            <a:spLocks noGrp="1"/>
          </p:cNvSpPr>
          <p:nvPr>
            <p:ph type="sldNum" sz="quarter" idx="12"/>
          </p:nvPr>
        </p:nvSpPr>
        <p:spPr/>
        <p:txBody>
          <a:bodyPr/>
          <a:lstStyle/>
          <a:p>
            <a:fld id="{5F9F0D0D-C1D0-447B-88FF-E47BB6D86588}" type="slidenum">
              <a:rPr lang="en-US" smtClean="0"/>
              <a:t>56</a:t>
            </a:fld>
            <a:endParaRPr lang="en-US"/>
          </a:p>
        </p:txBody>
      </p:sp>
      <p:sp>
        <p:nvSpPr>
          <p:cNvPr id="5" name="Text Placeholder 4"/>
          <p:cNvSpPr>
            <a:spLocks noGrp="1"/>
          </p:cNvSpPr>
          <p:nvPr>
            <p:ph type="body" sz="quarter" idx="13"/>
          </p:nvPr>
        </p:nvSpPr>
        <p:spPr>
          <a:solidFill>
            <a:srgbClr val="C00000"/>
          </a:solidFill>
        </p:spPr>
        <p:txBody>
          <a:bodyPr/>
          <a:lstStyle/>
          <a:p>
            <a:r>
              <a:rPr lang="en-US" dirty="0"/>
              <a:t>EPM Views – CAT and AAP Combined</a:t>
            </a:r>
          </a:p>
        </p:txBody>
      </p:sp>
    </p:spTree>
    <p:extLst>
      <p:ext uri="{BB962C8B-B14F-4D97-AF65-F5344CB8AC3E}">
        <p14:creationId xmlns:p14="http://schemas.microsoft.com/office/powerpoint/2010/main" val="32710499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lvl="0"/>
            <a:r>
              <a:rPr lang="en-US" b="1" dirty="0"/>
              <a:t>Current CAT Rate and Funding View</a:t>
            </a:r>
            <a:r>
              <a:rPr lang="en-US" dirty="0"/>
              <a:t>: (PS_UW_CAT_C</a:t>
            </a:r>
            <a:r>
              <a:rPr lang="en-US" b="1" dirty="0"/>
              <a:t>R</a:t>
            </a:r>
            <a:r>
              <a:rPr lang="en-US" dirty="0"/>
              <a:t>_RF_VW) This view contains all employee job, compensation, and funding data from the CAT Page stored within the CAT EPM tables for the current fiscal year.</a:t>
            </a:r>
          </a:p>
          <a:p>
            <a:r>
              <a:rPr lang="en-US" b="1" dirty="0"/>
              <a:t>Current CAT Funding View</a:t>
            </a:r>
            <a:r>
              <a:rPr lang="en-US" dirty="0"/>
              <a:t>: (PS_UW_CAT_C</a:t>
            </a:r>
            <a:r>
              <a:rPr lang="en-US" b="1" dirty="0"/>
              <a:t>R</a:t>
            </a:r>
            <a:r>
              <a:rPr lang="en-US" dirty="0"/>
              <a:t>_FD_VW) This view contains all employee job and funding data from the CAT Page stored within the CAT EPM tables for the current fiscal year.</a:t>
            </a:r>
          </a:p>
          <a:p>
            <a:pPr lvl="0"/>
            <a:r>
              <a:rPr lang="en-US" b="1" dirty="0"/>
              <a:t>Current CAT Rate View</a:t>
            </a:r>
            <a:r>
              <a:rPr lang="en-US" dirty="0"/>
              <a:t>: (PS_UW_CAT_CR_RT_VW) This view contains all employee job and compensation data from the CAT Page stored within the CAT EPM tables for the current fiscal year.</a:t>
            </a:r>
          </a:p>
          <a:p>
            <a:pPr lvl="0"/>
            <a:r>
              <a:rPr lang="en-US" b="1" dirty="0"/>
              <a:t>Historical CAT Rate and Funding View</a:t>
            </a:r>
            <a:r>
              <a:rPr lang="en-US" dirty="0"/>
              <a:t>: (PS_UW_CAT_H</a:t>
            </a:r>
            <a:r>
              <a:rPr lang="en-US" b="1" dirty="0"/>
              <a:t>S</a:t>
            </a:r>
            <a:r>
              <a:rPr lang="en-US" dirty="0"/>
              <a:t>_RF_VW) The view contains all employee job, compensation, and funding data from the CAT Page stored within the CAT EPM tables for all prior fiscal years.</a:t>
            </a:r>
          </a:p>
          <a:p>
            <a:r>
              <a:rPr lang="en-US" b="1" dirty="0"/>
              <a:t>AAP Vacant Positions View</a:t>
            </a:r>
            <a:r>
              <a:rPr lang="en-US" dirty="0"/>
              <a:t>: (PS_UW_CAT_ADJ_VAC) This view contains all vacant position data from the AAP for the current and all prior fiscal years.</a:t>
            </a:r>
          </a:p>
          <a:p>
            <a:r>
              <a:rPr lang="en-US" b="1" dirty="0"/>
              <a:t>AAP Other Budget Adjustments View</a:t>
            </a:r>
            <a:r>
              <a:rPr lang="en-US" dirty="0"/>
              <a:t>: (PS_UW_CAT_ADJ_BA) This view contains all other budget adjustment data from the AAP for the current and all prior fiscal years.</a:t>
            </a:r>
          </a:p>
        </p:txBody>
      </p:sp>
      <p:sp>
        <p:nvSpPr>
          <p:cNvPr id="3" name="Footer Placeholder 2"/>
          <p:cNvSpPr>
            <a:spLocks noGrp="1"/>
          </p:cNvSpPr>
          <p:nvPr>
            <p:ph type="ftr" sz="quarter" idx="11"/>
          </p:nvPr>
        </p:nvSpPr>
        <p:spPr/>
        <p:txBody>
          <a:bodyPr/>
          <a:lstStyle/>
          <a:p>
            <a:r>
              <a:rPr lang="en-US"/>
              <a:t>University of Wisconsin - System</a:t>
            </a:r>
          </a:p>
        </p:txBody>
      </p:sp>
      <p:sp>
        <p:nvSpPr>
          <p:cNvPr id="4" name="Slide Number Placeholder 3"/>
          <p:cNvSpPr>
            <a:spLocks noGrp="1"/>
          </p:cNvSpPr>
          <p:nvPr>
            <p:ph type="sldNum" sz="quarter" idx="12"/>
          </p:nvPr>
        </p:nvSpPr>
        <p:spPr/>
        <p:txBody>
          <a:bodyPr/>
          <a:lstStyle/>
          <a:p>
            <a:fld id="{5F9F0D0D-C1D0-447B-88FF-E47BB6D86588}" type="slidenum">
              <a:rPr lang="en-US" smtClean="0"/>
              <a:t>57</a:t>
            </a:fld>
            <a:endParaRPr lang="en-US"/>
          </a:p>
        </p:txBody>
      </p:sp>
      <p:sp>
        <p:nvSpPr>
          <p:cNvPr id="5" name="Text Placeholder 4"/>
          <p:cNvSpPr>
            <a:spLocks noGrp="1"/>
          </p:cNvSpPr>
          <p:nvPr>
            <p:ph type="body" sz="quarter" idx="13"/>
          </p:nvPr>
        </p:nvSpPr>
        <p:spPr>
          <a:solidFill>
            <a:srgbClr val="C00000"/>
          </a:solidFill>
        </p:spPr>
        <p:txBody>
          <a:bodyPr/>
          <a:lstStyle/>
          <a:p>
            <a:r>
              <a:rPr lang="en-US" dirty="0"/>
              <a:t>EPM Views – CAT and AAP Separate</a:t>
            </a:r>
          </a:p>
        </p:txBody>
      </p:sp>
    </p:spTree>
    <p:extLst>
      <p:ext uri="{BB962C8B-B14F-4D97-AF65-F5344CB8AC3E}">
        <p14:creationId xmlns:p14="http://schemas.microsoft.com/office/powerpoint/2010/main" val="22179494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953526519"/>
              </p:ext>
            </p:extLst>
          </p:nvPr>
        </p:nvGraphicFramePr>
        <p:xfrm>
          <a:off x="1066800" y="2057400"/>
          <a:ext cx="70104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a:t>University of Wisconsin - System</a:t>
            </a:r>
          </a:p>
        </p:txBody>
      </p:sp>
      <p:sp>
        <p:nvSpPr>
          <p:cNvPr id="4" name="Slide Number Placeholder 3"/>
          <p:cNvSpPr>
            <a:spLocks noGrp="1"/>
          </p:cNvSpPr>
          <p:nvPr>
            <p:ph type="sldNum" sz="quarter" idx="12"/>
          </p:nvPr>
        </p:nvSpPr>
        <p:spPr/>
        <p:txBody>
          <a:bodyPr/>
          <a:lstStyle/>
          <a:p>
            <a:fld id="{5F9F0D0D-C1D0-447B-88FF-E47BB6D86588}" type="slidenum">
              <a:rPr lang="en-US" smtClean="0"/>
              <a:t>58</a:t>
            </a:fld>
            <a:endParaRPr lang="en-US"/>
          </a:p>
        </p:txBody>
      </p:sp>
      <p:sp>
        <p:nvSpPr>
          <p:cNvPr id="5" name="Text Placeholder 4"/>
          <p:cNvSpPr>
            <a:spLocks noGrp="1"/>
          </p:cNvSpPr>
          <p:nvPr>
            <p:ph type="body" sz="quarter" idx="13"/>
          </p:nvPr>
        </p:nvSpPr>
        <p:spPr>
          <a:solidFill>
            <a:srgbClr val="C00000"/>
          </a:solidFill>
        </p:spPr>
        <p:txBody>
          <a:bodyPr/>
          <a:lstStyle/>
          <a:p>
            <a:r>
              <a:rPr lang="en-US" dirty="0"/>
              <a:t>Training Overview</a:t>
            </a:r>
          </a:p>
        </p:txBody>
      </p:sp>
    </p:spTree>
    <p:extLst>
      <p:ext uri="{BB962C8B-B14F-4D97-AF65-F5344CB8AC3E}">
        <p14:creationId xmlns:p14="http://schemas.microsoft.com/office/powerpoint/2010/main" val="12387379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105400"/>
          </a:xfrm>
        </p:spPr>
        <p:txBody>
          <a:bodyPr>
            <a:normAutofit/>
          </a:bodyPr>
          <a:lstStyle/>
          <a:p>
            <a:r>
              <a:rPr lang="en-US" sz="2800" dirty="0"/>
              <a:t>Compensation Administration Tool Website</a:t>
            </a:r>
          </a:p>
          <a:p>
            <a:pPr lvl="1"/>
            <a:r>
              <a:rPr lang="en-US" sz="2000" dirty="0">
                <a:hlinkClick r:id="rId3"/>
              </a:rPr>
              <a:t>https://www.wisconsin.edu/compensation-administration-tool/</a:t>
            </a:r>
            <a:endParaRPr lang="en-US" sz="2000" dirty="0"/>
          </a:p>
          <a:p>
            <a:pPr marL="457200" lvl="1" indent="0">
              <a:buNone/>
            </a:pPr>
            <a:endParaRPr lang="en-US" sz="2000" dirty="0"/>
          </a:p>
          <a:p>
            <a:pPr marL="457200" lvl="1" indent="0">
              <a:buNone/>
            </a:pPr>
            <a:r>
              <a:rPr lang="en-US" sz="2000" dirty="0"/>
              <a:t>Resources Include:</a:t>
            </a:r>
          </a:p>
          <a:p>
            <a:pPr lvl="1">
              <a:buFontTx/>
              <a:buChar char="-"/>
            </a:pPr>
            <a:r>
              <a:rPr lang="en-US" sz="2000" dirty="0"/>
              <a:t>CAT Process KB Documents</a:t>
            </a:r>
          </a:p>
          <a:p>
            <a:pPr lvl="1">
              <a:buFontTx/>
              <a:buChar char="-"/>
            </a:pPr>
            <a:r>
              <a:rPr lang="en-US" sz="2000" dirty="0"/>
              <a:t>CAT Reporting KB Documents</a:t>
            </a:r>
          </a:p>
          <a:p>
            <a:pPr lvl="1">
              <a:buFontTx/>
              <a:buChar char="-"/>
            </a:pPr>
            <a:r>
              <a:rPr lang="en-US" sz="2000" dirty="0"/>
              <a:t>Training Session Materials</a:t>
            </a:r>
          </a:p>
          <a:p>
            <a:pPr lvl="1">
              <a:buFontTx/>
              <a:buChar char="-"/>
            </a:pPr>
            <a:r>
              <a:rPr lang="en-US" sz="2000" dirty="0"/>
              <a:t>Business Process Resources</a:t>
            </a:r>
          </a:p>
          <a:p>
            <a:pPr lvl="1">
              <a:buFontTx/>
              <a:buChar char="-"/>
            </a:pPr>
            <a:r>
              <a:rPr lang="en-US" sz="2000" dirty="0"/>
              <a:t>UAT Scripts &amp; Workbooks</a:t>
            </a:r>
          </a:p>
          <a:p>
            <a:pPr lvl="1">
              <a:buFontTx/>
              <a:buChar char="-"/>
            </a:pPr>
            <a:r>
              <a:rPr lang="en-US" sz="2000" dirty="0"/>
              <a:t>CAT User Guides</a:t>
            </a:r>
          </a:p>
          <a:p>
            <a:pPr lvl="1">
              <a:buFontTx/>
              <a:buChar char="-"/>
            </a:pPr>
            <a:r>
              <a:rPr lang="en-US" sz="2000" dirty="0"/>
              <a:t>Error Message Database</a:t>
            </a:r>
          </a:p>
          <a:p>
            <a:pPr lvl="1">
              <a:buFontTx/>
              <a:buChar char="-"/>
            </a:pPr>
            <a:endParaRPr lang="en-US" sz="2000" dirty="0"/>
          </a:p>
          <a:p>
            <a:pPr marL="457200" lvl="1" indent="0">
              <a:buNone/>
            </a:pPr>
            <a:endParaRPr lang="en-US" sz="2000" dirty="0"/>
          </a:p>
        </p:txBody>
      </p:sp>
      <p:sp>
        <p:nvSpPr>
          <p:cNvPr id="4" name="Slide Number Placeholder 3"/>
          <p:cNvSpPr>
            <a:spLocks noGrp="1"/>
          </p:cNvSpPr>
          <p:nvPr>
            <p:ph type="sldNum" sz="quarter" idx="12"/>
          </p:nvPr>
        </p:nvSpPr>
        <p:spPr/>
        <p:txBody>
          <a:bodyPr/>
          <a:lstStyle/>
          <a:p>
            <a:fld id="{7F62450C-2E67-428F-9662-DAB13D14FFD2}" type="slidenum">
              <a:rPr lang="en-US" smtClean="0">
                <a:solidFill>
                  <a:prstClr val="black">
                    <a:tint val="75000"/>
                  </a:prstClr>
                </a:solidFill>
              </a:rPr>
              <a:pPr/>
              <a:t>59</a:t>
            </a:fld>
            <a:endParaRPr lang="en-US">
              <a:solidFill>
                <a:prstClr val="black">
                  <a:tint val="75000"/>
                </a:prstClr>
              </a:solidFill>
            </a:endParaRPr>
          </a:p>
        </p:txBody>
      </p:sp>
      <p:sp>
        <p:nvSpPr>
          <p:cNvPr id="6" name="Title 2"/>
          <p:cNvSpPr txBox="1">
            <a:spLocks/>
          </p:cNvSpPr>
          <p:nvPr/>
        </p:nvSpPr>
        <p:spPr>
          <a:xfrm>
            <a:off x="0" y="76200"/>
            <a:ext cx="9144000" cy="9144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prstClr val="white"/>
                </a:solidFill>
                <a:cs typeface="Arial" panose="020B0604020202020204" pitchFamily="34" charset="0"/>
              </a:rPr>
              <a:t>CAT Resources and Links</a:t>
            </a:r>
          </a:p>
        </p:txBody>
      </p:sp>
    </p:spTree>
    <p:extLst>
      <p:ext uri="{BB962C8B-B14F-4D97-AF65-F5344CB8AC3E}">
        <p14:creationId xmlns:p14="http://schemas.microsoft.com/office/powerpoint/2010/main" val="3955078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105400"/>
          </a:xfrm>
        </p:spPr>
        <p:txBody>
          <a:bodyPr>
            <a:normAutofit/>
          </a:bodyPr>
          <a:lstStyle/>
          <a:p>
            <a:pPr marL="457200" lvl="1" indent="0">
              <a:buNone/>
            </a:pPr>
            <a:endParaRPr lang="en-US" sz="2000" dirty="0"/>
          </a:p>
          <a:p>
            <a:pPr marL="457200" lvl="1" indent="0">
              <a:buNone/>
            </a:pPr>
            <a:endParaRPr lang="en-US" sz="2000" dirty="0"/>
          </a:p>
        </p:txBody>
      </p:sp>
      <p:sp>
        <p:nvSpPr>
          <p:cNvPr id="4" name="Slide Number Placeholder 3"/>
          <p:cNvSpPr>
            <a:spLocks noGrp="1"/>
          </p:cNvSpPr>
          <p:nvPr>
            <p:ph type="sldNum" sz="quarter" idx="12"/>
          </p:nvPr>
        </p:nvSpPr>
        <p:spPr/>
        <p:txBody>
          <a:bodyPr/>
          <a:lstStyle/>
          <a:p>
            <a:fld id="{7F62450C-2E67-428F-9662-DAB13D14FFD2}" type="slidenum">
              <a:rPr lang="en-US" smtClean="0">
                <a:solidFill>
                  <a:prstClr val="black">
                    <a:tint val="75000"/>
                  </a:prstClr>
                </a:solidFill>
              </a:rPr>
              <a:pPr/>
              <a:t>6</a:t>
            </a:fld>
            <a:endParaRPr lang="en-US">
              <a:solidFill>
                <a:prstClr val="black">
                  <a:tint val="75000"/>
                </a:prstClr>
              </a:solidFill>
            </a:endParaRPr>
          </a:p>
        </p:txBody>
      </p:sp>
      <p:sp>
        <p:nvSpPr>
          <p:cNvPr id="6" name="Title 2"/>
          <p:cNvSpPr txBox="1">
            <a:spLocks/>
          </p:cNvSpPr>
          <p:nvPr/>
        </p:nvSpPr>
        <p:spPr>
          <a:xfrm>
            <a:off x="0" y="84063"/>
            <a:ext cx="9144000" cy="9144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prstClr val="white"/>
                </a:solidFill>
                <a:cs typeface="Arial" panose="020B0604020202020204" pitchFamily="34" charset="0"/>
              </a:rPr>
              <a:t>Navigation</a:t>
            </a:r>
          </a:p>
        </p:txBody>
      </p:sp>
      <p:sp>
        <p:nvSpPr>
          <p:cNvPr id="2" name="Rectangle 1"/>
          <p:cNvSpPr/>
          <p:nvPr/>
        </p:nvSpPr>
        <p:spPr>
          <a:xfrm>
            <a:off x="381000" y="1178520"/>
            <a:ext cx="8534399" cy="1015663"/>
          </a:xfrm>
          <a:prstGeom prst="rect">
            <a:avLst/>
          </a:prstGeom>
        </p:spPr>
        <p:txBody>
          <a:bodyPr wrap="square">
            <a:spAutoFit/>
          </a:bodyPr>
          <a:lstStyle/>
          <a:p>
            <a:pPr marL="285750" indent="-285750">
              <a:buFont typeface="Arial" panose="020B0604020202020204" pitchFamily="34" charset="0"/>
              <a:buChar char="•"/>
            </a:pPr>
            <a:r>
              <a:rPr lang="en-US" sz="2000" dirty="0"/>
              <a:t>The CAT can be found by navigating in PeopleSoft to: </a:t>
            </a:r>
            <a:br>
              <a:rPr lang="en-US" sz="2000" dirty="0"/>
            </a:br>
            <a:r>
              <a:rPr lang="en-US" sz="2000" dirty="0">
                <a:solidFill>
                  <a:srgbClr val="FF0000"/>
                </a:solidFill>
              </a:rPr>
              <a:t>Workforce Administration </a:t>
            </a:r>
            <a:r>
              <a:rPr lang="en-US" sz="2000" dirty="0">
                <a:solidFill>
                  <a:srgbClr val="FF0000"/>
                </a:solidFill>
                <a:sym typeface="Wingdings" panose="05000000000000000000" pitchFamily="2" charset="2"/>
              </a:rPr>
              <a:t> UW External HR Systems  Compensation Admin Tool</a:t>
            </a:r>
            <a:endParaRPr lang="en-US" sz="2000" dirty="0">
              <a:solidFill>
                <a:srgbClr val="FF0000"/>
              </a:solidFill>
            </a:endParaRPr>
          </a:p>
        </p:txBody>
      </p:sp>
      <p:pic>
        <p:nvPicPr>
          <p:cNvPr id="9" name="Picture 8">
            <a:extLst>
              <a:ext uri="{FF2B5EF4-FFF2-40B4-BE49-F238E27FC236}">
                <a16:creationId xmlns:a16="http://schemas.microsoft.com/office/drawing/2014/main" id="{24BF7AE2-8854-463B-8315-4C673C9927FB}"/>
              </a:ext>
            </a:extLst>
          </p:cNvPr>
          <p:cNvPicPr>
            <a:picLocks noChangeAspect="1"/>
          </p:cNvPicPr>
          <p:nvPr/>
        </p:nvPicPr>
        <p:blipFill>
          <a:blip r:embed="rId3"/>
          <a:stretch>
            <a:fillRect/>
          </a:stretch>
        </p:blipFill>
        <p:spPr>
          <a:xfrm>
            <a:off x="495299" y="4679513"/>
            <a:ext cx="8115301" cy="1721287"/>
          </a:xfrm>
          <a:prstGeom prst="rect">
            <a:avLst/>
          </a:prstGeom>
          <a:ln>
            <a:solidFill>
              <a:schemeClr val="bg1">
                <a:lumMod val="75000"/>
              </a:schemeClr>
            </a:solidFill>
          </a:ln>
        </p:spPr>
      </p:pic>
      <p:pic>
        <p:nvPicPr>
          <p:cNvPr id="10" name="Picture 9">
            <a:extLst>
              <a:ext uri="{FF2B5EF4-FFF2-40B4-BE49-F238E27FC236}">
                <a16:creationId xmlns:a16="http://schemas.microsoft.com/office/drawing/2014/main" id="{FE9C91BC-0EF1-4DF6-872F-0B348386D69D}"/>
              </a:ext>
            </a:extLst>
          </p:cNvPr>
          <p:cNvPicPr>
            <a:picLocks noChangeAspect="1"/>
          </p:cNvPicPr>
          <p:nvPr/>
        </p:nvPicPr>
        <p:blipFill>
          <a:blip r:embed="rId4"/>
          <a:stretch>
            <a:fillRect/>
          </a:stretch>
        </p:blipFill>
        <p:spPr>
          <a:xfrm>
            <a:off x="457200" y="2295367"/>
            <a:ext cx="6134956" cy="2267266"/>
          </a:xfrm>
          <a:prstGeom prst="rect">
            <a:avLst/>
          </a:prstGeom>
          <a:ln>
            <a:solidFill>
              <a:schemeClr val="bg1">
                <a:lumMod val="65000"/>
              </a:schemeClr>
            </a:solidFill>
          </a:ln>
        </p:spPr>
      </p:pic>
    </p:spTree>
    <p:extLst>
      <p:ext uri="{BB962C8B-B14F-4D97-AF65-F5344CB8AC3E}">
        <p14:creationId xmlns:p14="http://schemas.microsoft.com/office/powerpoint/2010/main" val="36084898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Refer directly to your </a:t>
            </a:r>
            <a:r>
              <a:rPr lang="en-US" b="1" dirty="0">
                <a:solidFill>
                  <a:srgbClr val="0D24FF"/>
                </a:solidFill>
              </a:rPr>
              <a:t>institutional liaison </a:t>
            </a:r>
            <a:r>
              <a:rPr lang="en-US" dirty="0"/>
              <a:t>for information on training and business process</a:t>
            </a:r>
          </a:p>
          <a:p>
            <a:r>
              <a:rPr lang="en-US" dirty="0"/>
              <a:t>All other functional and technical questions can be routed to </a:t>
            </a:r>
            <a:r>
              <a:rPr lang="en-US" b="1" dirty="0">
                <a:hlinkClick r:id="rId2"/>
              </a:rPr>
              <a:t>catquestions@uwsa.edu</a:t>
            </a:r>
            <a:r>
              <a:rPr lang="en-US" dirty="0"/>
              <a:t> </a:t>
            </a:r>
          </a:p>
        </p:txBody>
      </p:sp>
      <p:sp>
        <p:nvSpPr>
          <p:cNvPr id="3" name="Footer Placeholder 2"/>
          <p:cNvSpPr>
            <a:spLocks noGrp="1"/>
          </p:cNvSpPr>
          <p:nvPr>
            <p:ph type="ftr" sz="quarter" idx="11"/>
          </p:nvPr>
        </p:nvSpPr>
        <p:spPr/>
        <p:txBody>
          <a:bodyPr/>
          <a:lstStyle/>
          <a:p>
            <a:r>
              <a:rPr lang="en-US"/>
              <a:t>University of Wisconsin - System</a:t>
            </a:r>
          </a:p>
        </p:txBody>
      </p:sp>
      <p:sp>
        <p:nvSpPr>
          <p:cNvPr id="4" name="Slide Number Placeholder 3"/>
          <p:cNvSpPr>
            <a:spLocks noGrp="1"/>
          </p:cNvSpPr>
          <p:nvPr>
            <p:ph type="sldNum" sz="quarter" idx="12"/>
          </p:nvPr>
        </p:nvSpPr>
        <p:spPr/>
        <p:txBody>
          <a:bodyPr/>
          <a:lstStyle/>
          <a:p>
            <a:fld id="{5F9F0D0D-C1D0-447B-88FF-E47BB6D86588}" type="slidenum">
              <a:rPr lang="en-US" smtClean="0"/>
              <a:t>60</a:t>
            </a:fld>
            <a:endParaRPr lang="en-US"/>
          </a:p>
        </p:txBody>
      </p:sp>
      <p:sp>
        <p:nvSpPr>
          <p:cNvPr id="5" name="Text Placeholder 4"/>
          <p:cNvSpPr>
            <a:spLocks noGrp="1"/>
          </p:cNvSpPr>
          <p:nvPr>
            <p:ph type="body" sz="quarter" idx="13"/>
          </p:nvPr>
        </p:nvSpPr>
        <p:spPr>
          <a:solidFill>
            <a:srgbClr val="C00000"/>
          </a:solidFill>
        </p:spPr>
        <p:txBody>
          <a:bodyPr/>
          <a:lstStyle/>
          <a:p>
            <a:pPr algn="ctr"/>
            <a:r>
              <a:rPr lang="en-US" dirty="0"/>
              <a:t>Support</a:t>
            </a:r>
          </a:p>
        </p:txBody>
      </p:sp>
      <p:pic>
        <p:nvPicPr>
          <p:cNvPr id="6"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3810" t="6869" r="4000" b="12568"/>
          <a:stretch/>
        </p:blipFill>
        <p:spPr>
          <a:xfrm>
            <a:off x="3419850" y="4643787"/>
            <a:ext cx="1905000" cy="1012703"/>
          </a:xfrm>
          <a:prstGeom prst="rect">
            <a:avLst/>
          </a:prstGeom>
          <a:ln w="28575">
            <a:solidFill>
              <a:schemeClr val="accent2"/>
            </a:solidFill>
          </a:ln>
        </p:spPr>
      </p:pic>
    </p:spTree>
    <p:extLst>
      <p:ext uri="{BB962C8B-B14F-4D97-AF65-F5344CB8AC3E}">
        <p14:creationId xmlns:p14="http://schemas.microsoft.com/office/powerpoint/2010/main" val="9159782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5F28032-F433-4918-9302-354B4E1A8ED5}" type="slidenum">
              <a:rPr lang="en-US" smtClean="0"/>
              <a:t>61</a:t>
            </a:fld>
            <a:endParaRPr lang="en-US" dirty="0"/>
          </a:p>
        </p:txBody>
      </p:sp>
      <p:sp>
        <p:nvSpPr>
          <p:cNvPr id="6" name="Title 2"/>
          <p:cNvSpPr txBox="1">
            <a:spLocks/>
          </p:cNvSpPr>
          <p:nvPr/>
        </p:nvSpPr>
        <p:spPr>
          <a:xfrm>
            <a:off x="0" y="76200"/>
            <a:ext cx="9144000" cy="9144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cs typeface="Arial" panose="020B0604020202020204" pitchFamily="34" charset="0"/>
              </a:rPr>
              <a:t>Questions?</a:t>
            </a:r>
          </a:p>
        </p:txBody>
      </p:sp>
      <p:pic>
        <p:nvPicPr>
          <p:cNvPr id="7" name="Content Placeholder 6"/>
          <p:cNvPicPr>
            <a:picLocks noGrp="1" noChangeAspect="1"/>
          </p:cNvPicPr>
          <p:nvPr>
            <p:ph idx="1"/>
          </p:nvPr>
        </p:nvPicPr>
        <p:blipFill>
          <a:blip r:embed="rId3"/>
          <a:stretch>
            <a:fillRect/>
          </a:stretch>
        </p:blipFill>
        <p:spPr>
          <a:xfrm>
            <a:off x="1524000" y="2667000"/>
            <a:ext cx="5937701" cy="1676528"/>
          </a:xfrm>
          <a:prstGeom prst="rect">
            <a:avLst/>
          </a:prstGeom>
        </p:spPr>
      </p:pic>
    </p:spTree>
    <p:extLst>
      <p:ext uri="{BB962C8B-B14F-4D97-AF65-F5344CB8AC3E}">
        <p14:creationId xmlns:p14="http://schemas.microsoft.com/office/powerpoint/2010/main" val="1172474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xfrm>
            <a:off x="0" y="219670"/>
            <a:ext cx="9144000" cy="923330"/>
          </a:xfrm>
          <a:solidFill>
            <a:srgbClr val="C00000"/>
          </a:solidFill>
        </p:spPr>
        <p:txBody>
          <a:bodyPr>
            <a:noAutofit/>
          </a:bodyPr>
          <a:lstStyle/>
          <a:p>
            <a:pPr algn="ctr"/>
            <a:r>
              <a:rPr lang="en-US" sz="2800" dirty="0">
                <a:cs typeface="Andalus" panose="02020603050405020304" pitchFamily="18" charset="-78"/>
              </a:rPr>
              <a:t>Initialization Report (IR) and</a:t>
            </a:r>
            <a:br>
              <a:rPr lang="en-US" sz="2800" dirty="0">
                <a:cs typeface="Andalus" panose="02020603050405020304" pitchFamily="18" charset="-78"/>
              </a:rPr>
            </a:br>
            <a:r>
              <a:rPr lang="en-US" sz="2800" dirty="0">
                <a:cs typeface="Andalus" panose="02020603050405020304" pitchFamily="18" charset="-78"/>
              </a:rPr>
              <a:t>Institutional Planning Spreadsheet (IPS)</a:t>
            </a:r>
          </a:p>
        </p:txBody>
      </p:sp>
      <p:sp>
        <p:nvSpPr>
          <p:cNvPr id="7" name="Rectangle 6"/>
          <p:cNvSpPr/>
          <p:nvPr/>
        </p:nvSpPr>
        <p:spPr>
          <a:xfrm>
            <a:off x="3124200" y="1371600"/>
            <a:ext cx="5943599" cy="646331"/>
          </a:xfrm>
          <a:prstGeom prst="rect">
            <a:avLst/>
          </a:prstGeom>
        </p:spPr>
        <p:txBody>
          <a:bodyPr wrap="square">
            <a:spAutoFit/>
          </a:bodyPr>
          <a:lstStyle/>
          <a:p>
            <a:pPr>
              <a:defRPr/>
            </a:pPr>
            <a:r>
              <a:rPr lang="en-US" dirty="0">
                <a:cs typeface="Arial" charset="0"/>
              </a:rPr>
              <a:t>The IR pulls current HRS employee and funding data, which is transferred to the IPS.  </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51327"/>
            <a:ext cx="2819400" cy="238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ooter Placeholder 2"/>
          <p:cNvSpPr>
            <a:spLocks noGrp="1"/>
          </p:cNvSpPr>
          <p:nvPr>
            <p:ph type="ftr" sz="quarter" idx="11"/>
          </p:nvPr>
        </p:nvSpPr>
        <p:spPr>
          <a:xfrm>
            <a:off x="3124200" y="6356350"/>
            <a:ext cx="2895600" cy="365125"/>
          </a:xfrm>
        </p:spPr>
        <p:txBody>
          <a:bodyPr/>
          <a:lstStyle/>
          <a:p>
            <a:r>
              <a:rPr lang="en-US" dirty="0"/>
              <a:t>University of Wisconsin - System</a:t>
            </a:r>
          </a:p>
        </p:txBody>
      </p:sp>
      <p:sp>
        <p:nvSpPr>
          <p:cNvPr id="2" name="Slide Number Placeholder 1"/>
          <p:cNvSpPr>
            <a:spLocks noGrp="1"/>
          </p:cNvSpPr>
          <p:nvPr>
            <p:ph type="sldNum" sz="quarter" idx="12"/>
          </p:nvPr>
        </p:nvSpPr>
        <p:spPr/>
        <p:txBody>
          <a:bodyPr/>
          <a:lstStyle/>
          <a:p>
            <a:fld id="{5F9F0D0D-C1D0-447B-88FF-E47BB6D86588}" type="slidenum">
              <a:rPr lang="en-US" smtClean="0"/>
              <a:t>7</a:t>
            </a:fld>
            <a:endParaRPr lang="en-US"/>
          </a:p>
        </p:txBody>
      </p:sp>
      <p:sp>
        <p:nvSpPr>
          <p:cNvPr id="10" name="Rectangle 9">
            <a:extLst>
              <a:ext uri="{FF2B5EF4-FFF2-40B4-BE49-F238E27FC236}">
                <a16:creationId xmlns:a16="http://schemas.microsoft.com/office/drawing/2014/main" id="{B8FE4C47-739F-4068-B46B-FD3BDC3C3E8D}"/>
              </a:ext>
            </a:extLst>
          </p:cNvPr>
          <p:cNvSpPr/>
          <p:nvPr/>
        </p:nvSpPr>
        <p:spPr>
          <a:xfrm>
            <a:off x="3124200" y="4191000"/>
            <a:ext cx="5693228" cy="923330"/>
          </a:xfrm>
          <a:prstGeom prst="rect">
            <a:avLst/>
          </a:prstGeom>
        </p:spPr>
        <p:txBody>
          <a:bodyPr wrap="square">
            <a:spAutoFit/>
          </a:bodyPr>
          <a:lstStyle/>
          <a:p>
            <a:pPr>
              <a:defRPr/>
            </a:pPr>
            <a:r>
              <a:rPr lang="en-US" dirty="0">
                <a:cs typeface="Arial" charset="0"/>
              </a:rPr>
              <a:t>The IPS is a spreadsheet used to analyze employee populations and assign rate and funding changes. Changes can be made in mass or on an individual basis.  </a:t>
            </a:r>
            <a:endParaRPr lang="en-US" sz="2000" dirty="0">
              <a:cs typeface="Arial" charset="0"/>
            </a:endParaRPr>
          </a:p>
        </p:txBody>
      </p:sp>
      <p:sp>
        <p:nvSpPr>
          <p:cNvPr id="3" name="Arrow: Down 2">
            <a:extLst>
              <a:ext uri="{FF2B5EF4-FFF2-40B4-BE49-F238E27FC236}">
                <a16:creationId xmlns:a16="http://schemas.microsoft.com/office/drawing/2014/main" id="{5FC14788-578E-475D-BBC0-FFD0C4B1A207}"/>
              </a:ext>
            </a:extLst>
          </p:cNvPr>
          <p:cNvSpPr/>
          <p:nvPr/>
        </p:nvSpPr>
        <p:spPr>
          <a:xfrm>
            <a:off x="5715000" y="3048000"/>
            <a:ext cx="609600" cy="1143000"/>
          </a:xfrm>
          <a:prstGeom prst="downArrow">
            <a:avLst/>
          </a:prstGeom>
          <a:solidFill>
            <a:srgbClr val="BC1A0E"/>
          </a:solidFill>
          <a:ln>
            <a:solidFill>
              <a:srgbClr val="BC1A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694F4A7-03A6-47ED-A485-30B724DDF68B}"/>
              </a:ext>
            </a:extLst>
          </p:cNvPr>
          <p:cNvPicPr>
            <a:picLocks noChangeAspect="1"/>
          </p:cNvPicPr>
          <p:nvPr/>
        </p:nvPicPr>
        <p:blipFill>
          <a:blip r:embed="rId4"/>
          <a:stretch>
            <a:fillRect/>
          </a:stretch>
        </p:blipFill>
        <p:spPr>
          <a:xfrm>
            <a:off x="3581400" y="2017931"/>
            <a:ext cx="4648200" cy="1411069"/>
          </a:xfrm>
          <a:prstGeom prst="rect">
            <a:avLst/>
          </a:prstGeom>
          <a:ln>
            <a:solidFill>
              <a:schemeClr val="bg1">
                <a:lumMod val="85000"/>
              </a:schemeClr>
            </a:solidFill>
          </a:ln>
        </p:spPr>
      </p:pic>
      <p:pic>
        <p:nvPicPr>
          <p:cNvPr id="11" name="Picture 2">
            <a:extLst>
              <a:ext uri="{FF2B5EF4-FFF2-40B4-BE49-F238E27FC236}">
                <a16:creationId xmlns:a16="http://schemas.microsoft.com/office/drawing/2014/main" id="{F28DCF7D-3A83-488A-A68D-67ABD252603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00" y="5143388"/>
            <a:ext cx="4838700" cy="1578087"/>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3486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105400"/>
          </a:xfrm>
        </p:spPr>
        <p:txBody>
          <a:bodyPr>
            <a:normAutofit/>
          </a:bodyPr>
          <a:lstStyle/>
          <a:p>
            <a:pPr marL="457200" lvl="1" indent="0">
              <a:buNone/>
            </a:pPr>
            <a:endParaRPr lang="en-US" sz="2000" dirty="0"/>
          </a:p>
          <a:p>
            <a:pPr marL="457200" lvl="1" indent="0">
              <a:buNone/>
            </a:pPr>
            <a:endParaRPr lang="en-US" sz="2000" dirty="0"/>
          </a:p>
        </p:txBody>
      </p:sp>
      <p:sp>
        <p:nvSpPr>
          <p:cNvPr id="4" name="Slide Number Placeholder 3"/>
          <p:cNvSpPr>
            <a:spLocks noGrp="1"/>
          </p:cNvSpPr>
          <p:nvPr>
            <p:ph type="sldNum" sz="quarter" idx="12"/>
          </p:nvPr>
        </p:nvSpPr>
        <p:spPr/>
        <p:txBody>
          <a:bodyPr/>
          <a:lstStyle/>
          <a:p>
            <a:fld id="{7F62450C-2E67-428F-9662-DAB13D14FFD2}" type="slidenum">
              <a:rPr lang="en-US" smtClean="0">
                <a:solidFill>
                  <a:prstClr val="black">
                    <a:tint val="75000"/>
                  </a:prstClr>
                </a:solidFill>
              </a:rPr>
              <a:pPr/>
              <a:t>8</a:t>
            </a:fld>
            <a:endParaRPr lang="en-US">
              <a:solidFill>
                <a:prstClr val="black">
                  <a:tint val="75000"/>
                </a:prstClr>
              </a:solidFill>
            </a:endParaRPr>
          </a:p>
        </p:txBody>
      </p:sp>
      <p:sp>
        <p:nvSpPr>
          <p:cNvPr id="6" name="Title 2"/>
          <p:cNvSpPr txBox="1">
            <a:spLocks/>
          </p:cNvSpPr>
          <p:nvPr/>
        </p:nvSpPr>
        <p:spPr>
          <a:xfrm>
            <a:off x="0" y="84063"/>
            <a:ext cx="9144000" cy="9144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prstClr val="white"/>
                </a:solidFill>
                <a:cs typeface="Arial" panose="020B0604020202020204" pitchFamily="34" charset="0"/>
              </a:rPr>
              <a:t>Navigation to Initialization Report (IR)</a:t>
            </a:r>
          </a:p>
        </p:txBody>
      </p:sp>
      <p:sp>
        <p:nvSpPr>
          <p:cNvPr id="2" name="Rectangle 1"/>
          <p:cNvSpPr/>
          <p:nvPr/>
        </p:nvSpPr>
        <p:spPr>
          <a:xfrm>
            <a:off x="381000" y="1178520"/>
            <a:ext cx="8534399" cy="4339650"/>
          </a:xfrm>
          <a:prstGeom prst="rect">
            <a:avLst/>
          </a:prstGeom>
        </p:spPr>
        <p:txBody>
          <a:bodyPr wrap="square">
            <a:spAutoFit/>
          </a:bodyPr>
          <a:lstStyle/>
          <a:p>
            <a:pPr marL="285750" indent="-285750">
              <a:buFont typeface="Arial" panose="020B0604020202020204" pitchFamily="34" charset="0"/>
              <a:buChar char="•"/>
            </a:pPr>
            <a:r>
              <a:rPr lang="en-US" sz="1600" dirty="0"/>
              <a:t>The IR run control can be found by navigating in PeopleSoft to: </a:t>
            </a:r>
            <a:br>
              <a:rPr lang="en-US" sz="1600" dirty="0"/>
            </a:br>
            <a:r>
              <a:rPr lang="en-US" sz="1600" dirty="0">
                <a:solidFill>
                  <a:srgbClr val="FF0000"/>
                </a:solidFill>
              </a:rPr>
              <a:t>Workforce Administration </a:t>
            </a:r>
            <a:r>
              <a:rPr lang="en-US" sz="1600" dirty="0">
                <a:solidFill>
                  <a:srgbClr val="FF0000"/>
                </a:solidFill>
                <a:sym typeface="Wingdings" panose="05000000000000000000" pitchFamily="2" charset="2"/>
              </a:rPr>
              <a:t> UW External HR Systems  Compensation Admin Tool  CAT Processes  Initialization Report Process</a:t>
            </a:r>
          </a:p>
          <a:p>
            <a:pPr marL="285750" indent="-285750">
              <a:buFont typeface="Arial" panose="020B0604020202020204" pitchFamily="34" charset="0"/>
              <a:buChar char="•"/>
            </a:pPr>
            <a:endParaRPr lang="en-US" sz="2000" dirty="0">
              <a:solidFill>
                <a:srgbClr val="FF0000"/>
              </a:solidFill>
              <a:sym typeface="Wingdings" panose="05000000000000000000" pitchFamily="2" charset="2"/>
            </a:endParaRPr>
          </a:p>
          <a:p>
            <a:pPr marL="285750" indent="-285750">
              <a:buFont typeface="Arial" panose="020B0604020202020204" pitchFamily="34" charset="0"/>
              <a:buChar char="•"/>
            </a:pPr>
            <a:endParaRPr lang="en-US" sz="2000" dirty="0">
              <a:solidFill>
                <a:srgbClr val="FF0000"/>
              </a:solidFill>
              <a:sym typeface="Wingdings" panose="05000000000000000000" pitchFamily="2" charset="2"/>
            </a:endParaRPr>
          </a:p>
          <a:p>
            <a:pPr marL="285750" indent="-285750">
              <a:buFont typeface="Arial" panose="020B0604020202020204" pitchFamily="34" charset="0"/>
              <a:buChar char="•"/>
            </a:pPr>
            <a:endParaRPr lang="en-US" sz="2000" dirty="0">
              <a:solidFill>
                <a:srgbClr val="FF0000"/>
              </a:solidFill>
              <a:sym typeface="Wingdings" panose="05000000000000000000" pitchFamily="2" charset="2"/>
            </a:endParaRPr>
          </a:p>
          <a:p>
            <a:pPr marL="285750" indent="-285750">
              <a:buFont typeface="Arial" panose="020B0604020202020204" pitchFamily="34" charset="0"/>
              <a:buChar char="•"/>
            </a:pPr>
            <a:endParaRPr lang="en-US" sz="2000" dirty="0">
              <a:solidFill>
                <a:srgbClr val="FF0000"/>
              </a:solidFill>
              <a:sym typeface="Wingdings" panose="05000000000000000000" pitchFamily="2" charset="2"/>
            </a:endParaRPr>
          </a:p>
          <a:p>
            <a:pPr marL="285750" indent="-285750">
              <a:buFont typeface="Arial" panose="020B0604020202020204" pitchFamily="34" charset="0"/>
              <a:buChar char="•"/>
            </a:pPr>
            <a:endParaRPr lang="en-US" sz="2000" dirty="0">
              <a:solidFill>
                <a:srgbClr val="FF0000"/>
              </a:solidFill>
              <a:sym typeface="Wingdings" panose="05000000000000000000" pitchFamily="2" charset="2"/>
            </a:endParaRPr>
          </a:p>
          <a:p>
            <a:pPr marL="285750" indent="-285750">
              <a:buFont typeface="Arial" panose="020B0604020202020204" pitchFamily="34" charset="0"/>
              <a:buChar char="•"/>
            </a:pPr>
            <a:endParaRPr lang="en-US" sz="2000" dirty="0">
              <a:solidFill>
                <a:srgbClr val="FF0000"/>
              </a:solidFill>
              <a:sym typeface="Wingdings" panose="05000000000000000000" pitchFamily="2" charset="2"/>
            </a:endParaRPr>
          </a:p>
          <a:p>
            <a:pPr marL="285750" indent="-285750">
              <a:buFont typeface="Arial" panose="020B0604020202020204" pitchFamily="34" charset="0"/>
              <a:buChar char="•"/>
            </a:pPr>
            <a:endParaRPr lang="en-US" sz="2000" dirty="0">
              <a:solidFill>
                <a:srgbClr val="FF0000"/>
              </a:solidFill>
              <a:sym typeface="Wingdings" panose="05000000000000000000" pitchFamily="2" charset="2"/>
            </a:endParaRPr>
          </a:p>
          <a:p>
            <a:pPr marL="285750" indent="-285750">
              <a:buFont typeface="Arial" panose="020B0604020202020204" pitchFamily="34" charset="0"/>
              <a:buChar char="•"/>
            </a:pPr>
            <a:endParaRPr lang="en-US" sz="2000" dirty="0">
              <a:solidFill>
                <a:srgbClr val="FF0000"/>
              </a:solidFill>
              <a:sym typeface="Wingdings" panose="05000000000000000000" pitchFamily="2" charset="2"/>
            </a:endParaRPr>
          </a:p>
          <a:p>
            <a:pPr marL="285750" indent="-285750">
              <a:buFont typeface="Arial" panose="020B0604020202020204" pitchFamily="34" charset="0"/>
              <a:buChar char="•"/>
            </a:pPr>
            <a:r>
              <a:rPr lang="en-US" sz="1600" dirty="0"/>
              <a:t>Click the “Add a New Value” tab to create a new run control ID. Enter a run control ID. This can be any unique identifier (ex. Your initials &amp; date). Remember – No spaces are allowed in the run control ID. Click the “Add” button.</a:t>
            </a:r>
          </a:p>
          <a:p>
            <a:pPr marL="285750" indent="-285750">
              <a:buFont typeface="Arial" panose="020B0604020202020204" pitchFamily="34" charset="0"/>
              <a:buChar char="•"/>
            </a:pPr>
            <a:endParaRPr lang="en-US" sz="2000" dirty="0">
              <a:solidFill>
                <a:srgbClr val="FF0000"/>
              </a:solidFill>
            </a:endParaRPr>
          </a:p>
        </p:txBody>
      </p:sp>
      <p:pic>
        <p:nvPicPr>
          <p:cNvPr id="5" name="Picture 4">
            <a:extLst>
              <a:ext uri="{FF2B5EF4-FFF2-40B4-BE49-F238E27FC236}">
                <a16:creationId xmlns:a16="http://schemas.microsoft.com/office/drawing/2014/main" id="{C5A74912-5076-43F6-B7E2-133DDFD4A226}"/>
              </a:ext>
            </a:extLst>
          </p:cNvPr>
          <p:cNvPicPr>
            <a:picLocks noChangeAspect="1"/>
          </p:cNvPicPr>
          <p:nvPr/>
        </p:nvPicPr>
        <p:blipFill>
          <a:blip r:embed="rId3"/>
          <a:stretch>
            <a:fillRect/>
          </a:stretch>
        </p:blipFill>
        <p:spPr>
          <a:xfrm>
            <a:off x="762000" y="1929755"/>
            <a:ext cx="8001000" cy="2337445"/>
          </a:xfrm>
          <a:prstGeom prst="rect">
            <a:avLst/>
          </a:prstGeom>
          <a:ln>
            <a:solidFill>
              <a:schemeClr val="bg1">
                <a:lumMod val="75000"/>
              </a:schemeClr>
            </a:solidFill>
          </a:ln>
        </p:spPr>
      </p:pic>
      <p:sp>
        <p:nvSpPr>
          <p:cNvPr id="8" name="Rectangle 7">
            <a:extLst>
              <a:ext uri="{FF2B5EF4-FFF2-40B4-BE49-F238E27FC236}">
                <a16:creationId xmlns:a16="http://schemas.microsoft.com/office/drawing/2014/main" id="{048E9442-3929-4C48-9A74-05A92215A8F7}"/>
              </a:ext>
            </a:extLst>
          </p:cNvPr>
          <p:cNvSpPr/>
          <p:nvPr/>
        </p:nvSpPr>
        <p:spPr>
          <a:xfrm>
            <a:off x="6324599" y="3098477"/>
            <a:ext cx="1752600" cy="2016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908FD83-FD59-431D-965E-9427FFAB6E0A}"/>
              </a:ext>
            </a:extLst>
          </p:cNvPr>
          <p:cNvPicPr>
            <a:picLocks noChangeAspect="1"/>
          </p:cNvPicPr>
          <p:nvPr/>
        </p:nvPicPr>
        <p:blipFill>
          <a:blip r:embed="rId4"/>
          <a:stretch>
            <a:fillRect/>
          </a:stretch>
        </p:blipFill>
        <p:spPr>
          <a:xfrm>
            <a:off x="3733800" y="5005373"/>
            <a:ext cx="2286000" cy="1512308"/>
          </a:xfrm>
          <a:prstGeom prst="rect">
            <a:avLst/>
          </a:prstGeom>
          <a:ln>
            <a:solidFill>
              <a:schemeClr val="bg1">
                <a:lumMod val="75000"/>
              </a:schemeClr>
            </a:solidFill>
          </a:ln>
        </p:spPr>
      </p:pic>
      <p:sp>
        <p:nvSpPr>
          <p:cNvPr id="13" name="Rectangle 12">
            <a:extLst>
              <a:ext uri="{FF2B5EF4-FFF2-40B4-BE49-F238E27FC236}">
                <a16:creationId xmlns:a16="http://schemas.microsoft.com/office/drawing/2014/main" id="{D439F9A3-B28A-4D90-8D7C-EDB3D1DFE87B}"/>
              </a:ext>
            </a:extLst>
          </p:cNvPr>
          <p:cNvSpPr/>
          <p:nvPr/>
        </p:nvSpPr>
        <p:spPr>
          <a:xfrm>
            <a:off x="3733800" y="6172200"/>
            <a:ext cx="533400" cy="184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804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43000"/>
            <a:ext cx="2895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a:t>University of Wisconsin - System</a:t>
            </a:r>
          </a:p>
        </p:txBody>
      </p:sp>
      <p:sp>
        <p:nvSpPr>
          <p:cNvPr id="4" name="Slide Number Placeholder 3"/>
          <p:cNvSpPr>
            <a:spLocks noGrp="1"/>
          </p:cNvSpPr>
          <p:nvPr>
            <p:ph type="sldNum" sz="quarter" idx="12"/>
          </p:nvPr>
        </p:nvSpPr>
        <p:spPr/>
        <p:txBody>
          <a:bodyPr/>
          <a:lstStyle/>
          <a:p>
            <a:fld id="{5F9F0D0D-C1D0-447B-88FF-E47BB6D86588}" type="slidenum">
              <a:rPr lang="en-US" smtClean="0"/>
              <a:t>9</a:t>
            </a:fld>
            <a:endParaRPr lang="en-US"/>
          </a:p>
        </p:txBody>
      </p:sp>
      <p:sp>
        <p:nvSpPr>
          <p:cNvPr id="5" name="Text Placeholder 4"/>
          <p:cNvSpPr>
            <a:spLocks noGrp="1"/>
          </p:cNvSpPr>
          <p:nvPr>
            <p:ph type="body" sz="quarter" idx="13"/>
          </p:nvPr>
        </p:nvSpPr>
        <p:spPr>
          <a:solidFill>
            <a:srgbClr val="C00000"/>
          </a:solidFill>
        </p:spPr>
        <p:txBody>
          <a:bodyPr/>
          <a:lstStyle/>
          <a:p>
            <a:r>
              <a:rPr lang="en-US" dirty="0"/>
              <a:t>Initialization Report (IR)</a:t>
            </a:r>
          </a:p>
        </p:txBody>
      </p:sp>
      <p:sp>
        <p:nvSpPr>
          <p:cNvPr id="9" name="TextBox 8"/>
          <p:cNvSpPr txBox="1"/>
          <p:nvPr/>
        </p:nvSpPr>
        <p:spPr>
          <a:xfrm>
            <a:off x="2895601" y="1295400"/>
            <a:ext cx="6248398" cy="2492990"/>
          </a:xfrm>
          <a:prstGeom prst="rect">
            <a:avLst/>
          </a:prstGeom>
          <a:noFill/>
        </p:spPr>
        <p:txBody>
          <a:bodyPr wrap="square" rtlCol="0">
            <a:spAutoFit/>
          </a:bodyPr>
          <a:lstStyle/>
          <a:p>
            <a:pPr marL="285750" indent="-285750">
              <a:buFont typeface="Arial" panose="020B0604020202020204" pitchFamily="34" charset="0"/>
              <a:buChar char="•"/>
            </a:pPr>
            <a:r>
              <a:rPr lang="en-US" dirty="0"/>
              <a:t>The IR Process allows the user to create a run control, specifying these particular fields:</a:t>
            </a:r>
          </a:p>
          <a:p>
            <a:pPr marL="742950" lvl="1" indent="-285750">
              <a:buFont typeface="Courier New" panose="02070309020205020404" pitchFamily="49" charset="0"/>
              <a:buChar char="o"/>
            </a:pPr>
            <a:r>
              <a:rPr lang="en-US" sz="1400" dirty="0"/>
              <a:t>Fiscal Year</a:t>
            </a:r>
          </a:p>
          <a:p>
            <a:pPr marL="742950" lvl="1" indent="-285750">
              <a:buFont typeface="Courier New" panose="02070309020205020404" pitchFamily="49" charset="0"/>
              <a:buChar char="o"/>
            </a:pPr>
            <a:r>
              <a:rPr lang="en-US" sz="1400" dirty="0"/>
              <a:t>Effective Date (ex. 07/01/2020)</a:t>
            </a:r>
          </a:p>
          <a:p>
            <a:pPr marL="742950" lvl="1" indent="-285750">
              <a:buFont typeface="Courier New" panose="02070309020205020404" pitchFamily="49" charset="0"/>
              <a:buChar char="o"/>
            </a:pPr>
            <a:r>
              <a:rPr lang="en-US" sz="1400" dirty="0"/>
              <a:t>Business Unit</a:t>
            </a:r>
          </a:p>
          <a:p>
            <a:pPr marL="742950" lvl="1" indent="-285750">
              <a:buFont typeface="Courier New" panose="02070309020205020404" pitchFamily="49" charset="0"/>
              <a:buChar char="o"/>
            </a:pPr>
            <a:r>
              <a:rPr lang="en-US" sz="1400" dirty="0"/>
              <a:t>Division</a:t>
            </a:r>
          </a:p>
          <a:p>
            <a:pPr marL="742950" lvl="1" indent="-285750">
              <a:buFont typeface="Courier New" panose="02070309020205020404" pitchFamily="49" charset="0"/>
              <a:buChar char="o"/>
            </a:pPr>
            <a:r>
              <a:rPr lang="en-US" sz="1400" dirty="0"/>
              <a:t>Employee Class – Typically campuses select only certain </a:t>
            </a:r>
            <a:r>
              <a:rPr lang="en-US" sz="1400" dirty="0" err="1"/>
              <a:t>empl</a:t>
            </a:r>
            <a:r>
              <a:rPr lang="en-US" sz="1400" dirty="0"/>
              <a:t> classes (e.g., FA, AS, LI, CP and CJ).</a:t>
            </a:r>
          </a:p>
          <a:p>
            <a:pPr marL="285750" indent="-285750">
              <a:buFont typeface="Arial" panose="020B0604020202020204" pitchFamily="34" charset="0"/>
              <a:buChar char="•"/>
            </a:pPr>
            <a:r>
              <a:rPr lang="en-US" dirty="0"/>
              <a:t>Click ‘Save’ and then click ‘Run’.  </a:t>
            </a:r>
          </a:p>
          <a:p>
            <a:pPr marL="285750" indent="-285750">
              <a:buFont typeface="Arial" panose="020B0604020202020204" pitchFamily="34" charset="0"/>
              <a:buChar char="•"/>
            </a:pPr>
            <a:r>
              <a:rPr lang="en-US" dirty="0"/>
              <a:t>The Process Scheduler Request page will appear. Click ‘Ok’.</a:t>
            </a:r>
          </a:p>
        </p:txBody>
      </p:sp>
      <p:pic>
        <p:nvPicPr>
          <p:cNvPr id="2" name="Picture 1">
            <a:extLst>
              <a:ext uri="{FF2B5EF4-FFF2-40B4-BE49-F238E27FC236}">
                <a16:creationId xmlns:a16="http://schemas.microsoft.com/office/drawing/2014/main" id="{FF606225-D073-48B8-8091-10E8B204CFC5}"/>
              </a:ext>
            </a:extLst>
          </p:cNvPr>
          <p:cNvPicPr>
            <a:picLocks noChangeAspect="1"/>
          </p:cNvPicPr>
          <p:nvPr/>
        </p:nvPicPr>
        <p:blipFill>
          <a:blip r:embed="rId4"/>
          <a:stretch>
            <a:fillRect/>
          </a:stretch>
        </p:blipFill>
        <p:spPr>
          <a:xfrm>
            <a:off x="1676400" y="3784035"/>
            <a:ext cx="5867400" cy="2937439"/>
          </a:xfrm>
          <a:prstGeom prst="rect">
            <a:avLst/>
          </a:prstGeom>
          <a:ln>
            <a:solidFill>
              <a:schemeClr val="bg1">
                <a:lumMod val="75000"/>
              </a:schemeClr>
            </a:solidFill>
          </a:ln>
        </p:spPr>
      </p:pic>
    </p:spTree>
    <p:extLst>
      <p:ext uri="{BB962C8B-B14F-4D97-AF65-F5344CB8AC3E}">
        <p14:creationId xmlns:p14="http://schemas.microsoft.com/office/powerpoint/2010/main" val="342449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HCGDocViewForm</Display>
  <Edit>HCGDocEditForm</Edit>
</FormTemplates>
</file>

<file path=customXml/item2.xml><?xml version="1.0" encoding="utf-8"?>
<?mso-contentType ?>
<SharedContentType xmlns="Microsoft.SharePoint.Taxonomy.ContentTypeSync" SourceId="be221cdd-541e-4561-82f5-28d26c3c7d2e" ContentTypeId="0x0101007CA655B1FCB135478CAA214C2412228E01"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
    <Synchronization>Asynchronous</Synchronization>
    <Type>10002</Type>
    <SequenceNumber>10000</SequenceNumber>
    <Assembly>HCGCascadingMetadata, Version=1.0.0.0, Culture=neutral, PublicKeyToken=fef11715a425316d</Assembly>
    <Class>HCGCascadingMetadata.HCGDocReceiver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Engagement_x0020_MD xmlns="e497b1db-a13e-4ee7-9197-b96be736c43f" xsi:nil="true"/>
    <Contract_x0020_Comments xmlns="e497b1db-a13e-4ee7-9197-b96be736c43f" xsi:nil="true"/>
    <m2ad1529b76b46e4aab97fb1baf39063 xmlns="e497b1db-a13e-4ee7-9197-b96be736c43f">
      <Terms xmlns="http://schemas.microsoft.com/office/infopath/2007/PartnerControls">
        <TermInfo xmlns="http://schemas.microsoft.com/office/infopath/2007/PartnerControls">
          <TermName xmlns="http://schemas.microsoft.com/office/infopath/2007/PartnerControls">Analysis and Workpapers</TermName>
          <TermId xmlns="http://schemas.microsoft.com/office/infopath/2007/PartnerControls">98f50a5b-730f-4e00-85ba-0d5573a9d2bc</TermId>
        </TermInfo>
      </Terms>
    </m2ad1529b76b46e4aab97fb1baf39063>
    <Client xmlns="e497b1db-a13e-4ee7-9197-b96be736c43f" xsi:nil="true"/>
    <Engagement_x0020_Manager xmlns="e497b1db-a13e-4ee7-9197-b96be736c43f" xsi:nil="true"/>
    <Billing_x0020_Manager xmlns="e497b1db-a13e-4ee7-9197-b96be736c43f" xsi:nil="true"/>
    <Service_x0020_Line xmlns="e497b1db-a13e-4ee7-9197-b96be736c43f" xsi:nil="true"/>
    <Huron_x0020_State xmlns="e497b1db-a13e-4ee7-9197-b96be736c43f" xsi:nil="true"/>
    <Final_x0020_Date xmlns="e497b1db-a13e-4ee7-9197-b96be736c43f" xsi:nil="true"/>
    <Given_x0020_To_x0020_Client xmlns="e497b1db-a13e-4ee7-9197-b96be736c43f">No</Given_x0020_To_x0020_Client>
    <Document_x0020_Status xmlns="e497b1db-a13e-4ee7-9197-b96be736c43f">WIP</Document_x0020_Status>
    <Engagement xmlns="e497b1db-a13e-4ee7-9197-b96be736c43f" xsi:nil="true"/>
    <Begin_x0020_Date xmlns="e497b1db-a13e-4ee7-9197-b96be736c43f" xsi:nil="true"/>
    <TaxCatchAll xmlns="e497b1db-a13e-4ee7-9197-b96be736c43f">
      <Value>4</Value>
    </TaxCatchAll>
    <g70dec96ccbb4999b9437aaec2c08ec9 xmlns="e497b1db-a13e-4ee7-9197-b96be736c43f">
      <Terms xmlns="http://schemas.microsoft.com/office/infopath/2007/PartnerControls"/>
    </g70dec96ccbb4999b9437aaec2c08ec9>
    <Engagement_x0020_Name xmlns="e497b1db-a13e-4ee7-9197-b96be736c43f" xsi:nil="true"/>
    <TaxKeywordTaxHTField xmlns="e497b1db-a13e-4ee7-9197-b96be736c43f">
      <Terms xmlns="http://schemas.microsoft.com/office/infopath/2007/PartnerControls"/>
    </TaxKeywordTaxHTField>
    <Huron_x0020_Country xmlns="e497b1db-a13e-4ee7-9197-b96be736c43f" xsi:nil="true"/>
    <_dlc_DocId xmlns="e497b1db-a13e-4ee7-9197-b96be736c43f">ZZ3N2KNH64PS-143-7053</_dlc_DocId>
    <_dlc_DocIdUrl xmlns="e497b1db-a13e-4ee7-9197-b96be736c43f">
      <Url>https://omega.huronconsultinggroup.com/hec/hels/eng/uws/040uwshrs/_layouts/DocIdRedir.aspx?ID=ZZ3N2KNH64PS-143-7053</Url>
      <Description>ZZ3N2KNH64PS-143-7053</Description>
    </_dlc_DocIdUrl>
  </documentManagement>
</p:properties>
</file>

<file path=customXml/item5.xml><?xml version="1.0" encoding="utf-8"?>
<ct:contentTypeSchema xmlns:ct="http://schemas.microsoft.com/office/2006/metadata/contentType" xmlns:ma="http://schemas.microsoft.com/office/2006/metadata/properties/metaAttributes" ct:_="" ma:_="" ma:contentTypeName="Consulting Services Document" ma:contentTypeID="0x0101007CA655B1FCB135478CAA214C2412228E01003240042D15D6BE469D894109E6357FA4" ma:contentTypeVersion="68" ma:contentTypeDescription="" ma:contentTypeScope="" ma:versionID="4ca5b2dac50e15a3ee1732c5c45f446f">
  <xsd:schema xmlns:xsd="http://www.w3.org/2001/XMLSchema" xmlns:xs="http://www.w3.org/2001/XMLSchema" xmlns:p="http://schemas.microsoft.com/office/2006/metadata/properties" xmlns:ns2="e497b1db-a13e-4ee7-9197-b96be736c43f" targetNamespace="http://schemas.microsoft.com/office/2006/metadata/properties" ma:root="true" ma:fieldsID="9b65088ce1102ae1e51fac3c055a68b6" ns2:_="">
    <xsd:import namespace="e497b1db-a13e-4ee7-9197-b96be736c43f"/>
    <xsd:element name="properties">
      <xsd:complexType>
        <xsd:sequence>
          <xsd:element name="documentManagement">
            <xsd:complexType>
              <xsd:all>
                <xsd:element ref="ns2:Document_x0020_Status" minOccurs="0"/>
                <xsd:element ref="ns2:Client" minOccurs="0"/>
                <xsd:element ref="ns2:Engagement" minOccurs="0"/>
                <xsd:element ref="ns2:Begin_x0020_Date" minOccurs="0"/>
                <xsd:element ref="ns2:Final_x0020_Date" minOccurs="0"/>
                <xsd:element ref="ns2:Engagement_x0020_Manager" minOccurs="0"/>
                <xsd:element ref="ns2:Engagement_x0020_MD" minOccurs="0"/>
                <xsd:element ref="ns2:Billing_x0020_Manager" minOccurs="0"/>
                <xsd:element ref="ns2:Service_x0020_Line" minOccurs="0"/>
                <xsd:element ref="ns2:Huron_x0020_State" minOccurs="0"/>
                <xsd:element ref="ns2:Huron_x0020_Country" minOccurs="0"/>
                <xsd:element ref="ns2:Contract_x0020_Comments" minOccurs="0"/>
                <xsd:element ref="ns2:Given_x0020_To_x0020_Client" minOccurs="0"/>
                <xsd:element ref="ns2:TaxCatchAllLabel" minOccurs="0"/>
                <xsd:element ref="ns2:_dlc_DocIdUrl" minOccurs="0"/>
                <xsd:element ref="ns2:_dlc_DocIdPersistId" minOccurs="0"/>
                <xsd:element ref="ns2:TaxCatchAll" minOccurs="0"/>
                <xsd:element ref="ns2:g70dec96ccbb4999b9437aaec2c08ec9" minOccurs="0"/>
                <xsd:element ref="ns2:m2ad1529b76b46e4aab97fb1baf39063" minOccurs="0"/>
                <xsd:element ref="ns2:TaxKeywordTaxHTField" minOccurs="0"/>
                <xsd:element ref="ns2:_dlc_DocId" minOccurs="0"/>
                <xsd:element ref="ns2:Engagement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7b1db-a13e-4ee7-9197-b96be736c43f" elementFormDefault="qualified">
    <xsd:import namespace="http://schemas.microsoft.com/office/2006/documentManagement/types"/>
    <xsd:import namespace="http://schemas.microsoft.com/office/infopath/2007/PartnerControls"/>
    <xsd:element name="Document_x0020_Status" ma:index="4" nillable="true" ma:displayName="Document Status" ma:default="WIP" ma:format="Dropdown" ma:internalName="Document_x0020_Status">
      <xsd:simpleType>
        <xsd:restriction base="dms:Choice">
          <xsd:enumeration value="WIP"/>
          <xsd:enumeration value="Final"/>
        </xsd:restriction>
      </xsd:simpleType>
    </xsd:element>
    <xsd:element name="Client" ma:index="5" nillable="true" ma:displayName="Client" ma:internalName="Client">
      <xsd:simpleType>
        <xsd:restriction base="dms:Text">
          <xsd:maxLength value="255"/>
        </xsd:restriction>
      </xsd:simpleType>
    </xsd:element>
    <xsd:element name="Engagement" ma:index="6" nillable="true" ma:displayName="Engagement No" ma:internalName="Engagement" ma:readOnly="false">
      <xsd:simpleType>
        <xsd:restriction base="dms:Text">
          <xsd:maxLength value="255"/>
        </xsd:restriction>
      </xsd:simpleType>
    </xsd:element>
    <xsd:element name="Begin_x0020_Date" ma:index="7" nillable="true" ma:displayName="Engagement Start" ma:format="DateOnly" ma:internalName="Begin_x0020_Date" ma:readOnly="false">
      <xsd:simpleType>
        <xsd:restriction base="dms:DateTime"/>
      </xsd:simpleType>
    </xsd:element>
    <xsd:element name="Final_x0020_Date" ma:index="8" nillable="true" ma:displayName="Engagement End" ma:format="DateOnly" ma:internalName="Final_x0020_Date" ma:readOnly="false">
      <xsd:simpleType>
        <xsd:restriction base="dms:DateTime"/>
      </xsd:simpleType>
    </xsd:element>
    <xsd:element name="Engagement_x0020_Manager" ma:index="9" nillable="true" ma:displayName="Project Director" ma:internalName="Engagement_x0020_Manager" ma:readOnly="false">
      <xsd:simpleType>
        <xsd:restriction base="dms:Text">
          <xsd:maxLength value="255"/>
        </xsd:restriction>
      </xsd:simpleType>
    </xsd:element>
    <xsd:element name="Engagement_x0020_MD" ma:index="10" nillable="true" ma:displayName="Engagement MD" ma:internalName="Engagement_x0020_MD">
      <xsd:simpleType>
        <xsd:restriction base="dms:Text">
          <xsd:maxLength value="255"/>
        </xsd:restriction>
      </xsd:simpleType>
    </xsd:element>
    <xsd:element name="Billing_x0020_Manager" ma:index="11" nillable="true" ma:displayName="Billing Manager" ma:internalName="Billing_x0020_Manager">
      <xsd:simpleType>
        <xsd:restriction base="dms:Text">
          <xsd:maxLength value="255"/>
        </xsd:restriction>
      </xsd:simpleType>
    </xsd:element>
    <xsd:element name="Service_x0020_Line" ma:index="12" nillable="true" ma:displayName="Service Line" ma:internalName="Service_x0020_Line">
      <xsd:simpleType>
        <xsd:restriction base="dms:Text">
          <xsd:maxLength value="255"/>
        </xsd:restriction>
      </xsd:simpleType>
    </xsd:element>
    <xsd:element name="Huron_x0020_State" ma:index="13" nillable="true" ma:displayName="State" ma:internalName="Huron_x0020_State" ma:readOnly="false">
      <xsd:simpleType>
        <xsd:restriction base="dms:Text">
          <xsd:maxLength value="255"/>
        </xsd:restriction>
      </xsd:simpleType>
    </xsd:element>
    <xsd:element name="Huron_x0020_Country" ma:index="14" nillable="true" ma:displayName="Country" ma:internalName="Huron_x0020_Country">
      <xsd:simpleType>
        <xsd:restriction base="dms:Text">
          <xsd:maxLength value="255"/>
        </xsd:restriction>
      </xsd:simpleType>
    </xsd:element>
    <xsd:element name="Contract_x0020_Comments" ma:index="15" nillable="true" ma:displayName="Contract Comments" ma:internalName="Contract_x0020_Comments">
      <xsd:simpleType>
        <xsd:restriction base="dms:Note">
          <xsd:maxLength value="255"/>
        </xsd:restriction>
      </xsd:simpleType>
    </xsd:element>
    <xsd:element name="Given_x0020_To_x0020_Client" ma:index="16" nillable="true" ma:displayName="Given To Client" ma:default="No" ma:format="Dropdown" ma:internalName="Given_x0020_To_x0020_Client">
      <xsd:simpleType>
        <xsd:restriction base="dms:Choice">
          <xsd:enumeration value="No"/>
          <xsd:enumeration value="Yes"/>
        </xsd:restriction>
      </xsd:simpleType>
    </xsd:element>
    <xsd:element name="TaxCatchAllLabel" ma:index="21" nillable="true" ma:displayName="Taxonomy Catch All Column1" ma:description="" ma:hidden="true" ma:list="{03b4eed6-b18a-4f79-badb-30056d09a7a1}" ma:internalName="TaxCatchAllLabel" ma:readOnly="true" ma:showField="CatchAllDataLabel" ma:web="2accb301-ab39-43dd-a036-49353387bc16">
      <xsd:complexType>
        <xsd:complexContent>
          <xsd:extension base="dms:MultiChoiceLookup">
            <xsd:sequence>
              <xsd:element name="Value" type="dms:Lookup" maxOccurs="unbounded" minOccurs="0" nillable="true"/>
            </xsd:sequence>
          </xsd:extension>
        </xsd:complexContent>
      </xsd:complex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TaxCatchAll" ma:index="24" nillable="true" ma:displayName="Taxonomy Catch All Column" ma:description="" ma:hidden="true" ma:list="{03b4eed6-b18a-4f79-badb-30056d09a7a1}" ma:internalName="TaxCatchAll" ma:showField="CatchAllData" ma:web="2accb301-ab39-43dd-a036-49353387bc16">
      <xsd:complexType>
        <xsd:complexContent>
          <xsd:extension base="dms:MultiChoiceLookup">
            <xsd:sequence>
              <xsd:element name="Value" type="dms:Lookup" maxOccurs="unbounded" minOccurs="0" nillable="true"/>
            </xsd:sequence>
          </xsd:extension>
        </xsd:complexContent>
      </xsd:complexType>
    </xsd:element>
    <xsd:element name="g70dec96ccbb4999b9437aaec2c08ec9" ma:index="25" nillable="true" ma:taxonomy="true" ma:internalName="g70dec96ccbb4999b9437aaec2c08ec9" ma:taxonomyFieldName="Area" ma:displayName="Area" ma:readOnly="false" ma:default="" ma:fieldId="{070dec96-ccbb-4999-b943-7aaec2c08ec9}" ma:sspId="be221cdd-541e-4561-82f5-28d26c3c7d2e" ma:termSetId="db376cbe-cbca-4152-b663-6f3018acd9f7" ma:anchorId="00000000-0000-0000-0000-000000000000" ma:open="false" ma:isKeyword="false">
      <xsd:complexType>
        <xsd:sequence>
          <xsd:element ref="pc:Terms" minOccurs="0" maxOccurs="1"/>
        </xsd:sequence>
      </xsd:complexType>
    </xsd:element>
    <xsd:element name="m2ad1529b76b46e4aab97fb1baf39063" ma:index="27" ma:taxonomy="true" ma:internalName="m2ad1529b76b46e4aab97fb1baf39063" ma:taxonomyFieldName="Class" ma:displayName="Class" ma:default="4;#Analysis and Workpapers|98f50a5b-730f-4e00-85ba-0d5573a9d2bc" ma:fieldId="{62ad1529-b76b-46e4-aab9-7fb1baf39063}" ma:sspId="be221cdd-541e-4561-82f5-28d26c3c7d2e" ma:termSetId="741defdb-dc5a-4d4d-8561-386e25c3f09d" ma:anchorId="00000000-0000-0000-0000-000000000000" ma:open="false" ma:isKeyword="false">
      <xsd:complexType>
        <xsd:sequence>
          <xsd:element ref="pc:Terms" minOccurs="0" maxOccurs="1"/>
        </xsd:sequence>
      </xsd:complexType>
    </xsd:element>
    <xsd:element name="TaxKeywordTaxHTField" ma:index="29" nillable="true" ma:taxonomy="true" ma:internalName="TaxKeywordTaxHTField" ma:taxonomyFieldName="TaxKeyword" ma:displayName="Enterprise Keywords" ma:fieldId="{23f27201-bee3-471e-b2e7-b64fd8b7ca38}" ma:taxonomyMulti="true" ma:sspId="be221cdd-541e-4561-82f5-28d26c3c7d2e" ma:termSetId="00000000-0000-0000-0000-000000000000" ma:anchorId="00000000-0000-0000-0000-000000000000" ma:open="true" ma:isKeyword="true">
      <xsd:complexType>
        <xsd:sequence>
          <xsd:element ref="pc:Terms" minOccurs="0" maxOccurs="1"/>
        </xsd:sequence>
      </xsd:complexType>
    </xsd:element>
    <xsd:element name="_dlc_DocId" ma:index="30" nillable="true" ma:displayName="Document ID Value" ma:description="The value of the document ID assigned to this item." ma:internalName="_dlc_DocId" ma:readOnly="true">
      <xsd:simpleType>
        <xsd:restriction base="dms:Text"/>
      </xsd:simpleType>
    </xsd:element>
    <xsd:element name="Engagement_x0020_Name" ma:index="32" nillable="true" ma:displayName="Engagement Name" ma:internalName="Engagement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EEAF55-5CFF-4608-9F48-2F6C4259FFFD}">
  <ds:schemaRefs>
    <ds:schemaRef ds:uri="http://schemas.microsoft.com/sharepoint/v3/contenttype/forms"/>
  </ds:schemaRefs>
</ds:datastoreItem>
</file>

<file path=customXml/itemProps2.xml><?xml version="1.0" encoding="utf-8"?>
<ds:datastoreItem xmlns:ds="http://schemas.openxmlformats.org/officeDocument/2006/customXml" ds:itemID="{561D918A-DB38-4E80-BA12-64F22F55F13B}">
  <ds:schemaRefs>
    <ds:schemaRef ds:uri="Microsoft.SharePoint.Taxonomy.ContentTypeSync"/>
  </ds:schemaRefs>
</ds:datastoreItem>
</file>

<file path=customXml/itemProps3.xml><?xml version="1.0" encoding="utf-8"?>
<ds:datastoreItem xmlns:ds="http://schemas.openxmlformats.org/officeDocument/2006/customXml" ds:itemID="{AEC96C63-7DBE-4DF3-A4F6-55021B64022A}">
  <ds:schemaRefs>
    <ds:schemaRef ds:uri="http://schemas.microsoft.com/sharepoint/events"/>
  </ds:schemaRefs>
</ds:datastoreItem>
</file>

<file path=customXml/itemProps4.xml><?xml version="1.0" encoding="utf-8"?>
<ds:datastoreItem xmlns:ds="http://schemas.openxmlformats.org/officeDocument/2006/customXml" ds:itemID="{AF27A3B7-163A-44A7-8B71-31CF3227249A}">
  <ds:schemaRefs>
    <ds:schemaRef ds:uri="http://purl.org/dc/terms/"/>
    <ds:schemaRef ds:uri="http://schemas.microsoft.com/office/2006/documentManagement/types"/>
    <ds:schemaRef ds:uri="e497b1db-a13e-4ee7-9197-b96be736c43f"/>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5.xml><?xml version="1.0" encoding="utf-8"?>
<ds:datastoreItem xmlns:ds="http://schemas.openxmlformats.org/officeDocument/2006/customXml" ds:itemID="{B0712660-EC53-4F2D-8E07-7EC0926C77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7b1db-a13e-4ee7-9197-b96be736c4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35266</TotalTime>
  <Words>3946</Words>
  <Application>Microsoft Office PowerPoint</Application>
  <PresentationFormat>On-screen Show (4:3)</PresentationFormat>
  <Paragraphs>563</Paragraphs>
  <Slides>61</Slides>
  <Notes>45</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61</vt:i4>
      </vt:variant>
    </vt:vector>
  </HeadingPairs>
  <TitlesOfParts>
    <vt:vector size="68" baseType="lpstr">
      <vt:lpstr>Arial</vt:lpstr>
      <vt:lpstr>Calibri</vt:lpstr>
      <vt:lpstr>Courier New</vt:lpstr>
      <vt:lpstr>Wingdings</vt:lpstr>
      <vt:lpstr>Office Theme</vt:lpstr>
      <vt:lpstr>1_Office Theme</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Huron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Mallory M. Wheaton</dc:creator>
  <cp:lastModifiedBy>Jennifer Goytowski</cp:lastModifiedBy>
  <cp:revision>494</cp:revision>
  <cp:lastPrinted>2019-09-10T19:36:16Z</cp:lastPrinted>
  <dcterms:created xsi:type="dcterms:W3CDTF">2015-02-09T21:02:32Z</dcterms:created>
  <dcterms:modified xsi:type="dcterms:W3CDTF">2019-09-16T19:48:26Z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0x0101007CA655B1FCB135478CAA214C2412228E01003240042D15D6BE469D894109E6357FA4</vt:lpwstr>
  </property>
  <property fmtid="{D5CDD505-2E9C-101B-9397-08002B2CF9AE}" pid="3" name="TaxKeyword">
    <vt:lpwstr/>
  </property>
  <property fmtid="{D5CDD505-2E9C-101B-9397-08002B2CF9AE}" pid="4" name="Class">
    <vt:lpwstr>4;#Analysis and Workpapers|98f50a5b-730f-4e00-85ba-0d5573a9d2bc</vt:lpwstr>
  </property>
  <property fmtid="{D5CDD505-2E9C-101B-9397-08002B2CF9AE}" pid="5" name="Area">
    <vt:lpwstr/>
  </property>
  <property fmtid="{D5CDD505-2E9C-101B-9397-08002B2CF9AE}" pid="6" name="_dlc_DocIdItemGuid">
    <vt:lpwstr>de61c776-e2fa-4508-812e-c27a29ab6f6d</vt:lpwstr>
  </property>
</Properties>
</file>