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61" r:id="rId7"/>
  </p:sldMasterIdLst>
  <p:notesMasterIdLst>
    <p:notesMasterId r:id="rId48"/>
  </p:notesMasterIdLst>
  <p:handoutMasterIdLst>
    <p:handoutMasterId r:id="rId49"/>
  </p:handoutMasterIdLst>
  <p:sldIdLst>
    <p:sldId id="256" r:id="rId8"/>
    <p:sldId id="258" r:id="rId9"/>
    <p:sldId id="393" r:id="rId10"/>
    <p:sldId id="323" r:id="rId11"/>
    <p:sldId id="384" r:id="rId12"/>
    <p:sldId id="334" r:id="rId13"/>
    <p:sldId id="341" r:id="rId14"/>
    <p:sldId id="342" r:id="rId15"/>
    <p:sldId id="340" r:id="rId16"/>
    <p:sldId id="343" r:id="rId17"/>
    <p:sldId id="392" r:id="rId18"/>
    <p:sldId id="347" r:id="rId19"/>
    <p:sldId id="348" r:id="rId20"/>
    <p:sldId id="389" r:id="rId21"/>
    <p:sldId id="349" r:id="rId22"/>
    <p:sldId id="361" r:id="rId23"/>
    <p:sldId id="381" r:id="rId24"/>
    <p:sldId id="382" r:id="rId25"/>
    <p:sldId id="383" r:id="rId26"/>
    <p:sldId id="386" r:id="rId27"/>
    <p:sldId id="333" r:id="rId28"/>
    <p:sldId id="371" r:id="rId29"/>
    <p:sldId id="373" r:id="rId30"/>
    <p:sldId id="374" r:id="rId31"/>
    <p:sldId id="372" r:id="rId32"/>
    <p:sldId id="367" r:id="rId33"/>
    <p:sldId id="368" r:id="rId34"/>
    <p:sldId id="369" r:id="rId35"/>
    <p:sldId id="370" r:id="rId36"/>
    <p:sldId id="391" r:id="rId37"/>
    <p:sldId id="375" r:id="rId38"/>
    <p:sldId id="376" r:id="rId39"/>
    <p:sldId id="387" r:id="rId40"/>
    <p:sldId id="378" r:id="rId41"/>
    <p:sldId id="379" r:id="rId42"/>
    <p:sldId id="380" r:id="rId43"/>
    <p:sldId id="388" r:id="rId44"/>
    <p:sldId id="314" r:id="rId45"/>
    <p:sldId id="377" r:id="rId46"/>
    <p:sldId id="275" r:id="rId4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7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5857" autoAdjust="0"/>
  </p:normalViewPr>
  <p:slideViewPr>
    <p:cSldViewPr>
      <p:cViewPr varScale="1">
        <p:scale>
          <a:sx n="111" d="100"/>
          <a:sy n="111" d="100"/>
        </p:scale>
        <p:origin x="1362" y="114"/>
      </p:cViewPr>
      <p:guideLst>
        <p:guide orient="horz" pos="2208"/>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7CDC0F-92D9-4A0E-8FFB-ADC6EB5DA515}"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8AC4EE0B-A249-4150-87F8-ADF05D34BA35}">
      <dgm:prSet phldrT="[Text]" custT="1"/>
      <dgm:spPr>
        <a:solidFill>
          <a:schemeClr val="accent2">
            <a:lumMod val="60000"/>
            <a:lumOff val="40000"/>
          </a:schemeClr>
        </a:solidFill>
      </dgm:spPr>
      <dgm:t>
        <a:bodyPr/>
        <a:lstStyle/>
        <a:p>
          <a:r>
            <a:rPr lang="en-US" sz="2000" baseline="0" dirty="0" smtClean="0"/>
            <a:t>Populate &amp; Upload Institutional Planning Spreadsheet (IPS)</a:t>
          </a:r>
          <a:endParaRPr lang="en-US" sz="2000" baseline="0" dirty="0"/>
        </a:p>
      </dgm:t>
    </dgm:pt>
    <dgm:pt modelId="{111B6061-B312-4153-8E8A-351FC366A4F8}" type="parTrans" cxnId="{98604263-2659-47F4-A234-F8A66B5C08A7}">
      <dgm:prSet/>
      <dgm:spPr/>
      <dgm:t>
        <a:bodyPr/>
        <a:lstStyle/>
        <a:p>
          <a:endParaRPr lang="en-US" sz="2800"/>
        </a:p>
      </dgm:t>
    </dgm:pt>
    <dgm:pt modelId="{3148B6BB-FEDF-4914-B35F-DA2881FDBECC}" type="sibTrans" cxnId="{98604263-2659-47F4-A234-F8A66B5C08A7}">
      <dgm:prSet/>
      <dgm:spPr/>
      <dgm:t>
        <a:bodyPr/>
        <a:lstStyle/>
        <a:p>
          <a:endParaRPr lang="en-US" sz="2800"/>
        </a:p>
      </dgm:t>
    </dgm:pt>
    <dgm:pt modelId="{B81BFC45-09F9-475B-BF80-231196D003B6}">
      <dgm:prSet phldrT="[Text]" custT="1"/>
      <dgm:spPr>
        <a:solidFill>
          <a:schemeClr val="accent2">
            <a:lumMod val="75000"/>
          </a:schemeClr>
        </a:solidFill>
      </dgm:spPr>
      <dgm:t>
        <a:bodyPr/>
        <a:lstStyle/>
        <a:p>
          <a:r>
            <a:rPr lang="en-US" sz="2000" baseline="0" dirty="0" smtClean="0"/>
            <a:t>Compensation Admin Tool (</a:t>
          </a:r>
          <a:r>
            <a:rPr lang="en-US" sz="2000" baseline="0" dirty="0" smtClean="0"/>
            <a:t>CAT) Page </a:t>
          </a:r>
          <a:r>
            <a:rPr lang="en-US" sz="2000" baseline="0" dirty="0" smtClean="0"/>
            <a:t>&amp; Additional Adjustments Page (AAP)</a:t>
          </a:r>
        </a:p>
      </dgm:t>
    </dgm:pt>
    <dgm:pt modelId="{7118097C-500F-457C-9C7B-90C43A274F39}" type="parTrans" cxnId="{CA3745ED-EEA2-4AC4-9862-636DE6A82AB1}">
      <dgm:prSet/>
      <dgm:spPr/>
      <dgm:t>
        <a:bodyPr/>
        <a:lstStyle/>
        <a:p>
          <a:endParaRPr lang="en-US" sz="2800"/>
        </a:p>
      </dgm:t>
    </dgm:pt>
    <dgm:pt modelId="{A6E48ED7-C63A-4446-A86B-AECE4136E11D}" type="sibTrans" cxnId="{CA3745ED-EEA2-4AC4-9862-636DE6A82AB1}">
      <dgm:prSet/>
      <dgm:spPr/>
      <dgm:t>
        <a:bodyPr/>
        <a:lstStyle/>
        <a:p>
          <a:endParaRPr lang="en-US" sz="2800"/>
        </a:p>
      </dgm:t>
    </dgm:pt>
    <dgm:pt modelId="{26B99D8C-9E87-4F25-8A1E-8586C9C894B9}">
      <dgm:prSet phldrT="[Text]" custT="1"/>
      <dgm:spPr/>
      <dgm:t>
        <a:bodyPr/>
        <a:lstStyle/>
        <a:p>
          <a:r>
            <a:rPr lang="en-US" sz="2000" baseline="0" dirty="0" smtClean="0">
              <a:solidFill>
                <a:schemeClr val="bg1"/>
              </a:solidFill>
            </a:rPr>
            <a:t>CAT Reporting</a:t>
          </a:r>
        </a:p>
      </dgm:t>
    </dgm:pt>
    <dgm:pt modelId="{5B4486F9-8E23-4C66-80A0-24E764971021}" type="parTrans" cxnId="{D38456C8-08AF-479A-AAAA-6A2F6F11E465}">
      <dgm:prSet/>
      <dgm:spPr/>
      <dgm:t>
        <a:bodyPr/>
        <a:lstStyle/>
        <a:p>
          <a:endParaRPr lang="en-US" sz="2800"/>
        </a:p>
      </dgm:t>
    </dgm:pt>
    <dgm:pt modelId="{D8453741-12FA-44EF-B198-956169D0DB23}" type="sibTrans" cxnId="{D38456C8-08AF-479A-AAAA-6A2F6F11E465}">
      <dgm:prSet/>
      <dgm:spPr/>
      <dgm:t>
        <a:bodyPr/>
        <a:lstStyle/>
        <a:p>
          <a:endParaRPr lang="en-US" sz="2800"/>
        </a:p>
      </dgm:t>
    </dgm:pt>
    <dgm:pt modelId="{1283FBA5-382E-49A3-BD5B-298F85262722}">
      <dgm:prSet phldrT="[Text]" custT="1"/>
      <dgm:spPr>
        <a:solidFill>
          <a:schemeClr val="accent2">
            <a:lumMod val="60000"/>
            <a:lumOff val="40000"/>
          </a:schemeClr>
        </a:solidFill>
      </dgm:spPr>
      <dgm:t>
        <a:bodyPr/>
        <a:lstStyle/>
        <a:p>
          <a:r>
            <a:rPr lang="en-US" sz="2000" baseline="0" dirty="0" smtClean="0"/>
            <a:t>Overview</a:t>
          </a:r>
          <a:endParaRPr lang="en-US" sz="2000" baseline="0" dirty="0"/>
        </a:p>
      </dgm:t>
    </dgm:pt>
    <dgm:pt modelId="{8C34A0CB-E74D-41B2-A2C7-17F79F9F19BB}" type="parTrans" cxnId="{A44B959F-F72D-47C2-9CD8-13F9355C25FC}">
      <dgm:prSet/>
      <dgm:spPr/>
      <dgm:t>
        <a:bodyPr/>
        <a:lstStyle/>
        <a:p>
          <a:endParaRPr lang="en-US" sz="2800"/>
        </a:p>
      </dgm:t>
    </dgm:pt>
    <dgm:pt modelId="{974AF137-F595-454A-89F6-F0D1DF7C48C4}" type="sibTrans" cxnId="{A44B959F-F72D-47C2-9CD8-13F9355C25FC}">
      <dgm:prSet/>
      <dgm:spPr/>
      <dgm:t>
        <a:bodyPr/>
        <a:lstStyle/>
        <a:p>
          <a:endParaRPr lang="en-US" sz="2800"/>
        </a:p>
      </dgm:t>
    </dgm:pt>
    <dgm:pt modelId="{0F8A901F-F94A-42AC-85A9-B77C49B21EF1}">
      <dgm:prSet phldrT="[Text]" custT="1"/>
      <dgm:spPr>
        <a:solidFill>
          <a:schemeClr val="accent2">
            <a:lumMod val="75000"/>
          </a:schemeClr>
        </a:solidFill>
      </dgm:spPr>
      <dgm:t>
        <a:bodyPr/>
        <a:lstStyle/>
        <a:p>
          <a:r>
            <a:rPr lang="en-US" sz="2000" baseline="0" dirty="0" smtClean="0"/>
            <a:t>CAT Setup – Lock Users &amp; Data Freeze</a:t>
          </a:r>
        </a:p>
      </dgm:t>
    </dgm:pt>
    <dgm:pt modelId="{6DE2C80B-4789-4D80-87D9-1ED0066231B1}" type="parTrans" cxnId="{9376EAD6-E81D-4C73-A675-CA2DDE79A047}">
      <dgm:prSet/>
      <dgm:spPr/>
      <dgm:t>
        <a:bodyPr/>
        <a:lstStyle/>
        <a:p>
          <a:endParaRPr lang="en-US"/>
        </a:p>
      </dgm:t>
    </dgm:pt>
    <dgm:pt modelId="{6CA37B6E-52E9-4B9F-9C4B-0FA69E43EAEE}" type="sibTrans" cxnId="{9376EAD6-E81D-4C73-A675-CA2DDE79A047}">
      <dgm:prSet/>
      <dgm:spPr/>
      <dgm:t>
        <a:bodyPr/>
        <a:lstStyle/>
        <a:p>
          <a:endParaRPr lang="en-US"/>
        </a:p>
      </dgm:t>
    </dgm:pt>
    <dgm:pt modelId="{435971CF-131E-4AEC-A7D3-40477ED6A052}">
      <dgm:prSet phldrT="[Text]" custT="1"/>
      <dgm:spPr>
        <a:solidFill>
          <a:schemeClr val="accent2">
            <a:lumMod val="60000"/>
            <a:lumOff val="40000"/>
          </a:schemeClr>
        </a:solidFill>
      </dgm:spPr>
      <dgm:t>
        <a:bodyPr/>
        <a:lstStyle/>
        <a:p>
          <a:r>
            <a:rPr lang="en-US" sz="2000" baseline="0" dirty="0" smtClean="0"/>
            <a:t>Initialization Report (I.R.)</a:t>
          </a:r>
          <a:endParaRPr lang="en-US" sz="2000" baseline="0" dirty="0"/>
        </a:p>
      </dgm:t>
    </dgm:pt>
    <dgm:pt modelId="{D829ED26-6D53-425B-9AF1-128C38691E67}" type="parTrans" cxnId="{7C84F25A-BED7-4DE0-86C8-D441852C544C}">
      <dgm:prSet/>
      <dgm:spPr/>
      <dgm:t>
        <a:bodyPr/>
        <a:lstStyle/>
        <a:p>
          <a:endParaRPr lang="en-US"/>
        </a:p>
      </dgm:t>
    </dgm:pt>
    <dgm:pt modelId="{6984F05D-795A-40C1-BA10-161775387351}" type="sibTrans" cxnId="{7C84F25A-BED7-4DE0-86C8-D441852C544C}">
      <dgm:prSet/>
      <dgm:spPr/>
      <dgm:t>
        <a:bodyPr/>
        <a:lstStyle/>
        <a:p>
          <a:endParaRPr lang="en-US"/>
        </a:p>
      </dgm:t>
    </dgm:pt>
    <dgm:pt modelId="{F2E484CC-087C-42A9-8FD6-3395F18A7837}">
      <dgm:prSet phldrT="[Text]" custT="1"/>
      <dgm:spPr/>
      <dgm:t>
        <a:bodyPr/>
        <a:lstStyle/>
        <a:p>
          <a:r>
            <a:rPr lang="en-US" sz="2000" baseline="0" dirty="0" smtClean="0">
              <a:solidFill>
                <a:schemeClr val="bg1"/>
              </a:solidFill>
            </a:rPr>
            <a:t>Resources and Support</a:t>
          </a:r>
        </a:p>
      </dgm:t>
    </dgm:pt>
    <dgm:pt modelId="{4F1559F5-411B-41D6-8FF1-F45F1737B429}" type="parTrans" cxnId="{DA6A8A0F-9885-4278-9CD0-1B037FC12FDD}">
      <dgm:prSet/>
      <dgm:spPr/>
      <dgm:t>
        <a:bodyPr/>
        <a:lstStyle/>
        <a:p>
          <a:endParaRPr lang="en-US"/>
        </a:p>
      </dgm:t>
    </dgm:pt>
    <dgm:pt modelId="{17D2A3E5-FFB7-4921-B51A-144B62815632}" type="sibTrans" cxnId="{DA6A8A0F-9885-4278-9CD0-1B037FC12FDD}">
      <dgm:prSet/>
      <dgm:spPr/>
      <dgm:t>
        <a:bodyPr/>
        <a:lstStyle/>
        <a:p>
          <a:endParaRPr lang="en-US"/>
        </a:p>
      </dgm:t>
    </dgm:pt>
    <dgm:pt modelId="{41C7CBE3-822F-4F85-B385-33D57A684F42}" type="pres">
      <dgm:prSet presAssocID="{F37CDC0F-92D9-4A0E-8FFB-ADC6EB5DA515}" presName="Name0" presStyleCnt="0">
        <dgm:presLayoutVars>
          <dgm:chMax val="7"/>
          <dgm:chPref val="7"/>
          <dgm:dir/>
        </dgm:presLayoutVars>
      </dgm:prSet>
      <dgm:spPr/>
      <dgm:t>
        <a:bodyPr/>
        <a:lstStyle/>
        <a:p>
          <a:endParaRPr lang="en-US"/>
        </a:p>
      </dgm:t>
    </dgm:pt>
    <dgm:pt modelId="{EA6EB7E8-2317-4BE6-B7C0-1EA7ED08D1A2}" type="pres">
      <dgm:prSet presAssocID="{F37CDC0F-92D9-4A0E-8FFB-ADC6EB5DA515}" presName="Name1" presStyleCnt="0"/>
      <dgm:spPr/>
    </dgm:pt>
    <dgm:pt modelId="{07522FAA-310E-4C6B-B14B-5F26BCA98D4B}" type="pres">
      <dgm:prSet presAssocID="{F37CDC0F-92D9-4A0E-8FFB-ADC6EB5DA515}" presName="cycle" presStyleCnt="0"/>
      <dgm:spPr/>
    </dgm:pt>
    <dgm:pt modelId="{93392AE5-0684-4725-82E7-E4041A5CE704}" type="pres">
      <dgm:prSet presAssocID="{F37CDC0F-92D9-4A0E-8FFB-ADC6EB5DA515}" presName="srcNode" presStyleLbl="node1" presStyleIdx="0" presStyleCnt="7"/>
      <dgm:spPr/>
    </dgm:pt>
    <dgm:pt modelId="{58ABECF7-D426-40BE-A3A0-88F728809A4B}" type="pres">
      <dgm:prSet presAssocID="{F37CDC0F-92D9-4A0E-8FFB-ADC6EB5DA515}" presName="conn" presStyleLbl="parChTrans1D2" presStyleIdx="0" presStyleCnt="1"/>
      <dgm:spPr/>
      <dgm:t>
        <a:bodyPr/>
        <a:lstStyle/>
        <a:p>
          <a:endParaRPr lang="en-US"/>
        </a:p>
      </dgm:t>
    </dgm:pt>
    <dgm:pt modelId="{DCD75828-426D-47B1-974D-B40C2B9D2EDE}" type="pres">
      <dgm:prSet presAssocID="{F37CDC0F-92D9-4A0E-8FFB-ADC6EB5DA515}" presName="extraNode" presStyleLbl="node1" presStyleIdx="0" presStyleCnt="7"/>
      <dgm:spPr/>
    </dgm:pt>
    <dgm:pt modelId="{3EEBBF48-8004-4C17-8A3F-C3FC1BE40018}" type="pres">
      <dgm:prSet presAssocID="{F37CDC0F-92D9-4A0E-8FFB-ADC6EB5DA515}" presName="dstNode" presStyleLbl="node1" presStyleIdx="0" presStyleCnt="7"/>
      <dgm:spPr/>
    </dgm:pt>
    <dgm:pt modelId="{D46EFEAF-1BCC-4A00-B89C-AAC1150CA956}" type="pres">
      <dgm:prSet presAssocID="{1283FBA5-382E-49A3-BD5B-298F85262722}" presName="text_1" presStyleLbl="node1" presStyleIdx="0" presStyleCnt="7" custScaleY="133513" custLinFactNeighborX="388" custLinFactNeighborY="248">
        <dgm:presLayoutVars>
          <dgm:bulletEnabled val="1"/>
        </dgm:presLayoutVars>
      </dgm:prSet>
      <dgm:spPr/>
      <dgm:t>
        <a:bodyPr/>
        <a:lstStyle/>
        <a:p>
          <a:endParaRPr lang="en-US"/>
        </a:p>
      </dgm:t>
    </dgm:pt>
    <dgm:pt modelId="{00F77B50-70D4-4404-B493-08DEAD4451B8}" type="pres">
      <dgm:prSet presAssocID="{1283FBA5-382E-49A3-BD5B-298F85262722}" presName="accent_1" presStyleCnt="0"/>
      <dgm:spPr/>
    </dgm:pt>
    <dgm:pt modelId="{B22DB6B7-3833-4718-9BE9-83B8EA163D8C}" type="pres">
      <dgm:prSet presAssocID="{1283FBA5-382E-49A3-BD5B-298F85262722}" presName="accentRepeatNode" presStyleLbl="solidFgAcc1" presStyleIdx="0" presStyleCnt="7"/>
      <dgm:spPr/>
    </dgm:pt>
    <dgm:pt modelId="{E9B093BB-ED29-4D57-9870-5244788D89A7}" type="pres">
      <dgm:prSet presAssocID="{435971CF-131E-4AEC-A7D3-40477ED6A052}" presName="text_2" presStyleLbl="node1" presStyleIdx="1" presStyleCnt="7" custScaleY="131574">
        <dgm:presLayoutVars>
          <dgm:bulletEnabled val="1"/>
        </dgm:presLayoutVars>
      </dgm:prSet>
      <dgm:spPr/>
      <dgm:t>
        <a:bodyPr/>
        <a:lstStyle/>
        <a:p>
          <a:endParaRPr lang="en-US"/>
        </a:p>
      </dgm:t>
    </dgm:pt>
    <dgm:pt modelId="{1BB6F987-9892-454E-89F3-860C9FB5B59F}" type="pres">
      <dgm:prSet presAssocID="{435971CF-131E-4AEC-A7D3-40477ED6A052}" presName="accent_2" presStyleCnt="0"/>
      <dgm:spPr/>
    </dgm:pt>
    <dgm:pt modelId="{E0F2A5AC-F181-40F0-BF9F-F727861D4A31}" type="pres">
      <dgm:prSet presAssocID="{435971CF-131E-4AEC-A7D3-40477ED6A052}" presName="accentRepeatNode" presStyleLbl="solidFgAcc1" presStyleIdx="1" presStyleCnt="7" custLinFactNeighborX="-3767" custLinFactNeighborY="-2630"/>
      <dgm:spPr/>
    </dgm:pt>
    <dgm:pt modelId="{CDA243B1-C522-42DB-A94B-90151C8C9131}" type="pres">
      <dgm:prSet presAssocID="{8AC4EE0B-A249-4150-87F8-ADF05D34BA35}" presName="text_3" presStyleLbl="node1" presStyleIdx="2" presStyleCnt="7" custScaleY="129911">
        <dgm:presLayoutVars>
          <dgm:bulletEnabled val="1"/>
        </dgm:presLayoutVars>
      </dgm:prSet>
      <dgm:spPr/>
      <dgm:t>
        <a:bodyPr/>
        <a:lstStyle/>
        <a:p>
          <a:endParaRPr lang="en-US"/>
        </a:p>
      </dgm:t>
    </dgm:pt>
    <dgm:pt modelId="{DFC24891-B4F4-4B35-A20F-76BCD0F250FB}" type="pres">
      <dgm:prSet presAssocID="{8AC4EE0B-A249-4150-87F8-ADF05D34BA35}" presName="accent_3" presStyleCnt="0"/>
      <dgm:spPr/>
    </dgm:pt>
    <dgm:pt modelId="{29838866-992C-446D-AC74-E04A0AE3A2D0}" type="pres">
      <dgm:prSet presAssocID="{8AC4EE0B-A249-4150-87F8-ADF05D34BA35}" presName="accentRepeatNode" presStyleLbl="solidFgAcc1" presStyleIdx="2" presStyleCnt="7"/>
      <dgm:spPr/>
    </dgm:pt>
    <dgm:pt modelId="{1FD3D1DB-51DB-48F6-B026-CDEC783D8E23}" type="pres">
      <dgm:prSet presAssocID="{B81BFC45-09F9-475B-BF80-231196D003B6}" presName="text_4" presStyleLbl="node1" presStyleIdx="3" presStyleCnt="7" custScaleY="161980">
        <dgm:presLayoutVars>
          <dgm:bulletEnabled val="1"/>
        </dgm:presLayoutVars>
      </dgm:prSet>
      <dgm:spPr/>
      <dgm:t>
        <a:bodyPr/>
        <a:lstStyle/>
        <a:p>
          <a:endParaRPr lang="en-US"/>
        </a:p>
      </dgm:t>
    </dgm:pt>
    <dgm:pt modelId="{24715FE7-8CD1-4310-B1DF-BD213F61C805}" type="pres">
      <dgm:prSet presAssocID="{B81BFC45-09F9-475B-BF80-231196D003B6}" presName="accent_4" presStyleCnt="0"/>
      <dgm:spPr/>
    </dgm:pt>
    <dgm:pt modelId="{3C4EB9AD-914D-416F-848B-EECDF496AD39}" type="pres">
      <dgm:prSet presAssocID="{B81BFC45-09F9-475B-BF80-231196D003B6}" presName="accentRepeatNode" presStyleLbl="solidFgAcc1" presStyleIdx="3" presStyleCnt="7"/>
      <dgm:spPr/>
    </dgm:pt>
    <dgm:pt modelId="{2EE86176-E890-41A6-BBD0-2D9B93C572DA}" type="pres">
      <dgm:prSet presAssocID="{0F8A901F-F94A-42AC-85A9-B77C49B21EF1}" presName="text_5" presStyleLbl="node1" presStyleIdx="4" presStyleCnt="7" custScaleY="141082">
        <dgm:presLayoutVars>
          <dgm:bulletEnabled val="1"/>
        </dgm:presLayoutVars>
      </dgm:prSet>
      <dgm:spPr/>
      <dgm:t>
        <a:bodyPr/>
        <a:lstStyle/>
        <a:p>
          <a:endParaRPr lang="en-US"/>
        </a:p>
      </dgm:t>
    </dgm:pt>
    <dgm:pt modelId="{7304E8BB-D8DE-4AB4-9A8D-D9941EC5A02E}" type="pres">
      <dgm:prSet presAssocID="{0F8A901F-F94A-42AC-85A9-B77C49B21EF1}" presName="accent_5" presStyleCnt="0"/>
      <dgm:spPr/>
    </dgm:pt>
    <dgm:pt modelId="{EC2ABAF4-DDD6-47CF-8D38-BBA27B20E3CB}" type="pres">
      <dgm:prSet presAssocID="{0F8A901F-F94A-42AC-85A9-B77C49B21EF1}" presName="accentRepeatNode" presStyleLbl="solidFgAcc1" presStyleIdx="4" presStyleCnt="7"/>
      <dgm:spPr/>
    </dgm:pt>
    <dgm:pt modelId="{ED885230-DE9D-4757-8027-6C793D0C3E88}" type="pres">
      <dgm:prSet presAssocID="{26B99D8C-9E87-4F25-8A1E-8586C9C894B9}" presName="text_6" presStyleLbl="node1" presStyleIdx="5" presStyleCnt="7" custScaleY="142746">
        <dgm:presLayoutVars>
          <dgm:bulletEnabled val="1"/>
        </dgm:presLayoutVars>
      </dgm:prSet>
      <dgm:spPr/>
      <dgm:t>
        <a:bodyPr/>
        <a:lstStyle/>
        <a:p>
          <a:endParaRPr lang="en-US"/>
        </a:p>
      </dgm:t>
    </dgm:pt>
    <dgm:pt modelId="{3D512B8A-0192-4A8B-BF47-C677A5A0FD8A}" type="pres">
      <dgm:prSet presAssocID="{26B99D8C-9E87-4F25-8A1E-8586C9C894B9}" presName="accent_6" presStyleCnt="0"/>
      <dgm:spPr/>
    </dgm:pt>
    <dgm:pt modelId="{DDEEB327-7D36-481C-AAAF-1F6E0B8B0B70}" type="pres">
      <dgm:prSet presAssocID="{26B99D8C-9E87-4F25-8A1E-8586C9C894B9}" presName="accentRepeatNode" presStyleLbl="solidFgAcc1" presStyleIdx="5" presStyleCnt="7"/>
      <dgm:spPr/>
    </dgm:pt>
    <dgm:pt modelId="{867CE81B-86EF-4E05-BFB7-655DEC08082C}" type="pres">
      <dgm:prSet presAssocID="{F2E484CC-087C-42A9-8FD6-3395F18A7837}" presName="text_7" presStyleLbl="node1" presStyleIdx="6" presStyleCnt="7" custScaleY="123917">
        <dgm:presLayoutVars>
          <dgm:bulletEnabled val="1"/>
        </dgm:presLayoutVars>
      </dgm:prSet>
      <dgm:spPr/>
      <dgm:t>
        <a:bodyPr/>
        <a:lstStyle/>
        <a:p>
          <a:endParaRPr lang="en-US"/>
        </a:p>
      </dgm:t>
    </dgm:pt>
    <dgm:pt modelId="{DB990318-8EB3-4CDA-A221-93327C0F3796}" type="pres">
      <dgm:prSet presAssocID="{F2E484CC-087C-42A9-8FD6-3395F18A7837}" presName="accent_7" presStyleCnt="0"/>
      <dgm:spPr/>
    </dgm:pt>
    <dgm:pt modelId="{A378691D-02E4-456A-AD50-06306A71ED01}" type="pres">
      <dgm:prSet presAssocID="{F2E484CC-087C-42A9-8FD6-3395F18A7837}" presName="accentRepeatNode" presStyleLbl="solidFgAcc1" presStyleIdx="6" presStyleCnt="7"/>
      <dgm:spPr/>
    </dgm:pt>
  </dgm:ptLst>
  <dgm:cxnLst>
    <dgm:cxn modelId="{7C84F25A-BED7-4DE0-86C8-D441852C544C}" srcId="{F37CDC0F-92D9-4A0E-8FFB-ADC6EB5DA515}" destId="{435971CF-131E-4AEC-A7D3-40477ED6A052}" srcOrd="1" destOrd="0" parTransId="{D829ED26-6D53-425B-9AF1-128C38691E67}" sibTransId="{6984F05D-795A-40C1-BA10-161775387351}"/>
    <dgm:cxn modelId="{96C78C01-766A-49A7-B111-5942DA3C45F9}" type="presOf" srcId="{974AF137-F595-454A-89F6-F0D1DF7C48C4}" destId="{58ABECF7-D426-40BE-A3A0-88F728809A4B}" srcOrd="0" destOrd="0" presId="urn:microsoft.com/office/officeart/2008/layout/VerticalCurvedList"/>
    <dgm:cxn modelId="{CA4E5ED0-9238-4105-9265-4B1E12ABF078}" type="presOf" srcId="{B81BFC45-09F9-475B-BF80-231196D003B6}" destId="{1FD3D1DB-51DB-48F6-B026-CDEC783D8E23}" srcOrd="0" destOrd="0" presId="urn:microsoft.com/office/officeart/2008/layout/VerticalCurvedList"/>
    <dgm:cxn modelId="{DA6A8A0F-9885-4278-9CD0-1B037FC12FDD}" srcId="{F37CDC0F-92D9-4A0E-8FFB-ADC6EB5DA515}" destId="{F2E484CC-087C-42A9-8FD6-3395F18A7837}" srcOrd="6" destOrd="0" parTransId="{4F1559F5-411B-41D6-8FF1-F45F1737B429}" sibTransId="{17D2A3E5-FFB7-4921-B51A-144B62815632}"/>
    <dgm:cxn modelId="{A44B959F-F72D-47C2-9CD8-13F9355C25FC}" srcId="{F37CDC0F-92D9-4A0E-8FFB-ADC6EB5DA515}" destId="{1283FBA5-382E-49A3-BD5B-298F85262722}" srcOrd="0" destOrd="0" parTransId="{8C34A0CB-E74D-41B2-A2C7-17F79F9F19BB}" sibTransId="{974AF137-F595-454A-89F6-F0D1DF7C48C4}"/>
    <dgm:cxn modelId="{8859A0AA-CC09-49C7-B254-21303B5D70FA}" type="presOf" srcId="{435971CF-131E-4AEC-A7D3-40477ED6A052}" destId="{E9B093BB-ED29-4D57-9870-5244788D89A7}" srcOrd="0" destOrd="0" presId="urn:microsoft.com/office/officeart/2008/layout/VerticalCurvedList"/>
    <dgm:cxn modelId="{2AEDD1AC-E295-4E17-BCB4-523C9C884B51}" type="presOf" srcId="{8AC4EE0B-A249-4150-87F8-ADF05D34BA35}" destId="{CDA243B1-C522-42DB-A94B-90151C8C9131}" srcOrd="0" destOrd="0" presId="urn:microsoft.com/office/officeart/2008/layout/VerticalCurvedList"/>
    <dgm:cxn modelId="{990D6D25-62AC-4B2E-9CA7-FB231219098E}" type="presOf" srcId="{0F8A901F-F94A-42AC-85A9-B77C49B21EF1}" destId="{2EE86176-E890-41A6-BBD0-2D9B93C572DA}" srcOrd="0" destOrd="0" presId="urn:microsoft.com/office/officeart/2008/layout/VerticalCurvedList"/>
    <dgm:cxn modelId="{D38456C8-08AF-479A-AAAA-6A2F6F11E465}" srcId="{F37CDC0F-92D9-4A0E-8FFB-ADC6EB5DA515}" destId="{26B99D8C-9E87-4F25-8A1E-8586C9C894B9}" srcOrd="5" destOrd="0" parTransId="{5B4486F9-8E23-4C66-80A0-24E764971021}" sibTransId="{D8453741-12FA-44EF-B198-956169D0DB23}"/>
    <dgm:cxn modelId="{9376EAD6-E81D-4C73-A675-CA2DDE79A047}" srcId="{F37CDC0F-92D9-4A0E-8FFB-ADC6EB5DA515}" destId="{0F8A901F-F94A-42AC-85A9-B77C49B21EF1}" srcOrd="4" destOrd="0" parTransId="{6DE2C80B-4789-4D80-87D9-1ED0066231B1}" sibTransId="{6CA37B6E-52E9-4B9F-9C4B-0FA69E43EAEE}"/>
    <dgm:cxn modelId="{0E5810A8-F304-4497-AF10-50523424AE9B}" type="presOf" srcId="{1283FBA5-382E-49A3-BD5B-298F85262722}" destId="{D46EFEAF-1BCC-4A00-B89C-AAC1150CA956}" srcOrd="0" destOrd="0" presId="urn:microsoft.com/office/officeart/2008/layout/VerticalCurvedList"/>
    <dgm:cxn modelId="{CA3745ED-EEA2-4AC4-9862-636DE6A82AB1}" srcId="{F37CDC0F-92D9-4A0E-8FFB-ADC6EB5DA515}" destId="{B81BFC45-09F9-475B-BF80-231196D003B6}" srcOrd="3" destOrd="0" parTransId="{7118097C-500F-457C-9C7B-90C43A274F39}" sibTransId="{A6E48ED7-C63A-4446-A86B-AECE4136E11D}"/>
    <dgm:cxn modelId="{2E8E272C-AE03-4B96-968C-57C7029856ED}" type="presOf" srcId="{F2E484CC-087C-42A9-8FD6-3395F18A7837}" destId="{867CE81B-86EF-4E05-BFB7-655DEC08082C}" srcOrd="0" destOrd="0" presId="urn:microsoft.com/office/officeart/2008/layout/VerticalCurvedList"/>
    <dgm:cxn modelId="{A79CFE0B-A97F-4563-9AD1-45344D5BB0D2}" type="presOf" srcId="{F37CDC0F-92D9-4A0E-8FFB-ADC6EB5DA515}" destId="{41C7CBE3-822F-4F85-B385-33D57A684F42}" srcOrd="0" destOrd="0" presId="urn:microsoft.com/office/officeart/2008/layout/VerticalCurvedList"/>
    <dgm:cxn modelId="{98604263-2659-47F4-A234-F8A66B5C08A7}" srcId="{F37CDC0F-92D9-4A0E-8FFB-ADC6EB5DA515}" destId="{8AC4EE0B-A249-4150-87F8-ADF05D34BA35}" srcOrd="2" destOrd="0" parTransId="{111B6061-B312-4153-8E8A-351FC366A4F8}" sibTransId="{3148B6BB-FEDF-4914-B35F-DA2881FDBECC}"/>
    <dgm:cxn modelId="{2EFBEE8C-1E12-4AF1-9704-0C78051AD13A}" type="presOf" srcId="{26B99D8C-9E87-4F25-8A1E-8586C9C894B9}" destId="{ED885230-DE9D-4757-8027-6C793D0C3E88}" srcOrd="0" destOrd="0" presId="urn:microsoft.com/office/officeart/2008/layout/VerticalCurvedList"/>
    <dgm:cxn modelId="{9681C8E6-53A1-4A45-8B3C-A9950BE6FCB1}" type="presParOf" srcId="{41C7CBE3-822F-4F85-B385-33D57A684F42}" destId="{EA6EB7E8-2317-4BE6-B7C0-1EA7ED08D1A2}" srcOrd="0" destOrd="0" presId="urn:microsoft.com/office/officeart/2008/layout/VerticalCurvedList"/>
    <dgm:cxn modelId="{1E5F903C-9069-4C60-8230-C34449E1DA2A}" type="presParOf" srcId="{EA6EB7E8-2317-4BE6-B7C0-1EA7ED08D1A2}" destId="{07522FAA-310E-4C6B-B14B-5F26BCA98D4B}" srcOrd="0" destOrd="0" presId="urn:microsoft.com/office/officeart/2008/layout/VerticalCurvedList"/>
    <dgm:cxn modelId="{62169D95-1E66-41B6-8EBA-1EB20C48EBF5}" type="presParOf" srcId="{07522FAA-310E-4C6B-B14B-5F26BCA98D4B}" destId="{93392AE5-0684-4725-82E7-E4041A5CE704}" srcOrd="0" destOrd="0" presId="urn:microsoft.com/office/officeart/2008/layout/VerticalCurvedList"/>
    <dgm:cxn modelId="{52928C89-1818-411E-BDC1-CB36FDF865CB}" type="presParOf" srcId="{07522FAA-310E-4C6B-B14B-5F26BCA98D4B}" destId="{58ABECF7-D426-40BE-A3A0-88F728809A4B}" srcOrd="1" destOrd="0" presId="urn:microsoft.com/office/officeart/2008/layout/VerticalCurvedList"/>
    <dgm:cxn modelId="{C4D2617E-39F8-4A75-BFF4-BB54BF41CC28}" type="presParOf" srcId="{07522FAA-310E-4C6B-B14B-5F26BCA98D4B}" destId="{DCD75828-426D-47B1-974D-B40C2B9D2EDE}" srcOrd="2" destOrd="0" presId="urn:microsoft.com/office/officeart/2008/layout/VerticalCurvedList"/>
    <dgm:cxn modelId="{DF542A24-4DCB-46EA-B3A8-B64C2B0E5925}" type="presParOf" srcId="{07522FAA-310E-4C6B-B14B-5F26BCA98D4B}" destId="{3EEBBF48-8004-4C17-8A3F-C3FC1BE40018}" srcOrd="3" destOrd="0" presId="urn:microsoft.com/office/officeart/2008/layout/VerticalCurvedList"/>
    <dgm:cxn modelId="{98DD28FA-D73F-45E7-A838-14CE6C24FAB3}" type="presParOf" srcId="{EA6EB7E8-2317-4BE6-B7C0-1EA7ED08D1A2}" destId="{D46EFEAF-1BCC-4A00-B89C-AAC1150CA956}" srcOrd="1" destOrd="0" presId="urn:microsoft.com/office/officeart/2008/layout/VerticalCurvedList"/>
    <dgm:cxn modelId="{E82435B8-9B52-4290-850A-7533CF9DE13F}" type="presParOf" srcId="{EA6EB7E8-2317-4BE6-B7C0-1EA7ED08D1A2}" destId="{00F77B50-70D4-4404-B493-08DEAD4451B8}" srcOrd="2" destOrd="0" presId="urn:microsoft.com/office/officeart/2008/layout/VerticalCurvedList"/>
    <dgm:cxn modelId="{980C8AE1-64C4-449A-BABE-1D151709289B}" type="presParOf" srcId="{00F77B50-70D4-4404-B493-08DEAD4451B8}" destId="{B22DB6B7-3833-4718-9BE9-83B8EA163D8C}" srcOrd="0" destOrd="0" presId="urn:microsoft.com/office/officeart/2008/layout/VerticalCurvedList"/>
    <dgm:cxn modelId="{1ABE212B-51C1-4744-958B-0277973D5A2E}" type="presParOf" srcId="{EA6EB7E8-2317-4BE6-B7C0-1EA7ED08D1A2}" destId="{E9B093BB-ED29-4D57-9870-5244788D89A7}" srcOrd="3" destOrd="0" presId="urn:microsoft.com/office/officeart/2008/layout/VerticalCurvedList"/>
    <dgm:cxn modelId="{64106705-4705-4553-8923-F5B78B4BD2E3}" type="presParOf" srcId="{EA6EB7E8-2317-4BE6-B7C0-1EA7ED08D1A2}" destId="{1BB6F987-9892-454E-89F3-860C9FB5B59F}" srcOrd="4" destOrd="0" presId="urn:microsoft.com/office/officeart/2008/layout/VerticalCurvedList"/>
    <dgm:cxn modelId="{E6DAC808-5191-46D1-86CD-60A6D52D4F72}" type="presParOf" srcId="{1BB6F987-9892-454E-89F3-860C9FB5B59F}" destId="{E0F2A5AC-F181-40F0-BF9F-F727861D4A31}" srcOrd="0" destOrd="0" presId="urn:microsoft.com/office/officeart/2008/layout/VerticalCurvedList"/>
    <dgm:cxn modelId="{87D55331-E3BA-4A54-B14B-6D4B09858313}" type="presParOf" srcId="{EA6EB7E8-2317-4BE6-B7C0-1EA7ED08D1A2}" destId="{CDA243B1-C522-42DB-A94B-90151C8C9131}" srcOrd="5" destOrd="0" presId="urn:microsoft.com/office/officeart/2008/layout/VerticalCurvedList"/>
    <dgm:cxn modelId="{F62B3BC5-A1DC-4C71-8321-D2D9E1A5C188}" type="presParOf" srcId="{EA6EB7E8-2317-4BE6-B7C0-1EA7ED08D1A2}" destId="{DFC24891-B4F4-4B35-A20F-76BCD0F250FB}" srcOrd="6" destOrd="0" presId="urn:microsoft.com/office/officeart/2008/layout/VerticalCurvedList"/>
    <dgm:cxn modelId="{30DCEFE3-AAA1-4EE4-9CFB-255677A3406B}" type="presParOf" srcId="{DFC24891-B4F4-4B35-A20F-76BCD0F250FB}" destId="{29838866-992C-446D-AC74-E04A0AE3A2D0}" srcOrd="0" destOrd="0" presId="urn:microsoft.com/office/officeart/2008/layout/VerticalCurvedList"/>
    <dgm:cxn modelId="{9D74F94A-4728-4B81-A5AD-9A1182402481}" type="presParOf" srcId="{EA6EB7E8-2317-4BE6-B7C0-1EA7ED08D1A2}" destId="{1FD3D1DB-51DB-48F6-B026-CDEC783D8E23}" srcOrd="7" destOrd="0" presId="urn:microsoft.com/office/officeart/2008/layout/VerticalCurvedList"/>
    <dgm:cxn modelId="{2C55C3FC-9911-4AFB-A5BB-4DD063CB18C4}" type="presParOf" srcId="{EA6EB7E8-2317-4BE6-B7C0-1EA7ED08D1A2}" destId="{24715FE7-8CD1-4310-B1DF-BD213F61C805}" srcOrd="8" destOrd="0" presId="urn:microsoft.com/office/officeart/2008/layout/VerticalCurvedList"/>
    <dgm:cxn modelId="{1926B8DD-A25E-4216-99C8-94D505D64C68}" type="presParOf" srcId="{24715FE7-8CD1-4310-B1DF-BD213F61C805}" destId="{3C4EB9AD-914D-416F-848B-EECDF496AD39}" srcOrd="0" destOrd="0" presId="urn:microsoft.com/office/officeart/2008/layout/VerticalCurvedList"/>
    <dgm:cxn modelId="{652DD059-2988-4CA2-ABA4-A63561CE5E24}" type="presParOf" srcId="{EA6EB7E8-2317-4BE6-B7C0-1EA7ED08D1A2}" destId="{2EE86176-E890-41A6-BBD0-2D9B93C572DA}" srcOrd="9" destOrd="0" presId="urn:microsoft.com/office/officeart/2008/layout/VerticalCurvedList"/>
    <dgm:cxn modelId="{38AA4FF6-4B52-4355-832C-4FD86216DC11}" type="presParOf" srcId="{EA6EB7E8-2317-4BE6-B7C0-1EA7ED08D1A2}" destId="{7304E8BB-D8DE-4AB4-9A8D-D9941EC5A02E}" srcOrd="10" destOrd="0" presId="urn:microsoft.com/office/officeart/2008/layout/VerticalCurvedList"/>
    <dgm:cxn modelId="{4033979E-441E-40EB-83D2-2E63643CEE4C}" type="presParOf" srcId="{7304E8BB-D8DE-4AB4-9A8D-D9941EC5A02E}" destId="{EC2ABAF4-DDD6-47CF-8D38-BBA27B20E3CB}" srcOrd="0" destOrd="0" presId="urn:microsoft.com/office/officeart/2008/layout/VerticalCurvedList"/>
    <dgm:cxn modelId="{1F35ACC6-1DB3-4F3A-AB17-71426C0D7AD1}" type="presParOf" srcId="{EA6EB7E8-2317-4BE6-B7C0-1EA7ED08D1A2}" destId="{ED885230-DE9D-4757-8027-6C793D0C3E88}" srcOrd="11" destOrd="0" presId="urn:microsoft.com/office/officeart/2008/layout/VerticalCurvedList"/>
    <dgm:cxn modelId="{7107AE51-0A6D-45BA-AF6D-E46CAA1A453B}" type="presParOf" srcId="{EA6EB7E8-2317-4BE6-B7C0-1EA7ED08D1A2}" destId="{3D512B8A-0192-4A8B-BF47-C677A5A0FD8A}" srcOrd="12" destOrd="0" presId="urn:microsoft.com/office/officeart/2008/layout/VerticalCurvedList"/>
    <dgm:cxn modelId="{BBF2913F-078C-4866-BEF7-C834920AFBE5}" type="presParOf" srcId="{3D512B8A-0192-4A8B-BF47-C677A5A0FD8A}" destId="{DDEEB327-7D36-481C-AAAF-1F6E0B8B0B70}" srcOrd="0" destOrd="0" presId="urn:microsoft.com/office/officeart/2008/layout/VerticalCurvedList"/>
    <dgm:cxn modelId="{900ACFC9-19D3-469F-AD2A-8D4E6B9848A8}" type="presParOf" srcId="{EA6EB7E8-2317-4BE6-B7C0-1EA7ED08D1A2}" destId="{867CE81B-86EF-4E05-BFB7-655DEC08082C}" srcOrd="13" destOrd="0" presId="urn:microsoft.com/office/officeart/2008/layout/VerticalCurvedList"/>
    <dgm:cxn modelId="{7302F968-5C81-4089-BF2D-37B04624B82E}" type="presParOf" srcId="{EA6EB7E8-2317-4BE6-B7C0-1EA7ED08D1A2}" destId="{DB990318-8EB3-4CDA-A221-93327C0F3796}" srcOrd="14" destOrd="0" presId="urn:microsoft.com/office/officeart/2008/layout/VerticalCurvedList"/>
    <dgm:cxn modelId="{6BD8EE53-8E0E-41E8-A7B0-334147437813}" type="presParOf" srcId="{DB990318-8EB3-4CDA-A221-93327C0F3796}" destId="{A378691D-02E4-456A-AD50-06306A71ED0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dirty="0" smtClean="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accent2">
            <a:lumMod val="40000"/>
            <a:lumOff val="60000"/>
          </a:schemeClr>
        </a:solidFill>
      </dgm:spPr>
      <dgm:t>
        <a:bodyPr/>
        <a:lstStyle/>
        <a:p>
          <a:pPr rtl="0"/>
          <a:r>
            <a:rPr lang="en-US" dirty="0" smtClean="0"/>
            <a:t>Locating the CAT &amp; IPS Files</a:t>
          </a:r>
          <a:endParaRPr lang="en-US" dirty="0"/>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accent2">
            <a:lumMod val="40000"/>
            <a:lumOff val="60000"/>
          </a:schemeClr>
        </a:solidFill>
      </dgm:spPr>
      <dgm:t>
        <a:bodyPr/>
        <a:lstStyle/>
        <a:p>
          <a:pPr rtl="0"/>
          <a:r>
            <a:rPr lang="en-US" dirty="0"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bg1">
            <a:lumMod val="85000"/>
          </a:schemeClr>
        </a:solidFill>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bg1">
            <a:lumMod val="85000"/>
          </a:schemeClr>
        </a:solidFill>
      </dgm:spPr>
      <dgm:t>
        <a:bodyPr/>
        <a:lstStyle/>
        <a:p>
          <a:pPr rtl="0"/>
          <a:r>
            <a:rPr lang="en-US" dirty="0" smtClean="0"/>
            <a:t>CAT Setup – Lock Users &amp; Data Freeze</a:t>
          </a:r>
          <a:endParaRPr lang="en-US" dirty="0"/>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938074F1-3DF9-481A-9DE1-9A197873DE6B}" type="presOf" srcId="{F97D22E8-DA20-48DB-B5D4-0EDC7C94D8C5}" destId="{5FDCD56E-A073-45CF-90E0-E8E366BDB866}" srcOrd="0" destOrd="0" presId="urn:microsoft.com/office/officeart/2005/8/layout/vList2"/>
    <dgm:cxn modelId="{6D096754-A782-4EF8-8D61-C267D4D97F06}" srcId="{4C8BC273-9C84-4140-B94A-70FD244D916F}" destId="{41FF20BD-B7EA-4791-8982-A22DC910266C}" srcOrd="2" destOrd="0" parTransId="{F717E725-2A37-4072-862A-DE00A41E72CB}" sibTransId="{B235953C-2EC3-4F49-B017-95DE64EF34F7}"/>
    <dgm:cxn modelId="{E3625102-4C80-45D9-B658-3AD6A18D8977}" srcId="{4C8BC273-9C84-4140-B94A-70FD244D916F}" destId="{F97D22E8-DA20-48DB-B5D4-0EDC7C94D8C5}" srcOrd="4" destOrd="0" parTransId="{AAE123D3-DFA0-4DAB-9A6B-B0ACD9858131}" sibTransId="{BF2A0D4E-93CC-4693-A709-68CF1A236FAB}"/>
    <dgm:cxn modelId="{7E16397A-C32C-4FAA-BA18-A0C63B1E524A}" type="presOf" srcId="{4C8BC273-9C84-4140-B94A-70FD244D916F}" destId="{CAF0A454-5F95-4267-98C4-F98FDC62B3F6}"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4FC3AD6D-786F-4556-A01E-7469EA1ACB1A}" type="presOf" srcId="{1037FB6F-C75E-440B-8D20-61257FBBA989}" destId="{3FF955DF-49EF-4E78-A874-E94ABA84445A}" srcOrd="0" destOrd="0" presId="urn:microsoft.com/office/officeart/2005/8/layout/vList2"/>
    <dgm:cxn modelId="{6FA30188-6834-4451-984E-C8747C3F3C3D}" type="presOf" srcId="{75E48D06-786C-4DE3-A78B-9EAD77E59C2B}" destId="{294DE1E9-BCB3-4349-A7FA-F8943830A4C3}" srcOrd="0" destOrd="0" presId="urn:microsoft.com/office/officeart/2005/8/layout/vList2"/>
    <dgm:cxn modelId="{423600C0-19AF-42F2-9567-A3F09AD93DEB}" type="presOf" srcId="{41FF20BD-B7EA-4791-8982-A22DC910266C}" destId="{DC675D69-D87A-451F-9E71-8F940165BDB6}"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44800ABA-8ADA-40B0-B1BF-24E4A7D05F01}" srcId="{4C8BC273-9C84-4140-B94A-70FD244D916F}" destId="{494B11C2-375E-453D-BE10-6D88FB4B2588}" srcOrd="3" destOrd="0" parTransId="{1544D99C-F9BB-4239-B191-C5A06F5CF0C2}" sibTransId="{B80B4923-EB10-46B5-B438-EA77F805CD6F}"/>
    <dgm:cxn modelId="{9CF742E3-31C0-400B-AD5B-E854E496D7D6}" type="presOf" srcId="{494B11C2-375E-453D-BE10-6D88FB4B2588}" destId="{0609BE3B-F643-4843-B466-66A3B009E948}" srcOrd="0" destOrd="0" presId="urn:microsoft.com/office/officeart/2005/8/layout/vList2"/>
    <dgm:cxn modelId="{6096B1CE-6406-48DD-96C6-192C4A5C89D3}" type="presParOf" srcId="{CAF0A454-5F95-4267-98C4-F98FDC62B3F6}" destId="{3FF955DF-49EF-4E78-A874-E94ABA84445A}" srcOrd="0" destOrd="0" presId="urn:microsoft.com/office/officeart/2005/8/layout/vList2"/>
    <dgm:cxn modelId="{F0727EF5-69AD-4190-B2B8-E0A05DDDD91A}" type="presParOf" srcId="{CAF0A454-5F95-4267-98C4-F98FDC62B3F6}" destId="{007EBFC1-3B9C-44E0-A193-DD9660279A78}" srcOrd="1" destOrd="0" presId="urn:microsoft.com/office/officeart/2005/8/layout/vList2"/>
    <dgm:cxn modelId="{19BE4110-680C-492D-A7C3-92B184E97335}" type="presParOf" srcId="{CAF0A454-5F95-4267-98C4-F98FDC62B3F6}" destId="{294DE1E9-BCB3-4349-A7FA-F8943830A4C3}" srcOrd="2" destOrd="0" presId="urn:microsoft.com/office/officeart/2005/8/layout/vList2"/>
    <dgm:cxn modelId="{73A7FF92-9DA4-4480-9444-C979F7DB882C}" type="presParOf" srcId="{CAF0A454-5F95-4267-98C4-F98FDC62B3F6}" destId="{CDB8152A-AC6F-4A32-9E49-E21879B0A5EA}" srcOrd="3" destOrd="0" presId="urn:microsoft.com/office/officeart/2005/8/layout/vList2"/>
    <dgm:cxn modelId="{7D3CA076-9E4B-4CE8-A0DF-ABC98F952A6F}" type="presParOf" srcId="{CAF0A454-5F95-4267-98C4-F98FDC62B3F6}" destId="{DC675D69-D87A-451F-9E71-8F940165BDB6}" srcOrd="4" destOrd="0" presId="urn:microsoft.com/office/officeart/2005/8/layout/vList2"/>
    <dgm:cxn modelId="{C1051EE7-0AA2-4DEC-BC56-B54868F58266}" type="presParOf" srcId="{CAF0A454-5F95-4267-98C4-F98FDC62B3F6}" destId="{AF5AE3E6-244D-48CD-8AA9-2075CBAE3F78}" srcOrd="5" destOrd="0" presId="urn:microsoft.com/office/officeart/2005/8/layout/vList2"/>
    <dgm:cxn modelId="{CE9E0A70-6004-4C96-90CE-444407F6A400}" type="presParOf" srcId="{CAF0A454-5F95-4267-98C4-F98FDC62B3F6}" destId="{0609BE3B-F643-4843-B466-66A3B009E948}" srcOrd="6" destOrd="0" presId="urn:microsoft.com/office/officeart/2005/8/layout/vList2"/>
    <dgm:cxn modelId="{6CE377D1-856E-4DA3-BAC3-3F6F922D8A8A}" type="presParOf" srcId="{CAF0A454-5F95-4267-98C4-F98FDC62B3F6}" destId="{202FC665-CE3B-4CF4-82F3-E6449302209C}" srcOrd="7" destOrd="0" presId="urn:microsoft.com/office/officeart/2005/8/layout/vList2"/>
    <dgm:cxn modelId="{641EA708-22EC-4877-806A-9FB7EEE33F25}"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1037FB6F-C75E-440B-8D20-61257FBBA989}">
      <dgm:prSet custT="1"/>
      <dgm:spPr/>
      <dgm:t>
        <a:bodyPr/>
        <a:lstStyle/>
        <a:p>
          <a:pPr rtl="0"/>
          <a:r>
            <a:rPr lang="en-US" sz="3400" smtClean="0"/>
            <a:t>CAT Functionality</a:t>
          </a:r>
          <a:endParaRPr lang="en-US" sz="3400" dirty="0"/>
        </a:p>
      </dgm:t>
    </dgm:pt>
    <dgm:pt modelId="{0FF7A002-520C-4562-9570-F5D35761CD96}" type="parTrans" cxnId="{147F2D24-D30C-48F3-8F5A-55B82C44F1B4}">
      <dgm:prSet/>
      <dgm:spPr/>
      <dgm:t>
        <a:bodyPr/>
        <a:lstStyle/>
        <a:p>
          <a:endParaRPr lang="en-US"/>
        </a:p>
      </dgm:t>
    </dgm:pt>
    <dgm:pt modelId="{6885CBA2-E82D-45A9-8856-5EBDFD7F245A}" type="sibTrans" cxnId="{147F2D24-D30C-48F3-8F5A-55B82C44F1B4}">
      <dgm:prSet/>
      <dgm:spPr/>
      <dgm:t>
        <a:bodyPr/>
        <a:lstStyle/>
        <a:p>
          <a:endParaRPr lang="en-US"/>
        </a:p>
      </dgm:t>
    </dgm:pt>
    <dgm:pt modelId="{75E48D06-786C-4DE3-A78B-9EAD77E59C2B}">
      <dgm:prSet/>
      <dgm:spPr>
        <a:solidFill>
          <a:schemeClr val="bg1">
            <a:lumMod val="85000"/>
          </a:schemeClr>
        </a:solidFill>
      </dgm:spPr>
      <dgm:t>
        <a:bodyPr/>
        <a:lstStyle/>
        <a:p>
          <a:pPr rtl="0"/>
          <a:r>
            <a:rPr lang="en-US" dirty="0" smtClean="0"/>
            <a:t>Locating the CAT &amp; IPS Files</a:t>
          </a:r>
          <a:endParaRPr lang="en-US" dirty="0"/>
        </a:p>
      </dgm:t>
    </dgm:pt>
    <dgm:pt modelId="{719EA9CC-F481-4DD0-9027-4112815FAB8D}" type="parTrans" cxnId="{882D12AC-E7B0-48E5-A61A-9DA763558024}">
      <dgm:prSet/>
      <dgm:spPr/>
      <dgm:t>
        <a:bodyPr/>
        <a:lstStyle/>
        <a:p>
          <a:endParaRPr lang="en-US"/>
        </a:p>
      </dgm:t>
    </dgm:pt>
    <dgm:pt modelId="{E19C3C97-DE71-4479-9C01-9CFB42D32207}" type="sibTrans" cxnId="{882D12AC-E7B0-48E5-A61A-9DA763558024}">
      <dgm:prSet/>
      <dgm:spPr/>
      <dgm:t>
        <a:bodyPr/>
        <a:lstStyle/>
        <a:p>
          <a:endParaRPr lang="en-US"/>
        </a:p>
      </dgm:t>
    </dgm:pt>
    <dgm:pt modelId="{41FF20BD-B7EA-4791-8982-A22DC910266C}">
      <dgm:prSet/>
      <dgm:spPr>
        <a:solidFill>
          <a:schemeClr val="bg1">
            <a:lumMod val="85000"/>
          </a:schemeClr>
        </a:solidFill>
      </dgm:spPr>
      <dgm:t>
        <a:bodyPr/>
        <a:lstStyle/>
        <a:p>
          <a:pPr rtl="0"/>
          <a:r>
            <a:rPr lang="en-US" dirty="0" smtClean="0"/>
            <a:t>The IR to IPS to CAT Process</a:t>
          </a:r>
          <a:endParaRPr lang="en-US" dirty="0"/>
        </a:p>
      </dgm:t>
    </dgm:pt>
    <dgm:pt modelId="{F717E725-2A37-4072-862A-DE00A41E72CB}" type="parTrans" cxnId="{6D096754-A782-4EF8-8D61-C267D4D97F06}">
      <dgm:prSet/>
      <dgm:spPr/>
      <dgm:t>
        <a:bodyPr/>
        <a:lstStyle/>
        <a:p>
          <a:endParaRPr lang="en-US"/>
        </a:p>
      </dgm:t>
    </dgm:pt>
    <dgm:pt modelId="{B235953C-2EC3-4F49-B017-95DE64EF34F7}" type="sibTrans" cxnId="{6D096754-A782-4EF8-8D61-C267D4D97F06}">
      <dgm:prSet/>
      <dgm:spPr/>
      <dgm:t>
        <a:bodyPr/>
        <a:lstStyle/>
        <a:p>
          <a:endParaRPr lang="en-US"/>
        </a:p>
      </dgm:t>
    </dgm:pt>
    <dgm:pt modelId="{494B11C2-375E-453D-BE10-6D88FB4B2588}">
      <dgm:prSet/>
      <dgm:spPr>
        <a:solidFill>
          <a:schemeClr val="accent2">
            <a:lumMod val="40000"/>
            <a:lumOff val="60000"/>
          </a:schemeClr>
        </a:solidFill>
      </dgm:spPr>
      <dgm:t>
        <a:bodyPr/>
        <a:lstStyle/>
        <a:p>
          <a:pPr rtl="0"/>
          <a:r>
            <a:rPr lang="en-US" dirty="0" smtClean="0"/>
            <a:t>CAT and AAP</a:t>
          </a:r>
          <a:endParaRPr lang="en-US" dirty="0"/>
        </a:p>
      </dgm:t>
    </dgm:pt>
    <dgm:pt modelId="{1544D99C-F9BB-4239-B191-C5A06F5CF0C2}" type="parTrans" cxnId="{44800ABA-8ADA-40B0-B1BF-24E4A7D05F01}">
      <dgm:prSet/>
      <dgm:spPr/>
      <dgm:t>
        <a:bodyPr/>
        <a:lstStyle/>
        <a:p>
          <a:endParaRPr lang="en-US"/>
        </a:p>
      </dgm:t>
    </dgm:pt>
    <dgm:pt modelId="{B80B4923-EB10-46B5-B438-EA77F805CD6F}" type="sibTrans" cxnId="{44800ABA-8ADA-40B0-B1BF-24E4A7D05F01}">
      <dgm:prSet/>
      <dgm:spPr/>
      <dgm:t>
        <a:bodyPr/>
        <a:lstStyle/>
        <a:p>
          <a:endParaRPr lang="en-US"/>
        </a:p>
      </dgm:t>
    </dgm:pt>
    <dgm:pt modelId="{F97D22E8-DA20-48DB-B5D4-0EDC7C94D8C5}">
      <dgm:prSet/>
      <dgm:spPr>
        <a:solidFill>
          <a:schemeClr val="accent2">
            <a:lumMod val="40000"/>
            <a:lumOff val="60000"/>
          </a:schemeClr>
        </a:solidFill>
      </dgm:spPr>
      <dgm:t>
        <a:bodyPr/>
        <a:lstStyle/>
        <a:p>
          <a:pPr rtl="0"/>
          <a:r>
            <a:rPr lang="en-US" dirty="0" smtClean="0"/>
            <a:t>CAT Setup – Lock Users &amp; Data Freeze</a:t>
          </a:r>
          <a:endParaRPr lang="en-US" dirty="0"/>
        </a:p>
      </dgm:t>
    </dgm:pt>
    <dgm:pt modelId="{AAE123D3-DFA0-4DAB-9A6B-B0ACD9858131}" type="parTrans" cxnId="{E3625102-4C80-45D9-B658-3AD6A18D8977}">
      <dgm:prSet/>
      <dgm:spPr/>
      <dgm:t>
        <a:bodyPr/>
        <a:lstStyle/>
        <a:p>
          <a:endParaRPr lang="en-US"/>
        </a:p>
      </dgm:t>
    </dgm:pt>
    <dgm:pt modelId="{BF2A0D4E-93CC-4693-A709-68CF1A236FAB}" type="sibTrans" cxnId="{E3625102-4C80-45D9-B658-3AD6A18D8977}">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3FF955DF-49EF-4E78-A874-E94ABA84445A}" type="pres">
      <dgm:prSet presAssocID="{1037FB6F-C75E-440B-8D20-61257FBBA989}" presName="parentText" presStyleLbl="node1" presStyleIdx="0" presStyleCnt="5" custScaleY="82931" custLinFactNeighborY="8604">
        <dgm:presLayoutVars>
          <dgm:chMax val="0"/>
          <dgm:bulletEnabled val="1"/>
        </dgm:presLayoutVars>
      </dgm:prSet>
      <dgm:spPr/>
      <dgm:t>
        <a:bodyPr/>
        <a:lstStyle/>
        <a:p>
          <a:endParaRPr lang="en-US"/>
        </a:p>
      </dgm:t>
    </dgm:pt>
    <dgm:pt modelId="{007EBFC1-3B9C-44E0-A193-DD9660279A78}" type="pres">
      <dgm:prSet presAssocID="{6885CBA2-E82D-45A9-8856-5EBDFD7F245A}" presName="spacer" presStyleCnt="0"/>
      <dgm:spPr/>
      <dgm:t>
        <a:bodyPr/>
        <a:lstStyle/>
        <a:p>
          <a:endParaRPr lang="en-US"/>
        </a:p>
      </dgm:t>
    </dgm:pt>
    <dgm:pt modelId="{294DE1E9-BCB3-4349-A7FA-F8943830A4C3}" type="pres">
      <dgm:prSet presAssocID="{75E48D06-786C-4DE3-A78B-9EAD77E59C2B}" presName="parentText" presStyleLbl="node1" presStyleIdx="1" presStyleCnt="5" custScaleX="74667" custScaleY="57481">
        <dgm:presLayoutVars>
          <dgm:chMax val="0"/>
          <dgm:bulletEnabled val="1"/>
        </dgm:presLayoutVars>
      </dgm:prSet>
      <dgm:spPr/>
      <dgm:t>
        <a:bodyPr/>
        <a:lstStyle/>
        <a:p>
          <a:endParaRPr lang="en-US"/>
        </a:p>
      </dgm:t>
    </dgm:pt>
    <dgm:pt modelId="{CDB8152A-AC6F-4A32-9E49-E21879B0A5EA}" type="pres">
      <dgm:prSet presAssocID="{E19C3C97-DE71-4479-9C01-9CFB42D32207}" presName="spacer" presStyleCnt="0"/>
      <dgm:spPr/>
      <dgm:t>
        <a:bodyPr/>
        <a:lstStyle/>
        <a:p>
          <a:endParaRPr lang="en-US"/>
        </a:p>
      </dgm:t>
    </dgm:pt>
    <dgm:pt modelId="{DC675D69-D87A-451F-9E71-8F940165BDB6}" type="pres">
      <dgm:prSet presAssocID="{41FF20BD-B7EA-4791-8982-A22DC910266C}" presName="parentText" presStyleLbl="node1" presStyleIdx="2" presStyleCnt="5" custScaleX="74667" custScaleY="57481">
        <dgm:presLayoutVars>
          <dgm:chMax val="0"/>
          <dgm:bulletEnabled val="1"/>
        </dgm:presLayoutVars>
      </dgm:prSet>
      <dgm:spPr/>
      <dgm:t>
        <a:bodyPr/>
        <a:lstStyle/>
        <a:p>
          <a:endParaRPr lang="en-US"/>
        </a:p>
      </dgm:t>
    </dgm:pt>
    <dgm:pt modelId="{AF5AE3E6-244D-48CD-8AA9-2075CBAE3F78}" type="pres">
      <dgm:prSet presAssocID="{B235953C-2EC3-4F49-B017-95DE64EF34F7}" presName="spacer" presStyleCnt="0"/>
      <dgm:spPr/>
      <dgm:t>
        <a:bodyPr/>
        <a:lstStyle/>
        <a:p>
          <a:endParaRPr lang="en-US"/>
        </a:p>
      </dgm:t>
    </dgm:pt>
    <dgm:pt modelId="{0609BE3B-F643-4843-B466-66A3B009E948}" type="pres">
      <dgm:prSet presAssocID="{494B11C2-375E-453D-BE10-6D88FB4B2588}" presName="parentText" presStyleLbl="node1" presStyleIdx="3" presStyleCnt="5" custScaleX="74667" custScaleY="57481">
        <dgm:presLayoutVars>
          <dgm:chMax val="0"/>
          <dgm:bulletEnabled val="1"/>
        </dgm:presLayoutVars>
      </dgm:prSet>
      <dgm:spPr/>
      <dgm:t>
        <a:bodyPr/>
        <a:lstStyle/>
        <a:p>
          <a:endParaRPr lang="en-US"/>
        </a:p>
      </dgm:t>
    </dgm:pt>
    <dgm:pt modelId="{202FC665-CE3B-4CF4-82F3-E6449302209C}" type="pres">
      <dgm:prSet presAssocID="{B80B4923-EB10-46B5-B438-EA77F805CD6F}" presName="spacer" presStyleCnt="0"/>
      <dgm:spPr/>
      <dgm:t>
        <a:bodyPr/>
        <a:lstStyle/>
        <a:p>
          <a:endParaRPr lang="en-US"/>
        </a:p>
      </dgm:t>
    </dgm:pt>
    <dgm:pt modelId="{5FDCD56E-A073-45CF-90E0-E8E366BDB866}" type="pres">
      <dgm:prSet presAssocID="{F97D22E8-DA20-48DB-B5D4-0EDC7C94D8C5}" presName="parentText" presStyleLbl="node1" presStyleIdx="4" presStyleCnt="5" custScaleX="74667" custScaleY="57481">
        <dgm:presLayoutVars>
          <dgm:chMax val="0"/>
          <dgm:bulletEnabled val="1"/>
        </dgm:presLayoutVars>
      </dgm:prSet>
      <dgm:spPr/>
      <dgm:t>
        <a:bodyPr/>
        <a:lstStyle/>
        <a:p>
          <a:endParaRPr lang="en-US"/>
        </a:p>
      </dgm:t>
    </dgm:pt>
  </dgm:ptLst>
  <dgm:cxnLst>
    <dgm:cxn modelId="{6D096754-A782-4EF8-8D61-C267D4D97F06}" srcId="{4C8BC273-9C84-4140-B94A-70FD244D916F}" destId="{41FF20BD-B7EA-4791-8982-A22DC910266C}" srcOrd="2" destOrd="0" parTransId="{F717E725-2A37-4072-862A-DE00A41E72CB}" sibTransId="{B235953C-2EC3-4F49-B017-95DE64EF34F7}"/>
    <dgm:cxn modelId="{E3625102-4C80-45D9-B658-3AD6A18D8977}" srcId="{4C8BC273-9C84-4140-B94A-70FD244D916F}" destId="{F97D22E8-DA20-48DB-B5D4-0EDC7C94D8C5}" srcOrd="4" destOrd="0" parTransId="{AAE123D3-DFA0-4DAB-9A6B-B0ACD9858131}" sibTransId="{BF2A0D4E-93CC-4693-A709-68CF1A236FAB}"/>
    <dgm:cxn modelId="{62EAF67D-6575-4EEE-B0A1-FB2446567354}" type="presOf" srcId="{4C8BC273-9C84-4140-B94A-70FD244D916F}" destId="{CAF0A454-5F95-4267-98C4-F98FDC62B3F6}" srcOrd="0" destOrd="0" presId="urn:microsoft.com/office/officeart/2005/8/layout/vList2"/>
    <dgm:cxn modelId="{CF0EE558-D138-48DF-A9BD-B9CB260B2E2C}" type="presOf" srcId="{75E48D06-786C-4DE3-A78B-9EAD77E59C2B}" destId="{294DE1E9-BCB3-4349-A7FA-F8943830A4C3}" srcOrd="0" destOrd="0" presId="urn:microsoft.com/office/officeart/2005/8/layout/vList2"/>
    <dgm:cxn modelId="{882D12AC-E7B0-48E5-A61A-9DA763558024}" srcId="{4C8BC273-9C84-4140-B94A-70FD244D916F}" destId="{75E48D06-786C-4DE3-A78B-9EAD77E59C2B}" srcOrd="1" destOrd="0" parTransId="{719EA9CC-F481-4DD0-9027-4112815FAB8D}" sibTransId="{E19C3C97-DE71-4479-9C01-9CFB42D32207}"/>
    <dgm:cxn modelId="{F19003C1-BCA0-463E-8C51-24A62C4B50E8}" type="presOf" srcId="{1037FB6F-C75E-440B-8D20-61257FBBA989}" destId="{3FF955DF-49EF-4E78-A874-E94ABA84445A}" srcOrd="0" destOrd="0" presId="urn:microsoft.com/office/officeart/2005/8/layout/vList2"/>
    <dgm:cxn modelId="{147F2D24-D30C-48F3-8F5A-55B82C44F1B4}" srcId="{4C8BC273-9C84-4140-B94A-70FD244D916F}" destId="{1037FB6F-C75E-440B-8D20-61257FBBA989}" srcOrd="0" destOrd="0" parTransId="{0FF7A002-520C-4562-9570-F5D35761CD96}" sibTransId="{6885CBA2-E82D-45A9-8856-5EBDFD7F245A}"/>
    <dgm:cxn modelId="{9A499390-98C1-40B5-97D0-25EF6FC67B73}" type="presOf" srcId="{494B11C2-375E-453D-BE10-6D88FB4B2588}" destId="{0609BE3B-F643-4843-B466-66A3B009E948}" srcOrd="0" destOrd="0" presId="urn:microsoft.com/office/officeart/2005/8/layout/vList2"/>
    <dgm:cxn modelId="{19459CEB-CC7B-4B39-BC34-23F9FB8023C0}" type="presOf" srcId="{F97D22E8-DA20-48DB-B5D4-0EDC7C94D8C5}" destId="{5FDCD56E-A073-45CF-90E0-E8E366BDB866}" srcOrd="0" destOrd="0" presId="urn:microsoft.com/office/officeart/2005/8/layout/vList2"/>
    <dgm:cxn modelId="{44800ABA-8ADA-40B0-B1BF-24E4A7D05F01}" srcId="{4C8BC273-9C84-4140-B94A-70FD244D916F}" destId="{494B11C2-375E-453D-BE10-6D88FB4B2588}" srcOrd="3" destOrd="0" parTransId="{1544D99C-F9BB-4239-B191-C5A06F5CF0C2}" sibTransId="{B80B4923-EB10-46B5-B438-EA77F805CD6F}"/>
    <dgm:cxn modelId="{C35289B9-0C9F-4B81-9CA3-3040223C19BD}" type="presOf" srcId="{41FF20BD-B7EA-4791-8982-A22DC910266C}" destId="{DC675D69-D87A-451F-9E71-8F940165BDB6}" srcOrd="0" destOrd="0" presId="urn:microsoft.com/office/officeart/2005/8/layout/vList2"/>
    <dgm:cxn modelId="{5A0851FF-1E27-4721-AA9B-99501CED3CFD}" type="presParOf" srcId="{CAF0A454-5F95-4267-98C4-F98FDC62B3F6}" destId="{3FF955DF-49EF-4E78-A874-E94ABA84445A}" srcOrd="0" destOrd="0" presId="urn:microsoft.com/office/officeart/2005/8/layout/vList2"/>
    <dgm:cxn modelId="{8A073CA0-7C9D-4372-913B-105C3513784B}" type="presParOf" srcId="{CAF0A454-5F95-4267-98C4-F98FDC62B3F6}" destId="{007EBFC1-3B9C-44E0-A193-DD9660279A78}" srcOrd="1" destOrd="0" presId="urn:microsoft.com/office/officeart/2005/8/layout/vList2"/>
    <dgm:cxn modelId="{AC65B5B9-C5FC-497E-B660-DEF60A68D5E6}" type="presParOf" srcId="{CAF0A454-5F95-4267-98C4-F98FDC62B3F6}" destId="{294DE1E9-BCB3-4349-A7FA-F8943830A4C3}" srcOrd="2" destOrd="0" presId="urn:microsoft.com/office/officeart/2005/8/layout/vList2"/>
    <dgm:cxn modelId="{A87033C1-5724-469E-9653-C384F1EF70C6}" type="presParOf" srcId="{CAF0A454-5F95-4267-98C4-F98FDC62B3F6}" destId="{CDB8152A-AC6F-4A32-9E49-E21879B0A5EA}" srcOrd="3" destOrd="0" presId="urn:microsoft.com/office/officeart/2005/8/layout/vList2"/>
    <dgm:cxn modelId="{2EF70E58-083F-453F-885A-53263A942843}" type="presParOf" srcId="{CAF0A454-5F95-4267-98C4-F98FDC62B3F6}" destId="{DC675D69-D87A-451F-9E71-8F940165BDB6}" srcOrd="4" destOrd="0" presId="urn:microsoft.com/office/officeart/2005/8/layout/vList2"/>
    <dgm:cxn modelId="{8DF6E35F-3324-406F-AD48-7B43A8C784C9}" type="presParOf" srcId="{CAF0A454-5F95-4267-98C4-F98FDC62B3F6}" destId="{AF5AE3E6-244D-48CD-8AA9-2075CBAE3F78}" srcOrd="5" destOrd="0" presId="urn:microsoft.com/office/officeart/2005/8/layout/vList2"/>
    <dgm:cxn modelId="{98225666-D050-4CB7-870E-523F3F4820AE}" type="presParOf" srcId="{CAF0A454-5F95-4267-98C4-F98FDC62B3F6}" destId="{0609BE3B-F643-4843-B466-66A3B009E948}" srcOrd="6" destOrd="0" presId="urn:microsoft.com/office/officeart/2005/8/layout/vList2"/>
    <dgm:cxn modelId="{FB1BD14F-3DC1-4D58-8779-7FC2B20B0141}" type="presParOf" srcId="{CAF0A454-5F95-4267-98C4-F98FDC62B3F6}" destId="{202FC665-CE3B-4CF4-82F3-E6449302209C}" srcOrd="7" destOrd="0" presId="urn:microsoft.com/office/officeart/2005/8/layout/vList2"/>
    <dgm:cxn modelId="{51EB0F3E-E6AA-45CC-994B-2DE595043EF2}" type="presParOf" srcId="{CAF0A454-5F95-4267-98C4-F98FDC62B3F6}" destId="{5FDCD56E-A073-45CF-90E0-E8E366BDB86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accent2">
            <a:lumMod val="40000"/>
            <a:lumOff val="60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smtClean="0"/>
            <a:t>Additional Functionality</a:t>
          </a:r>
          <a:endParaRPr lang="en-US"/>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smtClean="0"/>
            <a:t>Resources &amp;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841817B7-0FF7-4550-A388-9A61E244C04F}" type="presOf" srcId="{4C8BC273-9C84-4140-B94A-70FD244D916F}" destId="{CAF0A454-5F95-4267-98C4-F98FDC62B3F6}" srcOrd="0" destOrd="0" presId="urn:microsoft.com/office/officeart/2005/8/layout/vList2"/>
    <dgm:cxn modelId="{3A7B4FC1-0306-480F-AF09-3801CF860A40}" srcId="{4C8BC273-9C84-4140-B94A-70FD244D916F}" destId="{45EC50B5-5E56-45F7-A283-C981D9B5C660}" srcOrd="1" destOrd="0" parTransId="{0F657DDA-371D-4D28-B47C-FD33962898E4}" sibTransId="{36311444-ED41-4C5E-BAB4-99EA22EB015C}"/>
    <dgm:cxn modelId="{6D9F504E-59A8-43DA-8ACF-0C34FB4A3A4E}" type="presOf" srcId="{45EC50B5-5E56-45F7-A283-C981D9B5C660}" destId="{81F84F09-CB93-49C5-A193-388B3D609934}"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E3188B90-829E-4028-A82F-4F42100CB927}" type="presOf" srcId="{DDF3AFDF-F93C-4077-9D54-74C68A3DDA11}" destId="{283CF67D-BAB1-4630-BD75-5888FA996D47}" srcOrd="0" destOrd="0" presId="urn:microsoft.com/office/officeart/2005/8/layout/vList2"/>
    <dgm:cxn modelId="{8468CD72-C253-4BA3-BE8D-58C238578D4C}" type="presOf" srcId="{30904DEC-252A-4E6B-A4ED-685C01C7BFB9}" destId="{8EE6E61E-E0D4-4873-B4B6-B9EA566DDBB9}"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859DABF9-7253-4755-BAFE-87C97232FA67}" type="presParOf" srcId="{CAF0A454-5F95-4267-98C4-F98FDC62B3F6}" destId="{283CF67D-BAB1-4630-BD75-5888FA996D47}" srcOrd="0" destOrd="0" presId="urn:microsoft.com/office/officeart/2005/8/layout/vList2"/>
    <dgm:cxn modelId="{3992958B-9476-44DB-8BA3-D972DCB3AB39}" type="presParOf" srcId="{CAF0A454-5F95-4267-98C4-F98FDC62B3F6}" destId="{85EDCF71-D0D5-4F33-A74E-6F622DC7FE6B}" srcOrd="1" destOrd="0" presId="urn:microsoft.com/office/officeart/2005/8/layout/vList2"/>
    <dgm:cxn modelId="{AEEDA0BA-E337-4252-9E06-ABD1F41C04FE}" type="presParOf" srcId="{CAF0A454-5F95-4267-98C4-F98FDC62B3F6}" destId="{81F84F09-CB93-49C5-A193-388B3D609934}" srcOrd="2" destOrd="0" presId="urn:microsoft.com/office/officeart/2005/8/layout/vList2"/>
    <dgm:cxn modelId="{9EDFAD83-A526-4736-A918-AEDD2797AFDC}" type="presParOf" srcId="{CAF0A454-5F95-4267-98C4-F98FDC62B3F6}" destId="{3FCCA936-5529-446D-AFBB-59879C435F36}" srcOrd="3" destOrd="0" presId="urn:microsoft.com/office/officeart/2005/8/layout/vList2"/>
    <dgm:cxn modelId="{6BF62512-8370-4C4F-88FF-09AC22BBA305}"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accent2">
            <a:lumMod val="40000"/>
            <a:lumOff val="60000"/>
          </a:schemeClr>
        </a:solidFill>
      </dgm:spPr>
      <dgm:t>
        <a:bodyPr/>
        <a:lstStyle/>
        <a:p>
          <a:pPr rtl="0"/>
          <a:r>
            <a:rPr lang="en-US" dirty="0" smtClean="0"/>
            <a:t>Additional Functionality</a:t>
          </a:r>
          <a:endParaRPr lang="en-US" dirty="0"/>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bg1">
            <a:lumMod val="85000"/>
          </a:schemeClr>
        </a:solidFill>
      </dgm:spPr>
      <dgm:t>
        <a:bodyPr/>
        <a:lstStyle/>
        <a:p>
          <a:pPr rtl="0"/>
          <a:r>
            <a:rPr lang="en-US" dirty="0" smtClean="0"/>
            <a:t>Resources &amp;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3A7B4FC1-0306-480F-AF09-3801CF860A40}" srcId="{4C8BC273-9C84-4140-B94A-70FD244D916F}" destId="{45EC50B5-5E56-45F7-A283-C981D9B5C660}" srcOrd="1" destOrd="0" parTransId="{0F657DDA-371D-4D28-B47C-FD33962898E4}" sibTransId="{36311444-ED41-4C5E-BAB4-99EA22EB015C}"/>
    <dgm:cxn modelId="{52EF675E-0F83-4096-992A-227FE8ED1FD8}" type="presOf" srcId="{30904DEC-252A-4E6B-A4ED-685C01C7BFB9}" destId="{8EE6E61E-E0D4-4873-B4B6-B9EA566DDBB9}" srcOrd="0" destOrd="0" presId="urn:microsoft.com/office/officeart/2005/8/layout/vList2"/>
    <dgm:cxn modelId="{15D66B30-1AA7-48EA-92DB-284E06EBD9AE}" type="presOf" srcId="{DDF3AFDF-F93C-4077-9D54-74C68A3DDA11}" destId="{283CF67D-BAB1-4630-BD75-5888FA996D47}" srcOrd="0" destOrd="0" presId="urn:microsoft.com/office/officeart/2005/8/layout/vList2"/>
    <dgm:cxn modelId="{F80DF661-0AAD-48D3-BFC0-4711C07E023D}" srcId="{4C8BC273-9C84-4140-B94A-70FD244D916F}" destId="{DDF3AFDF-F93C-4077-9D54-74C68A3DDA11}" srcOrd="0" destOrd="0" parTransId="{4AD83C84-F9F0-44F6-A986-DC3DC94DA90E}" sibTransId="{B438AACE-54C4-4580-B070-FFFD48281841}"/>
    <dgm:cxn modelId="{521FA406-9CA9-432C-9FA9-EAA7856DFF74}" type="presOf" srcId="{45EC50B5-5E56-45F7-A283-C981D9B5C660}" destId="{81F84F09-CB93-49C5-A193-388B3D609934}" srcOrd="0" destOrd="0" presId="urn:microsoft.com/office/officeart/2005/8/layout/vList2"/>
    <dgm:cxn modelId="{BF188A86-6B59-4687-961F-EEB3403805C6}" type="presOf" srcId="{4C8BC273-9C84-4140-B94A-70FD244D916F}" destId="{CAF0A454-5F95-4267-98C4-F98FDC62B3F6}"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BBDC8BCE-3B41-4982-AEFE-B5DBE4640652}" type="presParOf" srcId="{CAF0A454-5F95-4267-98C4-F98FDC62B3F6}" destId="{283CF67D-BAB1-4630-BD75-5888FA996D47}" srcOrd="0" destOrd="0" presId="urn:microsoft.com/office/officeart/2005/8/layout/vList2"/>
    <dgm:cxn modelId="{8B668264-7B1D-4D22-B896-61ACB9216DDD}" type="presParOf" srcId="{CAF0A454-5F95-4267-98C4-F98FDC62B3F6}" destId="{85EDCF71-D0D5-4F33-A74E-6F622DC7FE6B}" srcOrd="1" destOrd="0" presId="urn:microsoft.com/office/officeart/2005/8/layout/vList2"/>
    <dgm:cxn modelId="{EF98171F-F663-45B0-BF65-ECD501BBAD05}" type="presParOf" srcId="{CAF0A454-5F95-4267-98C4-F98FDC62B3F6}" destId="{81F84F09-CB93-49C5-A193-388B3D609934}" srcOrd="2" destOrd="0" presId="urn:microsoft.com/office/officeart/2005/8/layout/vList2"/>
    <dgm:cxn modelId="{7B5A7962-570B-4EF0-A7AB-F6F3FFD3EEE7}" type="presParOf" srcId="{CAF0A454-5F95-4267-98C4-F98FDC62B3F6}" destId="{3FCCA936-5529-446D-AFBB-59879C435F36}" srcOrd="3" destOrd="0" presId="urn:microsoft.com/office/officeart/2005/8/layout/vList2"/>
    <dgm:cxn modelId="{9B336F6B-845A-4DA3-B53E-20C5CBECF1A6}"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8BC273-9C84-4140-B94A-70FD244D916F}"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en-US"/>
        </a:p>
      </dgm:t>
    </dgm:pt>
    <dgm:pt modelId="{DDF3AFDF-F93C-4077-9D54-74C68A3DDA11}">
      <dgm:prSet/>
      <dgm:spPr>
        <a:solidFill>
          <a:schemeClr val="bg1">
            <a:lumMod val="85000"/>
          </a:schemeClr>
        </a:solidFill>
      </dgm:spPr>
      <dgm:t>
        <a:bodyPr/>
        <a:lstStyle/>
        <a:p>
          <a:pPr rtl="0"/>
          <a:r>
            <a:rPr lang="en-US" dirty="0" smtClean="0">
              <a:solidFill>
                <a:schemeClr val="tx1"/>
              </a:solidFill>
            </a:rPr>
            <a:t>CAT Reporting</a:t>
          </a:r>
          <a:endParaRPr lang="en-US" dirty="0">
            <a:solidFill>
              <a:schemeClr val="tx1"/>
            </a:solidFill>
          </a:endParaRPr>
        </a:p>
      </dgm:t>
    </dgm:pt>
    <dgm:pt modelId="{4AD83C84-F9F0-44F6-A986-DC3DC94DA90E}" type="parTrans" cxnId="{F80DF661-0AAD-48D3-BFC0-4711C07E023D}">
      <dgm:prSet/>
      <dgm:spPr/>
      <dgm:t>
        <a:bodyPr/>
        <a:lstStyle/>
        <a:p>
          <a:endParaRPr lang="en-US"/>
        </a:p>
      </dgm:t>
    </dgm:pt>
    <dgm:pt modelId="{B438AACE-54C4-4580-B070-FFFD48281841}" type="sibTrans" cxnId="{F80DF661-0AAD-48D3-BFC0-4711C07E023D}">
      <dgm:prSet/>
      <dgm:spPr/>
      <dgm:t>
        <a:bodyPr/>
        <a:lstStyle/>
        <a:p>
          <a:endParaRPr lang="en-US"/>
        </a:p>
      </dgm:t>
    </dgm:pt>
    <dgm:pt modelId="{45EC50B5-5E56-45F7-A283-C981D9B5C660}">
      <dgm:prSet/>
      <dgm:spPr>
        <a:solidFill>
          <a:schemeClr val="bg1">
            <a:lumMod val="85000"/>
          </a:schemeClr>
        </a:solidFill>
      </dgm:spPr>
      <dgm:t>
        <a:bodyPr/>
        <a:lstStyle/>
        <a:p>
          <a:pPr rtl="0"/>
          <a:r>
            <a:rPr lang="en-US" dirty="0" smtClean="0"/>
            <a:t>Additional Functionality</a:t>
          </a:r>
          <a:endParaRPr lang="en-US" dirty="0"/>
        </a:p>
      </dgm:t>
    </dgm:pt>
    <dgm:pt modelId="{0F657DDA-371D-4D28-B47C-FD33962898E4}" type="parTrans" cxnId="{3A7B4FC1-0306-480F-AF09-3801CF860A40}">
      <dgm:prSet/>
      <dgm:spPr/>
      <dgm:t>
        <a:bodyPr/>
        <a:lstStyle/>
        <a:p>
          <a:endParaRPr lang="en-US"/>
        </a:p>
      </dgm:t>
    </dgm:pt>
    <dgm:pt modelId="{36311444-ED41-4C5E-BAB4-99EA22EB015C}" type="sibTrans" cxnId="{3A7B4FC1-0306-480F-AF09-3801CF860A40}">
      <dgm:prSet/>
      <dgm:spPr/>
      <dgm:t>
        <a:bodyPr/>
        <a:lstStyle/>
        <a:p>
          <a:endParaRPr lang="en-US"/>
        </a:p>
      </dgm:t>
    </dgm:pt>
    <dgm:pt modelId="{30904DEC-252A-4E6B-A4ED-685C01C7BFB9}">
      <dgm:prSet/>
      <dgm:spPr>
        <a:solidFill>
          <a:schemeClr val="accent2">
            <a:lumMod val="40000"/>
            <a:lumOff val="60000"/>
          </a:schemeClr>
        </a:solidFill>
      </dgm:spPr>
      <dgm:t>
        <a:bodyPr/>
        <a:lstStyle/>
        <a:p>
          <a:pPr rtl="0"/>
          <a:r>
            <a:rPr lang="en-US" dirty="0" smtClean="0"/>
            <a:t>Resources and Support </a:t>
          </a:r>
          <a:endParaRPr lang="en-US" dirty="0"/>
        </a:p>
      </dgm:t>
    </dgm:pt>
    <dgm:pt modelId="{671B61D2-8EF3-4045-8E29-E7F028EAC9B8}" type="parTrans" cxnId="{B1A97EB5-4F66-43E2-8074-E2CDB7186BB4}">
      <dgm:prSet/>
      <dgm:spPr/>
      <dgm:t>
        <a:bodyPr/>
        <a:lstStyle/>
        <a:p>
          <a:endParaRPr lang="en-US"/>
        </a:p>
      </dgm:t>
    </dgm:pt>
    <dgm:pt modelId="{977F4362-2539-4CBE-9979-D20B917C747D}" type="sibTrans" cxnId="{B1A97EB5-4F66-43E2-8074-E2CDB7186BB4}">
      <dgm:prSet/>
      <dgm:spPr/>
      <dgm:t>
        <a:bodyPr/>
        <a:lstStyle/>
        <a:p>
          <a:endParaRPr lang="en-US"/>
        </a:p>
      </dgm:t>
    </dgm:pt>
    <dgm:pt modelId="{CAF0A454-5F95-4267-98C4-F98FDC62B3F6}" type="pres">
      <dgm:prSet presAssocID="{4C8BC273-9C84-4140-B94A-70FD244D916F}" presName="linear" presStyleCnt="0">
        <dgm:presLayoutVars>
          <dgm:animLvl val="lvl"/>
          <dgm:resizeHandles val="exact"/>
        </dgm:presLayoutVars>
      </dgm:prSet>
      <dgm:spPr/>
      <dgm:t>
        <a:bodyPr/>
        <a:lstStyle/>
        <a:p>
          <a:endParaRPr lang="en-US"/>
        </a:p>
      </dgm:t>
    </dgm:pt>
    <dgm:pt modelId="{283CF67D-BAB1-4630-BD75-5888FA996D47}" type="pres">
      <dgm:prSet presAssocID="{DDF3AFDF-F93C-4077-9D54-74C68A3DDA11}" presName="parentText" presStyleLbl="node1" presStyleIdx="0" presStyleCnt="3" custLinFactNeighborY="-11496">
        <dgm:presLayoutVars>
          <dgm:chMax val="0"/>
          <dgm:bulletEnabled val="1"/>
        </dgm:presLayoutVars>
      </dgm:prSet>
      <dgm:spPr/>
      <dgm:t>
        <a:bodyPr/>
        <a:lstStyle/>
        <a:p>
          <a:endParaRPr lang="en-US"/>
        </a:p>
      </dgm:t>
    </dgm:pt>
    <dgm:pt modelId="{85EDCF71-D0D5-4F33-A74E-6F622DC7FE6B}" type="pres">
      <dgm:prSet presAssocID="{B438AACE-54C4-4580-B070-FFFD48281841}" presName="spacer" presStyleCnt="0"/>
      <dgm:spPr/>
    </dgm:pt>
    <dgm:pt modelId="{81F84F09-CB93-49C5-A193-388B3D609934}" type="pres">
      <dgm:prSet presAssocID="{45EC50B5-5E56-45F7-A283-C981D9B5C660}" presName="parentText" presStyleLbl="node1" presStyleIdx="1" presStyleCnt="3">
        <dgm:presLayoutVars>
          <dgm:chMax val="0"/>
          <dgm:bulletEnabled val="1"/>
        </dgm:presLayoutVars>
      </dgm:prSet>
      <dgm:spPr/>
      <dgm:t>
        <a:bodyPr/>
        <a:lstStyle/>
        <a:p>
          <a:endParaRPr lang="en-US"/>
        </a:p>
      </dgm:t>
    </dgm:pt>
    <dgm:pt modelId="{3FCCA936-5529-446D-AFBB-59879C435F36}" type="pres">
      <dgm:prSet presAssocID="{36311444-ED41-4C5E-BAB4-99EA22EB015C}" presName="spacer" presStyleCnt="0"/>
      <dgm:spPr/>
    </dgm:pt>
    <dgm:pt modelId="{8EE6E61E-E0D4-4873-B4B6-B9EA566DDBB9}" type="pres">
      <dgm:prSet presAssocID="{30904DEC-252A-4E6B-A4ED-685C01C7BFB9}" presName="parentText" presStyleLbl="node1" presStyleIdx="2" presStyleCnt="3">
        <dgm:presLayoutVars>
          <dgm:chMax val="0"/>
          <dgm:bulletEnabled val="1"/>
        </dgm:presLayoutVars>
      </dgm:prSet>
      <dgm:spPr/>
      <dgm:t>
        <a:bodyPr/>
        <a:lstStyle/>
        <a:p>
          <a:endParaRPr lang="en-US"/>
        </a:p>
      </dgm:t>
    </dgm:pt>
  </dgm:ptLst>
  <dgm:cxnLst>
    <dgm:cxn modelId="{3A7B4FC1-0306-480F-AF09-3801CF860A40}" srcId="{4C8BC273-9C84-4140-B94A-70FD244D916F}" destId="{45EC50B5-5E56-45F7-A283-C981D9B5C660}" srcOrd="1" destOrd="0" parTransId="{0F657DDA-371D-4D28-B47C-FD33962898E4}" sibTransId="{36311444-ED41-4C5E-BAB4-99EA22EB015C}"/>
    <dgm:cxn modelId="{F80DF661-0AAD-48D3-BFC0-4711C07E023D}" srcId="{4C8BC273-9C84-4140-B94A-70FD244D916F}" destId="{DDF3AFDF-F93C-4077-9D54-74C68A3DDA11}" srcOrd="0" destOrd="0" parTransId="{4AD83C84-F9F0-44F6-A986-DC3DC94DA90E}" sibTransId="{B438AACE-54C4-4580-B070-FFFD48281841}"/>
    <dgm:cxn modelId="{E6633440-018E-40E5-B72F-F1F10087BB0E}" type="presOf" srcId="{DDF3AFDF-F93C-4077-9D54-74C68A3DDA11}" destId="{283CF67D-BAB1-4630-BD75-5888FA996D47}" srcOrd="0" destOrd="0" presId="urn:microsoft.com/office/officeart/2005/8/layout/vList2"/>
    <dgm:cxn modelId="{B1A97EB5-4F66-43E2-8074-E2CDB7186BB4}" srcId="{4C8BC273-9C84-4140-B94A-70FD244D916F}" destId="{30904DEC-252A-4E6B-A4ED-685C01C7BFB9}" srcOrd="2" destOrd="0" parTransId="{671B61D2-8EF3-4045-8E29-E7F028EAC9B8}" sibTransId="{977F4362-2539-4CBE-9979-D20B917C747D}"/>
    <dgm:cxn modelId="{80C7BBDF-75A8-4639-8BC0-2337C84776B2}" type="presOf" srcId="{45EC50B5-5E56-45F7-A283-C981D9B5C660}" destId="{81F84F09-CB93-49C5-A193-388B3D609934}" srcOrd="0" destOrd="0" presId="urn:microsoft.com/office/officeart/2005/8/layout/vList2"/>
    <dgm:cxn modelId="{DCFAE25A-6D64-454D-95DC-895AF45F4832}" type="presOf" srcId="{4C8BC273-9C84-4140-B94A-70FD244D916F}" destId="{CAF0A454-5F95-4267-98C4-F98FDC62B3F6}" srcOrd="0" destOrd="0" presId="urn:microsoft.com/office/officeart/2005/8/layout/vList2"/>
    <dgm:cxn modelId="{B8F06786-76EC-4832-8A33-7C708A9487D5}" type="presOf" srcId="{30904DEC-252A-4E6B-A4ED-685C01C7BFB9}" destId="{8EE6E61E-E0D4-4873-B4B6-B9EA566DDBB9}" srcOrd="0" destOrd="0" presId="urn:microsoft.com/office/officeart/2005/8/layout/vList2"/>
    <dgm:cxn modelId="{ADCA7EE2-28EC-4069-AF70-78890DB8D2F9}" type="presParOf" srcId="{CAF0A454-5F95-4267-98C4-F98FDC62B3F6}" destId="{283CF67D-BAB1-4630-BD75-5888FA996D47}" srcOrd="0" destOrd="0" presId="urn:microsoft.com/office/officeart/2005/8/layout/vList2"/>
    <dgm:cxn modelId="{DEE9CF1C-86B9-4E91-9D0E-8CFA0D57F535}" type="presParOf" srcId="{CAF0A454-5F95-4267-98C4-F98FDC62B3F6}" destId="{85EDCF71-D0D5-4F33-A74E-6F622DC7FE6B}" srcOrd="1" destOrd="0" presId="urn:microsoft.com/office/officeart/2005/8/layout/vList2"/>
    <dgm:cxn modelId="{A81B5AA6-746E-4AFE-84EA-E8D222AB7C29}" type="presParOf" srcId="{CAF0A454-5F95-4267-98C4-F98FDC62B3F6}" destId="{81F84F09-CB93-49C5-A193-388B3D609934}" srcOrd="2" destOrd="0" presId="urn:microsoft.com/office/officeart/2005/8/layout/vList2"/>
    <dgm:cxn modelId="{EDD8E68B-62F5-4CB2-AE0C-2FC9E3C1305A}" type="presParOf" srcId="{CAF0A454-5F95-4267-98C4-F98FDC62B3F6}" destId="{3FCCA936-5529-446D-AFBB-59879C435F36}" srcOrd="3" destOrd="0" presId="urn:microsoft.com/office/officeart/2005/8/layout/vList2"/>
    <dgm:cxn modelId="{BEEFD3C9-53A5-4703-8486-60D592ED781C}" type="presParOf" srcId="{CAF0A454-5F95-4267-98C4-F98FDC62B3F6}" destId="{8EE6E61E-E0D4-4873-B4B6-B9EA566DDB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BECF7-D426-40BE-A3A0-88F728809A4B}">
      <dsp:nvSpPr>
        <dsp:cNvPr id="0" name=""/>
        <dsp:cNvSpPr/>
      </dsp:nvSpPr>
      <dsp:spPr>
        <a:xfrm>
          <a:off x="-5654379" y="-866053"/>
          <a:ext cx="6735907" cy="6735907"/>
        </a:xfrm>
        <a:prstGeom prst="blockArc">
          <a:avLst>
            <a:gd name="adj1" fmla="val 18900000"/>
            <a:gd name="adj2" fmla="val 2700000"/>
            <a:gd name="adj3" fmla="val 321"/>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6EFEAF-1BCC-4A00-B89C-AAC1150CA956}">
      <dsp:nvSpPr>
        <dsp:cNvPr id="0" name=""/>
        <dsp:cNvSpPr/>
      </dsp:nvSpPr>
      <dsp:spPr>
        <a:xfrm>
          <a:off x="381030" y="152401"/>
          <a:ext cx="7735582" cy="607144"/>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Overview</a:t>
          </a:r>
          <a:endParaRPr lang="en-US" sz="2000" kern="1200" baseline="0" dirty="0"/>
        </a:p>
      </dsp:txBody>
      <dsp:txXfrm>
        <a:off x="381030" y="152401"/>
        <a:ext cx="7735582" cy="607144"/>
      </dsp:txXfrm>
    </dsp:sp>
    <dsp:sp modelId="{B22DB6B7-3833-4718-9BE9-83B8EA163D8C}">
      <dsp:nvSpPr>
        <dsp:cNvPr id="0" name=""/>
        <dsp:cNvSpPr/>
      </dsp:nvSpPr>
      <dsp:spPr>
        <a:xfrm>
          <a:off x="66800" y="170629"/>
          <a:ext cx="568431" cy="568431"/>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093BB-ED29-4D57-9870-5244788D89A7}">
      <dsp:nvSpPr>
        <dsp:cNvPr id="0" name=""/>
        <dsp:cNvSpPr/>
      </dsp:nvSpPr>
      <dsp:spPr>
        <a:xfrm>
          <a:off x="762829" y="838200"/>
          <a:ext cx="7323769" cy="59832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Initialization Report (I.R.)</a:t>
          </a:r>
          <a:endParaRPr lang="en-US" sz="2000" kern="1200" baseline="0" dirty="0"/>
        </a:p>
      </dsp:txBody>
      <dsp:txXfrm>
        <a:off x="762829" y="838200"/>
        <a:ext cx="7323769" cy="598326"/>
      </dsp:txXfrm>
    </dsp:sp>
    <dsp:sp modelId="{E0F2A5AC-F181-40F0-BF9F-F727861D4A31}">
      <dsp:nvSpPr>
        <dsp:cNvPr id="0" name=""/>
        <dsp:cNvSpPr/>
      </dsp:nvSpPr>
      <dsp:spPr>
        <a:xfrm>
          <a:off x="457200" y="83819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 modelId="{CDA243B1-C522-42DB-A94B-90151C8C9131}">
      <dsp:nvSpPr>
        <dsp:cNvPr id="0" name=""/>
        <dsp:cNvSpPr/>
      </dsp:nvSpPr>
      <dsp:spPr>
        <a:xfrm>
          <a:off x="988500" y="1523999"/>
          <a:ext cx="7098098" cy="590764"/>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Populate &amp; Upload Institutional Planning Spreadsheet (IPS)</a:t>
          </a:r>
          <a:endParaRPr lang="en-US" sz="2000" kern="1200" baseline="0" dirty="0"/>
        </a:p>
      </dsp:txBody>
      <dsp:txXfrm>
        <a:off x="988500" y="1523999"/>
        <a:ext cx="7098098" cy="590764"/>
      </dsp:txXfrm>
    </dsp:sp>
    <dsp:sp modelId="{29838866-992C-446D-AC74-E04A0AE3A2D0}">
      <dsp:nvSpPr>
        <dsp:cNvPr id="0" name=""/>
        <dsp:cNvSpPr/>
      </dsp:nvSpPr>
      <dsp:spPr>
        <a:xfrm>
          <a:off x="704284" y="1535165"/>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1FD3D1DB-51DB-48F6-B026-CDEC783D8E23}">
      <dsp:nvSpPr>
        <dsp:cNvPr id="0" name=""/>
        <dsp:cNvSpPr/>
      </dsp:nvSpPr>
      <dsp:spPr>
        <a:xfrm>
          <a:off x="1060555" y="2133601"/>
          <a:ext cx="7026043" cy="736596"/>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Compensation Admin Tool (</a:t>
          </a:r>
          <a:r>
            <a:rPr lang="en-US" sz="2000" kern="1200" baseline="0" dirty="0" smtClean="0"/>
            <a:t>CAT) Page </a:t>
          </a:r>
          <a:r>
            <a:rPr lang="en-US" sz="2000" kern="1200" baseline="0" dirty="0" smtClean="0"/>
            <a:t>&amp; Additional Adjustments Page (AAP)</a:t>
          </a:r>
        </a:p>
      </dsp:txBody>
      <dsp:txXfrm>
        <a:off x="1060555" y="2133601"/>
        <a:ext cx="7026043" cy="736596"/>
      </dsp:txXfrm>
    </dsp:sp>
    <dsp:sp modelId="{3C4EB9AD-914D-416F-848B-EECDF496AD39}">
      <dsp:nvSpPr>
        <dsp:cNvPr id="0" name=""/>
        <dsp:cNvSpPr/>
      </dsp:nvSpPr>
      <dsp:spPr>
        <a:xfrm>
          <a:off x="776339" y="2217684"/>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2EE86176-E890-41A6-BBD0-2D9B93C572DA}">
      <dsp:nvSpPr>
        <dsp:cNvPr id="0" name=""/>
        <dsp:cNvSpPr/>
      </dsp:nvSpPr>
      <dsp:spPr>
        <a:xfrm>
          <a:off x="988500" y="2863636"/>
          <a:ext cx="7098098" cy="64156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t>CAT Setup – Lock Users &amp; Data Freeze</a:t>
          </a:r>
        </a:p>
      </dsp:txBody>
      <dsp:txXfrm>
        <a:off x="988500" y="2863636"/>
        <a:ext cx="7098098" cy="641563"/>
      </dsp:txXfrm>
    </dsp:sp>
    <dsp:sp modelId="{EC2ABAF4-DDD6-47CF-8D38-BBA27B20E3CB}">
      <dsp:nvSpPr>
        <dsp:cNvPr id="0" name=""/>
        <dsp:cNvSpPr/>
      </dsp:nvSpPr>
      <dsp:spPr>
        <a:xfrm>
          <a:off x="704284" y="2900202"/>
          <a:ext cx="568431" cy="568431"/>
        </a:xfrm>
        <a:prstGeom prst="ellipse">
          <a:avLst/>
        </a:prstGeom>
        <a:solidFill>
          <a:schemeClr val="lt1">
            <a:hueOff val="0"/>
            <a:satOff val="0"/>
            <a:lumOff val="0"/>
            <a:alphaOff val="0"/>
          </a:schemeClr>
        </a:solidFill>
        <a:ln w="25400" cap="flat" cmpd="sng" algn="ctr">
          <a:solidFill>
            <a:schemeClr val="accent2">
              <a:shade val="50000"/>
              <a:hueOff val="-34157"/>
              <a:satOff val="-6237"/>
              <a:lumOff val="36092"/>
              <a:alphaOff val="0"/>
            </a:schemeClr>
          </a:solidFill>
          <a:prstDash val="solid"/>
        </a:ln>
        <a:effectLst/>
      </dsp:spPr>
      <dsp:style>
        <a:lnRef idx="2">
          <a:scrgbClr r="0" g="0" b="0"/>
        </a:lnRef>
        <a:fillRef idx="1">
          <a:scrgbClr r="0" g="0" b="0"/>
        </a:fillRef>
        <a:effectRef idx="0">
          <a:scrgbClr r="0" g="0" b="0"/>
        </a:effectRef>
        <a:fontRef idx="minor"/>
      </dsp:style>
    </dsp:sp>
    <dsp:sp modelId="{ED885230-DE9D-4757-8027-6C793D0C3E88}">
      <dsp:nvSpPr>
        <dsp:cNvPr id="0" name=""/>
        <dsp:cNvSpPr/>
      </dsp:nvSpPr>
      <dsp:spPr>
        <a:xfrm>
          <a:off x="762829" y="3541870"/>
          <a:ext cx="7323769" cy="649130"/>
        </a:xfrm>
        <a:prstGeom prst="rect">
          <a:avLst/>
        </a:prstGeom>
        <a:solidFill>
          <a:schemeClr val="accent2">
            <a:shade val="50000"/>
            <a:hueOff val="-23705"/>
            <a:satOff val="-4805"/>
            <a:lumOff val="264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solidFill>
                <a:schemeClr val="bg1"/>
              </a:solidFill>
            </a:rPr>
            <a:t>CAT Reporting</a:t>
          </a:r>
        </a:p>
      </dsp:txBody>
      <dsp:txXfrm>
        <a:off x="762829" y="3541870"/>
        <a:ext cx="7323769" cy="649130"/>
      </dsp:txXfrm>
    </dsp:sp>
    <dsp:sp modelId="{DDEEB327-7D36-481C-AAAF-1F6E0B8B0B70}">
      <dsp:nvSpPr>
        <dsp:cNvPr id="0" name=""/>
        <dsp:cNvSpPr/>
      </dsp:nvSpPr>
      <dsp:spPr>
        <a:xfrm>
          <a:off x="478613" y="3582220"/>
          <a:ext cx="568431" cy="568431"/>
        </a:xfrm>
        <a:prstGeom prst="ellipse">
          <a:avLst/>
        </a:prstGeom>
        <a:solidFill>
          <a:schemeClr val="lt1">
            <a:hueOff val="0"/>
            <a:satOff val="0"/>
            <a:lumOff val="0"/>
            <a:alphaOff val="0"/>
          </a:schemeClr>
        </a:solidFill>
        <a:ln w="25400" cap="flat" cmpd="sng" algn="ctr">
          <a:solidFill>
            <a:schemeClr val="accent2">
              <a:shade val="50000"/>
              <a:hueOff val="-22771"/>
              <a:satOff val="-4158"/>
              <a:lumOff val="24061"/>
              <a:alphaOff val="0"/>
            </a:schemeClr>
          </a:solidFill>
          <a:prstDash val="solid"/>
        </a:ln>
        <a:effectLst/>
      </dsp:spPr>
      <dsp:style>
        <a:lnRef idx="2">
          <a:scrgbClr r="0" g="0" b="0"/>
        </a:lnRef>
        <a:fillRef idx="1">
          <a:scrgbClr r="0" g="0" b="0"/>
        </a:fillRef>
        <a:effectRef idx="0">
          <a:scrgbClr r="0" g="0" b="0"/>
        </a:effectRef>
        <a:fontRef idx="minor"/>
      </dsp:style>
    </dsp:sp>
    <dsp:sp modelId="{867CE81B-86EF-4E05-BFB7-655DEC08082C}">
      <dsp:nvSpPr>
        <dsp:cNvPr id="0" name=""/>
        <dsp:cNvSpPr/>
      </dsp:nvSpPr>
      <dsp:spPr>
        <a:xfrm>
          <a:off x="351016" y="4267201"/>
          <a:ext cx="7735582" cy="563506"/>
        </a:xfrm>
        <a:prstGeom prst="rect">
          <a:avLst/>
        </a:prstGeom>
        <a:solidFill>
          <a:schemeClr val="accent2">
            <a:shade val="50000"/>
            <a:hueOff val="-11853"/>
            <a:satOff val="-2403"/>
            <a:lumOff val="132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954" tIns="50800" rIns="50800" bIns="50800" numCol="1" spcCol="1270" anchor="ctr" anchorCtr="0">
          <a:noAutofit/>
        </a:bodyPr>
        <a:lstStyle/>
        <a:p>
          <a:pPr lvl="0" algn="l" defTabSz="889000">
            <a:lnSpc>
              <a:spcPct val="90000"/>
            </a:lnSpc>
            <a:spcBef>
              <a:spcPct val="0"/>
            </a:spcBef>
            <a:spcAft>
              <a:spcPct val="35000"/>
            </a:spcAft>
          </a:pPr>
          <a:r>
            <a:rPr lang="en-US" sz="2000" kern="1200" baseline="0" dirty="0" smtClean="0">
              <a:solidFill>
                <a:schemeClr val="bg1"/>
              </a:solidFill>
            </a:rPr>
            <a:t>Resources and Support</a:t>
          </a:r>
        </a:p>
      </dsp:txBody>
      <dsp:txXfrm>
        <a:off x="351016" y="4267201"/>
        <a:ext cx="7735582" cy="563506"/>
      </dsp:txXfrm>
    </dsp:sp>
    <dsp:sp modelId="{A378691D-02E4-456A-AD50-06306A71ED01}">
      <dsp:nvSpPr>
        <dsp:cNvPr id="0" name=""/>
        <dsp:cNvSpPr/>
      </dsp:nvSpPr>
      <dsp:spPr>
        <a:xfrm>
          <a:off x="66800" y="4264738"/>
          <a:ext cx="568431" cy="568431"/>
        </a:xfrm>
        <a:prstGeom prst="ellipse">
          <a:avLst/>
        </a:prstGeom>
        <a:solidFill>
          <a:schemeClr val="lt1">
            <a:hueOff val="0"/>
            <a:satOff val="0"/>
            <a:lumOff val="0"/>
            <a:alphaOff val="0"/>
          </a:schemeClr>
        </a:solidFill>
        <a:ln w="25400" cap="flat" cmpd="sng" algn="ctr">
          <a:solidFill>
            <a:schemeClr val="accent2">
              <a:shade val="50000"/>
              <a:hueOff val="-11386"/>
              <a:satOff val="-2079"/>
              <a:lumOff val="1203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dirty="0" smtClean="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Locating the CAT &amp; IPS Files</a:t>
          </a:r>
          <a:endParaRPr lang="en-US" sz="2300" kern="1200" dirty="0"/>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IR to IPS to CAT Process</a:t>
          </a:r>
          <a:endParaRPr lang="en-US" sz="2300" kern="1200" dirty="0"/>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Setup – Lock Users &amp; Data Freeze</a:t>
          </a:r>
          <a:endParaRPr lang="en-US" sz="2300" kern="1200" dirty="0"/>
        </a:p>
      </dsp:txBody>
      <dsp:txXfrm>
        <a:off x="1069594" y="3391706"/>
        <a:ext cx="6089640" cy="504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955DF-49EF-4E78-A874-E94ABA84445A}">
      <dsp:nvSpPr>
        <dsp:cNvPr id="0" name=""/>
        <dsp:cNvSpPr/>
      </dsp:nvSpPr>
      <dsp:spPr>
        <a:xfrm>
          <a:off x="0" y="429856"/>
          <a:ext cx="8228830" cy="80655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kern="1200" smtClean="0"/>
            <a:t>CAT Functionality</a:t>
          </a:r>
          <a:endParaRPr lang="en-US" sz="3400" kern="1200" dirty="0"/>
        </a:p>
      </dsp:txBody>
      <dsp:txXfrm>
        <a:off x="39373" y="469229"/>
        <a:ext cx="8150084" cy="727809"/>
      </dsp:txXfrm>
    </dsp:sp>
    <dsp:sp modelId="{294DE1E9-BCB3-4349-A7FA-F8943830A4C3}">
      <dsp:nvSpPr>
        <dsp:cNvPr id="0" name=""/>
        <dsp:cNvSpPr/>
      </dsp:nvSpPr>
      <dsp:spPr>
        <a:xfrm>
          <a:off x="1042304" y="1341700"/>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Locating the CAT &amp; IPS Files</a:t>
          </a:r>
          <a:endParaRPr lang="en-US" sz="2300" kern="1200" dirty="0"/>
        </a:p>
      </dsp:txBody>
      <dsp:txXfrm>
        <a:off x="1069594" y="1368990"/>
        <a:ext cx="6089640" cy="504458"/>
      </dsp:txXfrm>
    </dsp:sp>
    <dsp:sp modelId="{DC675D69-D87A-451F-9E71-8F940165BDB6}">
      <dsp:nvSpPr>
        <dsp:cNvPr id="0" name=""/>
        <dsp:cNvSpPr/>
      </dsp:nvSpPr>
      <dsp:spPr>
        <a:xfrm>
          <a:off x="1042304" y="2015939"/>
          <a:ext cx="6144220" cy="559038"/>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The IR to IPS to CAT Process</a:t>
          </a:r>
          <a:endParaRPr lang="en-US" sz="2300" kern="1200" dirty="0"/>
        </a:p>
      </dsp:txBody>
      <dsp:txXfrm>
        <a:off x="1069594" y="2043229"/>
        <a:ext cx="6089640" cy="504458"/>
      </dsp:txXfrm>
    </dsp:sp>
    <dsp:sp modelId="{0609BE3B-F643-4843-B466-66A3B009E948}">
      <dsp:nvSpPr>
        <dsp:cNvPr id="0" name=""/>
        <dsp:cNvSpPr/>
      </dsp:nvSpPr>
      <dsp:spPr>
        <a:xfrm>
          <a:off x="1042304" y="2690177"/>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and AAP</a:t>
          </a:r>
          <a:endParaRPr lang="en-US" sz="2300" kern="1200" dirty="0"/>
        </a:p>
      </dsp:txBody>
      <dsp:txXfrm>
        <a:off x="1069594" y="2717467"/>
        <a:ext cx="6089640" cy="504458"/>
      </dsp:txXfrm>
    </dsp:sp>
    <dsp:sp modelId="{5FDCD56E-A073-45CF-90E0-E8E366BDB866}">
      <dsp:nvSpPr>
        <dsp:cNvPr id="0" name=""/>
        <dsp:cNvSpPr/>
      </dsp:nvSpPr>
      <dsp:spPr>
        <a:xfrm>
          <a:off x="1042304" y="3364416"/>
          <a:ext cx="6144220" cy="559038"/>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CAT Setup – Lock Users &amp; Data Freeze</a:t>
          </a:r>
          <a:endParaRPr lang="en-US" sz="2300" kern="1200" dirty="0"/>
        </a:p>
      </dsp:txBody>
      <dsp:txXfrm>
        <a:off x="1069594" y="3391706"/>
        <a:ext cx="6089640" cy="504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6962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tx1"/>
              </a:solidFill>
            </a:rPr>
            <a:t>CAT Reporting</a:t>
          </a:r>
          <a:endParaRPr lang="en-US" sz="3500" kern="1200" dirty="0">
            <a:solidFill>
              <a:schemeClr val="tx1"/>
            </a:solidFill>
          </a:endParaRPr>
        </a:p>
      </dsp:txBody>
      <dsp:txXfrm>
        <a:off x="40980" y="40980"/>
        <a:ext cx="7614240" cy="757514"/>
      </dsp:txXfrm>
    </dsp:sp>
    <dsp:sp modelId="{81F84F09-CB93-49C5-A193-388B3D609934}">
      <dsp:nvSpPr>
        <dsp:cNvPr id="0" name=""/>
        <dsp:cNvSpPr/>
      </dsp:nvSpPr>
      <dsp:spPr>
        <a:xfrm>
          <a:off x="0" y="951862"/>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smtClean="0"/>
            <a:t>Additional Functionality</a:t>
          </a:r>
          <a:endParaRPr lang="en-US" sz="3500" kern="1200"/>
        </a:p>
      </dsp:txBody>
      <dsp:txXfrm>
        <a:off x="40980" y="992842"/>
        <a:ext cx="7614240" cy="757514"/>
      </dsp:txXfrm>
    </dsp:sp>
    <dsp:sp modelId="{8EE6E61E-E0D4-4873-B4B6-B9EA566DDBB9}">
      <dsp:nvSpPr>
        <dsp:cNvPr id="0" name=""/>
        <dsp:cNvSpPr/>
      </dsp:nvSpPr>
      <dsp:spPr>
        <a:xfrm>
          <a:off x="0" y="1892137"/>
          <a:ext cx="76962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Resources &amp; Support </a:t>
          </a:r>
          <a:endParaRPr lang="en-US" sz="3500" kern="1200" dirty="0"/>
        </a:p>
      </dsp:txBody>
      <dsp:txXfrm>
        <a:off x="40980" y="1933117"/>
        <a:ext cx="7614240" cy="7575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2390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tx1"/>
              </a:solidFill>
            </a:rPr>
            <a:t>CAT Reporting</a:t>
          </a:r>
          <a:endParaRPr lang="en-US" sz="3500" kern="1200" dirty="0">
            <a:solidFill>
              <a:schemeClr val="tx1"/>
            </a:solidFill>
          </a:endParaRPr>
        </a:p>
      </dsp:txBody>
      <dsp:txXfrm>
        <a:off x="40980" y="40980"/>
        <a:ext cx="7157040" cy="757514"/>
      </dsp:txXfrm>
    </dsp:sp>
    <dsp:sp modelId="{81F84F09-CB93-49C5-A193-388B3D609934}">
      <dsp:nvSpPr>
        <dsp:cNvPr id="0" name=""/>
        <dsp:cNvSpPr/>
      </dsp:nvSpPr>
      <dsp:spPr>
        <a:xfrm>
          <a:off x="0" y="951862"/>
          <a:ext cx="72390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Additional Functionality</a:t>
          </a:r>
          <a:endParaRPr lang="en-US" sz="3500" kern="1200" dirty="0"/>
        </a:p>
      </dsp:txBody>
      <dsp:txXfrm>
        <a:off x="40980" y="992842"/>
        <a:ext cx="7157040" cy="757514"/>
      </dsp:txXfrm>
    </dsp:sp>
    <dsp:sp modelId="{8EE6E61E-E0D4-4873-B4B6-B9EA566DDBB9}">
      <dsp:nvSpPr>
        <dsp:cNvPr id="0" name=""/>
        <dsp:cNvSpPr/>
      </dsp:nvSpPr>
      <dsp:spPr>
        <a:xfrm>
          <a:off x="0" y="1892137"/>
          <a:ext cx="72390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Resources &amp; Support </a:t>
          </a:r>
          <a:endParaRPr lang="en-US" sz="3500" kern="1200" dirty="0"/>
        </a:p>
      </dsp:txBody>
      <dsp:txXfrm>
        <a:off x="40980" y="1933117"/>
        <a:ext cx="7157040" cy="757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CF67D-BAB1-4630-BD75-5888FA996D47}">
      <dsp:nvSpPr>
        <dsp:cNvPr id="0" name=""/>
        <dsp:cNvSpPr/>
      </dsp:nvSpPr>
      <dsp:spPr>
        <a:xfrm>
          <a:off x="0" y="0"/>
          <a:ext cx="70104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solidFill>
                <a:schemeClr val="tx1"/>
              </a:solidFill>
            </a:rPr>
            <a:t>CAT Reporting</a:t>
          </a:r>
          <a:endParaRPr lang="en-US" sz="3500" kern="1200" dirty="0">
            <a:solidFill>
              <a:schemeClr val="tx1"/>
            </a:solidFill>
          </a:endParaRPr>
        </a:p>
      </dsp:txBody>
      <dsp:txXfrm>
        <a:off x="40980" y="40980"/>
        <a:ext cx="6928440" cy="757514"/>
      </dsp:txXfrm>
    </dsp:sp>
    <dsp:sp modelId="{81F84F09-CB93-49C5-A193-388B3D609934}">
      <dsp:nvSpPr>
        <dsp:cNvPr id="0" name=""/>
        <dsp:cNvSpPr/>
      </dsp:nvSpPr>
      <dsp:spPr>
        <a:xfrm>
          <a:off x="0" y="951862"/>
          <a:ext cx="7010400" cy="839474"/>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Additional Functionality</a:t>
          </a:r>
          <a:endParaRPr lang="en-US" sz="3500" kern="1200" dirty="0"/>
        </a:p>
      </dsp:txBody>
      <dsp:txXfrm>
        <a:off x="40980" y="992842"/>
        <a:ext cx="6928440" cy="757514"/>
      </dsp:txXfrm>
    </dsp:sp>
    <dsp:sp modelId="{8EE6E61E-E0D4-4873-B4B6-B9EA566DDBB9}">
      <dsp:nvSpPr>
        <dsp:cNvPr id="0" name=""/>
        <dsp:cNvSpPr/>
      </dsp:nvSpPr>
      <dsp:spPr>
        <a:xfrm>
          <a:off x="0" y="1892137"/>
          <a:ext cx="7010400" cy="839474"/>
        </a:xfrm>
        <a:prstGeom prst="round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t>Resources and Support </a:t>
          </a:r>
          <a:endParaRPr lang="en-US" sz="3500" kern="1200" dirty="0"/>
        </a:p>
      </dsp:txBody>
      <dsp:txXfrm>
        <a:off x="40980" y="1933117"/>
        <a:ext cx="6928440" cy="75751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1" tIns="46215" rIns="92431" bIns="46215" rtlCol="0"/>
          <a:lstStyle>
            <a:lvl1pPr algn="l">
              <a:defRPr sz="1200"/>
            </a:lvl1pPr>
          </a:lstStyle>
          <a:p>
            <a:endParaRPr lang="en-US" dirty="0"/>
          </a:p>
        </p:txBody>
      </p:sp>
      <p:sp>
        <p:nvSpPr>
          <p:cNvPr id="3" name="Date Placeholder 2"/>
          <p:cNvSpPr>
            <a:spLocks noGrp="1"/>
          </p:cNvSpPr>
          <p:nvPr>
            <p:ph type="dt" sz="quarter" idx="1"/>
          </p:nvPr>
        </p:nvSpPr>
        <p:spPr>
          <a:xfrm>
            <a:off x="5265813" y="2"/>
            <a:ext cx="4028440" cy="350520"/>
          </a:xfrm>
          <a:prstGeom prst="rect">
            <a:avLst/>
          </a:prstGeom>
        </p:spPr>
        <p:txBody>
          <a:bodyPr vert="horz" lIns="92431" tIns="46215" rIns="92431" bIns="46215" rtlCol="0"/>
          <a:lstStyle>
            <a:lvl1pPr algn="r">
              <a:defRPr sz="1200"/>
            </a:lvl1pPr>
          </a:lstStyle>
          <a:p>
            <a:fld id="{E9AAB470-F3B3-4A98-A7F4-B8990F8E14C8}" type="datetimeFigureOut">
              <a:rPr lang="en-US" smtClean="0"/>
              <a:t>1/23/2018</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2431" tIns="46215" rIns="92431" bIns="462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3" y="6658664"/>
            <a:ext cx="4028440" cy="350520"/>
          </a:xfrm>
          <a:prstGeom prst="rect">
            <a:avLst/>
          </a:prstGeom>
        </p:spPr>
        <p:txBody>
          <a:bodyPr vert="horz" lIns="92431" tIns="46215" rIns="92431" bIns="46215" rtlCol="0" anchor="b"/>
          <a:lstStyle>
            <a:lvl1pPr algn="r">
              <a:defRPr sz="1200"/>
            </a:lvl1pPr>
          </a:lstStyle>
          <a:p>
            <a:fld id="{5FABAAFB-F714-434F-BAC1-42768C750428}" type="slidenum">
              <a:rPr lang="en-US" smtClean="0"/>
              <a:t>‹#›</a:t>
            </a:fld>
            <a:endParaRPr lang="en-US" dirty="0"/>
          </a:p>
        </p:txBody>
      </p:sp>
    </p:spTree>
    <p:extLst>
      <p:ext uri="{BB962C8B-B14F-4D97-AF65-F5344CB8AC3E}">
        <p14:creationId xmlns:p14="http://schemas.microsoft.com/office/powerpoint/2010/main" val="3595974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4028440" cy="350520"/>
          </a:xfrm>
          <a:prstGeom prst="rect">
            <a:avLst/>
          </a:prstGeom>
        </p:spPr>
        <p:txBody>
          <a:bodyPr vert="horz" lIns="92431" tIns="46215" rIns="92431" bIns="46215" rtlCol="0"/>
          <a:lstStyle>
            <a:lvl1pPr algn="l">
              <a:defRPr sz="1200"/>
            </a:lvl1pPr>
          </a:lstStyle>
          <a:p>
            <a:endParaRPr lang="en-US" dirty="0"/>
          </a:p>
        </p:txBody>
      </p:sp>
      <p:sp>
        <p:nvSpPr>
          <p:cNvPr id="3" name="Date Placeholder 2"/>
          <p:cNvSpPr>
            <a:spLocks noGrp="1"/>
          </p:cNvSpPr>
          <p:nvPr>
            <p:ph type="dt" idx="1"/>
          </p:nvPr>
        </p:nvSpPr>
        <p:spPr>
          <a:xfrm>
            <a:off x="5265813" y="2"/>
            <a:ext cx="4028440" cy="350520"/>
          </a:xfrm>
          <a:prstGeom prst="rect">
            <a:avLst/>
          </a:prstGeom>
        </p:spPr>
        <p:txBody>
          <a:bodyPr vert="horz" lIns="92431" tIns="46215" rIns="92431" bIns="46215" rtlCol="0"/>
          <a:lstStyle>
            <a:lvl1pPr algn="r">
              <a:defRPr sz="1200"/>
            </a:lvl1pPr>
          </a:lstStyle>
          <a:p>
            <a:fld id="{9088C54F-2B93-47B2-87C7-D4B1F1DD51FF}" type="datetimeFigureOut">
              <a:rPr lang="en-US" smtClean="0"/>
              <a:t>1/23/2018</a:t>
            </a:fld>
            <a:endParaRPr lang="en-US" dirty="0"/>
          </a:p>
        </p:txBody>
      </p:sp>
      <p:sp>
        <p:nvSpPr>
          <p:cNvPr id="4" name="Slide Image Placeholder 3"/>
          <p:cNvSpPr>
            <a:spLocks noGrp="1" noRot="1" noChangeAspect="1"/>
          </p:cNvSpPr>
          <p:nvPr>
            <p:ph type="sldImg" idx="2"/>
          </p:nvPr>
        </p:nvSpPr>
        <p:spPr>
          <a:xfrm>
            <a:off x="2895600" y="525463"/>
            <a:ext cx="3506788" cy="2628900"/>
          </a:xfrm>
          <a:prstGeom prst="rect">
            <a:avLst/>
          </a:prstGeom>
          <a:noFill/>
          <a:ln w="12700">
            <a:solidFill>
              <a:prstClr val="black"/>
            </a:solidFill>
          </a:ln>
        </p:spPr>
        <p:txBody>
          <a:bodyPr vert="horz" lIns="92431" tIns="46215" rIns="92431" bIns="46215" rtlCol="0" anchor="ctr"/>
          <a:lstStyle/>
          <a:p>
            <a:endParaRPr lang="en-US" dirty="0"/>
          </a:p>
        </p:txBody>
      </p:sp>
      <p:sp>
        <p:nvSpPr>
          <p:cNvPr id="5" name="Notes Placeholder 4"/>
          <p:cNvSpPr>
            <a:spLocks noGrp="1"/>
          </p:cNvSpPr>
          <p:nvPr>
            <p:ph type="body" sz="quarter" idx="3"/>
          </p:nvPr>
        </p:nvSpPr>
        <p:spPr>
          <a:xfrm>
            <a:off x="929645" y="3329941"/>
            <a:ext cx="7437119" cy="3154680"/>
          </a:xfrm>
          <a:prstGeom prst="rect">
            <a:avLst/>
          </a:prstGeom>
        </p:spPr>
        <p:txBody>
          <a:bodyPr vert="horz" lIns="92431" tIns="46215" rIns="92431" bIns="462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58664"/>
            <a:ext cx="4028440" cy="350520"/>
          </a:xfrm>
          <a:prstGeom prst="rect">
            <a:avLst/>
          </a:prstGeom>
        </p:spPr>
        <p:txBody>
          <a:bodyPr vert="horz" lIns="92431" tIns="46215" rIns="92431" bIns="462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3" y="6658664"/>
            <a:ext cx="4028440" cy="350520"/>
          </a:xfrm>
          <a:prstGeom prst="rect">
            <a:avLst/>
          </a:prstGeom>
        </p:spPr>
        <p:txBody>
          <a:bodyPr vert="horz" lIns="92431" tIns="46215" rIns="92431" bIns="46215" rtlCol="0" anchor="b"/>
          <a:lstStyle>
            <a:lvl1pPr algn="r">
              <a:defRPr sz="1200"/>
            </a:lvl1pPr>
          </a:lstStyle>
          <a:p>
            <a:fld id="{D4F5E9BB-4377-4C4D-B255-3E3259351C29}" type="slidenum">
              <a:rPr lang="en-US" smtClean="0"/>
              <a:t>‹#›</a:t>
            </a:fld>
            <a:endParaRPr lang="en-US" dirty="0"/>
          </a:p>
        </p:txBody>
      </p:sp>
    </p:spTree>
    <p:extLst>
      <p:ext uri="{BB962C8B-B14F-4D97-AF65-F5344CB8AC3E}">
        <p14:creationId xmlns:p14="http://schemas.microsoft.com/office/powerpoint/2010/main" val="1289459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1</a:t>
            </a:fld>
            <a:endParaRPr lang="en-US" dirty="0"/>
          </a:p>
        </p:txBody>
      </p:sp>
    </p:spTree>
    <p:extLst>
      <p:ext uri="{BB962C8B-B14F-4D97-AF65-F5344CB8AC3E}">
        <p14:creationId xmlns:p14="http://schemas.microsoft.com/office/powerpoint/2010/main" val="3162434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10</a:t>
            </a:fld>
            <a:endParaRPr lang="en-US" dirty="0"/>
          </a:p>
        </p:txBody>
      </p:sp>
    </p:spTree>
    <p:extLst>
      <p:ext uri="{BB962C8B-B14F-4D97-AF65-F5344CB8AC3E}">
        <p14:creationId xmlns:p14="http://schemas.microsoft.com/office/powerpoint/2010/main" val="148164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11</a:t>
            </a:fld>
            <a:endParaRPr lang="en-US" dirty="0"/>
          </a:p>
        </p:txBody>
      </p:sp>
    </p:spTree>
    <p:extLst>
      <p:ext uri="{BB962C8B-B14F-4D97-AF65-F5344CB8AC3E}">
        <p14:creationId xmlns:p14="http://schemas.microsoft.com/office/powerpoint/2010/main" val="3622039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IPS -&gt; CAT Tab within</a:t>
            </a:r>
            <a:r>
              <a:rPr lang="en-US" baseline="0" dirty="0" smtClean="0"/>
              <a:t> IPS – make sure you have all of the data from your IPS captured in your CSV file.</a:t>
            </a:r>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12</a:t>
            </a:fld>
            <a:endParaRPr lang="en-US" dirty="0"/>
          </a:p>
        </p:txBody>
      </p:sp>
    </p:spTree>
    <p:extLst>
      <p:ext uri="{BB962C8B-B14F-4D97-AF65-F5344CB8AC3E}">
        <p14:creationId xmlns:p14="http://schemas.microsoft.com/office/powerpoint/2010/main" val="3005574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a:t>
            </a:r>
            <a:r>
              <a:rPr lang="en-US" baseline="0" dirty="0" smtClean="0"/>
              <a:t>put file contains ‘Updated’ (green), ‘Updated with Warning (blue) and ‘Rejected’ (red).</a:t>
            </a:r>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13</a:t>
            </a:fld>
            <a:endParaRPr lang="en-US" dirty="0"/>
          </a:p>
        </p:txBody>
      </p:sp>
    </p:spTree>
    <p:extLst>
      <p:ext uri="{BB962C8B-B14F-4D97-AF65-F5344CB8AC3E}">
        <p14:creationId xmlns:p14="http://schemas.microsoft.com/office/powerpoint/2010/main" val="3726768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14</a:t>
            </a:fld>
            <a:endParaRPr lang="en-US" dirty="0"/>
          </a:p>
        </p:txBody>
      </p:sp>
    </p:spTree>
    <p:extLst>
      <p:ext uri="{BB962C8B-B14F-4D97-AF65-F5344CB8AC3E}">
        <p14:creationId xmlns:p14="http://schemas.microsoft.com/office/powerpoint/2010/main" val="205345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6" indent="-171446">
              <a:buFont typeface="Arial" panose="020B0604020202020204" pitchFamily="34" charset="0"/>
              <a:buChar char="•"/>
            </a:pPr>
            <a:r>
              <a:rPr lang="en-US" dirty="0" smtClean="0"/>
              <a:t>Very top</a:t>
            </a:r>
            <a:r>
              <a:rPr lang="en-US" baseline="0" dirty="0" smtClean="0"/>
              <a:t> section – Employee Attributes – Pulls key demographics from HRS.</a:t>
            </a:r>
          </a:p>
          <a:p>
            <a:pPr marL="171446" indent="-171446">
              <a:buFont typeface="Arial" panose="020B0604020202020204" pitchFamily="34" charset="0"/>
              <a:buChar char="•"/>
            </a:pPr>
            <a:r>
              <a:rPr lang="en-US" baseline="0" dirty="0" smtClean="0"/>
              <a:t>Recent &amp; Future HR Transactions – Pulls recent transactions from an employee’s job record in HRS that are relevant to the compensation process.</a:t>
            </a:r>
          </a:p>
          <a:p>
            <a:pPr marL="171446" indent="-171446">
              <a:buFont typeface="Arial" panose="020B0604020202020204" pitchFamily="34" charset="0"/>
              <a:buChar char="•"/>
            </a:pPr>
            <a:r>
              <a:rPr lang="en-US" baseline="0" dirty="0" smtClean="0"/>
              <a:t>Compensation Data – Displays compensation changes which will be added to an employee’s job record. Populates through the IPS upload and manual additions.   </a:t>
            </a:r>
          </a:p>
          <a:p>
            <a:pPr marL="628634" lvl="1" indent="-171446">
              <a:buFont typeface="Arial" panose="020B0604020202020204" pitchFamily="34" charset="0"/>
              <a:buChar char="•"/>
            </a:pPr>
            <a:r>
              <a:rPr lang="en-US" baseline="0" dirty="0" smtClean="0"/>
              <a:t>When Job Data Feed is ON: Data from HRS is updated nightly and when the employee record page is viewed.</a:t>
            </a:r>
          </a:p>
          <a:p>
            <a:pPr marL="171446" indent="-171446">
              <a:buFont typeface="Arial" panose="020B0604020202020204" pitchFamily="34" charset="0"/>
              <a:buChar char="•"/>
            </a:pPr>
            <a:r>
              <a:rPr lang="en-US" baseline="0" dirty="0" smtClean="0"/>
              <a:t>Funding Data – Displays an employee’s funding splits and distribution percentages.  Populates through the IPS upload and manual additions.</a:t>
            </a:r>
          </a:p>
          <a:p>
            <a:pPr marL="171446" indent="-171446">
              <a:buFont typeface="Arial" panose="020B0604020202020204" pitchFamily="34" charset="0"/>
              <a:buChar char="•"/>
            </a:pPr>
            <a:r>
              <a:rPr lang="en-US" baseline="0" dirty="0" smtClean="0"/>
              <a:t>Funding Edits – Funding splits are validated against SFS Actuals or CAT ledger combo edits.  When ‘OK to Load to HRS’ is checked, Actuals edits will be run.  When ‘Ok to Load to HRS’ is not checked, an institution can specify whether they would like Actuals or CAT edits to be run.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64B1AF8-440C-4CDB-9BD2-D8E421587A2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03512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6" indent="-171446">
              <a:buFont typeface="Arial" panose="020B0604020202020204" pitchFamily="34" charset="0"/>
              <a:buChar char="•"/>
            </a:pPr>
            <a:r>
              <a:rPr lang="en-US" dirty="0" smtClean="0"/>
              <a:t>Group,</a:t>
            </a:r>
            <a:r>
              <a:rPr lang="en-US" baseline="0" dirty="0" smtClean="0"/>
              <a:t> Lump, Vacant and Negative position adjustments are made in the APP by funding department.</a:t>
            </a:r>
          </a:p>
          <a:p>
            <a:pPr marL="171446" indent="-171446">
              <a:buFont typeface="Arial" panose="020B0604020202020204" pitchFamily="34" charset="0"/>
              <a:buChar char="•"/>
            </a:pPr>
            <a:r>
              <a:rPr lang="en-US" baseline="0" dirty="0" smtClean="0"/>
              <a:t>Vacant Positions – Departments can add placeholder positions into their annual budgets. This section can be populated through the IPS Upload or new rows can be added manually.</a:t>
            </a:r>
          </a:p>
          <a:p>
            <a:pPr marL="171446" indent="-171446" defTabSz="914379">
              <a:buFont typeface="Arial" panose="020B0604020202020204" pitchFamily="34" charset="0"/>
              <a:buChar char="•"/>
              <a:defRPr/>
            </a:pPr>
            <a:r>
              <a:rPr lang="en-US" baseline="0" dirty="0" smtClean="0"/>
              <a:t>Other Budget Adjustments – Other adjustments necessary for budgeting, such as accounting for group, lump sum or negative positions are entered here. This section can be populated through the IPS Upload or new rows can be added manually.</a:t>
            </a:r>
          </a:p>
          <a:p>
            <a:pPr marL="171446" indent="-17144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16</a:t>
            </a:fld>
            <a:endParaRPr lang="en-US" dirty="0"/>
          </a:p>
        </p:txBody>
      </p:sp>
    </p:spTree>
    <p:extLst>
      <p:ext uri="{BB962C8B-B14F-4D97-AF65-F5344CB8AC3E}">
        <p14:creationId xmlns:p14="http://schemas.microsoft.com/office/powerpoint/2010/main" val="173634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17</a:t>
            </a:fld>
            <a:endParaRPr lang="en-US" dirty="0"/>
          </a:p>
        </p:txBody>
      </p:sp>
    </p:spTree>
    <p:extLst>
      <p:ext uri="{BB962C8B-B14F-4D97-AF65-F5344CB8AC3E}">
        <p14:creationId xmlns:p14="http://schemas.microsoft.com/office/powerpoint/2010/main" val="152627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18</a:t>
            </a:fld>
            <a:endParaRPr lang="en-US" dirty="0"/>
          </a:p>
        </p:txBody>
      </p:sp>
    </p:spTree>
    <p:extLst>
      <p:ext uri="{BB962C8B-B14F-4D97-AF65-F5344CB8AC3E}">
        <p14:creationId xmlns:p14="http://schemas.microsoft.com/office/powerpoint/2010/main" val="3028781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Employees are organized by their</a:t>
            </a:r>
            <a:r>
              <a:rPr lang="en-US" baseline="0" dirty="0" smtClean="0"/>
              <a:t> HR dept.</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19</a:t>
            </a:fld>
            <a:endParaRPr lang="en-US"/>
          </a:p>
        </p:txBody>
      </p:sp>
    </p:spTree>
    <p:extLst>
      <p:ext uri="{BB962C8B-B14F-4D97-AF65-F5344CB8AC3E}">
        <p14:creationId xmlns:p14="http://schemas.microsoft.com/office/powerpoint/2010/main" val="354735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a:t>
            </a:fld>
            <a:endParaRPr lang="en-US" dirty="0"/>
          </a:p>
        </p:txBody>
      </p:sp>
    </p:spTree>
    <p:extLst>
      <p:ext uri="{BB962C8B-B14F-4D97-AF65-F5344CB8AC3E}">
        <p14:creationId xmlns:p14="http://schemas.microsoft.com/office/powerpoint/2010/main" val="1021080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20</a:t>
            </a:fld>
            <a:endParaRPr lang="en-US" dirty="0"/>
          </a:p>
        </p:txBody>
      </p:sp>
    </p:spTree>
    <p:extLst>
      <p:ext uri="{BB962C8B-B14F-4D97-AF65-F5344CB8AC3E}">
        <p14:creationId xmlns:p14="http://schemas.microsoft.com/office/powerpoint/2010/main" val="2963874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21</a:t>
            </a:fld>
            <a:endParaRPr lang="en-US" dirty="0"/>
          </a:p>
        </p:txBody>
      </p:sp>
    </p:spTree>
    <p:extLst>
      <p:ext uri="{BB962C8B-B14F-4D97-AF65-F5344CB8AC3E}">
        <p14:creationId xmlns:p14="http://schemas.microsoft.com/office/powerpoint/2010/main" val="174261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22</a:t>
            </a:fld>
            <a:endParaRPr lang="en-US" dirty="0"/>
          </a:p>
        </p:txBody>
      </p:sp>
    </p:spTree>
    <p:extLst>
      <p:ext uri="{BB962C8B-B14F-4D97-AF65-F5344CB8AC3E}">
        <p14:creationId xmlns:p14="http://schemas.microsoft.com/office/powerpoint/2010/main" val="334381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23</a:t>
            </a:fld>
            <a:endParaRPr lang="en-US"/>
          </a:p>
        </p:txBody>
      </p:sp>
    </p:spTree>
    <p:extLst>
      <p:ext uri="{BB962C8B-B14F-4D97-AF65-F5344CB8AC3E}">
        <p14:creationId xmlns:p14="http://schemas.microsoft.com/office/powerpoint/2010/main" val="3202700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24</a:t>
            </a:fld>
            <a:endParaRPr lang="en-US" dirty="0"/>
          </a:p>
        </p:txBody>
      </p:sp>
    </p:spTree>
    <p:extLst>
      <p:ext uri="{BB962C8B-B14F-4D97-AF65-F5344CB8AC3E}">
        <p14:creationId xmlns:p14="http://schemas.microsoft.com/office/powerpoint/2010/main" val="212759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25</a:t>
            </a:fld>
            <a:endParaRPr lang="en-US" dirty="0"/>
          </a:p>
        </p:txBody>
      </p:sp>
    </p:spTree>
    <p:extLst>
      <p:ext uri="{BB962C8B-B14F-4D97-AF65-F5344CB8AC3E}">
        <p14:creationId xmlns:p14="http://schemas.microsoft.com/office/powerpoint/2010/main" val="420570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26</a:t>
            </a:fld>
            <a:endParaRPr lang="en-US" dirty="0"/>
          </a:p>
        </p:txBody>
      </p:sp>
    </p:spTree>
    <p:extLst>
      <p:ext uri="{BB962C8B-B14F-4D97-AF65-F5344CB8AC3E}">
        <p14:creationId xmlns:p14="http://schemas.microsoft.com/office/powerpoint/2010/main" val="2534830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27</a:t>
            </a:fld>
            <a:endParaRPr lang="en-US" dirty="0"/>
          </a:p>
        </p:txBody>
      </p:sp>
    </p:spTree>
    <p:extLst>
      <p:ext uri="{BB962C8B-B14F-4D97-AF65-F5344CB8AC3E}">
        <p14:creationId xmlns:p14="http://schemas.microsoft.com/office/powerpoint/2010/main" val="2431785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28</a:t>
            </a:fld>
            <a:endParaRPr lang="en-US" dirty="0"/>
          </a:p>
        </p:txBody>
      </p:sp>
    </p:spTree>
    <p:extLst>
      <p:ext uri="{BB962C8B-B14F-4D97-AF65-F5344CB8AC3E}">
        <p14:creationId xmlns:p14="http://schemas.microsoft.com/office/powerpoint/2010/main" val="240399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29</a:t>
            </a:fld>
            <a:endParaRPr lang="en-US" dirty="0"/>
          </a:p>
        </p:txBody>
      </p:sp>
    </p:spTree>
    <p:extLst>
      <p:ext uri="{BB962C8B-B14F-4D97-AF65-F5344CB8AC3E}">
        <p14:creationId xmlns:p14="http://schemas.microsoft.com/office/powerpoint/2010/main" val="380309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a:t>
            </a:fld>
            <a:endParaRPr lang="en-US" dirty="0"/>
          </a:p>
        </p:txBody>
      </p:sp>
    </p:spTree>
    <p:extLst>
      <p:ext uri="{BB962C8B-B14F-4D97-AF65-F5344CB8AC3E}">
        <p14:creationId xmlns:p14="http://schemas.microsoft.com/office/powerpoint/2010/main" val="779705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30</a:t>
            </a:fld>
            <a:endParaRPr lang="en-US"/>
          </a:p>
        </p:txBody>
      </p:sp>
    </p:spTree>
    <p:extLst>
      <p:ext uri="{BB962C8B-B14F-4D97-AF65-F5344CB8AC3E}">
        <p14:creationId xmlns:p14="http://schemas.microsoft.com/office/powerpoint/2010/main" val="699475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31</a:t>
            </a:fld>
            <a:endParaRPr lang="en-US" dirty="0"/>
          </a:p>
        </p:txBody>
      </p:sp>
    </p:spTree>
    <p:extLst>
      <p:ext uri="{BB962C8B-B14F-4D97-AF65-F5344CB8AC3E}">
        <p14:creationId xmlns:p14="http://schemas.microsoft.com/office/powerpoint/2010/main" val="3036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32</a:t>
            </a:fld>
            <a:endParaRPr lang="en-US" dirty="0"/>
          </a:p>
        </p:txBody>
      </p:sp>
    </p:spTree>
    <p:extLst>
      <p:ext uri="{BB962C8B-B14F-4D97-AF65-F5344CB8AC3E}">
        <p14:creationId xmlns:p14="http://schemas.microsoft.com/office/powerpoint/2010/main" val="351276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33</a:t>
            </a:fld>
            <a:endParaRPr lang="en-US" dirty="0"/>
          </a:p>
        </p:txBody>
      </p:sp>
    </p:spTree>
    <p:extLst>
      <p:ext uri="{BB962C8B-B14F-4D97-AF65-F5344CB8AC3E}">
        <p14:creationId xmlns:p14="http://schemas.microsoft.com/office/powerpoint/2010/main" val="3620980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34</a:t>
            </a:fld>
            <a:endParaRPr lang="en-US" dirty="0"/>
          </a:p>
        </p:txBody>
      </p:sp>
    </p:spTree>
    <p:extLst>
      <p:ext uri="{BB962C8B-B14F-4D97-AF65-F5344CB8AC3E}">
        <p14:creationId xmlns:p14="http://schemas.microsoft.com/office/powerpoint/2010/main" val="3095779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35</a:t>
            </a:fld>
            <a:endParaRPr lang="en-US" dirty="0"/>
          </a:p>
        </p:txBody>
      </p:sp>
    </p:spTree>
    <p:extLst>
      <p:ext uri="{BB962C8B-B14F-4D97-AF65-F5344CB8AC3E}">
        <p14:creationId xmlns:p14="http://schemas.microsoft.com/office/powerpoint/2010/main" val="3277416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36</a:t>
            </a:fld>
            <a:endParaRPr lang="en-US" dirty="0"/>
          </a:p>
        </p:txBody>
      </p:sp>
    </p:spTree>
    <p:extLst>
      <p:ext uri="{BB962C8B-B14F-4D97-AF65-F5344CB8AC3E}">
        <p14:creationId xmlns:p14="http://schemas.microsoft.com/office/powerpoint/2010/main" val="1296598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37</a:t>
            </a:fld>
            <a:endParaRPr lang="en-US" dirty="0"/>
          </a:p>
        </p:txBody>
      </p:sp>
    </p:spTree>
    <p:extLst>
      <p:ext uri="{BB962C8B-B14F-4D97-AF65-F5344CB8AC3E}">
        <p14:creationId xmlns:p14="http://schemas.microsoft.com/office/powerpoint/2010/main" val="19274649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38</a:t>
            </a:fld>
            <a:endParaRPr lang="en-US" dirty="0"/>
          </a:p>
        </p:txBody>
      </p:sp>
    </p:spTree>
    <p:extLst>
      <p:ext uri="{BB962C8B-B14F-4D97-AF65-F5344CB8AC3E}">
        <p14:creationId xmlns:p14="http://schemas.microsoft.com/office/powerpoint/2010/main" val="1155718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39</a:t>
            </a:fld>
            <a:endParaRPr lang="en-US" dirty="0"/>
          </a:p>
        </p:txBody>
      </p:sp>
    </p:spTree>
    <p:extLst>
      <p:ext uri="{BB962C8B-B14F-4D97-AF65-F5344CB8AC3E}">
        <p14:creationId xmlns:p14="http://schemas.microsoft.com/office/powerpoint/2010/main" val="249576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a:t>
            </a:fld>
            <a:endParaRPr lang="en-US" dirty="0"/>
          </a:p>
        </p:txBody>
      </p:sp>
    </p:spTree>
    <p:extLst>
      <p:ext uri="{BB962C8B-B14F-4D97-AF65-F5344CB8AC3E}">
        <p14:creationId xmlns:p14="http://schemas.microsoft.com/office/powerpoint/2010/main" val="4687869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40</a:t>
            </a:fld>
            <a:endParaRPr lang="en-US" dirty="0"/>
          </a:p>
        </p:txBody>
      </p:sp>
    </p:spTree>
    <p:extLst>
      <p:ext uri="{BB962C8B-B14F-4D97-AF65-F5344CB8AC3E}">
        <p14:creationId xmlns:p14="http://schemas.microsoft.com/office/powerpoint/2010/main" val="172063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5</a:t>
            </a:fld>
            <a:endParaRPr lang="en-US" dirty="0"/>
          </a:p>
        </p:txBody>
      </p:sp>
    </p:spTree>
    <p:extLst>
      <p:ext uri="{BB962C8B-B14F-4D97-AF65-F5344CB8AC3E}">
        <p14:creationId xmlns:p14="http://schemas.microsoft.com/office/powerpoint/2010/main" val="139255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F5E9BB-4377-4C4D-B255-3E3259351C29}" type="slidenum">
              <a:rPr lang="en-US" smtClean="0"/>
              <a:t>6</a:t>
            </a:fld>
            <a:endParaRPr lang="en-US" dirty="0"/>
          </a:p>
        </p:txBody>
      </p:sp>
    </p:spTree>
    <p:extLst>
      <p:ext uri="{BB962C8B-B14F-4D97-AF65-F5344CB8AC3E}">
        <p14:creationId xmlns:p14="http://schemas.microsoft.com/office/powerpoint/2010/main" val="191418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a:t>
            </a:r>
            <a:r>
              <a:rPr lang="en-US" baseline="0" dirty="0" smtClean="0"/>
              <a:t> date: 07/01</a:t>
            </a:r>
            <a:endParaRPr lang="en-US" dirty="0"/>
          </a:p>
        </p:txBody>
      </p:sp>
      <p:sp>
        <p:nvSpPr>
          <p:cNvPr id="4" name="Slide Number Placeholder 3"/>
          <p:cNvSpPr>
            <a:spLocks noGrp="1"/>
          </p:cNvSpPr>
          <p:nvPr>
            <p:ph type="sldNum" sz="quarter" idx="10"/>
          </p:nvPr>
        </p:nvSpPr>
        <p:spPr/>
        <p:txBody>
          <a:bodyPr/>
          <a:lstStyle/>
          <a:p>
            <a:fld id="{F6BA0668-3FD5-48CD-BAFF-684F522AF86E}" type="slidenum">
              <a:rPr lang="en-US" smtClean="0"/>
              <a:t>7</a:t>
            </a:fld>
            <a:endParaRPr lang="en-US"/>
          </a:p>
        </p:txBody>
      </p:sp>
    </p:spTree>
    <p:extLst>
      <p:ext uri="{BB962C8B-B14F-4D97-AF65-F5344CB8AC3E}">
        <p14:creationId xmlns:p14="http://schemas.microsoft.com/office/powerpoint/2010/main" val="2184975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Columns 1-33 are data pulled from HRS/job data; columns 77-116</a:t>
            </a:r>
            <a:r>
              <a:rPr lang="en-US" baseline="0" dirty="0" smtClean="0"/>
              <a:t> is commitment account/funding data.</a:t>
            </a:r>
            <a:endParaRPr lang="en-US" dirty="0" smtClean="0"/>
          </a:p>
          <a:p>
            <a:r>
              <a:rPr lang="en-US" dirty="0" smtClean="0"/>
              <a:t>Remind users to do any sorting in the IR.  If try to sort in IPS,</a:t>
            </a:r>
            <a:r>
              <a:rPr lang="en-US" baseline="0" dirty="0" smtClean="0"/>
              <a:t> because of all the complex formulas, it sometimes breaks excel.</a:t>
            </a:r>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8</a:t>
            </a:fld>
            <a:endParaRPr lang="en-US" dirty="0"/>
          </a:p>
        </p:txBody>
      </p:sp>
    </p:spTree>
    <p:extLst>
      <p:ext uri="{BB962C8B-B14F-4D97-AF65-F5344CB8AC3E}">
        <p14:creationId xmlns:p14="http://schemas.microsoft.com/office/powerpoint/2010/main" val="21929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F5E9BB-4377-4C4D-B255-3E3259351C29}" type="slidenum">
              <a:rPr lang="en-US" smtClean="0"/>
              <a:t>9</a:t>
            </a:fld>
            <a:endParaRPr lang="en-US" dirty="0"/>
          </a:p>
        </p:txBody>
      </p:sp>
    </p:spTree>
    <p:extLst>
      <p:ext uri="{BB962C8B-B14F-4D97-AF65-F5344CB8AC3E}">
        <p14:creationId xmlns:p14="http://schemas.microsoft.com/office/powerpoint/2010/main" val="57976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20463D-2B4D-4086-8754-293C4482D352}"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669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AF455-D616-4362-B049-85ED3E6C5D44}"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33875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84FF55-047E-404F-9B3D-613BAA536421}"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73826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876276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53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355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77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80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587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59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5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8C224A2-6066-4768-849D-CE22A5F1C089}"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14423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050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872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453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1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2"/>
          <p:cNvSpPr>
            <a:spLocks noGrp="1"/>
          </p:cNvSpPr>
          <p:nvPr userDrawn="1">
            <p:ph type="title"/>
          </p:nvPr>
        </p:nvSpPr>
        <p:spPr>
          <a:xfrm>
            <a:off x="0" y="25203"/>
            <a:ext cx="9144000" cy="666546"/>
          </a:xfrm>
          <a:prstGeom prst="rect">
            <a:avLst/>
          </a:prstGeom>
        </p:spPr>
        <p:txBody>
          <a:bodyPr/>
          <a:lstStyle>
            <a:lvl1pPr>
              <a:defRPr sz="3600">
                <a:solidFill>
                  <a:schemeClr val="bg1"/>
                </a:solidFill>
              </a:defRPr>
            </a:lvl1pPr>
          </a:lstStyle>
          <a:p>
            <a:endParaRPr lang="en-US" sz="3600" dirty="0">
              <a:solidFill>
                <a:schemeClr val="bg1"/>
              </a:solidFill>
            </a:endParaRPr>
          </a:p>
        </p:txBody>
      </p:sp>
      <p:sp>
        <p:nvSpPr>
          <p:cNvPr id="7" name="TextBox 6"/>
          <p:cNvSpPr txBox="1"/>
          <p:nvPr userDrawn="1"/>
        </p:nvSpPr>
        <p:spPr>
          <a:xfrm>
            <a:off x="0" y="6477000"/>
            <a:ext cx="533400" cy="369332"/>
          </a:xfrm>
          <a:prstGeom prst="rect">
            <a:avLst/>
          </a:prstGeom>
          <a:noFill/>
        </p:spPr>
        <p:txBody>
          <a:bodyPr wrap="square" rtlCol="0">
            <a:spAutoFit/>
          </a:bodyPr>
          <a:lstStyle/>
          <a:p>
            <a:fld id="{AFA9F0C3-B36C-4BB8-9FB1-EC9874BA746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34704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62450C-2E67-428F-9662-DAB13D14FFD2}" type="slidenum">
              <a:rPr lang="en-US" smtClean="0"/>
              <a:t>‹#›</a:t>
            </a:fld>
            <a:endParaRPr lang="en-US" dirty="0"/>
          </a:p>
        </p:txBody>
      </p:sp>
      <p:sp>
        <p:nvSpPr>
          <p:cNvPr id="7" name="Title 2"/>
          <p:cNvSpPr txBox="1">
            <a:spLocks/>
          </p:cNvSpPr>
          <p:nvPr userDrawn="1"/>
        </p:nvSpPr>
        <p:spPr>
          <a:xfrm>
            <a:off x="0" y="304800"/>
            <a:ext cx="9144000" cy="8382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dirty="0">
              <a:solidFill>
                <a:schemeClr val="bg1"/>
              </a:solidFill>
            </a:endParaRPr>
          </a:p>
        </p:txBody>
      </p:sp>
      <p:sp>
        <p:nvSpPr>
          <p:cNvPr id="9" name="Text Placeholder 8"/>
          <p:cNvSpPr>
            <a:spLocks noGrp="1"/>
          </p:cNvSpPr>
          <p:nvPr>
            <p:ph type="body" sz="quarter" idx="13" hasCustomPrompt="1"/>
          </p:nvPr>
        </p:nvSpPr>
        <p:spPr>
          <a:xfrm>
            <a:off x="0" y="304800"/>
            <a:ext cx="9144000" cy="838200"/>
          </a:xfrm>
        </p:spPr>
        <p:txBody>
          <a:bodyPr anchor="ctr">
            <a:normAutofit/>
          </a:bodyPr>
          <a:lstStyle>
            <a:lvl1pPr marL="0" indent="0" algn="ctr">
              <a:buNone/>
              <a:defRPr sz="4000">
                <a:solidFill>
                  <a:schemeClr val="bg1"/>
                </a:solidFill>
              </a:defRPr>
            </a:lvl1pPr>
          </a:lstStyle>
          <a:p>
            <a:pPr lvl="0"/>
            <a:r>
              <a:rPr lang="en-US" dirty="0" smtClean="0"/>
              <a:t>Click to add title</a:t>
            </a:r>
            <a:endParaRPr lang="en-US" dirty="0"/>
          </a:p>
        </p:txBody>
      </p:sp>
    </p:spTree>
    <p:extLst>
      <p:ext uri="{BB962C8B-B14F-4D97-AF65-F5344CB8AC3E}">
        <p14:creationId xmlns:p14="http://schemas.microsoft.com/office/powerpoint/2010/main" val="764028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4148974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318014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166899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04544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55BDE-BDD6-4B90-976E-9E30DDE01E06}" type="datetime1">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853223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438569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44240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83690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19621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8476429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933772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50607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13877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3519264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D19FCF-7729-4A06-9A2B-CEA9DD647E37}" type="datetime1">
              <a:rPr lang="en-US" smtClean="0"/>
              <a:t>1/23/2018</a:t>
            </a:fld>
            <a:endParaRPr lang="en-US"/>
          </a:p>
        </p:txBody>
      </p:sp>
      <p:sp>
        <p:nvSpPr>
          <p:cNvPr id="5" name="Footer Placeholder 4"/>
          <p:cNvSpPr>
            <a:spLocks noGrp="1"/>
          </p:cNvSpPr>
          <p:nvPr>
            <p:ph type="ftr" sz="quarter" idx="11"/>
          </p:nvPr>
        </p:nvSpPr>
        <p:spPr/>
        <p:txBody>
          <a:bodyPr/>
          <a:lstStyle/>
          <a:p>
            <a:r>
              <a:rPr lang="en-US" smtClean="0"/>
              <a:t>University of Wisconsin - System</a:t>
            </a:r>
            <a:endParaRPr lang="en-US"/>
          </a:p>
        </p:txBody>
      </p:sp>
      <p:sp>
        <p:nvSpPr>
          <p:cNvPr id="6" name="Slide Number Placeholder 5"/>
          <p:cNvSpPr>
            <a:spLocks noGrp="1"/>
          </p:cNvSpPr>
          <p:nvPr>
            <p:ph type="sldNum" sz="quarter" idx="12"/>
          </p:nvPr>
        </p:nvSpPr>
        <p:spPr/>
        <p:txBody>
          <a:bodyPr/>
          <a:lstStyle/>
          <a:p>
            <a:fld id="{5F9F0D0D-C1D0-447B-88FF-E47BB6D86588}" type="slidenum">
              <a:rPr lang="en-US" smtClean="0"/>
              <a:t>‹#›</a:t>
            </a:fld>
            <a:endParaRPr lang="en-US"/>
          </a:p>
        </p:txBody>
      </p:sp>
      <p:sp>
        <p:nvSpPr>
          <p:cNvPr id="7" name="Text Placeholder 3"/>
          <p:cNvSpPr>
            <a:spLocks noGrp="1"/>
          </p:cNvSpPr>
          <p:nvPr>
            <p:ph type="body" sz="quarter" idx="13"/>
          </p:nvPr>
        </p:nvSpPr>
        <p:spPr>
          <a:xfrm>
            <a:off x="0" y="304800"/>
            <a:ext cx="9144000" cy="838200"/>
          </a:xfrm>
          <a:solidFill>
            <a:schemeClr val="accent2"/>
          </a:solidFill>
        </p:spPr>
        <p:txBody>
          <a:bodyPr>
            <a:normAutofit/>
          </a:bodyPr>
          <a:lstStyle>
            <a:lvl1pPr marL="396875" indent="0">
              <a:buNone/>
              <a:defRPr sz="4400">
                <a:solidFill>
                  <a:schemeClr val="bg1"/>
                </a:solidFill>
              </a:defRPr>
            </a:lvl1pPr>
          </a:lstStyle>
          <a:p>
            <a:r>
              <a:rPr lang="en-US" dirty="0" smtClean="0"/>
              <a:t>Compensation Administration Tool</a:t>
            </a:r>
            <a:endParaRPr lang="en-US" dirty="0"/>
          </a:p>
        </p:txBody>
      </p:sp>
      <p:pic>
        <p:nvPicPr>
          <p:cNvPr id="9" name="Picture 8"/>
          <p:cNvPicPr/>
          <p:nvPr userDrawn="1"/>
        </p:nvPicPr>
        <p:blipFill>
          <a:blip r:embed="rId2"/>
          <a:stretch>
            <a:fillRect/>
          </a:stretch>
        </p:blipFill>
        <p:spPr>
          <a:xfrm>
            <a:off x="546344" y="6327749"/>
            <a:ext cx="520456" cy="377851"/>
          </a:xfrm>
          <a:prstGeom prst="rect">
            <a:avLst/>
          </a:prstGeom>
        </p:spPr>
      </p:pic>
    </p:spTree>
    <p:extLst>
      <p:ext uri="{BB962C8B-B14F-4D97-AF65-F5344CB8AC3E}">
        <p14:creationId xmlns:p14="http://schemas.microsoft.com/office/powerpoint/2010/main" val="2918680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AF889-422B-40AC-97CC-C67022EB265C}"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297801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D7FEB8-7141-4F9E-880B-F67A167695EE}" type="datetime1">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63963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F5E648-C14A-4A78-946E-249FB5B54619}" type="datetime1">
              <a:rPr lang="en-US" smtClean="0"/>
              <a:t>1/23/2018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95194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C91F1-B005-43E6-83D3-D9305A55053A}" type="datetime1">
              <a:rPr lang="en-US" smtClean="0"/>
              <a:t>1/23/2018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29216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981F03-421B-428F-9244-378726AB9E1C}"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356607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096706-ECB5-4E5A-A795-8B52D833DD75}" type="datetime1">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F28032-F433-4918-9302-354B4E1A8ED5}" type="slidenum">
              <a:rPr lang="en-US" smtClean="0"/>
              <a:t>‹#›</a:t>
            </a:fld>
            <a:endParaRPr lang="en-US" dirty="0"/>
          </a:p>
        </p:txBody>
      </p:sp>
    </p:spTree>
    <p:extLst>
      <p:ext uri="{BB962C8B-B14F-4D97-AF65-F5344CB8AC3E}">
        <p14:creationId xmlns:p14="http://schemas.microsoft.com/office/powerpoint/2010/main" val="119289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7D5B-4F63-4F02-A521-94530E911175}" type="datetime1">
              <a:rPr lang="en-US" smtClean="0"/>
              <a:t>1/23/2018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28032-F433-4918-9302-354B4E1A8ED5}" type="slidenum">
              <a:rPr lang="en-US" smtClean="0"/>
              <a:t>‹#›</a:t>
            </a:fld>
            <a:endParaRPr lang="en-US" dirty="0"/>
          </a:p>
        </p:txBody>
      </p:sp>
    </p:spTree>
    <p:extLst>
      <p:ext uri="{BB962C8B-B14F-4D97-AF65-F5344CB8AC3E}">
        <p14:creationId xmlns:p14="http://schemas.microsoft.com/office/powerpoint/2010/main" val="3163106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450C-2E67-428F-9662-DAB13D14FF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1805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5" r:id="rId2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33.xml"/><Relationship Id="rId6" Type="http://schemas.openxmlformats.org/officeDocument/2006/relationships/image" Target="../media/image42.png"/><Relationship Id="rId5" Type="http://schemas.openxmlformats.org/officeDocument/2006/relationships/hyperlink" Target="https://bi2.fastar.wisconsin.edu/workspace/index.jsp" TargetMode="Externa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wisconsin.edu/compensation-administration-tool/"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catquestions@uwsa.edu" TargetMode="External"/><Relationship Id="rId2" Type="http://schemas.openxmlformats.org/officeDocument/2006/relationships/notesSlide" Target="../notesSlides/notesSlide39.xml"/><Relationship Id="rId1" Type="http://schemas.openxmlformats.org/officeDocument/2006/relationships/slideLayout" Target="../slideLayouts/slideLayout32.xml"/><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http://www.wisconsin.edu/compensation-administration-tool"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2417124"/>
            <a:ext cx="9144000" cy="1773876"/>
          </a:xfrm>
          <a:prstGeom prst="rect">
            <a:avLst/>
          </a:prstGeom>
          <a:solidFill>
            <a:srgbClr val="C0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Compensation Administration Tool </a:t>
            </a:r>
            <a:endParaRPr lang="en-US" sz="4000" dirty="0">
              <a:solidFill>
                <a:schemeClr val="bg1"/>
              </a:solidFill>
              <a:cs typeface="Arial" panose="020B0604020202020204" pitchFamily="34" charset="0"/>
            </a:endParaRPr>
          </a:p>
          <a:p>
            <a:r>
              <a:rPr lang="en-US" sz="4000" dirty="0" smtClean="0">
                <a:solidFill>
                  <a:schemeClr val="bg1"/>
                </a:solidFill>
                <a:cs typeface="Arial" panose="020B0604020202020204" pitchFamily="34" charset="0"/>
              </a:rPr>
              <a:t>Refresher Training</a:t>
            </a:r>
          </a:p>
          <a:p>
            <a:r>
              <a:rPr lang="en-US" sz="3700" dirty="0" smtClean="0">
                <a:solidFill>
                  <a:schemeClr val="bg1"/>
                </a:solidFill>
                <a:cs typeface="Arial" panose="020B0604020202020204" pitchFamily="34" charset="0"/>
              </a:rPr>
              <a:t>2018</a:t>
            </a:r>
            <a:endParaRPr lang="en-US" sz="3700" dirty="0">
              <a:solidFill>
                <a:schemeClr val="bg1"/>
              </a:solidFill>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689708" y="4419600"/>
            <a:ext cx="3764583" cy="1066800"/>
          </a:xfrm>
          <a:prstGeom prst="rect">
            <a:avLst/>
          </a:prstGeom>
        </p:spPr>
      </p:pic>
    </p:spTree>
    <p:extLst>
      <p:ext uri="{BB962C8B-B14F-4D97-AF65-F5344CB8AC3E}">
        <p14:creationId xmlns:p14="http://schemas.microsoft.com/office/powerpoint/2010/main" val="1335737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11"/>
          <a:stretch/>
        </p:blipFill>
        <p:spPr bwMode="auto">
          <a:xfrm>
            <a:off x="123362" y="1166034"/>
            <a:ext cx="3512013" cy="332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10</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Institutional Planning Spreadsheet (IPS)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3861048"/>
            <a:ext cx="5927530" cy="24103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505200" y="1295400"/>
            <a:ext cx="5334000" cy="1477328"/>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input fields of the IPS are populated manually by copying and pasting from the IR.</a:t>
            </a:r>
          </a:p>
          <a:p>
            <a:pPr marL="285750" indent="-285750">
              <a:buFont typeface="Arial" panose="020B0604020202020204" pitchFamily="34" charset="0"/>
              <a:buChar char="•"/>
              <a:defRPr/>
            </a:pPr>
            <a:r>
              <a:rPr lang="en-US" dirty="0">
                <a:cs typeface="Arial" charset="0"/>
              </a:rPr>
              <a:t>Compensation </a:t>
            </a:r>
            <a:r>
              <a:rPr lang="en-US" dirty="0" smtClean="0">
                <a:cs typeface="Arial" charset="0"/>
              </a:rPr>
              <a:t>and funding changes </a:t>
            </a:r>
            <a:r>
              <a:rPr lang="en-US" dirty="0">
                <a:cs typeface="Arial" charset="0"/>
              </a:rPr>
              <a:t>can be made </a:t>
            </a:r>
            <a:r>
              <a:rPr lang="en-US" dirty="0" err="1">
                <a:cs typeface="Arial" charset="0"/>
              </a:rPr>
              <a:t>en</a:t>
            </a:r>
            <a:r>
              <a:rPr lang="en-US" dirty="0">
                <a:cs typeface="Arial" charset="0"/>
              </a:rPr>
              <a:t> masse and automatically calculated on this sheet for employees with up to five funding splits. </a:t>
            </a:r>
          </a:p>
        </p:txBody>
      </p:sp>
    </p:spTree>
    <p:extLst>
      <p:ext uri="{BB962C8B-B14F-4D97-AF65-F5344CB8AC3E}">
        <p14:creationId xmlns:p14="http://schemas.microsoft.com/office/powerpoint/2010/main" val="263522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10600" cy="5105400"/>
          </a:xfrm>
        </p:spPr>
        <p:txBody>
          <a:bodyPr>
            <a:normAutofit/>
          </a:bodyPr>
          <a:lstStyle/>
          <a:p>
            <a:r>
              <a:rPr lang="en-US" sz="1800" dirty="0" smtClean="0"/>
              <a:t>Merit, Chancellor’s Discretionary and other adjustments summary table at the top of the page has been updated.</a:t>
            </a:r>
          </a:p>
          <a:p>
            <a:pPr marL="0" indent="0">
              <a:buNone/>
            </a:pPr>
            <a:endParaRPr lang="en-US" sz="1800" dirty="0" smtClean="0"/>
          </a:p>
          <a:p>
            <a:r>
              <a:rPr lang="en-US" sz="1800" dirty="0" smtClean="0"/>
              <a:t>A Chancellor’s Discretionary section has been added within the IPS. </a:t>
            </a:r>
          </a:p>
          <a:p>
            <a:pPr marL="0" indent="0">
              <a:buNone/>
            </a:pPr>
            <a:endParaRPr lang="en-US" sz="1800" dirty="0" smtClean="0"/>
          </a:p>
          <a:p>
            <a:r>
              <a:rPr lang="en-US" sz="1800" dirty="0" smtClean="0"/>
              <a:t>Sections for ‘Other Pay Rate Adjustments’ have been reduced from four to three.</a:t>
            </a:r>
          </a:p>
          <a:p>
            <a:pPr marL="0" indent="0">
              <a:buNone/>
            </a:pPr>
            <a:endParaRPr lang="en-US" sz="1800" dirty="0" smtClean="0"/>
          </a:p>
          <a:p>
            <a:r>
              <a:rPr lang="en-US" sz="1800" dirty="0" smtClean="0"/>
              <a:t>A Compensation Plan Summary pivot table has been added in a new tab within the IPS workbook.  </a:t>
            </a:r>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11</a:t>
            </a:fld>
            <a:endParaRPr lang="en-US" dirty="0">
              <a:solidFill>
                <a:prstClr val="black">
                  <a:tint val="75000"/>
                </a:prstClr>
              </a:solidFill>
            </a:endParaRPr>
          </a:p>
        </p:txBody>
      </p:sp>
      <p:sp>
        <p:nvSpPr>
          <p:cNvPr id="6" name="Title 2"/>
          <p:cNvSpPr txBox="1">
            <a:spLocks/>
          </p:cNvSpPr>
          <p:nvPr/>
        </p:nvSpPr>
        <p:spPr>
          <a:xfrm>
            <a:off x="0" y="2286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cs typeface="Arial" panose="020B0604020202020204" pitchFamily="34" charset="0"/>
              </a:rPr>
              <a:t>Institutional Planning Spreadsheet Changes</a:t>
            </a:r>
            <a:endParaRPr lang="en-US" sz="4000" dirty="0">
              <a:solidFill>
                <a:prstClr val="white"/>
              </a:solidFill>
              <a:cs typeface="Arial" panose="020B0604020202020204" pitchFamily="34" charset="0"/>
            </a:endParaRPr>
          </a:p>
        </p:txBody>
      </p:sp>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Tree>
    <p:extLst>
      <p:ext uri="{BB962C8B-B14F-4D97-AF65-F5344CB8AC3E}">
        <p14:creationId xmlns:p14="http://schemas.microsoft.com/office/powerpoint/2010/main" val="142511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 y="1163245"/>
            <a:ext cx="3726752" cy="332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12</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IPS Data Upload to CAT</a:t>
            </a:r>
          </a:p>
        </p:txBody>
      </p:sp>
      <p:sp>
        <p:nvSpPr>
          <p:cNvPr id="9" name="TextBox 8"/>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grpSp>
        <p:nvGrpSpPr>
          <p:cNvPr id="15" name="Group 14"/>
          <p:cNvGrpSpPr/>
          <p:nvPr/>
        </p:nvGrpSpPr>
        <p:grpSpPr>
          <a:xfrm>
            <a:off x="452353" y="4811580"/>
            <a:ext cx="8254396" cy="1365547"/>
            <a:chOff x="452353" y="4811580"/>
            <a:chExt cx="8254396" cy="1365547"/>
          </a:xfrm>
          <a:effectLst>
            <a:outerShdw blurRad="63500" sx="102000" sy="102000" algn="ctr" rotWithShape="0">
              <a:prstClr val="black">
                <a:alpha val="40000"/>
              </a:prstClr>
            </a:outerShdw>
          </a:effectLst>
        </p:grpSpPr>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548" t="3939" r="15738" b="52430"/>
            <a:stretch/>
          </p:blipFill>
          <p:spPr bwMode="auto">
            <a:xfrm>
              <a:off x="452353" y="4811580"/>
              <a:ext cx="8254396" cy="136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151014" y="5272439"/>
              <a:ext cx="1651415" cy="3456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648810" y="2814520"/>
            <a:ext cx="3855720" cy="1348105"/>
            <a:chOff x="4648810" y="2814520"/>
            <a:chExt cx="3855720" cy="1348105"/>
          </a:xfrm>
        </p:grpSpPr>
        <p:pic>
          <p:nvPicPr>
            <p:cNvPr id="14" name="Picture 13"/>
            <p:cNvPicPr/>
            <p:nvPr/>
          </p:nvPicPr>
          <p:blipFill rotWithShape="1">
            <a:blip r:embed="rId5"/>
            <a:srcRect l="13230" t="20707" r="63359" b="56272"/>
            <a:stretch/>
          </p:blipFill>
          <p:spPr bwMode="auto">
            <a:xfrm>
              <a:off x="4648810" y="2814520"/>
              <a:ext cx="3855720" cy="1348105"/>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7" name="Rectangle 6"/>
            <p:cNvSpPr/>
            <p:nvPr/>
          </p:nvSpPr>
          <p:spPr>
            <a:xfrm>
              <a:off x="5378505" y="2968140"/>
              <a:ext cx="2073870" cy="307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own Arrow 15"/>
          <p:cNvSpPr/>
          <p:nvPr/>
        </p:nvSpPr>
        <p:spPr>
          <a:xfrm>
            <a:off x="6146605" y="4235505"/>
            <a:ext cx="307240" cy="53767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549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05" t="2985"/>
          <a:stretch/>
        </p:blipFill>
        <p:spPr bwMode="auto">
          <a:xfrm>
            <a:off x="127819" y="1270962"/>
            <a:ext cx="3580731" cy="322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IPS Data Upload to CAT</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449" t="19931" r="47930" b="26224"/>
          <a:stretch/>
        </p:blipFill>
        <p:spPr bwMode="auto">
          <a:xfrm>
            <a:off x="4416362" y="2708920"/>
            <a:ext cx="4361121" cy="3333832"/>
          </a:xfrm>
          <a:prstGeom prst="rect">
            <a:avLst/>
          </a:prstGeom>
          <a:solidFill>
            <a:srgbClr val="FFFFFF">
              <a:shade val="85000"/>
            </a:srgbClr>
          </a:solidFill>
          <a:ln w="88900" cap="sq">
            <a:solidFill>
              <a:srgbClr val="FFFFFF"/>
            </a:solidFill>
            <a:miter lim="800000"/>
          </a:ln>
          <a:effectLst>
            <a:outerShdw blurRad="63500" sx="102000" sy="102000" algn="ctr" rotWithShape="0">
              <a:prstClr val="black">
                <a:alpha val="40000"/>
              </a:prstClr>
            </a:outerShdw>
          </a:effectLst>
          <a:extLst/>
        </p:spPr>
      </p:pic>
      <p:sp>
        <p:nvSpPr>
          <p:cNvPr id="8"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13</a:t>
            </a:fld>
            <a:endParaRPr lang="en-US"/>
          </a:p>
        </p:txBody>
      </p:sp>
      <p:sp>
        <p:nvSpPr>
          <p:cNvPr id="11" name="TextBox 10"/>
          <p:cNvSpPr txBox="1"/>
          <p:nvPr/>
        </p:nvSpPr>
        <p:spPr>
          <a:xfrm>
            <a:off x="3505200" y="1295400"/>
            <a:ext cx="5334000" cy="1200329"/>
          </a:xfrm>
          <a:prstGeom prst="rect">
            <a:avLst/>
          </a:prstGeom>
          <a:noFill/>
        </p:spPr>
        <p:txBody>
          <a:bodyPr wrap="square" rtlCol="0">
            <a:spAutoFit/>
          </a:bodyPr>
          <a:lstStyle/>
          <a:p>
            <a:pPr marL="285750" indent="-285750">
              <a:buFont typeface="Arial" panose="020B0604020202020204" pitchFamily="34" charset="0"/>
              <a:buChar char="•"/>
              <a:defRPr/>
            </a:pPr>
            <a:r>
              <a:rPr lang="en-US" dirty="0">
                <a:cs typeface="Arial" charset="0"/>
              </a:rPr>
              <a:t>The rate and funding data in the IPS is then loaded into the Compensation Administration Tool through the IPS to CAT Upload Process. </a:t>
            </a:r>
            <a:endParaRPr lang="en-US" sz="2000" dirty="0">
              <a:cs typeface="Arial" charset="0"/>
            </a:endParaRPr>
          </a:p>
          <a:p>
            <a:pPr lvl="1"/>
            <a:endParaRPr lang="en-US" dirty="0"/>
          </a:p>
        </p:txBody>
      </p:sp>
    </p:spTree>
    <p:extLst>
      <p:ext uri="{BB962C8B-B14F-4D97-AF65-F5344CB8AC3E}">
        <p14:creationId xmlns:p14="http://schemas.microsoft.com/office/powerpoint/2010/main" val="2722919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96916752"/>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14</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Training Overview</a:t>
            </a:r>
            <a:endParaRPr lang="en-US" dirty="0"/>
          </a:p>
        </p:txBody>
      </p:sp>
    </p:spTree>
    <p:extLst>
      <p:ext uri="{BB962C8B-B14F-4D97-AF65-F5344CB8AC3E}">
        <p14:creationId xmlns:p14="http://schemas.microsoft.com/office/powerpoint/2010/main" val="180026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solidFill>
            <a:srgbClr val="C00000"/>
          </a:solidFill>
        </p:spPr>
        <p:txBody>
          <a:bodyPr>
            <a:normAutofit fontScale="47500" lnSpcReduction="20000"/>
          </a:bodyPr>
          <a:lstStyle/>
          <a:p>
            <a:endParaRPr lang="en-US" dirty="0" smtClean="0"/>
          </a:p>
          <a:p>
            <a:r>
              <a:rPr lang="en-US" sz="6400" dirty="0" smtClean="0"/>
              <a:t>CAT </a:t>
            </a:r>
            <a:r>
              <a:rPr lang="en-US" sz="6400" dirty="0"/>
              <a:t>Employee Data Page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65" y="1154549"/>
            <a:ext cx="8229600" cy="5638799"/>
          </a:xfrm>
          <a:prstGeom prst="rect">
            <a:avLst/>
          </a:prstGeom>
          <a:effectLst/>
        </p:spPr>
      </p:pic>
      <p:sp>
        <p:nvSpPr>
          <p:cNvPr id="2" name="Footer Placeholder 1"/>
          <p:cNvSpPr>
            <a:spLocks noGrp="1"/>
          </p:cNvSpPr>
          <p:nvPr>
            <p:ph type="ftr" sz="quarter" idx="11"/>
          </p:nvPr>
        </p:nvSpPr>
        <p:spPr/>
        <p:txBody>
          <a:bodyPr/>
          <a:lstStyle/>
          <a:p>
            <a:r>
              <a:rPr lang="en-US" smtClean="0"/>
              <a:t>University of Wisconsin - System</a:t>
            </a:r>
            <a:endParaRPr lang="en-US"/>
          </a:p>
        </p:txBody>
      </p:sp>
      <p:sp>
        <p:nvSpPr>
          <p:cNvPr id="3" name="Slide Number Placeholder 2"/>
          <p:cNvSpPr>
            <a:spLocks noGrp="1"/>
          </p:cNvSpPr>
          <p:nvPr>
            <p:ph type="sldNum" sz="quarter" idx="12"/>
          </p:nvPr>
        </p:nvSpPr>
        <p:spPr/>
        <p:txBody>
          <a:bodyPr/>
          <a:lstStyle/>
          <a:p>
            <a:fld id="{5F9F0D0D-C1D0-447B-88FF-E47BB6D86588}" type="slidenum">
              <a:rPr lang="en-US" smtClean="0"/>
              <a:t>15</a:t>
            </a:fld>
            <a:endParaRPr lang="en-US"/>
          </a:p>
        </p:txBody>
      </p:sp>
    </p:spTree>
    <p:extLst>
      <p:ext uri="{BB962C8B-B14F-4D97-AF65-F5344CB8AC3E}">
        <p14:creationId xmlns:p14="http://schemas.microsoft.com/office/powerpoint/2010/main" val="3631227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solidFill>
                  <a:srgbClr val="797B7E"/>
                </a:solidFill>
              </a:rPr>
              <a:t>University of Wisconsin - System</a:t>
            </a:r>
            <a:endParaRPr lang="en-US" dirty="0">
              <a:solidFill>
                <a:srgbClr val="797B7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2153"/>
            <a:ext cx="9144000" cy="5455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5F9F0D0D-C1D0-447B-88FF-E47BB6D86588}" type="slidenum">
              <a:rPr lang="en-US" smtClean="0"/>
              <a:t>16</a:t>
            </a:fld>
            <a:endParaRPr lang="en-US"/>
          </a:p>
        </p:txBody>
      </p:sp>
      <p:sp>
        <p:nvSpPr>
          <p:cNvPr id="7" name="Text Placeholder 6"/>
          <p:cNvSpPr>
            <a:spLocks noGrp="1"/>
          </p:cNvSpPr>
          <p:nvPr>
            <p:ph type="body" sz="quarter" idx="13"/>
          </p:nvPr>
        </p:nvSpPr>
        <p:spPr>
          <a:solidFill>
            <a:srgbClr val="C00000"/>
          </a:solidFill>
        </p:spPr>
        <p:txBody>
          <a:bodyPr vert="horz" lIns="91440" tIns="45720" rIns="91440" bIns="45720" rtlCol="0" anchor="ctr">
            <a:normAutofit/>
          </a:bodyPr>
          <a:lstStyle/>
          <a:p>
            <a:r>
              <a:rPr lang="en-US" dirty="0" smtClean="0"/>
              <a:t>Additional Adjustments Page</a:t>
            </a:r>
            <a:endParaRPr lang="en-US" dirty="0"/>
          </a:p>
        </p:txBody>
      </p:sp>
    </p:spTree>
    <p:extLst>
      <p:ext uri="{BB962C8B-B14F-4D97-AF65-F5344CB8AC3E}">
        <p14:creationId xmlns:p14="http://schemas.microsoft.com/office/powerpoint/2010/main" val="2796092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17</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CAT Setup - Data Freezing</a:t>
            </a:r>
            <a:endParaRPr lang="en-US" dirty="0"/>
          </a:p>
        </p:txBody>
      </p:sp>
      <p:sp>
        <p:nvSpPr>
          <p:cNvPr id="9" name="TextBox 8"/>
          <p:cNvSpPr txBox="1"/>
          <p:nvPr/>
        </p:nvSpPr>
        <p:spPr>
          <a:xfrm>
            <a:off x="76200" y="1524000"/>
            <a:ext cx="304800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When the time comes to perform final reconciliation, each institution will select the time to </a:t>
            </a:r>
            <a:r>
              <a:rPr lang="en-US" sz="2000" b="1" dirty="0" smtClean="0"/>
              <a:t>turn off the automatic job data feed between HRS Job Data and CAT records</a:t>
            </a:r>
            <a:r>
              <a:rPr lang="en-US" sz="2000" dirty="0" smtClean="0"/>
              <a:t>.</a:t>
            </a:r>
          </a:p>
          <a:p>
            <a:endParaRPr lang="en-US" sz="2000" dirty="0" smtClean="0"/>
          </a:p>
          <a:p>
            <a:pPr marL="285750" indent="-285750">
              <a:buFont typeface="Arial" panose="020B0604020202020204" pitchFamily="34" charset="0"/>
              <a:buChar char="•"/>
            </a:pPr>
            <a:r>
              <a:rPr lang="en-US" sz="2000" dirty="0" smtClean="0"/>
              <a:t>This can be done by division on the </a:t>
            </a:r>
            <a:r>
              <a:rPr lang="en-US" sz="2000" dirty="0" smtClean="0">
                <a:solidFill>
                  <a:srgbClr val="FF0000"/>
                </a:solidFill>
              </a:rPr>
              <a:t>Data Freeze tab</a:t>
            </a:r>
            <a:r>
              <a:rPr lang="en-US" sz="2000" dirty="0" smtClean="0"/>
              <a:t> of the </a:t>
            </a:r>
            <a:r>
              <a:rPr lang="en-US" sz="2000" dirty="0" smtClean="0">
                <a:solidFill>
                  <a:srgbClr val="FF0000"/>
                </a:solidFill>
              </a:rPr>
              <a:t>Annual Setup Page</a:t>
            </a:r>
            <a:r>
              <a:rPr lang="en-US" sz="2000" dirty="0" smtClean="0"/>
              <a:t> in </a:t>
            </a:r>
            <a:r>
              <a:rPr lang="en-US" sz="2000" dirty="0" smtClean="0">
                <a:solidFill>
                  <a:srgbClr val="FF0000"/>
                </a:solidFill>
              </a:rPr>
              <a:t>CAT Setup</a:t>
            </a:r>
            <a:r>
              <a:rPr lang="en-US" sz="2000" dirty="0" smtClean="0"/>
              <a:t>.</a:t>
            </a:r>
            <a:endParaRPr lang="en-US" sz="2000" dirty="0"/>
          </a:p>
        </p:txBody>
      </p:sp>
      <p:sp>
        <p:nvSpPr>
          <p:cNvPr id="7" name="Rectangle 6"/>
          <p:cNvSpPr/>
          <p:nvPr/>
        </p:nvSpPr>
        <p:spPr>
          <a:xfrm>
            <a:off x="6220306" y="2769573"/>
            <a:ext cx="662759" cy="3234474"/>
          </a:xfrm>
          <a:prstGeom prst="rect">
            <a:avLst/>
          </a:prstGeom>
          <a:noFill/>
          <a:ln w="381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6" name="Content Placeholder 5"/>
          <p:cNvPicPr>
            <a:picLocks noGrp="1" noChangeAspect="1"/>
          </p:cNvPicPr>
          <p:nvPr>
            <p:ph idx="1"/>
          </p:nvPr>
        </p:nvPicPr>
        <p:blipFill>
          <a:blip r:embed="rId3"/>
          <a:stretch>
            <a:fillRect/>
          </a:stretch>
        </p:blipFill>
        <p:spPr>
          <a:xfrm>
            <a:off x="3516296" y="1524000"/>
            <a:ext cx="5408019" cy="4525963"/>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4059543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18</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CAT Setup - User Locking</a:t>
            </a:r>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393" b="7266"/>
          <a:stretch/>
        </p:blipFill>
        <p:spPr bwMode="auto">
          <a:xfrm>
            <a:off x="222658" y="3545055"/>
            <a:ext cx="8692742" cy="211143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1219200"/>
            <a:ext cx="8686800"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t>This page is used to </a:t>
            </a:r>
            <a:r>
              <a:rPr lang="en-US" sz="1600" b="1" dirty="0"/>
              <a:t>‘lock’ </a:t>
            </a:r>
            <a:r>
              <a:rPr lang="en-US" sz="1600" dirty="0"/>
              <a:t>users, especially </a:t>
            </a:r>
            <a:r>
              <a:rPr lang="en-US" sz="1600" dirty="0" smtClean="0"/>
              <a:t>toward </a:t>
            </a:r>
            <a:r>
              <a:rPr lang="en-US" sz="1600" dirty="0"/>
              <a:t>the end of the budgeting cycle. </a:t>
            </a:r>
            <a:endParaRPr lang="en-US" sz="1600" dirty="0" smtClean="0"/>
          </a:p>
          <a:p>
            <a:pPr marL="285750" indent="-285750">
              <a:buFont typeface="Arial" panose="020B0604020202020204" pitchFamily="34" charset="0"/>
              <a:buChar char="•"/>
            </a:pPr>
            <a:r>
              <a:rPr lang="en-US" sz="1600" dirty="0" smtClean="0"/>
              <a:t>When </a:t>
            </a:r>
            <a:r>
              <a:rPr lang="en-US" sz="1600" dirty="0"/>
              <a:t>a user is locked, their access is switched to </a:t>
            </a:r>
            <a:r>
              <a:rPr lang="en-US" sz="1600" b="1" dirty="0"/>
              <a:t>View Only</a:t>
            </a:r>
            <a:r>
              <a:rPr lang="en-US" sz="1600" dirty="0"/>
              <a:t>. When a user is unlocked, their </a:t>
            </a:r>
            <a:r>
              <a:rPr lang="en-US" sz="1600" dirty="0" smtClean="0"/>
              <a:t>access corresponds to their given CAT security role.</a:t>
            </a:r>
          </a:p>
          <a:p>
            <a:pPr marL="285750" indent="-285750">
              <a:buFont typeface="Arial" panose="020B0604020202020204" pitchFamily="34" charset="0"/>
              <a:buChar char="•"/>
            </a:pPr>
            <a:r>
              <a:rPr lang="en-US" sz="1600" dirty="0" smtClean="0"/>
              <a:t>If </a:t>
            </a:r>
            <a:r>
              <a:rPr lang="en-US" sz="1600" dirty="0"/>
              <a:t>a user </a:t>
            </a:r>
            <a:r>
              <a:rPr lang="en-US" sz="1600" dirty="0" smtClean="0"/>
              <a:t>has </a:t>
            </a:r>
            <a:r>
              <a:rPr lang="en-US" sz="1600" dirty="0"/>
              <a:t>the </a:t>
            </a:r>
            <a:r>
              <a:rPr lang="en-US" sz="1600" b="1" dirty="0" smtClean="0"/>
              <a:t>Read Only </a:t>
            </a:r>
            <a:r>
              <a:rPr lang="en-US" sz="1600" dirty="0"/>
              <a:t>role, they will remain </a:t>
            </a:r>
            <a:r>
              <a:rPr lang="en-US" sz="1600" dirty="0" smtClean="0"/>
              <a:t>View Only </a:t>
            </a:r>
            <a:r>
              <a:rPr lang="en-US" sz="1600" dirty="0"/>
              <a:t>regardless of if they are locked or unlocked</a:t>
            </a:r>
            <a:r>
              <a:rPr lang="en-US" sz="1600" dirty="0" smtClean="0"/>
              <a:t>.</a:t>
            </a:r>
          </a:p>
          <a:p>
            <a:pPr marL="285750" indent="-285750">
              <a:buFont typeface="Arial" panose="020B0604020202020204" pitchFamily="34" charset="0"/>
              <a:buChar char="•"/>
            </a:pPr>
            <a:r>
              <a:rPr lang="en-US" sz="1600" dirty="0" smtClean="0"/>
              <a:t>At </a:t>
            </a:r>
            <a:r>
              <a:rPr lang="en-US" sz="1600" dirty="0"/>
              <a:t>the beginning of each </a:t>
            </a:r>
            <a:r>
              <a:rPr lang="en-US" sz="1600" dirty="0" smtClean="0"/>
              <a:t>planning year </a:t>
            </a:r>
            <a:r>
              <a:rPr lang="en-US" sz="1600" dirty="0"/>
              <a:t>and when a new user is given a CAT security role, the UW System CAT Admin must visit this page and </a:t>
            </a:r>
            <a:r>
              <a:rPr lang="en-US" sz="1600" b="1" dirty="0"/>
              <a:t>unlock</a:t>
            </a:r>
            <a:r>
              <a:rPr lang="en-US" sz="1600" dirty="0"/>
              <a:t> them in order for the new user to be given their full access</a:t>
            </a:r>
            <a:r>
              <a:rPr lang="en-US" sz="1600" dirty="0" smtClean="0"/>
              <a:t>.</a:t>
            </a:r>
            <a:endParaRPr lang="en-US" sz="1600" dirty="0"/>
          </a:p>
        </p:txBody>
      </p:sp>
      <p:sp>
        <p:nvSpPr>
          <p:cNvPr id="8" name="Rectangle 7"/>
          <p:cNvSpPr/>
          <p:nvPr/>
        </p:nvSpPr>
        <p:spPr>
          <a:xfrm>
            <a:off x="228600" y="3512520"/>
            <a:ext cx="685800" cy="2286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37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71600"/>
            <a:ext cx="8229600" cy="4754563"/>
          </a:xfrm>
        </p:spPr>
        <p:txBody>
          <a:bodyPr>
            <a:normAutofit/>
          </a:bodyPr>
          <a:lstStyle/>
          <a:p>
            <a:r>
              <a:rPr lang="en-US" sz="2000" b="1" dirty="0" smtClean="0">
                <a:solidFill>
                  <a:srgbClr val="000000"/>
                </a:solidFill>
              </a:rPr>
              <a:t>Lock Users</a:t>
            </a:r>
            <a:r>
              <a:rPr lang="en-US" sz="2000" dirty="0" smtClean="0">
                <a:solidFill>
                  <a:srgbClr val="000000"/>
                </a:solidFill>
              </a:rPr>
              <a:t>: to lock users out of CAT at the end of the budget cycle</a:t>
            </a:r>
          </a:p>
          <a:p>
            <a:r>
              <a:rPr lang="en-US" sz="2000" dirty="0" smtClean="0">
                <a:solidFill>
                  <a:srgbClr val="000000"/>
                </a:solidFill>
              </a:rPr>
              <a:t>Note: an institution can search by Department or Business Unit to find employees</a:t>
            </a:r>
            <a:endParaRPr lang="en-US" sz="2000" b="1" dirty="0">
              <a:solidFill>
                <a:srgbClr val="000000"/>
              </a:solidFill>
            </a:endParaRPr>
          </a:p>
        </p:txBody>
      </p:sp>
      <p:sp>
        <p:nvSpPr>
          <p:cNvPr id="6" name="Text Placeholder 5"/>
          <p:cNvSpPr>
            <a:spLocks noGrp="1"/>
          </p:cNvSpPr>
          <p:nvPr>
            <p:ph type="body" sz="quarter" idx="13"/>
          </p:nvPr>
        </p:nvSpPr>
        <p:spPr>
          <a:solidFill>
            <a:srgbClr val="C00000"/>
          </a:solidFill>
        </p:spPr>
        <p:txBody>
          <a:bodyPr/>
          <a:lstStyle/>
          <a:p>
            <a:pPr algn="ctr"/>
            <a:r>
              <a:rPr lang="en-US" dirty="0"/>
              <a:t>CAT Setup - </a:t>
            </a:r>
            <a:r>
              <a:rPr lang="en-US" dirty="0" smtClean="0"/>
              <a:t>User </a:t>
            </a:r>
            <a:r>
              <a:rPr lang="en-US" dirty="0"/>
              <a:t>Locking</a:t>
            </a:r>
          </a:p>
        </p:txBody>
      </p:sp>
      <p:sp>
        <p:nvSpPr>
          <p:cNvPr id="7"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Slide Number Placeholder 1"/>
          <p:cNvSpPr>
            <a:spLocks noGrp="1"/>
          </p:cNvSpPr>
          <p:nvPr>
            <p:ph type="sldNum" sz="quarter" idx="12"/>
          </p:nvPr>
        </p:nvSpPr>
        <p:spPr/>
        <p:txBody>
          <a:bodyPr/>
          <a:lstStyle/>
          <a:p>
            <a:fld id="{5F9F0D0D-C1D0-447B-88FF-E47BB6D86588}" type="slidenum">
              <a:rPr lang="en-US" smtClean="0"/>
              <a:t>19</a:t>
            </a:fld>
            <a:endParaRPr lang="en-US"/>
          </a:p>
        </p:txBody>
      </p:sp>
      <p:grpSp>
        <p:nvGrpSpPr>
          <p:cNvPr id="3" name="Group 2"/>
          <p:cNvGrpSpPr/>
          <p:nvPr/>
        </p:nvGrpSpPr>
        <p:grpSpPr>
          <a:xfrm>
            <a:off x="863588" y="3021212"/>
            <a:ext cx="7936942" cy="2960084"/>
            <a:chOff x="210395" y="2873208"/>
            <a:chExt cx="8730636" cy="3256092"/>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95" y="2873208"/>
              <a:ext cx="8730636" cy="325609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408088" y="4570401"/>
              <a:ext cx="502920" cy="1539235"/>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grpSp>
    </p:spTree>
    <p:extLst>
      <p:ext uri="{BB962C8B-B14F-4D97-AF65-F5344CB8AC3E}">
        <p14:creationId xmlns:p14="http://schemas.microsoft.com/office/powerpoint/2010/main" val="2475338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Agenda</a:t>
            </a:r>
            <a:endParaRPr lang="en-US" sz="4000" dirty="0">
              <a:solidFill>
                <a:schemeClr val="bg1"/>
              </a:solidFill>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1435378261"/>
              </p:ext>
            </p:extLst>
          </p:nvPr>
        </p:nvGraphicFramePr>
        <p:xfrm>
          <a:off x="685800" y="1295400"/>
          <a:ext cx="81534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5F28032-F433-4918-9302-354B4E1A8ED5}" type="slidenum">
              <a:rPr lang="en-US" smtClean="0"/>
              <a:t>2</a:t>
            </a:fld>
            <a:endParaRPr lang="en-US" dirty="0"/>
          </a:p>
        </p:txBody>
      </p:sp>
    </p:spTree>
    <p:extLst>
      <p:ext uri="{BB962C8B-B14F-4D97-AF65-F5344CB8AC3E}">
        <p14:creationId xmlns:p14="http://schemas.microsoft.com/office/powerpoint/2010/main" val="318465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90226580"/>
              </p:ext>
            </p:extLst>
          </p:nvPr>
        </p:nvGraphicFramePr>
        <p:xfrm>
          <a:off x="838200" y="1981200"/>
          <a:ext cx="76962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20</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Training Overview</a:t>
            </a:r>
            <a:endParaRPr lang="en-US" dirty="0"/>
          </a:p>
        </p:txBody>
      </p:sp>
    </p:spTree>
    <p:extLst>
      <p:ext uri="{BB962C8B-B14F-4D97-AF65-F5344CB8AC3E}">
        <p14:creationId xmlns:p14="http://schemas.microsoft.com/office/powerpoint/2010/main" val="2539621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F28032-F433-4918-9302-354B4E1A8ED5}" type="slidenum">
              <a:rPr lang="en-US" smtClean="0"/>
              <a:t>21</a:t>
            </a:fld>
            <a:endParaRPr lang="en-US" dirty="0"/>
          </a:p>
        </p:txBody>
      </p:sp>
      <p:sp>
        <p:nvSpPr>
          <p:cNvPr id="5" name="Title 2"/>
          <p:cNvSpPr txBox="1">
            <a:spLocks/>
          </p:cNvSpPr>
          <p:nvPr/>
        </p:nvSpPr>
        <p:spPr>
          <a:xfrm>
            <a:off x="0" y="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Reports Inventory</a:t>
            </a:r>
            <a:endParaRPr lang="en-US" sz="4000" dirty="0">
              <a:solidFill>
                <a:schemeClr val="bg1"/>
              </a:solidFill>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80765367"/>
              </p:ext>
            </p:extLst>
          </p:nvPr>
        </p:nvGraphicFramePr>
        <p:xfrm>
          <a:off x="76200" y="1110347"/>
          <a:ext cx="8915400" cy="5290452"/>
        </p:xfrm>
        <a:graphic>
          <a:graphicData uri="http://schemas.openxmlformats.org/drawingml/2006/table">
            <a:tbl>
              <a:tblPr>
                <a:tableStyleId>{5DA37D80-6434-44D0-A028-1B22A696006F}</a:tableStyleId>
              </a:tblPr>
              <a:tblGrid>
                <a:gridCol w="262911">
                  <a:extLst>
                    <a:ext uri="{9D8B030D-6E8A-4147-A177-3AD203B41FA5}">
                      <a16:colId xmlns:a16="http://schemas.microsoft.com/office/drawing/2014/main" xmlns="" val="20000"/>
                    </a:ext>
                  </a:extLst>
                </a:gridCol>
                <a:gridCol w="1376243">
                  <a:extLst>
                    <a:ext uri="{9D8B030D-6E8A-4147-A177-3AD203B41FA5}">
                      <a16:colId xmlns:a16="http://schemas.microsoft.com/office/drawing/2014/main" xmlns="" val="20001"/>
                    </a:ext>
                  </a:extLst>
                </a:gridCol>
                <a:gridCol w="7276246">
                  <a:extLst>
                    <a:ext uri="{9D8B030D-6E8A-4147-A177-3AD203B41FA5}">
                      <a16:colId xmlns:a16="http://schemas.microsoft.com/office/drawing/2014/main" xmlns="" val="20002"/>
                    </a:ext>
                  </a:extLst>
                </a:gridCol>
              </a:tblGrid>
              <a:tr h="222236">
                <a:tc>
                  <a:txBody>
                    <a:bodyPr/>
                    <a:lstStyle/>
                    <a:p>
                      <a:pPr algn="ctr" fontAlgn="b"/>
                      <a:r>
                        <a:rPr lang="en-US" sz="1200" b="1" u="none" strike="noStrike" dirty="0">
                          <a:effectLst/>
                        </a:rPr>
                        <a:t>#</a:t>
                      </a:r>
                      <a:r>
                        <a:rPr lang="en-US" sz="1200" u="none" strike="noStrike" dirty="0">
                          <a:effectLst/>
                        </a:rPr>
                        <a:t> </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Report Name</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tc>
                  <a:txBody>
                    <a:bodyPr/>
                    <a:lstStyle/>
                    <a:p>
                      <a:pPr algn="ctr" fontAlgn="b"/>
                      <a:r>
                        <a:rPr lang="en-US" sz="1200" b="1" u="none" strike="noStrike" dirty="0">
                          <a:effectLst/>
                        </a:rPr>
                        <a:t>Description</a:t>
                      </a:r>
                      <a:endParaRPr lang="en-US" sz="1200" b="1" i="0" u="none" strike="noStrike" dirty="0">
                        <a:solidFill>
                          <a:srgbClr val="000000"/>
                        </a:solidFill>
                        <a:effectLst/>
                        <a:latin typeface="Calibri"/>
                      </a:endParaRPr>
                    </a:p>
                  </a:txBody>
                  <a:tcPr marL="5149" marR="5149" marT="5149" marB="0" anchor="b">
                    <a:solidFill>
                      <a:schemeClr val="bg1">
                        <a:lumMod val="95000"/>
                      </a:schemeClr>
                    </a:solidFill>
                  </a:tcPr>
                </a:tc>
                <a:extLst>
                  <a:ext uri="{0D108BD9-81ED-4DB2-BD59-A6C34878D82A}">
                    <a16:rowId xmlns:a16="http://schemas.microsoft.com/office/drawing/2014/main" xmlns="" val="10000"/>
                  </a:ext>
                </a:extLst>
              </a:tr>
              <a:tr h="757033">
                <a:tc>
                  <a:txBody>
                    <a:bodyPr/>
                    <a:lstStyle/>
                    <a:p>
                      <a:pPr algn="ctr" fontAlgn="ctr"/>
                      <a:r>
                        <a:rPr lang="en-US" sz="1200" u="none" strike="noStrike" dirty="0">
                          <a:effectLst/>
                        </a:rPr>
                        <a:t>1</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HRS to CAT Compare </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Identifies employee records where key fields differ between the CAT and HRS. Identifies employee records where key fields differ between the CAT and HRS. </a:t>
                      </a:r>
                      <a:br>
                        <a:rPr lang="en-US" sz="1200" u="none" strike="noStrike" dirty="0">
                          <a:effectLst/>
                        </a:rPr>
                      </a:br>
                      <a:r>
                        <a:rPr lang="en-US" sz="1200" u="none" strike="noStrike" dirty="0">
                          <a:effectLst/>
                        </a:rPr>
                        <a:t>Key Fields that may differ if feed is on or off: Position Number, Terminations, New Hires</a:t>
                      </a:r>
                      <a:br>
                        <a:rPr lang="en-US" sz="1200" u="none" strike="noStrike" dirty="0">
                          <a:effectLst/>
                        </a:rPr>
                      </a:br>
                      <a:r>
                        <a:rPr lang="en-US" sz="1200" u="none" strike="noStrike" dirty="0">
                          <a:effectLst/>
                        </a:rPr>
                        <a:t>Key Fields that may differ only if feed is off: </a:t>
                      </a:r>
                      <a:r>
                        <a:rPr lang="en-US" sz="1200" u="none" strike="noStrike" dirty="0" err="1">
                          <a:effectLst/>
                        </a:rPr>
                        <a:t>Empl</a:t>
                      </a:r>
                      <a:r>
                        <a:rPr lang="en-US" sz="1200" u="none" strike="noStrike" dirty="0">
                          <a:effectLst/>
                        </a:rPr>
                        <a:t> Class, Pay Basis, Department, Job Code, Title, FTE, EJED, </a:t>
                      </a:r>
                      <a:r>
                        <a:rPr lang="en-US" sz="1200" u="none" strike="noStrike" dirty="0" err="1">
                          <a:effectLst/>
                        </a:rPr>
                        <a:t>Comprate</a:t>
                      </a:r>
                      <a:r>
                        <a:rPr lang="en-US" sz="1200" u="none" strike="noStrike" dirty="0">
                          <a:effectLst/>
                        </a:rPr>
                        <a:t>.</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1"/>
                  </a:ext>
                </a:extLst>
              </a:tr>
              <a:tr h="944968">
                <a:tc>
                  <a:txBody>
                    <a:bodyPr/>
                    <a:lstStyle/>
                    <a:p>
                      <a:pPr algn="ctr" fontAlgn="ctr"/>
                      <a:r>
                        <a:rPr lang="en-US" sz="1200" u="none" strike="noStrike" dirty="0">
                          <a:effectLst/>
                        </a:rPr>
                        <a:t>2</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HRS Change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This report identifies employee records that exist in the CAT and have undergone a change in HRS. </a:t>
                      </a:r>
                      <a:br>
                        <a:rPr lang="en-US" sz="1200" u="none" strike="noStrike">
                          <a:effectLst/>
                        </a:rPr>
                      </a:br>
                      <a:r>
                        <a:rPr lang="en-US" sz="1200" u="none" strike="noStrike">
                          <a:effectLst/>
                        </a:rPr>
                        <a:t>A change is defined as an update to the fields Business Unit, Department, FTE, Pay Basis, Title, EJED, Comprate, or Position Number or Leave Status. </a:t>
                      </a:r>
                      <a:br>
                        <a:rPr lang="en-US" sz="1200" u="none" strike="noStrike">
                          <a:effectLst/>
                        </a:rPr>
                      </a:br>
                      <a:r>
                        <a:rPr lang="en-US" sz="1200" u="none" strike="noStrike">
                          <a:effectLst/>
                        </a:rPr>
                        <a:t>This report also pulls Terminations, Transfers, or New Hires, though this report is not the main mechanism to catch and correct those changes.</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2"/>
                  </a:ext>
                </a:extLst>
              </a:tr>
              <a:tr h="1320839">
                <a:tc>
                  <a:txBody>
                    <a:bodyPr/>
                    <a:lstStyle/>
                    <a:p>
                      <a:pPr algn="ctr" fontAlgn="ctr"/>
                      <a:r>
                        <a:rPr lang="en-US" sz="1200" u="none" strike="noStrike" dirty="0">
                          <a:effectLst/>
                        </a:rPr>
                        <a:t>3</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Record Error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displays all records in the CAT that have generated any sort of (job-level) error based on the edits that have been set up in the CAT.  A full list of errors is available in the functional design, and will be included in the KB/training. </a:t>
                      </a:r>
                      <a:br>
                        <a:rPr lang="en-US" sz="1200" u="none" strike="noStrike" dirty="0">
                          <a:effectLst/>
                        </a:rPr>
                      </a:br>
                      <a:r>
                        <a:rPr lang="en-US" sz="1200" u="none" strike="noStrike" dirty="0">
                          <a:effectLst/>
                        </a:rPr>
                        <a:t>Job Level Errors (ex: no funding set up)</a:t>
                      </a:r>
                      <a:br>
                        <a:rPr lang="en-US" sz="1200" u="none" strike="noStrike" dirty="0">
                          <a:effectLst/>
                        </a:rPr>
                      </a:br>
                      <a:r>
                        <a:rPr lang="en-US" sz="1200" u="none" strike="noStrike" dirty="0">
                          <a:effectLst/>
                        </a:rPr>
                        <a:t>Funding Edit Errors (ex: did not pass SFS edits)</a:t>
                      </a:r>
                      <a:br>
                        <a:rPr lang="en-US" sz="1200" u="none" strike="noStrike" dirty="0">
                          <a:effectLst/>
                        </a:rPr>
                      </a:br>
                      <a:r>
                        <a:rPr lang="en-US" sz="1200" u="none" strike="noStrike" dirty="0">
                          <a:effectLst/>
                        </a:rPr>
                        <a:t>Compensation Errors (ex: duplicate action reasons entered in the CAT)</a:t>
                      </a:r>
                      <a:br>
                        <a:rPr lang="en-US" sz="1200" u="none" strike="noStrike" dirty="0">
                          <a:effectLst/>
                        </a:rPr>
                      </a:br>
                      <a:r>
                        <a:rPr lang="en-US" sz="1200" u="none" strike="noStrike" dirty="0">
                          <a:effectLst/>
                        </a:rPr>
                        <a:t>Funding Section Errors (ex: distribution % do not add to 100%)</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3"/>
                  </a:ext>
                </a:extLst>
              </a:tr>
              <a:tr h="529132">
                <a:tc>
                  <a:txBody>
                    <a:bodyPr/>
                    <a:lstStyle/>
                    <a:p>
                      <a:pPr algn="ctr" fontAlgn="ctr"/>
                      <a:r>
                        <a:rPr lang="en-US" sz="1200" u="none" strike="noStrike" dirty="0">
                          <a:effectLst/>
                        </a:rPr>
                        <a:t>4</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Min/Max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Displays records where the individual's or vacant position's future budget salary exceeds or is below the rate for that title in HRS.</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4"/>
                  </a:ext>
                </a:extLst>
              </a:tr>
              <a:tr h="569097">
                <a:tc>
                  <a:txBody>
                    <a:bodyPr/>
                    <a:lstStyle/>
                    <a:p>
                      <a:pPr algn="ctr" fontAlgn="ctr"/>
                      <a:r>
                        <a:rPr lang="en-US" sz="1200" u="none" strike="noStrike" dirty="0">
                          <a:effectLst/>
                        </a:rPr>
                        <a:t>5</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Position Report</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This report is a pull of all data points on all positions (CAT Records) and Vacant/Bud Adjustment rows (Additional Adjustments Page records) based on selected run control criteria.  This will replace the "2A or Budget Position" report out of 3270. </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5"/>
                  </a:ext>
                </a:extLst>
              </a:tr>
              <a:tr h="629668">
                <a:tc>
                  <a:txBody>
                    <a:bodyPr/>
                    <a:lstStyle/>
                    <a:p>
                      <a:pPr algn="ctr" fontAlgn="ctr"/>
                      <a:r>
                        <a:rPr lang="en-US" sz="1200" u="none" strike="noStrike" dirty="0">
                          <a:effectLst/>
                        </a:rPr>
                        <a:t>6</a:t>
                      </a:r>
                      <a:endParaRPr lang="en-US" sz="1200" b="0" i="0" u="none" strike="noStrike" dirty="0">
                        <a:solidFill>
                          <a:srgbClr val="000000"/>
                        </a:solidFill>
                        <a:effectLst/>
                        <a:latin typeface="Calibri"/>
                      </a:endParaRPr>
                    </a:p>
                  </a:txBody>
                  <a:tcPr marL="5149" marR="5149" marT="5149" marB="0" anchor="ctr"/>
                </a:tc>
                <a:tc>
                  <a:txBody>
                    <a:bodyPr/>
                    <a:lstStyle/>
                    <a:p>
                      <a:pPr algn="ctr" fontAlgn="ctr"/>
                      <a:r>
                        <a:rPr lang="en-US" sz="1200" b="1" u="none" strike="noStrike" dirty="0">
                          <a:effectLst/>
                        </a:rPr>
                        <a:t>Missing from CAT Report</a:t>
                      </a:r>
                      <a:endParaRPr lang="en-US" sz="1200" b="1" i="0" u="none" strike="noStrike" dirty="0">
                        <a:solidFill>
                          <a:srgbClr val="000000"/>
                        </a:solidFill>
                        <a:effectLst/>
                        <a:latin typeface="Calibri"/>
                      </a:endParaRPr>
                    </a:p>
                  </a:txBody>
                  <a:tcPr marL="5149" marR="5149" marT="5149" marB="0" anchor="ctr"/>
                </a:tc>
                <a:tc>
                  <a:txBody>
                    <a:bodyPr/>
                    <a:lstStyle/>
                    <a:p>
                      <a:pPr algn="l" fontAlgn="ctr"/>
                      <a:r>
                        <a:rPr lang="en-US" sz="1200" u="none" strike="noStrike">
                          <a:effectLst/>
                        </a:rPr>
                        <a:t>This report displays employees who exist in HRS, but do not exist in the CAT.</a:t>
                      </a:r>
                      <a:endParaRPr lang="en-US" sz="1200" b="0" i="0" u="none" strike="noStrike">
                        <a:solidFill>
                          <a:srgbClr val="000000"/>
                        </a:solidFill>
                        <a:effectLst/>
                        <a:latin typeface="Calibri"/>
                      </a:endParaRPr>
                    </a:p>
                  </a:txBody>
                  <a:tcPr marL="5149" marR="5149" marT="5149" marB="0" anchor="ctr"/>
                </a:tc>
                <a:extLst>
                  <a:ext uri="{0D108BD9-81ED-4DB2-BD59-A6C34878D82A}">
                    <a16:rowId xmlns:a16="http://schemas.microsoft.com/office/drawing/2014/main" xmlns="" val="10006"/>
                  </a:ext>
                </a:extLst>
              </a:tr>
              <a:tr h="317479">
                <a:tc>
                  <a:txBody>
                    <a:bodyPr/>
                    <a:lstStyle/>
                    <a:p>
                      <a:pPr algn="ctr" fontAlgn="ctr"/>
                      <a:r>
                        <a:rPr lang="en-US" sz="1200" b="0" i="0" u="none" strike="noStrike" dirty="0">
                          <a:solidFill>
                            <a:schemeClr val="tx1"/>
                          </a:solidFill>
                          <a:effectLst/>
                          <a:latin typeface="+mn-lt"/>
                        </a:rPr>
                        <a:t>7</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ctr" fontAlgn="ctr"/>
                      <a:r>
                        <a:rPr lang="en-US" sz="1200" b="1" u="none" strike="noStrike" dirty="0">
                          <a:effectLst/>
                        </a:rPr>
                        <a:t>CAT Audit Log</a:t>
                      </a:r>
                      <a:endParaRPr lang="en-US" sz="1200" b="1" i="0" u="none" strike="noStrike" dirty="0">
                        <a:solidFill>
                          <a:srgbClr val="000000"/>
                        </a:solidFill>
                        <a:effectLst/>
                        <a:latin typeface="Calibri"/>
                      </a:endParaRPr>
                    </a:p>
                  </a:txBody>
                  <a:tcPr marL="5149" marR="5149" marT="5149" marB="0" anchor="ctr">
                    <a:solidFill>
                      <a:schemeClr val="accent2">
                        <a:lumMod val="20000"/>
                        <a:lumOff val="80000"/>
                      </a:schemeClr>
                    </a:solidFill>
                  </a:tcPr>
                </a:tc>
                <a:tc>
                  <a:txBody>
                    <a:bodyPr/>
                    <a:lstStyle/>
                    <a:p>
                      <a:pPr algn="l" fontAlgn="ctr"/>
                      <a:r>
                        <a:rPr lang="en-US" sz="1200" u="none" strike="noStrike" dirty="0">
                          <a:effectLst/>
                        </a:rPr>
                        <a:t>Displays which </a:t>
                      </a:r>
                      <a:r>
                        <a:rPr lang="en-US" sz="1200" u="none" strike="noStrike" dirty="0" err="1">
                          <a:effectLst/>
                        </a:rPr>
                        <a:t>userids</a:t>
                      </a:r>
                      <a:r>
                        <a:rPr lang="en-US" sz="1200" u="none" strike="noStrike" dirty="0">
                          <a:effectLst/>
                        </a:rPr>
                        <a:t> have added, deleted or edited particular CAT/ AAP records.</a:t>
                      </a:r>
                      <a:endParaRPr lang="en-US" sz="1200" b="0" i="0" u="none" strike="noStrike" dirty="0">
                        <a:solidFill>
                          <a:srgbClr val="000000"/>
                        </a:solidFill>
                        <a:effectLst/>
                        <a:latin typeface="Calibri"/>
                      </a:endParaRPr>
                    </a:p>
                  </a:txBody>
                  <a:tcPr marL="5149" marR="5149" marT="5149" marB="0" anchor="ctr">
                    <a:solidFill>
                      <a:schemeClr val="accent2">
                        <a:lumMod val="20000"/>
                        <a:lumOff val="80000"/>
                      </a:schemeClr>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2368320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solidFill>
            <a:srgbClr val="C00000"/>
          </a:solidFill>
        </p:spPr>
        <p:txBody>
          <a:bodyPr>
            <a:normAutofit fontScale="92500"/>
          </a:bodyPr>
          <a:lstStyle/>
          <a:p>
            <a:r>
              <a:rPr lang="en-US" sz="3900" dirty="0" smtClean="0"/>
              <a:t>When to Run Which Report: </a:t>
            </a:r>
            <a:r>
              <a:rPr lang="en-US" sz="1900" b="1" dirty="0" smtClean="0"/>
              <a:t>Automatic HRS Feed is ON vs. OFF</a:t>
            </a:r>
            <a:endParaRPr lang="en-US" sz="1900" b="1" dirty="0"/>
          </a:p>
        </p:txBody>
      </p:sp>
      <p:sp>
        <p:nvSpPr>
          <p:cNvPr id="2" name="Slide Number Placeholder 1"/>
          <p:cNvSpPr>
            <a:spLocks noGrp="1"/>
          </p:cNvSpPr>
          <p:nvPr>
            <p:ph type="sldNum" sz="quarter" idx="12"/>
          </p:nvPr>
        </p:nvSpPr>
        <p:spPr/>
        <p:txBody>
          <a:bodyPr/>
          <a:lstStyle/>
          <a:p>
            <a:fld id="{7F62450C-2E67-428F-9662-DAB13D14FFD2}" type="slidenum">
              <a:rPr lang="en-US" smtClean="0"/>
              <a:t>22</a:t>
            </a:fld>
            <a:endParaRPr lang="en-US" dirty="0"/>
          </a:p>
        </p:txBody>
      </p:sp>
      <p:sp>
        <p:nvSpPr>
          <p:cNvPr id="23" name="Left-Right Arrow 22"/>
          <p:cNvSpPr/>
          <p:nvPr/>
        </p:nvSpPr>
        <p:spPr>
          <a:xfrm>
            <a:off x="1170940" y="1595065"/>
            <a:ext cx="7973060" cy="701018"/>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cxnSp>
        <p:nvCxnSpPr>
          <p:cNvPr id="24" name="Straight Connector 23"/>
          <p:cNvCxnSpPr/>
          <p:nvPr/>
        </p:nvCxnSpPr>
        <p:spPr>
          <a:xfrm>
            <a:off x="17424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560614"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23940" y="1556965"/>
            <a:ext cx="0" cy="7711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42640" y="1789718"/>
            <a:ext cx="1181100" cy="369332"/>
          </a:xfrm>
          <a:prstGeom prst="rect">
            <a:avLst/>
          </a:prstGeom>
          <a:noFill/>
        </p:spPr>
        <p:txBody>
          <a:bodyPr wrap="square" rtlCol="0">
            <a:spAutoFit/>
          </a:bodyPr>
          <a:lstStyle/>
          <a:p>
            <a:pPr algn="ctr"/>
            <a:r>
              <a:rPr lang="en-US" dirty="0" smtClean="0">
                <a:solidFill>
                  <a:schemeClr val="bg1"/>
                </a:solidFill>
              </a:rPr>
              <a:t>Feed ON</a:t>
            </a:r>
            <a:endParaRPr lang="en-US" dirty="0">
              <a:solidFill>
                <a:schemeClr val="bg1"/>
              </a:solidFill>
            </a:endParaRPr>
          </a:p>
        </p:txBody>
      </p:sp>
      <p:sp>
        <p:nvSpPr>
          <p:cNvPr id="28" name="TextBox 27"/>
          <p:cNvSpPr txBox="1"/>
          <p:nvPr/>
        </p:nvSpPr>
        <p:spPr>
          <a:xfrm>
            <a:off x="6542177" y="1796445"/>
            <a:ext cx="1600200" cy="369332"/>
          </a:xfrm>
          <a:prstGeom prst="rect">
            <a:avLst/>
          </a:prstGeom>
          <a:noFill/>
        </p:spPr>
        <p:txBody>
          <a:bodyPr wrap="square" rtlCol="0">
            <a:spAutoFit/>
          </a:bodyPr>
          <a:lstStyle/>
          <a:p>
            <a:pPr algn="ctr"/>
            <a:r>
              <a:rPr lang="en-US" dirty="0" smtClean="0">
                <a:solidFill>
                  <a:schemeClr val="bg1"/>
                </a:solidFill>
              </a:rPr>
              <a:t>Feed OFF</a:t>
            </a:r>
            <a:endParaRPr lang="en-US" dirty="0">
              <a:solidFill>
                <a:schemeClr val="bg1"/>
              </a:solidFill>
            </a:endParaRPr>
          </a:p>
        </p:txBody>
      </p:sp>
      <p:sp>
        <p:nvSpPr>
          <p:cNvPr id="32" name="TextBox 31"/>
          <p:cNvSpPr txBox="1"/>
          <p:nvPr/>
        </p:nvSpPr>
        <p:spPr>
          <a:xfrm>
            <a:off x="1170940" y="1199771"/>
            <a:ext cx="2209800" cy="307777"/>
          </a:xfrm>
          <a:prstGeom prst="rect">
            <a:avLst/>
          </a:prstGeom>
          <a:noFill/>
        </p:spPr>
        <p:txBody>
          <a:bodyPr wrap="square" rtlCol="0">
            <a:spAutoFit/>
          </a:bodyPr>
          <a:lstStyle/>
          <a:p>
            <a:pPr algn="ctr"/>
            <a:r>
              <a:rPr lang="en-US" sz="1400" dirty="0" smtClean="0"/>
              <a:t>Comp Admin Cycle Start</a:t>
            </a:r>
            <a:endParaRPr lang="en-US" sz="1400" dirty="0"/>
          </a:p>
        </p:txBody>
      </p:sp>
      <p:sp>
        <p:nvSpPr>
          <p:cNvPr id="33" name="TextBox 32"/>
          <p:cNvSpPr txBox="1"/>
          <p:nvPr/>
        </p:nvSpPr>
        <p:spPr>
          <a:xfrm>
            <a:off x="7122822" y="1249188"/>
            <a:ext cx="1981199" cy="307777"/>
          </a:xfrm>
          <a:prstGeom prst="rect">
            <a:avLst/>
          </a:prstGeom>
          <a:noFill/>
        </p:spPr>
        <p:txBody>
          <a:bodyPr wrap="square" rtlCol="0">
            <a:spAutoFit/>
          </a:bodyPr>
          <a:lstStyle/>
          <a:p>
            <a:pPr algn="ctr"/>
            <a:r>
              <a:rPr lang="en-US" sz="1400" dirty="0" smtClean="0"/>
              <a:t>Comp Admin Cycle End</a:t>
            </a:r>
            <a:endParaRPr lang="en-US" sz="1400" dirty="0"/>
          </a:p>
        </p:txBody>
      </p:sp>
      <p:sp>
        <p:nvSpPr>
          <p:cNvPr id="34" name="Pentagon 33"/>
          <p:cNvSpPr/>
          <p:nvPr/>
        </p:nvSpPr>
        <p:spPr>
          <a:xfrm>
            <a:off x="389890" y="2672586"/>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Job changes in HRS</a:t>
            </a:r>
            <a:endParaRPr lang="en-US" dirty="0">
              <a:solidFill>
                <a:schemeClr val="tx1"/>
              </a:solidFill>
            </a:endParaRPr>
          </a:p>
        </p:txBody>
      </p:sp>
      <p:grpSp>
        <p:nvGrpSpPr>
          <p:cNvPr id="49" name="Group 48"/>
          <p:cNvGrpSpPr/>
          <p:nvPr/>
        </p:nvGrpSpPr>
        <p:grpSpPr>
          <a:xfrm>
            <a:off x="1971038" y="2427694"/>
            <a:ext cx="1798584" cy="1180721"/>
            <a:chOff x="1714498" y="2580094"/>
            <a:chExt cx="1798584" cy="1283433"/>
          </a:xfrm>
        </p:grpSpPr>
        <p:sp>
          <p:nvSpPr>
            <p:cNvPr id="29" name="Folded Corner 28"/>
            <p:cNvSpPr/>
            <p:nvPr/>
          </p:nvSpPr>
          <p:spPr>
            <a:xfrm>
              <a:off x="1714499" y="2869654"/>
              <a:ext cx="1798583"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5" name="Rectangle 34"/>
            <p:cNvSpPr/>
            <p:nvPr/>
          </p:nvSpPr>
          <p:spPr>
            <a:xfrm>
              <a:off x="1714498" y="2580094"/>
              <a:ext cx="1798584"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Hire/Term/Transfer changes</a:t>
              </a:r>
              <a:endParaRPr lang="en-US" sz="1050" b="1" dirty="0">
                <a:solidFill>
                  <a:schemeClr val="tx1"/>
                </a:solidFill>
              </a:endParaRPr>
            </a:p>
          </p:txBody>
        </p:sp>
      </p:grpSp>
      <p:grpSp>
        <p:nvGrpSpPr>
          <p:cNvPr id="50" name="Group 49"/>
          <p:cNvGrpSpPr/>
          <p:nvPr/>
        </p:nvGrpSpPr>
        <p:grpSpPr>
          <a:xfrm>
            <a:off x="4087806" y="2420074"/>
            <a:ext cx="1801368" cy="1187731"/>
            <a:chOff x="4267198" y="2572474"/>
            <a:chExt cx="1801368" cy="1291053"/>
          </a:xfrm>
        </p:grpSpPr>
        <p:sp>
          <p:nvSpPr>
            <p:cNvPr id="30" name="Folded Corner 29"/>
            <p:cNvSpPr/>
            <p:nvPr/>
          </p:nvSpPr>
          <p:spPr>
            <a:xfrm>
              <a:off x="4267198" y="2869654"/>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Change Report</a:t>
              </a:r>
              <a:endParaRPr lang="en-US" dirty="0">
                <a:solidFill>
                  <a:schemeClr val="tx1"/>
                </a:solidFill>
              </a:endParaRPr>
            </a:p>
          </p:txBody>
        </p:sp>
        <p:sp>
          <p:nvSpPr>
            <p:cNvPr id="36" name="Rectangle 35"/>
            <p:cNvSpPr/>
            <p:nvPr/>
          </p:nvSpPr>
          <p:spPr>
            <a:xfrm>
              <a:off x="4267198" y="2572474"/>
              <a:ext cx="1801368" cy="282466"/>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050" b="1" dirty="0" smtClean="0">
                  <a:solidFill>
                    <a:schemeClr val="tx1"/>
                  </a:solidFill>
                </a:rPr>
                <a:t>Job attribute changes</a:t>
              </a:r>
              <a:endParaRPr lang="en-US" sz="1050" b="1" dirty="0">
                <a:solidFill>
                  <a:schemeClr val="tx1"/>
                </a:solidFill>
              </a:endParaRPr>
            </a:p>
          </p:txBody>
        </p:sp>
      </p:grpSp>
      <p:grpSp>
        <p:nvGrpSpPr>
          <p:cNvPr id="51" name="Group 50"/>
          <p:cNvGrpSpPr/>
          <p:nvPr/>
        </p:nvGrpSpPr>
        <p:grpSpPr>
          <a:xfrm>
            <a:off x="6441593" y="2450828"/>
            <a:ext cx="1801368" cy="1170931"/>
            <a:chOff x="6432331" y="2603228"/>
            <a:chExt cx="1801368" cy="1272792"/>
          </a:xfrm>
        </p:grpSpPr>
        <p:sp>
          <p:nvSpPr>
            <p:cNvPr id="31" name="Folded Corner 30"/>
            <p:cNvSpPr/>
            <p:nvPr/>
          </p:nvSpPr>
          <p:spPr>
            <a:xfrm>
              <a:off x="6432331" y="2882147"/>
              <a:ext cx="1801368" cy="993873"/>
            </a:xfrm>
            <a:prstGeom prst="foldedCorner">
              <a:avLst/>
            </a:prstGeom>
            <a:ln/>
          </p:spPr>
          <p:style>
            <a:lnRef idx="1">
              <a:schemeClr val="dk1"/>
            </a:lnRef>
            <a:fillRef idx="2">
              <a:schemeClr val="dk1"/>
            </a:fillRef>
            <a:effectRef idx="1">
              <a:schemeClr val="dk1"/>
            </a:effectRef>
            <a:fontRef idx="minor">
              <a:schemeClr val="dk1"/>
            </a:fontRef>
          </p:style>
          <p:txBody>
            <a:bodyPr bIns="0" rtlCol="0" anchor="ctr"/>
            <a:lstStyle/>
            <a:p>
              <a:pPr algn="ctr"/>
              <a:r>
                <a:rPr lang="en-US" dirty="0" smtClean="0">
                  <a:solidFill>
                    <a:schemeClr val="tx1"/>
                  </a:solidFill>
                </a:rPr>
                <a:t>HRS to CAT Compare Report</a:t>
              </a:r>
              <a:endParaRPr lang="en-US" dirty="0">
                <a:solidFill>
                  <a:schemeClr val="tx1"/>
                </a:solidFill>
              </a:endParaRPr>
            </a:p>
          </p:txBody>
        </p:sp>
        <p:sp>
          <p:nvSpPr>
            <p:cNvPr id="37" name="Rectangle 36"/>
            <p:cNvSpPr/>
            <p:nvPr/>
          </p:nvSpPr>
          <p:spPr>
            <a:xfrm>
              <a:off x="6432331" y="2603228"/>
              <a:ext cx="1801368" cy="28246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1050" b="1" dirty="0" smtClean="0">
                  <a:solidFill>
                    <a:schemeClr val="tx1"/>
                  </a:solidFill>
                </a:rPr>
                <a:t>All Job changes </a:t>
              </a:r>
              <a:endParaRPr lang="en-US" sz="1050" b="1" dirty="0">
                <a:solidFill>
                  <a:schemeClr val="tx1"/>
                </a:solidFill>
              </a:endParaRPr>
            </a:p>
          </p:txBody>
        </p:sp>
      </p:grpSp>
      <p:sp>
        <p:nvSpPr>
          <p:cNvPr id="38" name="Folded Corner 37"/>
          <p:cNvSpPr/>
          <p:nvPr/>
        </p:nvSpPr>
        <p:spPr>
          <a:xfrm>
            <a:off x="2950972"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Record Errors Report</a:t>
            </a:r>
            <a:endParaRPr lang="en-US" dirty="0">
              <a:solidFill>
                <a:schemeClr val="tx1"/>
              </a:solidFill>
            </a:endParaRPr>
          </a:p>
        </p:txBody>
      </p:sp>
      <p:sp>
        <p:nvSpPr>
          <p:cNvPr id="39" name="Folded Corner 38"/>
          <p:cNvSpPr/>
          <p:nvPr/>
        </p:nvSpPr>
        <p:spPr>
          <a:xfrm>
            <a:off x="5590540" y="4343400"/>
            <a:ext cx="1801368" cy="841221"/>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Over Max Under Min Report</a:t>
            </a:r>
            <a:endParaRPr lang="en-US" dirty="0">
              <a:solidFill>
                <a:schemeClr val="tx1"/>
              </a:solidFill>
            </a:endParaRPr>
          </a:p>
        </p:txBody>
      </p:sp>
      <p:sp>
        <p:nvSpPr>
          <p:cNvPr id="40" name="Isosceles Triangle 39"/>
          <p:cNvSpPr/>
          <p:nvPr/>
        </p:nvSpPr>
        <p:spPr>
          <a:xfrm rot="10800000">
            <a:off x="1770929" y="3886199"/>
            <a:ext cx="6789684" cy="280407"/>
          </a:xfrm>
          <a:prstGeom prst="triangle">
            <a:avLst/>
          </a:prstGeom>
          <a:solidFill>
            <a:schemeClr val="bg1">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Pentagon 40"/>
          <p:cNvSpPr/>
          <p:nvPr/>
        </p:nvSpPr>
        <p:spPr>
          <a:xfrm>
            <a:off x="389890" y="43434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Errors in the CAT</a:t>
            </a:r>
            <a:endParaRPr lang="en-US" dirty="0">
              <a:solidFill>
                <a:schemeClr val="tx1"/>
              </a:solidFill>
            </a:endParaRPr>
          </a:p>
        </p:txBody>
      </p:sp>
      <p:sp>
        <p:nvSpPr>
          <p:cNvPr id="42" name="Pentagon 41"/>
          <p:cNvSpPr/>
          <p:nvPr/>
        </p:nvSpPr>
        <p:spPr>
          <a:xfrm>
            <a:off x="389890" y="5410200"/>
            <a:ext cx="1371600" cy="841221"/>
          </a:xfrm>
          <a:prstGeom prst="homePlate">
            <a:avLst>
              <a:gd name="adj" fmla="val 29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tx1"/>
                </a:solidFill>
              </a:rPr>
              <a:t>Monitoring</a:t>
            </a:r>
            <a:endParaRPr lang="en-US" dirty="0">
              <a:solidFill>
                <a:schemeClr val="tx1"/>
              </a:solidFill>
            </a:endParaRPr>
          </a:p>
        </p:txBody>
      </p:sp>
      <p:sp>
        <p:nvSpPr>
          <p:cNvPr id="43" name="Folded Corner 42"/>
          <p:cNvSpPr/>
          <p:nvPr/>
        </p:nvSpPr>
        <p:spPr>
          <a:xfrm>
            <a:off x="1971038"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Position Report</a:t>
            </a:r>
            <a:endParaRPr lang="en-US" dirty="0">
              <a:solidFill>
                <a:schemeClr val="tx1"/>
              </a:solidFill>
            </a:endParaRPr>
          </a:p>
        </p:txBody>
      </p:sp>
      <p:sp>
        <p:nvSpPr>
          <p:cNvPr id="44" name="Folded Corner 43"/>
          <p:cNvSpPr/>
          <p:nvPr/>
        </p:nvSpPr>
        <p:spPr>
          <a:xfrm>
            <a:off x="4206316"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Missing from CAT Report</a:t>
            </a:r>
            <a:endParaRPr lang="en-US" dirty="0">
              <a:solidFill>
                <a:schemeClr val="tx1"/>
              </a:solidFill>
            </a:endParaRPr>
          </a:p>
        </p:txBody>
      </p:sp>
      <p:sp>
        <p:nvSpPr>
          <p:cNvPr id="45" name="Folded Corner 44"/>
          <p:cNvSpPr/>
          <p:nvPr/>
        </p:nvSpPr>
        <p:spPr>
          <a:xfrm>
            <a:off x="6441593" y="5413484"/>
            <a:ext cx="1801368" cy="838200"/>
          </a:xfrm>
          <a:prstGeom prst="foldedCorner">
            <a:avLst/>
          </a:prstGeom>
          <a:ln/>
        </p:spPr>
        <p:style>
          <a:lnRef idx="1">
            <a:schemeClr val="accent4"/>
          </a:lnRef>
          <a:fillRef idx="2">
            <a:schemeClr val="accent4"/>
          </a:fillRef>
          <a:effectRef idx="1">
            <a:schemeClr val="accent4"/>
          </a:effectRef>
          <a:fontRef idx="minor">
            <a:schemeClr val="dk1"/>
          </a:fontRef>
        </p:style>
        <p:txBody>
          <a:bodyPr bIns="0" rtlCol="0" anchor="ctr"/>
          <a:lstStyle/>
          <a:p>
            <a:pPr algn="ctr"/>
            <a:r>
              <a:rPr lang="en-US" dirty="0" smtClean="0">
                <a:solidFill>
                  <a:schemeClr val="tx1"/>
                </a:solidFill>
              </a:rPr>
              <a:t>CAT Audit Log</a:t>
            </a:r>
            <a:endParaRPr lang="en-US" dirty="0">
              <a:solidFill>
                <a:schemeClr val="tx1"/>
              </a:solidFill>
            </a:endParaRP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Tree>
    <p:extLst>
      <p:ext uri="{BB962C8B-B14F-4D97-AF65-F5344CB8AC3E}">
        <p14:creationId xmlns:p14="http://schemas.microsoft.com/office/powerpoint/2010/main" val="40283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23</a:t>
            </a:fld>
            <a:endParaRPr lang="en-US" dirty="0"/>
          </a:p>
        </p:txBody>
      </p:sp>
      <p:sp>
        <p:nvSpPr>
          <p:cNvPr id="4" name="Text Placeholder 3"/>
          <p:cNvSpPr>
            <a:spLocks noGrp="1"/>
          </p:cNvSpPr>
          <p:nvPr>
            <p:ph type="body" sz="quarter" idx="13"/>
          </p:nvPr>
        </p:nvSpPr>
        <p:spPr>
          <a:solidFill>
            <a:srgbClr val="C00000"/>
          </a:solidFill>
        </p:spPr>
        <p:txBody>
          <a:bodyPr>
            <a:normAutofit fontScale="70000" lnSpcReduction="20000"/>
          </a:bodyPr>
          <a:lstStyle/>
          <a:p>
            <a:pPr algn="ctr"/>
            <a:r>
              <a:rPr lang="en-US" sz="3100" b="1" u="sng" dirty="0"/>
              <a:t>Automatic HRS Feed is ON</a:t>
            </a:r>
          </a:p>
          <a:p>
            <a:pPr algn="ctr"/>
            <a:r>
              <a:rPr lang="en-US" sz="4300" dirty="0" smtClean="0"/>
              <a:t>HRS to CAT Compare Report &amp; HRS Change Report    </a:t>
            </a:r>
          </a:p>
        </p:txBody>
      </p:sp>
      <p:sp>
        <p:nvSpPr>
          <p:cNvPr id="7" name="Rectangle 6"/>
          <p:cNvSpPr/>
          <p:nvPr/>
        </p:nvSpPr>
        <p:spPr>
          <a:xfrm>
            <a:off x="228600" y="1278321"/>
            <a:ext cx="2286000" cy="2957184"/>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702560" y="1292739"/>
            <a:ext cx="1920240" cy="13964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702560" y="2814520"/>
            <a:ext cx="1920240" cy="1405917"/>
          </a:xfrm>
          <a:prstGeom prst="rect">
            <a:avLst/>
          </a:prstGeom>
          <a:ln/>
        </p:spPr>
        <p:style>
          <a:lnRef idx="1">
            <a:schemeClr val="accent2"/>
          </a:lnRef>
          <a:fillRef idx="2">
            <a:schemeClr val="accent2"/>
          </a:fillRef>
          <a:effectRef idx="1">
            <a:schemeClr val="accent2"/>
          </a:effectRef>
          <a:fontRef idx="minor">
            <a:schemeClr val="dk1"/>
          </a:fontRef>
        </p:style>
        <p:txBody>
          <a:bodyPr rtlCol="0" anchor="b"/>
          <a:lstStyle/>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6918960" y="1287969"/>
            <a:ext cx="1920240" cy="1401176"/>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4810760" y="1278320"/>
            <a:ext cx="1920240" cy="1400436"/>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48107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243385" y="4852445"/>
            <a:ext cx="2286000" cy="13801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4" name="Isosceles Triangle 13"/>
          <p:cNvSpPr/>
          <p:nvPr/>
        </p:nvSpPr>
        <p:spPr>
          <a:xfrm rot="10800000">
            <a:off x="2702560" y="4466058"/>
            <a:ext cx="19202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4810760" y="4466058"/>
            <a:ext cx="4028440"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lded Corner 15"/>
          <p:cNvSpPr/>
          <p:nvPr/>
        </p:nvSpPr>
        <p:spPr>
          <a:xfrm>
            <a:off x="2900680" y="4852445"/>
            <a:ext cx="1524001" cy="138012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17" name="Folded Corner 16"/>
          <p:cNvSpPr/>
          <p:nvPr/>
        </p:nvSpPr>
        <p:spPr>
          <a:xfrm>
            <a:off x="6093460" y="4852445"/>
            <a:ext cx="1524001" cy="138012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Change Report</a:t>
            </a:r>
            <a:endParaRPr lang="en-US" dirty="0">
              <a:solidFill>
                <a:schemeClr val="tx1"/>
              </a:solidFill>
            </a:endParaRPr>
          </a:p>
        </p:txBody>
      </p:sp>
      <p:sp>
        <p:nvSpPr>
          <p:cNvPr id="18" name="Rectangle 17"/>
          <p:cNvSpPr/>
          <p:nvPr/>
        </p:nvSpPr>
        <p:spPr>
          <a:xfrm>
            <a:off x="6918960" y="2814520"/>
            <a:ext cx="1920240" cy="140591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3" name="Rectangle 22"/>
          <p:cNvSpPr/>
          <p:nvPr/>
        </p:nvSpPr>
        <p:spPr>
          <a:xfrm>
            <a:off x="2700315" y="128847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4" name="Rectangle 23"/>
          <p:cNvSpPr/>
          <p:nvPr/>
        </p:nvSpPr>
        <p:spPr>
          <a:xfrm>
            <a:off x="2700315" y="2814520"/>
            <a:ext cx="1920240" cy="33548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4812590" y="1278319"/>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6" name="Rectangle 25"/>
          <p:cNvSpPr/>
          <p:nvPr/>
        </p:nvSpPr>
        <p:spPr>
          <a:xfrm>
            <a:off x="4812590"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7" name="Rectangle 26"/>
          <p:cNvSpPr/>
          <p:nvPr/>
        </p:nvSpPr>
        <p:spPr>
          <a:xfrm>
            <a:off x="6914715" y="12783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
        <p:nvSpPr>
          <p:cNvPr id="28" name="Rectangle 27"/>
          <p:cNvSpPr/>
          <p:nvPr/>
        </p:nvSpPr>
        <p:spPr>
          <a:xfrm>
            <a:off x="6914715" y="2814520"/>
            <a:ext cx="1920240" cy="31493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b="1" dirty="0" smtClean="0">
                <a:solidFill>
                  <a:schemeClr val="tx1"/>
                </a:solidFill>
              </a:rPr>
              <a:t>Action May Be Needed</a:t>
            </a:r>
            <a:endParaRPr lang="en-US" sz="1400" b="1" i="1" dirty="0">
              <a:solidFill>
                <a:schemeClr val="tx1"/>
              </a:solidFill>
            </a:endParaRPr>
          </a:p>
        </p:txBody>
      </p:sp>
    </p:spTree>
    <p:extLst>
      <p:ext uri="{BB962C8B-B14F-4D97-AF65-F5344CB8AC3E}">
        <p14:creationId xmlns:p14="http://schemas.microsoft.com/office/powerpoint/2010/main" val="3236869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F62450C-2E67-428F-9662-DAB13D14FFD2}" type="slidenum">
              <a:rPr lang="en-US" smtClean="0"/>
              <a:t>24</a:t>
            </a:fld>
            <a:endParaRPr lang="en-US" dirty="0"/>
          </a:p>
        </p:txBody>
      </p:sp>
      <p:sp>
        <p:nvSpPr>
          <p:cNvPr id="4" name="Text Placeholder 3"/>
          <p:cNvSpPr>
            <a:spLocks noGrp="1"/>
          </p:cNvSpPr>
          <p:nvPr>
            <p:ph type="body" sz="quarter" idx="13"/>
          </p:nvPr>
        </p:nvSpPr>
        <p:spPr>
          <a:solidFill>
            <a:srgbClr val="C00000"/>
          </a:solidFill>
        </p:spPr>
        <p:txBody>
          <a:bodyPr>
            <a:normAutofit fontScale="40000" lnSpcReduction="20000"/>
          </a:bodyPr>
          <a:lstStyle/>
          <a:p>
            <a:pPr algn="ctr"/>
            <a:r>
              <a:rPr lang="en-US" sz="5500" b="1" u="sng" dirty="0"/>
              <a:t>Automatic HRS Feed is OFF</a:t>
            </a:r>
          </a:p>
          <a:p>
            <a:pPr algn="ctr"/>
            <a:r>
              <a:rPr lang="en-US" sz="7500" dirty="0" smtClean="0"/>
              <a:t>HRS to CAT Compare Report</a:t>
            </a:r>
            <a:endParaRPr lang="en-US" sz="7500" b="1" u="sng" dirty="0"/>
          </a:p>
        </p:txBody>
      </p:sp>
      <p:sp>
        <p:nvSpPr>
          <p:cNvPr id="7" name="Rectangle 6"/>
          <p:cNvSpPr/>
          <p:nvPr/>
        </p:nvSpPr>
        <p:spPr>
          <a:xfrm>
            <a:off x="501070" y="1316725"/>
            <a:ext cx="2286000" cy="353326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Job Change in HRS Occurred</a:t>
            </a:r>
          </a:p>
          <a:p>
            <a:pPr algn="ctr"/>
            <a:r>
              <a:rPr lang="en-US" b="1" dirty="0" smtClean="0">
                <a:solidFill>
                  <a:schemeClr val="tx1"/>
                </a:solidFill>
              </a:rPr>
              <a:t>Action Needed</a:t>
            </a:r>
            <a:endParaRPr lang="en-US" b="1" dirty="0">
              <a:solidFill>
                <a:schemeClr val="tx1"/>
              </a:solidFill>
            </a:endParaRPr>
          </a:p>
        </p:txBody>
      </p:sp>
      <p:sp>
        <p:nvSpPr>
          <p:cNvPr id="8" name="Rectangle 7"/>
          <p:cNvSpPr/>
          <p:nvPr/>
        </p:nvSpPr>
        <p:spPr>
          <a:xfrm>
            <a:off x="2958990" y="1355129"/>
            <a:ext cx="2858262" cy="107534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Employee Terminated </a:t>
            </a:r>
          </a:p>
          <a:p>
            <a:pPr algn="ctr"/>
            <a:r>
              <a:rPr lang="en-US" sz="1600" b="1" dirty="0" smtClean="0">
                <a:solidFill>
                  <a:schemeClr val="tx1"/>
                </a:solidFill>
              </a:rPr>
              <a:t>Delete from CAT</a:t>
            </a:r>
            <a:endParaRPr lang="en-US" sz="1600" b="1" dirty="0">
              <a:solidFill>
                <a:schemeClr val="tx1"/>
              </a:solidFill>
            </a:endParaRPr>
          </a:p>
        </p:txBody>
      </p:sp>
      <p:sp>
        <p:nvSpPr>
          <p:cNvPr id="9" name="Rectangle 8"/>
          <p:cNvSpPr/>
          <p:nvPr/>
        </p:nvSpPr>
        <p:spPr>
          <a:xfrm>
            <a:off x="2958990" y="2545778"/>
            <a:ext cx="2858262" cy="107524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Transfer/Position # Change </a:t>
            </a:r>
          </a:p>
          <a:p>
            <a:pPr algn="ctr"/>
            <a:r>
              <a:rPr lang="en-US" sz="1600" b="1" dirty="0" smtClean="0">
                <a:solidFill>
                  <a:schemeClr val="tx1"/>
                </a:solidFill>
              </a:rPr>
              <a:t>Delete and Re-Add to CAT</a:t>
            </a:r>
            <a:endParaRPr lang="en-US" sz="1600" b="1" dirty="0">
              <a:solidFill>
                <a:schemeClr val="tx1"/>
              </a:solidFill>
            </a:endParaRPr>
          </a:p>
        </p:txBody>
      </p:sp>
      <p:sp>
        <p:nvSpPr>
          <p:cNvPr id="10" name="Rectangle 9"/>
          <p:cNvSpPr/>
          <p:nvPr/>
        </p:nvSpPr>
        <p:spPr>
          <a:xfrm>
            <a:off x="2958990" y="3731007"/>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New Hire </a:t>
            </a:r>
          </a:p>
          <a:p>
            <a:pPr algn="ctr"/>
            <a:r>
              <a:rPr lang="en-US" sz="1600" b="1" i="1" dirty="0" smtClean="0">
                <a:solidFill>
                  <a:schemeClr val="tx1"/>
                </a:solidFill>
              </a:rPr>
              <a:t>Potentially</a:t>
            </a:r>
            <a:r>
              <a:rPr lang="en-US" sz="1600" b="1" dirty="0" smtClean="0">
                <a:solidFill>
                  <a:schemeClr val="tx1"/>
                </a:solidFill>
              </a:rPr>
              <a:t> Add to CAT</a:t>
            </a:r>
            <a:endParaRPr lang="en-US" sz="1600" b="1" dirty="0">
              <a:solidFill>
                <a:schemeClr val="tx1"/>
              </a:solidFill>
            </a:endParaRPr>
          </a:p>
        </p:txBody>
      </p:sp>
      <p:sp>
        <p:nvSpPr>
          <p:cNvPr id="11" name="Rectangle 10"/>
          <p:cNvSpPr/>
          <p:nvPr/>
        </p:nvSpPr>
        <p:spPr>
          <a:xfrm>
            <a:off x="5992985" y="1355129"/>
            <a:ext cx="2858262" cy="1075341"/>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Title Change</a:t>
            </a:r>
          </a:p>
          <a:p>
            <a:pPr algn="ctr"/>
            <a:r>
              <a:rPr lang="en-US" sz="1600" b="1" i="1" dirty="0" smtClean="0">
                <a:solidFill>
                  <a:schemeClr val="tx1"/>
                </a:solidFill>
              </a:rPr>
              <a:t>Review and Potentially Edit Comp Increases</a:t>
            </a:r>
            <a:endParaRPr lang="en-US" sz="1600" b="1" i="1" dirty="0">
              <a:solidFill>
                <a:schemeClr val="tx1"/>
              </a:solidFill>
            </a:endParaRPr>
          </a:p>
        </p:txBody>
      </p:sp>
      <p:sp>
        <p:nvSpPr>
          <p:cNvPr id="12" name="Rectangle 11"/>
          <p:cNvSpPr/>
          <p:nvPr/>
        </p:nvSpPr>
        <p:spPr>
          <a:xfrm>
            <a:off x="5992985" y="2533836"/>
            <a:ext cx="2858262" cy="1075247"/>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Comprate Change</a:t>
            </a:r>
            <a:endParaRPr lang="en-US" sz="1600" dirty="0">
              <a:solidFill>
                <a:schemeClr val="tx1"/>
              </a:solidFill>
            </a:endParaRPr>
          </a:p>
          <a:p>
            <a:pPr algn="ctr"/>
            <a:r>
              <a:rPr lang="en-US" sz="1600" b="1" i="1" dirty="0" smtClean="0">
                <a:solidFill>
                  <a:schemeClr val="tx1"/>
                </a:solidFill>
              </a:rPr>
              <a:t>Review and Potentially </a:t>
            </a:r>
            <a:r>
              <a:rPr lang="en-US" sz="1600" b="1" i="1" dirty="0">
                <a:solidFill>
                  <a:schemeClr val="tx1"/>
                </a:solidFill>
              </a:rPr>
              <a:t>Edit Comp Increases</a:t>
            </a:r>
          </a:p>
        </p:txBody>
      </p:sp>
      <p:sp>
        <p:nvSpPr>
          <p:cNvPr id="13" name="Rectangle 12"/>
          <p:cNvSpPr/>
          <p:nvPr/>
        </p:nvSpPr>
        <p:spPr>
          <a:xfrm>
            <a:off x="515855" y="5157224"/>
            <a:ext cx="2286000" cy="1063947"/>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18" name="Rectangle 17"/>
          <p:cNvSpPr/>
          <p:nvPr/>
        </p:nvSpPr>
        <p:spPr>
          <a:xfrm>
            <a:off x="5992985" y="3719065"/>
            <a:ext cx="2858262" cy="1118978"/>
          </a:xfrm>
          <a:prstGeom prst="rect">
            <a:avLst/>
          </a:prstGeom>
          <a:ln/>
        </p:spPr>
        <p:style>
          <a:lnRef idx="1">
            <a:schemeClr val="accent6"/>
          </a:lnRef>
          <a:fillRef idx="2">
            <a:schemeClr val="accent6"/>
          </a:fillRef>
          <a:effectRef idx="1">
            <a:schemeClr val="accent6"/>
          </a:effectRef>
          <a:fontRef idx="minor">
            <a:schemeClr val="dk1"/>
          </a:fontRef>
        </p:style>
        <p:txBody>
          <a:bodyPr rtlCol="0" anchor="b"/>
          <a:lstStyle/>
          <a:p>
            <a:pPr algn="ctr"/>
            <a:r>
              <a:rPr lang="en-US" sz="1600" dirty="0" smtClean="0">
                <a:solidFill>
                  <a:schemeClr val="tx1"/>
                </a:solidFill>
              </a:rPr>
              <a:t>FTE, EJED Change</a:t>
            </a:r>
            <a:endParaRPr lang="en-US" sz="1600" dirty="0">
              <a:solidFill>
                <a:schemeClr val="tx1"/>
              </a:solidFill>
            </a:endParaRPr>
          </a:p>
          <a:p>
            <a:pPr algn="ctr"/>
            <a:r>
              <a:rPr lang="en-US" sz="1600" b="1" i="1" dirty="0">
                <a:solidFill>
                  <a:schemeClr val="tx1"/>
                </a:solidFill>
              </a:rPr>
              <a:t>Potentially Edit </a:t>
            </a:r>
            <a:r>
              <a:rPr lang="en-US" sz="1600" b="1" i="1" dirty="0" smtClean="0">
                <a:solidFill>
                  <a:schemeClr val="tx1"/>
                </a:solidFill>
              </a:rPr>
              <a:t>Planned FTE or Remove from CAT</a:t>
            </a:r>
            <a:endParaRPr lang="en-US" sz="1600" b="1" i="1" dirty="0">
              <a:solidFill>
                <a:schemeClr val="tx1"/>
              </a:solidFill>
            </a:endParaRPr>
          </a:p>
        </p:txBody>
      </p:sp>
      <p:sp>
        <p:nvSpPr>
          <p:cNvPr id="21" name="Isosceles Triangle 20"/>
          <p:cNvSpPr/>
          <p:nvPr/>
        </p:nvSpPr>
        <p:spPr>
          <a:xfrm rot="10800000">
            <a:off x="2939435" y="4965199"/>
            <a:ext cx="5993130" cy="162832"/>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lded Corner 21"/>
          <p:cNvSpPr/>
          <p:nvPr/>
        </p:nvSpPr>
        <p:spPr>
          <a:xfrm>
            <a:off x="5173999" y="5256599"/>
            <a:ext cx="1524001" cy="996070"/>
          </a:xfrm>
          <a:prstGeom prst="foldedCorner">
            <a:avLst/>
          </a:prstGeom>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chemeClr val="tx1"/>
                </a:solidFill>
              </a:rPr>
              <a:t>HRS to CAT Compare Report</a:t>
            </a:r>
            <a:endParaRPr lang="en-US" dirty="0">
              <a:solidFill>
                <a:schemeClr val="tx1"/>
              </a:solidFill>
            </a:endParaRPr>
          </a:p>
        </p:txBody>
      </p:sp>
      <p:sp>
        <p:nvSpPr>
          <p:cNvPr id="6" name="Footer Placeholder 5"/>
          <p:cNvSpPr>
            <a:spLocks noGrp="1"/>
          </p:cNvSpPr>
          <p:nvPr>
            <p:ph type="ftr" sz="quarter" idx="11"/>
          </p:nvPr>
        </p:nvSpPr>
        <p:spPr/>
        <p:txBody>
          <a:bodyPr/>
          <a:lstStyle/>
          <a:p>
            <a:r>
              <a:rPr lang="en-US" smtClean="0"/>
              <a:t>University of Wisconsin - System</a:t>
            </a:r>
            <a:endParaRPr lang="en-US"/>
          </a:p>
        </p:txBody>
      </p:sp>
      <p:sp>
        <p:nvSpPr>
          <p:cNvPr id="24" name="Rectangle 23"/>
          <p:cNvSpPr/>
          <p:nvPr/>
        </p:nvSpPr>
        <p:spPr>
          <a:xfrm>
            <a:off x="2958990" y="1355130"/>
            <a:ext cx="2858262" cy="268835"/>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5" name="Rectangle 24"/>
          <p:cNvSpPr/>
          <p:nvPr/>
        </p:nvSpPr>
        <p:spPr>
          <a:xfrm>
            <a:off x="2958990" y="2537224"/>
            <a:ext cx="2858262" cy="268835"/>
          </a:xfrm>
          <a:prstGeom prst="rect">
            <a:avLst/>
          </a:prstGeom>
          <a:ln w="28575">
            <a:solidFill>
              <a:srgbClr val="82001A"/>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b="1" dirty="0" smtClean="0">
                <a:solidFill>
                  <a:schemeClr val="tx1"/>
                </a:solidFill>
              </a:rPr>
              <a:t>Action Needed</a:t>
            </a:r>
            <a:endParaRPr lang="en-US" sz="1600" b="1" dirty="0">
              <a:solidFill>
                <a:schemeClr val="tx1"/>
              </a:solidFill>
            </a:endParaRPr>
          </a:p>
        </p:txBody>
      </p:sp>
      <p:sp>
        <p:nvSpPr>
          <p:cNvPr id="27" name="Rectangle 26"/>
          <p:cNvSpPr/>
          <p:nvPr/>
        </p:nvSpPr>
        <p:spPr>
          <a:xfrm>
            <a:off x="2958990" y="3731619"/>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8" name="Rectangle 27"/>
          <p:cNvSpPr/>
          <p:nvPr/>
        </p:nvSpPr>
        <p:spPr>
          <a:xfrm>
            <a:off x="5992985" y="371892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29" name="Rectangle 28"/>
          <p:cNvSpPr/>
          <p:nvPr/>
        </p:nvSpPr>
        <p:spPr>
          <a:xfrm>
            <a:off x="5992985" y="2533744"/>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
        <p:nvSpPr>
          <p:cNvPr id="30" name="Rectangle 29"/>
          <p:cNvSpPr/>
          <p:nvPr/>
        </p:nvSpPr>
        <p:spPr>
          <a:xfrm>
            <a:off x="5992985" y="1355130"/>
            <a:ext cx="2858262" cy="27518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smtClean="0">
                <a:solidFill>
                  <a:schemeClr val="tx1"/>
                </a:solidFill>
              </a:rPr>
              <a:t>Action May Be Needed</a:t>
            </a:r>
            <a:endParaRPr lang="en-US" sz="1600" b="1" dirty="0">
              <a:solidFill>
                <a:schemeClr val="tx1"/>
              </a:solidFill>
            </a:endParaRPr>
          </a:p>
        </p:txBody>
      </p:sp>
    </p:spTree>
    <p:extLst>
      <p:ext uri="{BB962C8B-B14F-4D97-AF65-F5344CB8AC3E}">
        <p14:creationId xmlns:p14="http://schemas.microsoft.com/office/powerpoint/2010/main" val="4094019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solidFill>
            <a:srgbClr val="C00000"/>
          </a:solidFill>
        </p:spPr>
        <p:txBody>
          <a:bodyPr>
            <a:normAutofit/>
          </a:bodyPr>
          <a:lstStyle/>
          <a:p>
            <a:r>
              <a:rPr lang="en-US" sz="4300" dirty="0" smtClean="0"/>
              <a:t>Record Errors Report: </a:t>
            </a:r>
            <a:r>
              <a:rPr lang="en-US" sz="2000" b="1" dirty="0" smtClean="0"/>
              <a:t>Automatic HRS Feed is ON or OFF</a:t>
            </a:r>
            <a:endParaRPr lang="en-US" sz="2000" b="1" dirty="0"/>
          </a:p>
        </p:txBody>
      </p:sp>
      <p:sp>
        <p:nvSpPr>
          <p:cNvPr id="23" name="Rectangle 22"/>
          <p:cNvSpPr/>
          <p:nvPr/>
        </p:nvSpPr>
        <p:spPr>
          <a:xfrm>
            <a:off x="76200" y="1232702"/>
            <a:ext cx="1600200" cy="398682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Error Identified</a:t>
            </a:r>
          </a:p>
          <a:p>
            <a:pPr algn="ctr"/>
            <a:r>
              <a:rPr lang="en-US" b="1" dirty="0" smtClean="0">
                <a:solidFill>
                  <a:schemeClr val="tx1"/>
                </a:solidFill>
              </a:rPr>
              <a:t>Action Needed</a:t>
            </a:r>
            <a:endParaRPr lang="en-US" b="1" dirty="0">
              <a:solidFill>
                <a:schemeClr val="tx1"/>
              </a:solidFill>
            </a:endParaRPr>
          </a:p>
        </p:txBody>
      </p:sp>
      <p:sp>
        <p:nvSpPr>
          <p:cNvPr id="24" name="Rectangle 23"/>
          <p:cNvSpPr/>
          <p:nvPr/>
        </p:nvSpPr>
        <p:spPr>
          <a:xfrm>
            <a:off x="183312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Duplicate Action Reason in HRS &amp; CAT</a:t>
            </a:r>
            <a:endParaRPr lang="en-US" sz="1400" b="1" i="1" dirty="0">
              <a:solidFill>
                <a:schemeClr val="tx1"/>
              </a:solidFill>
            </a:endParaRPr>
          </a:p>
        </p:txBody>
      </p:sp>
      <p:sp>
        <p:nvSpPr>
          <p:cNvPr id="25" name="Rectangle 24"/>
          <p:cNvSpPr/>
          <p:nvPr/>
        </p:nvSpPr>
        <p:spPr>
          <a:xfrm>
            <a:off x="183312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solidFill>
                  <a:schemeClr val="tx1"/>
                </a:solidFill>
              </a:rPr>
              <a:t>Duplicate Action Reason </a:t>
            </a:r>
            <a:r>
              <a:rPr lang="en-US" sz="1400" dirty="0" smtClean="0">
                <a:solidFill>
                  <a:schemeClr val="tx1"/>
                </a:solidFill>
              </a:rPr>
              <a:t>in CAT</a:t>
            </a:r>
            <a:endParaRPr lang="en-US" sz="1400" b="1" i="1" dirty="0">
              <a:solidFill>
                <a:schemeClr val="tx1"/>
              </a:solidFill>
            </a:endParaRPr>
          </a:p>
        </p:txBody>
      </p:sp>
      <p:sp>
        <p:nvSpPr>
          <p:cNvPr id="26" name="Rectangle 25"/>
          <p:cNvSpPr/>
          <p:nvPr/>
        </p:nvSpPr>
        <p:spPr>
          <a:xfrm>
            <a:off x="76200" y="5628166"/>
            <a:ext cx="1585415" cy="114300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CAT Report to Run</a:t>
            </a:r>
            <a:endParaRPr lang="en-US" b="1" dirty="0">
              <a:solidFill>
                <a:schemeClr val="tx1"/>
              </a:solidFill>
            </a:endParaRPr>
          </a:p>
        </p:txBody>
      </p:sp>
      <p:sp>
        <p:nvSpPr>
          <p:cNvPr id="27" name="Isosceles Triangle 26"/>
          <p:cNvSpPr/>
          <p:nvPr/>
        </p:nvSpPr>
        <p:spPr>
          <a:xfrm rot="10800000">
            <a:off x="1750831" y="5290061"/>
            <a:ext cx="7306336" cy="272538"/>
          </a:xfrm>
          <a:prstGeom prst="triangl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83312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Decimal amount entered in Comprate for salaried employees</a:t>
            </a:r>
            <a:endParaRPr lang="en-US" sz="1400" dirty="0">
              <a:solidFill>
                <a:schemeClr val="tx1"/>
              </a:solidFill>
            </a:endParaRPr>
          </a:p>
        </p:txBody>
      </p:sp>
      <p:sp>
        <p:nvSpPr>
          <p:cNvPr id="30" name="Rectangle 29"/>
          <p:cNvSpPr/>
          <p:nvPr/>
        </p:nvSpPr>
        <p:spPr>
          <a:xfrm>
            <a:off x="1833127" y="4017334"/>
            <a:ext cx="2194560" cy="609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$0 Comprate Entered</a:t>
            </a:r>
            <a:endParaRPr lang="en-US" sz="1400" dirty="0">
              <a:solidFill>
                <a:schemeClr val="tx1"/>
              </a:solidFill>
            </a:endParaRPr>
          </a:p>
        </p:txBody>
      </p:sp>
      <p:sp>
        <p:nvSpPr>
          <p:cNvPr id="31" name="Rectangle 30"/>
          <p:cNvSpPr/>
          <p:nvPr/>
        </p:nvSpPr>
        <p:spPr>
          <a:xfrm>
            <a:off x="4305196"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 0</a:t>
            </a:r>
            <a:endParaRPr lang="en-US" sz="1400" b="1" i="1" dirty="0">
              <a:solidFill>
                <a:schemeClr val="tx1"/>
              </a:solidFill>
            </a:endParaRPr>
          </a:p>
        </p:txBody>
      </p:sp>
      <p:sp>
        <p:nvSpPr>
          <p:cNvPr id="32" name="Rectangle 31"/>
          <p:cNvSpPr/>
          <p:nvPr/>
        </p:nvSpPr>
        <p:spPr>
          <a:xfrm>
            <a:off x="4305196" y="2379051"/>
            <a:ext cx="2194560" cy="66710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Planned FTE &gt; 1 on multiple Empl Records</a:t>
            </a:r>
            <a:endParaRPr lang="en-US" sz="1400" b="1" i="1" dirty="0">
              <a:solidFill>
                <a:schemeClr val="tx1"/>
              </a:solidFill>
            </a:endParaRPr>
          </a:p>
        </p:txBody>
      </p:sp>
      <p:sp>
        <p:nvSpPr>
          <p:cNvPr id="33" name="Rectangle 32"/>
          <p:cNvSpPr/>
          <p:nvPr/>
        </p:nvSpPr>
        <p:spPr>
          <a:xfrm>
            <a:off x="4305196"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Sum of individual Budgeted FTEs do not equal Total Planned FTE</a:t>
            </a:r>
            <a:endParaRPr lang="en-US" sz="1400" dirty="0">
              <a:solidFill>
                <a:schemeClr val="tx1"/>
              </a:solidFill>
            </a:endParaRPr>
          </a:p>
        </p:txBody>
      </p:sp>
      <p:sp>
        <p:nvSpPr>
          <p:cNvPr id="34" name="Rectangle 33"/>
          <p:cNvSpPr/>
          <p:nvPr/>
        </p:nvSpPr>
        <p:spPr>
          <a:xfrm>
            <a:off x="6778787" y="1621466"/>
            <a:ext cx="2194560" cy="68307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No funding information entered in the CAT</a:t>
            </a:r>
          </a:p>
        </p:txBody>
      </p:sp>
      <p:sp>
        <p:nvSpPr>
          <p:cNvPr id="35" name="Rectangle 34"/>
          <p:cNvSpPr/>
          <p:nvPr/>
        </p:nvSpPr>
        <p:spPr>
          <a:xfrm>
            <a:off x="6778787" y="3120266"/>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Sum of </a:t>
            </a:r>
            <a:r>
              <a:rPr lang="en-US" sz="1400" dirty="0" smtClean="0">
                <a:solidFill>
                  <a:schemeClr val="tx1"/>
                </a:solidFill>
              </a:rPr>
              <a:t>individual </a:t>
            </a:r>
            <a:r>
              <a:rPr lang="en-US" sz="1400" dirty="0">
                <a:solidFill>
                  <a:schemeClr val="tx1"/>
                </a:solidFill>
              </a:rPr>
              <a:t>Budgeted </a:t>
            </a:r>
            <a:r>
              <a:rPr lang="en-US" sz="1400" dirty="0" smtClean="0">
                <a:solidFill>
                  <a:schemeClr val="tx1"/>
                </a:solidFill>
              </a:rPr>
              <a:t>Amounts </a:t>
            </a:r>
            <a:r>
              <a:rPr lang="en-US" sz="1400" dirty="0">
                <a:solidFill>
                  <a:schemeClr val="tx1"/>
                </a:solidFill>
              </a:rPr>
              <a:t>does not equal </a:t>
            </a:r>
            <a:r>
              <a:rPr lang="en-US" sz="1400" dirty="0" smtClean="0">
                <a:solidFill>
                  <a:schemeClr val="tx1"/>
                </a:solidFill>
              </a:rPr>
              <a:t>Original </a:t>
            </a:r>
            <a:r>
              <a:rPr lang="en-US" sz="1400" dirty="0">
                <a:solidFill>
                  <a:schemeClr val="tx1"/>
                </a:solidFill>
              </a:rPr>
              <a:t>Comp Amount Adj for FTE</a:t>
            </a:r>
          </a:p>
        </p:txBody>
      </p:sp>
      <p:sp>
        <p:nvSpPr>
          <p:cNvPr id="36" name="Rectangle 35"/>
          <p:cNvSpPr/>
          <p:nvPr/>
        </p:nvSpPr>
        <p:spPr>
          <a:xfrm>
            <a:off x="6778787" y="2378645"/>
            <a:ext cx="2194560" cy="66751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Funding distribution is greater than 100% </a:t>
            </a:r>
          </a:p>
        </p:txBody>
      </p:sp>
      <p:sp>
        <p:nvSpPr>
          <p:cNvPr id="37" name="Rectangle 36"/>
          <p:cNvSpPr/>
          <p:nvPr/>
        </p:nvSpPr>
        <p:spPr>
          <a:xfrm>
            <a:off x="6778787" y="4017334"/>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1400" dirty="0">
                <a:solidFill>
                  <a:schemeClr val="tx1"/>
                </a:solidFill>
              </a:rPr>
              <a:t>On an individual funding split, </a:t>
            </a:r>
            <a:r>
              <a:rPr lang="en-US" sz="1400" dirty="0" smtClean="0">
                <a:solidFill>
                  <a:schemeClr val="tx1"/>
                </a:solidFill>
              </a:rPr>
              <a:t>Distrib %, </a:t>
            </a:r>
            <a:r>
              <a:rPr lang="en-US" sz="1400" dirty="0">
                <a:solidFill>
                  <a:schemeClr val="tx1"/>
                </a:solidFill>
              </a:rPr>
              <a:t>Budgeted FTE, or Budgeted Amount = 0</a:t>
            </a:r>
          </a:p>
        </p:txBody>
      </p:sp>
      <p:sp>
        <p:nvSpPr>
          <p:cNvPr id="38" name="Rectangle 37"/>
          <p:cNvSpPr/>
          <p:nvPr/>
        </p:nvSpPr>
        <p:spPr>
          <a:xfrm>
            <a:off x="4305196" y="4396565"/>
            <a:ext cx="2194560" cy="8229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schemeClr val="tx1"/>
                </a:solidFill>
              </a:rPr>
              <a:t>Funding string failed SFS Actual or SFS Budget Edits</a:t>
            </a:r>
            <a:endParaRPr lang="en-US" sz="1400" dirty="0">
              <a:solidFill>
                <a:schemeClr val="tx1"/>
              </a:solidFill>
            </a:endParaRPr>
          </a:p>
        </p:txBody>
      </p:sp>
      <p:sp>
        <p:nvSpPr>
          <p:cNvPr id="39" name="Rectangle 38"/>
          <p:cNvSpPr/>
          <p:nvPr/>
        </p:nvSpPr>
        <p:spPr>
          <a:xfrm>
            <a:off x="1750831"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Compensation Errors</a:t>
            </a:r>
            <a:endParaRPr lang="en-US" dirty="0">
              <a:solidFill>
                <a:schemeClr val="tx1"/>
              </a:solidFill>
            </a:endParaRPr>
          </a:p>
        </p:txBody>
      </p:sp>
      <p:sp>
        <p:nvSpPr>
          <p:cNvPr id="40" name="Rectangle 39"/>
          <p:cNvSpPr/>
          <p:nvPr/>
        </p:nvSpPr>
        <p:spPr>
          <a:xfrm>
            <a:off x="4222899" y="1232702"/>
            <a:ext cx="2359152"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Job Level Errors</a:t>
            </a:r>
            <a:endParaRPr lang="en-US" dirty="0">
              <a:solidFill>
                <a:schemeClr val="tx1"/>
              </a:solidFill>
            </a:endParaRPr>
          </a:p>
        </p:txBody>
      </p:sp>
      <p:sp>
        <p:nvSpPr>
          <p:cNvPr id="41" name="Rectangle 40"/>
          <p:cNvSpPr/>
          <p:nvPr/>
        </p:nvSpPr>
        <p:spPr>
          <a:xfrm>
            <a:off x="4214039" y="4017334"/>
            <a:ext cx="2359152" cy="310896"/>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Edit Errors</a:t>
            </a:r>
            <a:endParaRPr lang="en-US" dirty="0">
              <a:solidFill>
                <a:schemeClr val="tx1"/>
              </a:solidFill>
            </a:endParaRPr>
          </a:p>
        </p:txBody>
      </p:sp>
      <p:sp>
        <p:nvSpPr>
          <p:cNvPr id="42" name="Rectangle 41"/>
          <p:cNvSpPr/>
          <p:nvPr/>
        </p:nvSpPr>
        <p:spPr>
          <a:xfrm>
            <a:off x="6694968" y="1232702"/>
            <a:ext cx="2362199" cy="30874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Funding Section Errors</a:t>
            </a:r>
            <a:endParaRPr lang="en-US" dirty="0">
              <a:solidFill>
                <a:schemeClr val="tx1"/>
              </a:solidFill>
            </a:endParaRPr>
          </a:p>
        </p:txBody>
      </p:sp>
      <p:sp>
        <p:nvSpPr>
          <p:cNvPr id="2" name="Slide Number Placeholder 1"/>
          <p:cNvSpPr>
            <a:spLocks noGrp="1"/>
          </p:cNvSpPr>
          <p:nvPr>
            <p:ph type="sldNum" sz="quarter" idx="12"/>
          </p:nvPr>
        </p:nvSpPr>
        <p:spPr/>
        <p:txBody>
          <a:bodyPr/>
          <a:lstStyle/>
          <a:p>
            <a:fld id="{7F62450C-2E67-428F-9662-DAB13D14FFD2}" type="slidenum">
              <a:rPr lang="en-US" smtClean="0"/>
              <a:t>25</a:t>
            </a:fld>
            <a:endParaRPr lang="en-US" dirty="0"/>
          </a:p>
        </p:txBody>
      </p:sp>
      <p:sp>
        <p:nvSpPr>
          <p:cNvPr id="3" name="Footer Placeholder 2"/>
          <p:cNvSpPr>
            <a:spLocks noGrp="1"/>
          </p:cNvSpPr>
          <p:nvPr>
            <p:ph type="ftr" sz="quarter" idx="11"/>
          </p:nvPr>
        </p:nvSpPr>
        <p:spPr/>
        <p:txBody>
          <a:bodyPr/>
          <a:lstStyle/>
          <a:p>
            <a:r>
              <a:rPr lang="en-US" dirty="0" smtClean="0"/>
              <a:t>University of Wisconsin - System</a:t>
            </a:r>
            <a:endParaRPr lang="en-US" dirty="0"/>
          </a:p>
        </p:txBody>
      </p:sp>
      <p:sp>
        <p:nvSpPr>
          <p:cNvPr id="28" name="Folded Corner 27"/>
          <p:cNvSpPr/>
          <p:nvPr/>
        </p:nvSpPr>
        <p:spPr>
          <a:xfrm>
            <a:off x="4640476" y="5628167"/>
            <a:ext cx="1524001" cy="1143000"/>
          </a:xfrm>
          <a:prstGeom prst="foldedCorner">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tx1"/>
                </a:solidFill>
              </a:rPr>
              <a:t>Record Errors Report</a:t>
            </a:r>
            <a:endParaRPr lang="en-US" dirty="0">
              <a:solidFill>
                <a:schemeClr val="tx1"/>
              </a:solidFill>
            </a:endParaRPr>
          </a:p>
        </p:txBody>
      </p:sp>
    </p:spTree>
    <p:extLst>
      <p:ext uri="{BB962C8B-B14F-4D97-AF65-F5344CB8AC3E}">
        <p14:creationId xmlns:p14="http://schemas.microsoft.com/office/powerpoint/2010/main" val="3584618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26</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ormAutofit/>
          </a:bodyPr>
          <a:lstStyle/>
          <a:p>
            <a:pPr marL="396875"/>
            <a:r>
              <a:rPr lang="en-US" sz="4300" dirty="0"/>
              <a:t>Under Min / Over Max Report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897" y="1304764"/>
            <a:ext cx="4436329" cy="23402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711" y="3753036"/>
            <a:ext cx="5640758" cy="25295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5516" y="1297948"/>
            <a:ext cx="3744416" cy="1962076"/>
          </a:xfrm>
          <a:prstGeom prst="rect">
            <a:avLst/>
          </a:prstGeom>
          <a:noFill/>
        </p:spPr>
        <p:txBody>
          <a:bodyPr wrap="square" rtlCol="0">
            <a:spAutoFit/>
          </a:bodyPr>
          <a:lstStyle/>
          <a:p>
            <a:pPr marL="171450" indent="-171450">
              <a:buFont typeface="Arial" panose="020B0604020202020204" pitchFamily="34" charset="0"/>
              <a:buChar char="•"/>
            </a:pPr>
            <a:r>
              <a:rPr lang="en-US" sz="1350" dirty="0"/>
              <a:t>D</a:t>
            </a:r>
            <a:r>
              <a:rPr lang="en-US" sz="1350" dirty="0" smtClean="0"/>
              <a:t>isplays </a:t>
            </a:r>
            <a:r>
              <a:rPr lang="en-US" sz="1350" dirty="0"/>
              <a:t>employee records where an individual's (</a:t>
            </a:r>
            <a:r>
              <a:rPr lang="en-US" sz="1350" dirty="0" smtClean="0"/>
              <a:t>or </a:t>
            </a:r>
            <a:r>
              <a:rPr lang="en-US" sz="1350" dirty="0"/>
              <a:t>vacant’s) updated </a:t>
            </a:r>
            <a:r>
              <a:rPr lang="en-US" sz="1350" dirty="0" smtClean="0"/>
              <a:t>compensation rate is </a:t>
            </a:r>
            <a:r>
              <a:rPr lang="en-US" sz="1350" dirty="0"/>
              <a:t>above or below the </a:t>
            </a:r>
            <a:r>
              <a:rPr lang="en-US" sz="1350" dirty="0" smtClean="0"/>
              <a:t>range </a:t>
            </a:r>
            <a:r>
              <a:rPr lang="en-US" sz="1350" dirty="0"/>
              <a:t>for that title in </a:t>
            </a:r>
            <a:r>
              <a:rPr lang="en-US" sz="1350" dirty="0" smtClean="0"/>
              <a:t>HRS</a:t>
            </a:r>
          </a:p>
          <a:p>
            <a:pPr marL="171450" indent="-171450">
              <a:buFont typeface="Arial" panose="020B0604020202020204" pitchFamily="34" charset="0"/>
              <a:buChar char="•"/>
            </a:pPr>
            <a:r>
              <a:rPr lang="en-US" sz="1350" dirty="0" smtClean="0"/>
              <a:t>Pulls title </a:t>
            </a:r>
            <a:r>
              <a:rPr lang="en-US" sz="1350" dirty="0"/>
              <a:t>min/maxes </a:t>
            </a:r>
            <a:r>
              <a:rPr lang="en-US" sz="1350" dirty="0" smtClean="0"/>
              <a:t>from </a:t>
            </a:r>
            <a:r>
              <a:rPr lang="en-US" sz="1350" dirty="0"/>
              <a:t>HRS as of the beginning of the next fiscal </a:t>
            </a:r>
            <a:r>
              <a:rPr lang="en-US" sz="1350" dirty="0" smtClean="0"/>
              <a:t>year</a:t>
            </a:r>
          </a:p>
          <a:p>
            <a:pPr marL="171450" indent="-171450">
              <a:buFont typeface="Arial" panose="020B0604020202020204" pitchFamily="34" charset="0"/>
              <a:buChar char="•"/>
            </a:pPr>
            <a:r>
              <a:rPr lang="en-US" sz="1350" dirty="0" smtClean="0"/>
              <a:t>Allows users to see which employee </a:t>
            </a:r>
            <a:r>
              <a:rPr lang="en-US" sz="1350" dirty="0"/>
              <a:t>records </a:t>
            </a:r>
            <a:r>
              <a:rPr lang="en-US" sz="1350" dirty="0" smtClean="0"/>
              <a:t>have </a:t>
            </a:r>
            <a:r>
              <a:rPr lang="en-US" sz="1350" dirty="0"/>
              <a:t>an over max/under min error </a:t>
            </a:r>
            <a:r>
              <a:rPr lang="en-US" sz="1350" dirty="0" smtClean="0"/>
              <a:t>so they can update the appropriate comp adjustments in </a:t>
            </a:r>
            <a:r>
              <a:rPr lang="en-US" sz="1350" dirty="0"/>
              <a:t>the CAT to be within the salary </a:t>
            </a:r>
            <a:r>
              <a:rPr lang="en-US" sz="1350" dirty="0" smtClean="0"/>
              <a:t>range</a:t>
            </a:r>
            <a:endParaRPr lang="en-US" sz="1350" dirty="0"/>
          </a:p>
        </p:txBody>
      </p:sp>
      <p:sp>
        <p:nvSpPr>
          <p:cNvPr id="12" name="Rectangle 11"/>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Errors in CAT</a:t>
            </a:r>
            <a:endParaRPr lang="en-US" sz="2400" dirty="0"/>
          </a:p>
        </p:txBody>
      </p:sp>
      <p:sp>
        <p:nvSpPr>
          <p:cNvPr id="2" name="Rectangle 1"/>
          <p:cNvSpPr/>
          <p:nvPr/>
        </p:nvSpPr>
        <p:spPr>
          <a:xfrm>
            <a:off x="3803900" y="5618085"/>
            <a:ext cx="768100" cy="6644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786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27</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marL="396875"/>
            <a:r>
              <a:rPr lang="en-US" sz="4300" dirty="0"/>
              <a:t>Missing From CAT Report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600" y="3789041"/>
            <a:ext cx="5698472" cy="2556284"/>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8" name="TextBox 7"/>
          <p:cNvSpPr txBox="1"/>
          <p:nvPr/>
        </p:nvSpPr>
        <p:spPr>
          <a:xfrm>
            <a:off x="215516" y="1297948"/>
            <a:ext cx="4104456" cy="1962076"/>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a:t>
            </a:r>
            <a:r>
              <a:rPr lang="en-US" sz="1350" dirty="0"/>
              <a:t>employees who </a:t>
            </a:r>
            <a:r>
              <a:rPr lang="en-US" sz="1350" b="1" dirty="0"/>
              <a:t>exist in HRS</a:t>
            </a:r>
            <a:r>
              <a:rPr lang="en-US" sz="1350" dirty="0"/>
              <a:t>, but </a:t>
            </a:r>
            <a:r>
              <a:rPr lang="en-US" sz="1350" b="1" dirty="0"/>
              <a:t>do not exist in </a:t>
            </a:r>
            <a:r>
              <a:rPr lang="en-US" sz="1350" b="1" dirty="0" smtClean="0"/>
              <a:t>CAT</a:t>
            </a:r>
          </a:p>
          <a:p>
            <a:pPr marL="285750" indent="-285750">
              <a:buFont typeface="Arial" panose="020B0604020202020204" pitchFamily="34" charset="0"/>
              <a:buChar char="•"/>
            </a:pPr>
            <a:r>
              <a:rPr lang="en-US" sz="1350" dirty="0" smtClean="0"/>
              <a:t>Catches </a:t>
            </a:r>
            <a:r>
              <a:rPr lang="en-US" sz="1350" dirty="0"/>
              <a:t>employees that may have been hired after the Initialization Report (IR) was run, or before the first of the next fiscal year, and employee records excluded while working in the IR or Institutional Planning Spreadsheet (</a:t>
            </a:r>
            <a:r>
              <a:rPr lang="en-US" sz="1350" dirty="0" smtClean="0"/>
              <a:t>IPS</a:t>
            </a:r>
            <a:r>
              <a:rPr lang="en-US" sz="1350" dirty="0"/>
              <a:t>)</a:t>
            </a:r>
          </a:p>
          <a:p>
            <a:pPr marL="285750" indent="-285750">
              <a:buFont typeface="Arial" panose="020B0604020202020204" pitchFamily="34" charset="0"/>
              <a:buChar char="•"/>
            </a:pPr>
            <a:r>
              <a:rPr lang="en-US" sz="1350" dirty="0" smtClean="0"/>
              <a:t>Should be </a:t>
            </a:r>
            <a:r>
              <a:rPr lang="en-US" sz="1350" dirty="0"/>
              <a:t>run regularly, starting after the IPS is loaded into the </a:t>
            </a:r>
            <a:r>
              <a:rPr lang="en-US" sz="1350" dirty="0" smtClean="0"/>
              <a:t>CAT</a:t>
            </a:r>
            <a:endParaRPr lang="en-US" sz="135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713" y="1278321"/>
            <a:ext cx="4398063" cy="238111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5456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28</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marL="396875"/>
            <a:r>
              <a:rPr lang="en-US" sz="4300" dirty="0"/>
              <a:t>Audit Log Report</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526" y="4077072"/>
            <a:ext cx="6525927" cy="223329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0" name="TextBox 9"/>
          <p:cNvSpPr txBox="1"/>
          <p:nvPr/>
        </p:nvSpPr>
        <p:spPr>
          <a:xfrm>
            <a:off x="215516" y="1297948"/>
            <a:ext cx="4241269" cy="2369880"/>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Displays which </a:t>
            </a:r>
            <a:r>
              <a:rPr lang="en-US" sz="1350" dirty="0"/>
              <a:t>users have edited and saved particular </a:t>
            </a:r>
            <a:r>
              <a:rPr lang="en-US" sz="1350" b="1" dirty="0"/>
              <a:t>CAT, Vacant Position and Budget Adjustment </a:t>
            </a:r>
            <a:r>
              <a:rPr lang="en-US" sz="1350" b="1" dirty="0" smtClean="0"/>
              <a:t>records</a:t>
            </a:r>
            <a:endParaRPr lang="en-US" sz="1350" b="1" dirty="0"/>
          </a:p>
          <a:p>
            <a:pPr marL="285750" indent="-285750">
              <a:buFont typeface="Arial" panose="020B0604020202020204" pitchFamily="34" charset="0"/>
              <a:buChar char="•"/>
            </a:pPr>
            <a:r>
              <a:rPr lang="en-US" sz="1350" dirty="0"/>
              <a:t>P</a:t>
            </a:r>
            <a:r>
              <a:rPr lang="en-US" sz="1350" dirty="0" smtClean="0"/>
              <a:t>ulls </a:t>
            </a:r>
            <a:r>
              <a:rPr lang="en-US" sz="1350" dirty="0"/>
              <a:t>records separately from the Audit Log tables</a:t>
            </a:r>
            <a:r>
              <a:rPr lang="en-US" sz="1350" b="1" dirty="0"/>
              <a:t> </a:t>
            </a:r>
            <a:r>
              <a:rPr lang="en-US" sz="1350" dirty="0"/>
              <a:t>for CAT, Vacant Positions and Budget Adjustments, and </a:t>
            </a:r>
            <a:r>
              <a:rPr lang="en-US" sz="1350" dirty="0" smtClean="0"/>
              <a:t>can generate three </a:t>
            </a:r>
            <a:r>
              <a:rPr lang="en-US" sz="1350" dirty="0"/>
              <a:t>unique </a:t>
            </a:r>
            <a:r>
              <a:rPr lang="en-US" sz="1350" dirty="0" smtClean="0"/>
              <a:t>reports</a:t>
            </a:r>
          </a:p>
          <a:p>
            <a:pPr marL="285750" indent="-285750">
              <a:buFont typeface="Arial" panose="020B0604020202020204" pitchFamily="34" charset="0"/>
              <a:buChar char="•"/>
            </a:pPr>
            <a:r>
              <a:rPr lang="en-US" sz="1350" dirty="0" smtClean="0"/>
              <a:t>Allows users </a:t>
            </a:r>
            <a:r>
              <a:rPr lang="en-US" sz="1350" dirty="0"/>
              <a:t>of the CAT </a:t>
            </a:r>
            <a:r>
              <a:rPr lang="en-US" sz="1350" dirty="0" smtClean="0"/>
              <a:t>to </a:t>
            </a:r>
            <a:r>
              <a:rPr lang="en-US" sz="1350" dirty="0"/>
              <a:t>view if other users have </a:t>
            </a:r>
            <a:r>
              <a:rPr lang="en-US" sz="1350" b="1" dirty="0"/>
              <a:t>changed the information on a shared </a:t>
            </a:r>
            <a:r>
              <a:rPr lang="en-US" sz="1350" b="1" dirty="0" smtClean="0"/>
              <a:t>employee </a:t>
            </a:r>
            <a:r>
              <a:rPr lang="en-US" sz="1350" dirty="0" smtClean="0"/>
              <a:t>so they can communicate </a:t>
            </a:r>
            <a:r>
              <a:rPr lang="en-US" sz="1350" dirty="0"/>
              <a:t>with other </a:t>
            </a:r>
            <a:r>
              <a:rPr lang="en-US" sz="1350" dirty="0" smtClean="0"/>
              <a:t>users </a:t>
            </a:r>
            <a:r>
              <a:rPr lang="en-US" sz="1350" dirty="0"/>
              <a:t>to determine if the compensation increases and funding entered in the CAT is </a:t>
            </a:r>
            <a:r>
              <a:rPr lang="en-US" sz="1350" dirty="0" smtClean="0"/>
              <a:t>correct</a:t>
            </a:r>
            <a:endParaRPr lang="en-US" sz="1350" dirty="0"/>
          </a:p>
          <a:p>
            <a:pPr marL="285750" indent="-285750">
              <a:buFont typeface="Arial" panose="020B0604020202020204" pitchFamily="34" charset="0"/>
              <a:buChar char="•"/>
            </a:pPr>
            <a:endParaRPr lang="en-US" sz="1300"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190" y="1245195"/>
            <a:ext cx="4291382" cy="27354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342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29</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marL="396875"/>
            <a:r>
              <a:rPr lang="en-US" sz="4300" dirty="0"/>
              <a:t>Position Report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3784"/>
          <a:stretch/>
        </p:blipFill>
        <p:spPr bwMode="auto">
          <a:xfrm>
            <a:off x="2303748" y="3897052"/>
            <a:ext cx="6482300" cy="2207513"/>
          </a:xfrm>
          <a:prstGeom prst="rect">
            <a:avLst/>
          </a:prstGeom>
          <a:solidFill>
            <a:schemeClr val="bg1"/>
          </a:solidFill>
          <a:ln>
            <a:noFill/>
          </a:ln>
          <a:effectLst>
            <a:outerShdw blurRad="63500" sx="102000" sy="102000" algn="ctr" rotWithShape="0">
              <a:prstClr val="black">
                <a:alpha val="40000"/>
              </a:prstClr>
            </a:outerShdw>
          </a:effectLst>
        </p:spPr>
      </p:pic>
      <p:sp>
        <p:nvSpPr>
          <p:cNvPr id="10" name="Rectangle 9"/>
          <p:cNvSpPr/>
          <p:nvPr/>
        </p:nvSpPr>
        <p:spPr>
          <a:xfrm>
            <a:off x="338811" y="4869160"/>
            <a:ext cx="1676400" cy="129617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t>Monitoring</a:t>
            </a:r>
            <a:endParaRPr lang="en-US" sz="2000" dirty="0"/>
          </a:p>
        </p:txBody>
      </p:sp>
      <p:sp>
        <p:nvSpPr>
          <p:cNvPr id="11" name="TextBox 10"/>
          <p:cNvSpPr txBox="1"/>
          <p:nvPr/>
        </p:nvSpPr>
        <p:spPr>
          <a:xfrm>
            <a:off x="215516" y="1297947"/>
            <a:ext cx="3780409" cy="2169825"/>
          </a:xfrm>
          <a:prstGeom prst="rect">
            <a:avLst/>
          </a:prstGeom>
          <a:noFill/>
        </p:spPr>
        <p:txBody>
          <a:bodyPr wrap="square" rtlCol="0">
            <a:spAutoFit/>
          </a:bodyPr>
          <a:lstStyle/>
          <a:p>
            <a:pPr marL="285750" indent="-285750">
              <a:buFont typeface="Arial" panose="020B0604020202020204" pitchFamily="34" charset="0"/>
              <a:buChar char="•"/>
            </a:pPr>
            <a:r>
              <a:rPr lang="en-US" sz="1350" dirty="0" smtClean="0"/>
              <a:t>Pulls key </a:t>
            </a:r>
            <a:r>
              <a:rPr lang="en-US" sz="1350" dirty="0"/>
              <a:t>information on all </a:t>
            </a:r>
            <a:r>
              <a:rPr lang="en-US" sz="1350" b="1" dirty="0" smtClean="0"/>
              <a:t>Positions</a:t>
            </a:r>
            <a:r>
              <a:rPr lang="en-US" sz="1350" dirty="0" smtClean="0"/>
              <a:t> </a:t>
            </a:r>
            <a:r>
              <a:rPr lang="en-US" sz="1350" dirty="0"/>
              <a:t>(CAT Records) and </a:t>
            </a:r>
            <a:r>
              <a:rPr lang="en-US" sz="1350" b="1" dirty="0" smtClean="0"/>
              <a:t>Vacant/Other Bud </a:t>
            </a:r>
            <a:r>
              <a:rPr lang="en-US" sz="1350" b="1" dirty="0"/>
              <a:t>Adjustment </a:t>
            </a:r>
            <a:r>
              <a:rPr lang="en-US" sz="1350" dirty="0"/>
              <a:t>rows (Additional Adjustments Page records) based on selected run control </a:t>
            </a:r>
            <a:r>
              <a:rPr lang="en-US" sz="1350" dirty="0" smtClean="0"/>
              <a:t>criteria</a:t>
            </a:r>
          </a:p>
          <a:p>
            <a:pPr marL="285750" indent="-285750">
              <a:buFont typeface="Arial" panose="020B0604020202020204" pitchFamily="34" charset="0"/>
              <a:buChar char="•"/>
            </a:pPr>
            <a:r>
              <a:rPr lang="en-US" sz="1350" dirty="0" smtClean="0"/>
              <a:t>Allows users </a:t>
            </a:r>
            <a:r>
              <a:rPr lang="en-US" sz="1350" dirty="0"/>
              <a:t>of CAT to view all records that exist in the CAT and the </a:t>
            </a:r>
            <a:r>
              <a:rPr lang="en-US" sz="1350" dirty="0" smtClean="0"/>
              <a:t>AAP</a:t>
            </a:r>
            <a:r>
              <a:rPr lang="en-US" sz="1350" dirty="0"/>
              <a:t> </a:t>
            </a:r>
            <a:r>
              <a:rPr lang="en-US" sz="1350" dirty="0" smtClean="0"/>
              <a:t>and see a </a:t>
            </a:r>
            <a:r>
              <a:rPr lang="en-US" sz="1350" dirty="0"/>
              <a:t>complete picture of their </a:t>
            </a:r>
            <a:r>
              <a:rPr lang="en-US" sz="1350" dirty="0" smtClean="0"/>
              <a:t>budgeted salary. They </a:t>
            </a:r>
            <a:r>
              <a:rPr lang="en-US" sz="1350" dirty="0"/>
              <a:t>may also distribute it to other users who may not have access to the CAT/AAP, but need to see the data that it </a:t>
            </a:r>
            <a:r>
              <a:rPr lang="en-US" sz="1350" dirty="0" smtClean="0"/>
              <a:t>houses </a:t>
            </a:r>
            <a:endParaRPr lang="en-US" sz="135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9545" y="1278320"/>
            <a:ext cx="4628005" cy="24963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919115" y="5721714"/>
            <a:ext cx="921720" cy="3828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1053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62000"/>
          </a:xfrm>
          <a:solidFill>
            <a:srgbClr val="C00000"/>
          </a:solidFill>
        </p:spPr>
        <p:txBody>
          <a:bodyPr>
            <a:normAutofit/>
          </a:bodyPr>
          <a:lstStyle/>
          <a:p>
            <a:pPr algn="ctr"/>
            <a:r>
              <a:rPr lang="en-US" sz="4000" dirty="0" smtClean="0">
                <a:solidFill>
                  <a:schemeClr val="bg1"/>
                </a:solidFill>
              </a:rPr>
              <a:t>IPS/CAT Pay Plan Amount Entry</a:t>
            </a:r>
            <a:endParaRPr lang="en-US" sz="4000"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ooter Placeholder 2"/>
          <p:cNvSpPr>
            <a:spLocks noGrp="1"/>
          </p:cNvSpPr>
          <p:nvPr>
            <p:ph type="ftr" sz="quarter" idx="11"/>
          </p:nvPr>
        </p:nvSpPr>
        <p:spPr>
          <a:xfrm>
            <a:off x="3124200" y="6356350"/>
            <a:ext cx="2895600" cy="365125"/>
          </a:xfrm>
        </p:spPr>
        <p:txBody>
          <a:bodyPr/>
          <a:lstStyle/>
          <a:p>
            <a:r>
              <a:rPr lang="en-US" dirty="0" smtClean="0"/>
              <a:t>University of Wisconsin - System</a:t>
            </a:r>
            <a:endParaRPr lang="en-US" dirty="0"/>
          </a:p>
        </p:txBody>
      </p:sp>
      <p:sp>
        <p:nvSpPr>
          <p:cNvPr id="2" name="Rectangle 1"/>
          <p:cNvSpPr/>
          <p:nvPr/>
        </p:nvSpPr>
        <p:spPr>
          <a:xfrm>
            <a:off x="228600" y="1219199"/>
            <a:ext cx="8686800" cy="4241418"/>
          </a:xfrm>
          <a:prstGeom prst="rect">
            <a:avLst/>
          </a:prstGeom>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Campuses will enter the full FY19 merit increase for each employee as one amount into the IPS or CAT using pay action reason code </a:t>
            </a:r>
            <a:r>
              <a:rPr lang="en-US" dirty="0" smtClean="0">
                <a:latin typeface="Calibri" panose="020F0502020204030204" pitchFamily="34" charset="0"/>
                <a:ea typeface="Calibri" panose="020F0502020204030204" pitchFamily="34" charset="0"/>
                <a:cs typeface="Times New Roman" panose="02020603050405020304" pitchFamily="18" charset="0"/>
              </a:rPr>
              <a:t>067 Chancellor’s Discretionary and/or 019 </a:t>
            </a:r>
            <a:r>
              <a:rPr lang="en-US" dirty="0">
                <a:latin typeface="Calibri" panose="020F0502020204030204" pitchFamily="34" charset="0"/>
                <a:ea typeface="Calibri" panose="020F0502020204030204" pitchFamily="34" charset="0"/>
                <a:cs typeface="Times New Roman" panose="02020603050405020304" pitchFamily="18" charset="0"/>
              </a:rPr>
              <a:t>– Merit.  The full merit amount entered should be the sum of the July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2018 merit increase and the January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2019 merit increase.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budgeted annual salary, after entering the full merit amount and any other adjustments, should be the employee’s final annual salary as of </a:t>
            </a:r>
            <a:r>
              <a:rPr lang="en-US" u="sng" dirty="0">
                <a:latin typeface="Calibri" panose="020F0502020204030204" pitchFamily="34" charset="0"/>
                <a:ea typeface="Calibri" panose="020F0502020204030204" pitchFamily="34" charset="0"/>
                <a:cs typeface="Times New Roman" panose="02020603050405020304" pitchFamily="18" charset="0"/>
              </a:rPr>
              <a:t>January 1</a:t>
            </a:r>
            <a:r>
              <a:rPr lang="en-US" u="sng" baseline="30000" dirty="0">
                <a:latin typeface="Calibri" panose="020F0502020204030204" pitchFamily="34" charset="0"/>
                <a:ea typeface="Calibri" panose="020F0502020204030204" pitchFamily="34" charset="0"/>
                <a:cs typeface="Times New Roman" panose="02020603050405020304" pitchFamily="18" charset="0"/>
              </a:rPr>
              <a:t>st</a:t>
            </a:r>
            <a:r>
              <a:rPr lang="en-US" u="sng" dirty="0">
                <a:latin typeface="Calibri" panose="020F0502020204030204" pitchFamily="34" charset="0"/>
                <a:ea typeface="Calibri" panose="020F0502020204030204" pitchFamily="34" charset="0"/>
                <a:cs typeface="Times New Roman" panose="02020603050405020304" pitchFamily="18" charset="0"/>
              </a:rPr>
              <a:t>, 2019</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the Mass HR Update process, the Service Center will split the merit amount for each employee and will load those amounts into HRS at the designated pay plan implementation dates. </a:t>
            </a:r>
          </a:p>
          <a:p>
            <a:pPr marL="342900" marR="0" lvl="0" indent="-342900">
              <a:lnSpc>
                <a:spcPct val="107000"/>
              </a:lnSpc>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Campuses will also need to enter a negative amount into the AAP to reconcile to the pay plan allocations due to the </a:t>
            </a:r>
            <a:r>
              <a:rPr lang="en-US" dirty="0" smtClean="0">
                <a:latin typeface="Calibri" panose="020F0502020204030204" pitchFamily="34" charset="0"/>
                <a:ea typeface="Calibri" panose="020F0502020204030204" pitchFamily="34" charset="0"/>
                <a:cs typeface="Times New Roman" panose="02020603050405020304" pitchFamily="18" charset="0"/>
              </a:rPr>
              <a:t>last </a:t>
            </a:r>
            <a:r>
              <a:rPr lang="en-US" dirty="0">
                <a:latin typeface="Calibri" panose="020F0502020204030204" pitchFamily="34" charset="0"/>
                <a:ea typeface="Calibri" panose="020F0502020204030204" pitchFamily="34" charset="0"/>
                <a:cs typeface="Times New Roman" panose="02020603050405020304" pitchFamily="18" charset="0"/>
              </a:rPr>
              <a:t>six months of the January 1</a:t>
            </a:r>
            <a:r>
              <a:rPr lang="en-US" baseline="30000" dirty="0">
                <a:latin typeface="Calibri" panose="020F0502020204030204" pitchFamily="34" charset="0"/>
                <a:ea typeface="Calibri" panose="020F0502020204030204" pitchFamily="34" charset="0"/>
                <a:cs typeface="Times New Roman" panose="02020603050405020304" pitchFamily="18" charset="0"/>
              </a:rPr>
              <a:t>st</a:t>
            </a:r>
            <a:r>
              <a:rPr lang="en-US" dirty="0">
                <a:latin typeface="Calibri" panose="020F0502020204030204" pitchFamily="34" charset="0"/>
                <a:ea typeface="Calibri" panose="020F0502020204030204" pitchFamily="34" charset="0"/>
                <a:cs typeface="Times New Roman" panose="02020603050405020304" pitchFamily="18" charset="0"/>
              </a:rPr>
              <a:t>, 2019 pay plan not being allocated until FY20.   </a:t>
            </a:r>
          </a:p>
          <a:p>
            <a:pPr marL="342900" marR="0" lvl="0" indent="-342900">
              <a:lnSpc>
                <a:spcPct val="107000"/>
              </a:lnSpc>
              <a:spcBef>
                <a:spcPts val="0"/>
              </a:spcBef>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To assist in the pay plan reconciliation process, </a:t>
            </a:r>
            <a:r>
              <a:rPr lang="en-US" dirty="0" smtClean="0">
                <a:latin typeface="Calibri" panose="020F0502020204030204" pitchFamily="34" charset="0"/>
                <a:ea typeface="Calibri" panose="020F0502020204030204" pitchFamily="34" charset="0"/>
                <a:cs typeface="Times New Roman" panose="02020603050405020304" pitchFamily="18" charset="0"/>
              </a:rPr>
              <a:t>users </a:t>
            </a:r>
            <a:r>
              <a:rPr lang="en-US" dirty="0">
                <a:latin typeface="Calibri" panose="020F0502020204030204" pitchFamily="34" charset="0"/>
                <a:ea typeface="Calibri" panose="020F0502020204030204" pitchFamily="34" charset="0"/>
                <a:cs typeface="Times New Roman" panose="02020603050405020304" pitchFamily="18" charset="0"/>
              </a:rPr>
              <a:t>can utilize the CAT Summary Page </a:t>
            </a:r>
            <a:r>
              <a:rPr lang="en-US" dirty="0" smtClean="0">
                <a:latin typeface="Calibri" panose="020F0502020204030204" pitchFamily="34" charset="0"/>
                <a:ea typeface="Calibri" panose="020F0502020204030204" pitchFamily="34" charset="0"/>
                <a:cs typeface="Times New Roman" panose="02020603050405020304" pitchFamily="18" charset="0"/>
              </a:rPr>
              <a:t>(similar to BSUM </a:t>
            </a:r>
            <a:r>
              <a:rPr lang="en-US" dirty="0">
                <a:latin typeface="Calibri" panose="020F0502020204030204" pitchFamily="34" charset="0"/>
                <a:ea typeface="Calibri" panose="020F0502020204030204" pitchFamily="34" charset="0"/>
                <a:cs typeface="Times New Roman" panose="02020603050405020304" pitchFamily="18" charset="0"/>
              </a:rPr>
              <a:t>Page 7).</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lide Number Placeholder 3"/>
          <p:cNvSpPr>
            <a:spLocks noGrp="1"/>
          </p:cNvSpPr>
          <p:nvPr>
            <p:ph type="sldNum" sz="quarter" idx="12"/>
          </p:nvPr>
        </p:nvSpPr>
        <p:spPr>
          <a:xfrm>
            <a:off x="6553200" y="6356350"/>
            <a:ext cx="2133600" cy="365125"/>
          </a:xfrm>
        </p:spPr>
        <p:txBody>
          <a:bodyPr/>
          <a:lstStyle/>
          <a:p>
            <a:r>
              <a:rPr lang="en-US" dirty="0" smtClean="0">
                <a:solidFill>
                  <a:prstClr val="black">
                    <a:tint val="75000"/>
                  </a:prstClr>
                </a:solidFill>
              </a:rPr>
              <a:t>4</a:t>
            </a:r>
            <a:endParaRPr lang="en-US" dirty="0">
              <a:solidFill>
                <a:prstClr val="black">
                  <a:tint val="75000"/>
                </a:prstClr>
              </a:solidFill>
            </a:endParaRPr>
          </a:p>
        </p:txBody>
      </p:sp>
    </p:spTree>
    <p:extLst>
      <p:ext uri="{BB962C8B-B14F-4D97-AF65-F5344CB8AC3E}">
        <p14:creationId xmlns:p14="http://schemas.microsoft.com/office/powerpoint/2010/main" val="951996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9F0D0D-C1D0-447B-88FF-E47BB6D86588}" type="slidenum">
              <a:rPr lang="en-US" smtClean="0"/>
              <a:t>30</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CAT Summary Page</a:t>
            </a:r>
            <a:endParaRPr lang="en-US" dirty="0"/>
          </a:p>
        </p:txBody>
      </p:sp>
      <p:sp>
        <p:nvSpPr>
          <p:cNvPr id="6" name="Rectangle 5"/>
          <p:cNvSpPr/>
          <p:nvPr/>
        </p:nvSpPr>
        <p:spPr>
          <a:xfrm>
            <a:off x="70961" y="1353309"/>
            <a:ext cx="9002077" cy="1289584"/>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rPr>
              <a:t>Allows users to summarize key metrics for analyzing compensation distribution against the employee population, focusing on merit and chancellor’s discretionary compensation changes to ensure pay</a:t>
            </a:r>
            <a:r>
              <a:rPr kumimoji="0" lang="en-US" sz="1400" b="0" i="0" u="none" strike="noStrike" kern="0" cap="none" spc="0" normalizeH="0" noProof="0" dirty="0" smtClean="0">
                <a:ln>
                  <a:noFill/>
                </a:ln>
                <a:solidFill>
                  <a:srgbClr val="000000"/>
                </a:solidFill>
                <a:effectLst/>
                <a:uLnTx/>
                <a:uFillTx/>
              </a:rPr>
              <a:t> plan guidelines are met</a:t>
            </a:r>
            <a:r>
              <a:rPr kumimoji="0" lang="en-US" sz="1400" b="0" i="0" u="none" strike="noStrike" kern="0" cap="none" spc="0" normalizeH="0" baseline="0" noProof="0" dirty="0" smtClean="0">
                <a:ln>
                  <a:noFill/>
                </a:ln>
                <a:solidFill>
                  <a:srgbClr val="000000"/>
                </a:solidFill>
                <a:effectLst/>
                <a:uLnTx/>
                <a:uFillTx/>
              </a:rPr>
              <a:t>.</a:t>
            </a:r>
          </a:p>
          <a:p>
            <a:pPr marL="342900" marR="0" lvl="0" indent="-342900" defTabSz="91440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rPr>
              <a:t>Calculates data for “CSB FTE” and “CSB Amount” based on employees marked as yes in the “Add Salary to Continuing Staff Base?” check box from the CAT page and only summarizes data for the Action Reasons that are marked “Include in CSB” on the Annual Setup Page for each institution.</a:t>
            </a: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055" y="2894245"/>
            <a:ext cx="4344945" cy="3814345"/>
          </a:xfrm>
          <a:prstGeom prst="rect">
            <a:avLst/>
          </a:prstGeom>
          <a:noFill/>
          <a:ln w="19050">
            <a:solidFill>
              <a:srgbClr val="0070C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6790071" y="4300603"/>
            <a:ext cx="448929" cy="2414430"/>
          </a:xfrm>
          <a:prstGeom prst="rect">
            <a:avLst/>
          </a:prstGeom>
          <a:noFill/>
          <a:ln w="381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8" name="Rectangle 17"/>
          <p:cNvSpPr/>
          <p:nvPr/>
        </p:nvSpPr>
        <p:spPr>
          <a:xfrm>
            <a:off x="7304722" y="6436364"/>
            <a:ext cx="1773555" cy="285112"/>
          </a:xfrm>
          <a:prstGeom prst="rect">
            <a:avLst/>
          </a:prstGeom>
          <a:noFill/>
          <a:ln w="2540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3" name="Picture 12"/>
          <p:cNvPicPr>
            <a:picLocks noChangeAspect="1"/>
          </p:cNvPicPr>
          <p:nvPr/>
        </p:nvPicPr>
        <p:blipFill>
          <a:blip r:embed="rId4"/>
          <a:stretch>
            <a:fillRect/>
          </a:stretch>
        </p:blipFill>
        <p:spPr>
          <a:xfrm>
            <a:off x="0" y="5677436"/>
            <a:ext cx="4708306" cy="1031154"/>
          </a:xfrm>
          <a:prstGeom prst="rect">
            <a:avLst/>
          </a:prstGeom>
          <a:ln w="19050">
            <a:solidFill>
              <a:srgbClr val="0070C0"/>
            </a:solidFill>
          </a:ln>
        </p:spPr>
      </p:pic>
      <p:sp>
        <p:nvSpPr>
          <p:cNvPr id="20" name="Rectangle 19"/>
          <p:cNvSpPr/>
          <p:nvPr/>
        </p:nvSpPr>
        <p:spPr>
          <a:xfrm>
            <a:off x="2589567" y="5943600"/>
            <a:ext cx="1219200" cy="228600"/>
          </a:xfrm>
          <a:prstGeom prst="rect">
            <a:avLst/>
          </a:prstGeom>
          <a:noFill/>
          <a:ln w="57150">
            <a:solidFill>
              <a:srgbClr val="FF993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4" name="Picture 13"/>
          <p:cNvPicPr>
            <a:picLocks noChangeAspect="1"/>
          </p:cNvPicPr>
          <p:nvPr/>
        </p:nvPicPr>
        <p:blipFill>
          <a:blip r:embed="rId5"/>
          <a:stretch>
            <a:fillRect/>
          </a:stretch>
        </p:blipFill>
        <p:spPr>
          <a:xfrm>
            <a:off x="0" y="2894245"/>
            <a:ext cx="4708306" cy="2667000"/>
          </a:xfrm>
          <a:prstGeom prst="rect">
            <a:avLst/>
          </a:prstGeom>
          <a:ln w="22225">
            <a:solidFill>
              <a:srgbClr val="C00000"/>
            </a:solidFill>
          </a:ln>
          <a:effectLst>
            <a:softEdge rad="12700"/>
          </a:effectLst>
        </p:spPr>
      </p:pic>
    </p:spTree>
    <p:extLst>
      <p:ext uri="{BB962C8B-B14F-4D97-AF65-F5344CB8AC3E}">
        <p14:creationId xmlns:p14="http://schemas.microsoft.com/office/powerpoint/2010/main" val="3104321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019" y="1239915"/>
            <a:ext cx="8871555" cy="4525963"/>
          </a:xfrm>
        </p:spPr>
        <p:txBody>
          <a:bodyPr>
            <a:normAutofit/>
          </a:bodyPr>
          <a:lstStyle/>
          <a:p>
            <a:r>
              <a:rPr lang="en-US" sz="1900" dirty="0"/>
              <a:t>Data will be </a:t>
            </a:r>
            <a:r>
              <a:rPr lang="en-US" sz="1900" dirty="0" smtClean="0"/>
              <a:t>read </a:t>
            </a:r>
            <a:r>
              <a:rPr lang="en-US" sz="1900" dirty="0"/>
              <a:t>instantly from the CAT and populate the appropriate fields on the remaining pages of 2, 3, 5, 6, 26, and 27 of BSUM. </a:t>
            </a:r>
            <a:endParaRPr lang="en-US" sz="1900" dirty="0" smtClean="0"/>
          </a:p>
          <a:p>
            <a:r>
              <a:rPr lang="en-US" sz="1900" dirty="0" smtClean="0"/>
              <a:t>Any </a:t>
            </a:r>
            <a:r>
              <a:rPr lang="en-US" sz="1900" dirty="0"/>
              <a:t>employee class (including Student Help and LTE) </a:t>
            </a:r>
            <a:r>
              <a:rPr lang="en-US" sz="1900" dirty="0" smtClean="0"/>
              <a:t>is allowed to </a:t>
            </a:r>
            <a:r>
              <a:rPr lang="en-US" sz="1900" dirty="0"/>
              <a:t>be loaded to or entered in the CAT Page, and </a:t>
            </a:r>
            <a:r>
              <a:rPr lang="en-US" sz="1900" dirty="0" smtClean="0"/>
              <a:t>consequently </a:t>
            </a:r>
            <a:r>
              <a:rPr lang="en-US" sz="1900" dirty="0"/>
              <a:t>be included in FTE calculation in BSUM. </a:t>
            </a:r>
            <a:endParaRPr lang="en-US" sz="1900" dirty="0" smtClean="0"/>
          </a:p>
          <a:p>
            <a:r>
              <a:rPr lang="en-US" sz="1900" dirty="0" smtClean="0"/>
              <a:t>Users </a:t>
            </a:r>
            <a:r>
              <a:rPr lang="en-US" sz="1900" dirty="0"/>
              <a:t>will refer to BSUM for reporting purposes to gather salary, budget, and allocation totals. </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31</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BSUM</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7" t="62327" r="1570" b="17521"/>
          <a:stretch/>
        </p:blipFill>
        <p:spPr bwMode="auto">
          <a:xfrm>
            <a:off x="170048" y="3344354"/>
            <a:ext cx="8788400" cy="12496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4699" b="64973"/>
          <a:stretch/>
        </p:blipFill>
        <p:spPr bwMode="auto">
          <a:xfrm>
            <a:off x="1070769" y="5272440"/>
            <a:ext cx="7002463" cy="94488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79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32</a:t>
            </a:fld>
            <a:endParaRPr lang="en-US"/>
          </a:p>
        </p:txBody>
      </p:sp>
      <p:sp>
        <p:nvSpPr>
          <p:cNvPr id="5" name="Text Placeholder 4"/>
          <p:cNvSpPr>
            <a:spLocks noGrp="1"/>
          </p:cNvSpPr>
          <p:nvPr>
            <p:ph type="body" sz="quarter" idx="13"/>
          </p:nvPr>
        </p:nvSpPr>
        <p:spPr>
          <a:solidFill>
            <a:srgbClr val="C00000"/>
          </a:solidFill>
        </p:spPr>
        <p:txBody>
          <a:bodyPr>
            <a:normAutofit fontScale="92500"/>
          </a:bodyPr>
          <a:lstStyle/>
          <a:p>
            <a:r>
              <a:rPr lang="en-US" dirty="0" smtClean="0"/>
              <a:t>Tying Out the Position Report to BSUM</a:t>
            </a:r>
            <a:endParaRPr lang="en-US" dirty="0"/>
          </a:p>
        </p:txBody>
      </p:sp>
      <p:pic>
        <p:nvPicPr>
          <p:cNvPr id="12" name="Picture 11"/>
          <p:cNvPicPr/>
          <p:nvPr/>
        </p:nvPicPr>
        <p:blipFill>
          <a:blip r:embed="rId3"/>
          <a:stretch>
            <a:fillRect/>
          </a:stretch>
        </p:blipFill>
        <p:spPr>
          <a:xfrm>
            <a:off x="2498130" y="1239915"/>
            <a:ext cx="6522720" cy="3286125"/>
          </a:xfrm>
          <a:prstGeom prst="rect">
            <a:avLst/>
          </a:prstGeom>
          <a:ln>
            <a:solidFill>
              <a:schemeClr val="tx1"/>
            </a:solidFill>
          </a:ln>
          <a:effectLst>
            <a:outerShdw blurRad="63500" sx="102000" sy="102000" algn="ctr" rotWithShape="0">
              <a:prstClr val="black">
                <a:alpha val="40000"/>
              </a:prstClr>
            </a:outerShdw>
          </a:effectLst>
        </p:spPr>
      </p:pic>
      <p:pic>
        <p:nvPicPr>
          <p:cNvPr id="13" name="Picture 12"/>
          <p:cNvPicPr>
            <a:picLocks noChangeAspect="1"/>
          </p:cNvPicPr>
          <p:nvPr/>
        </p:nvPicPr>
        <p:blipFill>
          <a:blip r:embed="rId4"/>
          <a:stretch>
            <a:fillRect/>
          </a:stretch>
        </p:blipFill>
        <p:spPr>
          <a:xfrm>
            <a:off x="155425" y="3039444"/>
            <a:ext cx="5568725" cy="3341235"/>
          </a:xfrm>
          <a:prstGeom prst="rect">
            <a:avLst/>
          </a:prstGeom>
          <a:ln>
            <a:solidFill>
              <a:schemeClr val="tx1"/>
            </a:solidFill>
          </a:ln>
          <a:effectLst>
            <a:outerShdw blurRad="63500" sx="102000" sy="102000" algn="ctr" rotWithShape="0">
              <a:prstClr val="black">
                <a:alpha val="40000"/>
              </a:prstClr>
            </a:outerShdw>
          </a:effectLst>
        </p:spPr>
      </p:pic>
      <p:grpSp>
        <p:nvGrpSpPr>
          <p:cNvPr id="14" name="Canvas 61"/>
          <p:cNvGrpSpPr/>
          <p:nvPr/>
        </p:nvGrpSpPr>
        <p:grpSpPr>
          <a:xfrm>
            <a:off x="1384385" y="2770836"/>
            <a:ext cx="7637422" cy="4431229"/>
            <a:chOff x="937895" y="821704"/>
            <a:chExt cx="6950226" cy="6111226"/>
          </a:xfrm>
        </p:grpSpPr>
        <p:sp>
          <p:nvSpPr>
            <p:cNvPr id="15" name="Rectangle 14"/>
            <p:cNvSpPr/>
            <p:nvPr/>
          </p:nvSpPr>
          <p:spPr>
            <a:xfrm>
              <a:off x="937895" y="1915795"/>
              <a:ext cx="6360795" cy="5017135"/>
            </a:xfrm>
            <a:prstGeom prst="rect">
              <a:avLst/>
            </a:prstGeom>
          </p:spPr>
        </p:sp>
        <p:sp>
          <p:nvSpPr>
            <p:cNvPr id="16" name="Rectangle 15"/>
            <p:cNvSpPr/>
            <p:nvPr/>
          </p:nvSpPr>
          <p:spPr>
            <a:xfrm>
              <a:off x="7239389" y="821991"/>
              <a:ext cx="377272" cy="1619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Rectangle 16"/>
            <p:cNvSpPr/>
            <p:nvPr/>
          </p:nvSpPr>
          <p:spPr>
            <a:xfrm>
              <a:off x="1287389" y="4579616"/>
              <a:ext cx="683418" cy="1987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a:stCxn id="17" idx="0"/>
              <a:endCxn id="16" idx="2"/>
            </p:cNvCxnSpPr>
            <p:nvPr/>
          </p:nvCxnSpPr>
          <p:spPr>
            <a:xfrm flipV="1">
              <a:off x="1629098" y="983929"/>
              <a:ext cx="5798926" cy="35956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39516" y="821704"/>
              <a:ext cx="248605" cy="162889"/>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2894329" y="3437392"/>
              <a:ext cx="466691" cy="198754"/>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1" name="Straight Connector 20"/>
            <p:cNvCxnSpPr>
              <a:stCxn id="20" idx="0"/>
              <a:endCxn id="19" idx="2"/>
            </p:cNvCxnSpPr>
            <p:nvPr/>
          </p:nvCxnSpPr>
          <p:spPr>
            <a:xfrm flipV="1">
              <a:off x="3127675" y="984593"/>
              <a:ext cx="4636143" cy="245279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5179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13526269"/>
              </p:ext>
            </p:extLst>
          </p:nvPr>
        </p:nvGraphicFramePr>
        <p:xfrm>
          <a:off x="1066800" y="1828800"/>
          <a:ext cx="7239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33</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Training Overview</a:t>
            </a:r>
            <a:endParaRPr lang="en-US" dirty="0"/>
          </a:p>
        </p:txBody>
      </p:sp>
    </p:spTree>
    <p:extLst>
      <p:ext uri="{BB962C8B-B14F-4D97-AF65-F5344CB8AC3E}">
        <p14:creationId xmlns:p14="http://schemas.microsoft.com/office/powerpoint/2010/main" val="25206215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34</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EPM and Interactive Reporting</a:t>
            </a:r>
            <a:endParaRPr lang="en-US" dirty="0"/>
          </a:p>
        </p:txBody>
      </p:sp>
      <p:pic>
        <p:nvPicPr>
          <p:cNvPr id="6" name="Picture 5"/>
          <p:cNvPicPr/>
          <p:nvPr/>
        </p:nvPicPr>
        <p:blipFill rotWithShape="1">
          <a:blip r:embed="rId3"/>
          <a:srcRect r="24970" b="23247"/>
          <a:stretch/>
        </p:blipFill>
        <p:spPr bwMode="auto">
          <a:xfrm>
            <a:off x="7114353" y="1316725"/>
            <a:ext cx="1843440" cy="1766630"/>
          </a:xfrm>
          <a:prstGeom prst="rect">
            <a:avLst/>
          </a:prstGeom>
          <a:ln>
            <a:noFill/>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pic>
        <p:nvPicPr>
          <p:cNvPr id="7" name="Picture 6"/>
          <p:cNvPicPr/>
          <p:nvPr/>
        </p:nvPicPr>
        <p:blipFill>
          <a:blip r:embed="rId4"/>
          <a:stretch>
            <a:fillRect/>
          </a:stretch>
        </p:blipFill>
        <p:spPr>
          <a:xfrm>
            <a:off x="6286559" y="1316725"/>
            <a:ext cx="695325" cy="762000"/>
          </a:xfrm>
          <a:prstGeom prst="rect">
            <a:avLst/>
          </a:prstGeom>
          <a:ln>
            <a:noFill/>
          </a:ln>
          <a:effectLst>
            <a:outerShdw blurRad="63500" sx="102000" sy="102000" algn="ctr" rotWithShape="0">
              <a:prstClr val="black">
                <a:alpha val="40000"/>
              </a:prstClr>
            </a:outerShdw>
          </a:effectLst>
        </p:spPr>
      </p:pic>
      <p:sp>
        <p:nvSpPr>
          <p:cNvPr id="2" name="Content Placeholder 1"/>
          <p:cNvSpPr>
            <a:spLocks noGrp="1"/>
          </p:cNvSpPr>
          <p:nvPr>
            <p:ph idx="1"/>
          </p:nvPr>
        </p:nvSpPr>
        <p:spPr>
          <a:xfrm>
            <a:off x="462665" y="1355130"/>
            <a:ext cx="6413635" cy="1881845"/>
          </a:xfrm>
        </p:spPr>
        <p:txBody>
          <a:bodyPr>
            <a:normAutofit fontScale="92500"/>
          </a:bodyPr>
          <a:lstStyle/>
          <a:p>
            <a:r>
              <a:rPr lang="en-US" sz="2800" dirty="0"/>
              <a:t>Overnight data transfer</a:t>
            </a:r>
          </a:p>
          <a:p>
            <a:r>
              <a:rPr lang="en-US" sz="2800" dirty="0"/>
              <a:t>Views available in </a:t>
            </a:r>
            <a:r>
              <a:rPr lang="en-US" sz="2800" dirty="0" smtClean="0"/>
              <a:t>Interactive Reporting</a:t>
            </a:r>
          </a:p>
          <a:p>
            <a:pPr lvl="1"/>
            <a:r>
              <a:rPr lang="en-US" sz="2000" dirty="0" smtClean="0"/>
              <a:t>There are two options to access EPM queries:</a:t>
            </a:r>
          </a:p>
          <a:p>
            <a:pPr lvl="2"/>
            <a:r>
              <a:rPr lang="en-US" sz="1600" dirty="0" smtClean="0"/>
              <a:t>Web client: </a:t>
            </a:r>
            <a:r>
              <a:rPr lang="en-US" sz="1600" u="sng" dirty="0">
                <a:hlinkClick r:id="rId5"/>
              </a:rPr>
              <a:t>https://</a:t>
            </a:r>
            <a:r>
              <a:rPr lang="en-US" sz="1600" u="sng" dirty="0" smtClean="0">
                <a:hlinkClick r:id="rId5"/>
              </a:rPr>
              <a:t>bi2.fastar.wisconsin.edu/workspace/index.jsp</a:t>
            </a:r>
            <a:endParaRPr lang="en-US" sz="1600" u="sng" dirty="0" smtClean="0"/>
          </a:p>
          <a:p>
            <a:pPr lvl="2"/>
            <a:r>
              <a:rPr lang="en-US" sz="1600" dirty="0" smtClean="0"/>
              <a:t>Studio client: found on your desktop</a:t>
            </a:r>
            <a:endParaRPr lang="en-US" sz="2000" dirty="0"/>
          </a:p>
        </p:txBody>
      </p:sp>
      <p:grpSp>
        <p:nvGrpSpPr>
          <p:cNvPr id="11" name="Group 10"/>
          <p:cNvGrpSpPr/>
          <p:nvPr/>
        </p:nvGrpSpPr>
        <p:grpSpPr>
          <a:xfrm>
            <a:off x="5685745" y="3390595"/>
            <a:ext cx="3187615" cy="2803565"/>
            <a:chOff x="5416910" y="3467405"/>
            <a:chExt cx="3187615" cy="2803565"/>
          </a:xfrm>
        </p:grpSpPr>
        <p:pic>
          <p:nvPicPr>
            <p:cNvPr id="8" name="Picture 7"/>
            <p:cNvPicPr/>
            <p:nvPr/>
          </p:nvPicPr>
          <p:blipFill rotWithShape="1">
            <a:blip r:embed="rId6"/>
            <a:srcRect r="15357"/>
            <a:stretch/>
          </p:blipFill>
          <p:spPr bwMode="auto">
            <a:xfrm>
              <a:off x="5477841" y="3467405"/>
              <a:ext cx="3126684" cy="2765160"/>
            </a:xfrm>
            <a:prstGeom prst="rect">
              <a:avLst/>
            </a:prstGeom>
            <a:ln w="9525" cap="flat" cmpd="sng" algn="ctr">
              <a:noFill/>
              <a:prstDash val="solid"/>
              <a:round/>
              <a:headEnd type="none" w="med" len="med"/>
              <a:tailEnd type="none" w="med" len="med"/>
            </a:ln>
            <a:effectLst>
              <a:outerShdw blurRad="63500" sx="102000" sy="102000" algn="ctr" rotWithShape="0">
                <a:prstClr val="black">
                  <a:alpha val="40000"/>
                </a:prstClr>
              </a:outerShdw>
            </a:effectLst>
            <a:extLst>
              <a:ext uri="{53640926-AAD7-44D8-BBD7-CCE9431645EC}">
                <a14:shadowObscured xmlns:a14="http://schemas.microsoft.com/office/drawing/2010/main"/>
              </a:ext>
            </a:extLst>
          </p:spPr>
        </p:pic>
        <p:sp>
          <p:nvSpPr>
            <p:cNvPr id="9" name="Rectangle 8"/>
            <p:cNvSpPr/>
            <p:nvPr/>
          </p:nvSpPr>
          <p:spPr>
            <a:xfrm>
              <a:off x="5416910" y="4764444"/>
              <a:ext cx="1613010" cy="1506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830" y="3390596"/>
            <a:ext cx="5342468" cy="276516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7874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en-US" b="1" dirty="0"/>
              <a:t>Current CAT </a:t>
            </a:r>
            <a:r>
              <a:rPr lang="en-US" b="1" dirty="0" smtClean="0"/>
              <a:t>All Rate </a:t>
            </a:r>
            <a:r>
              <a:rPr lang="en-US" b="1" dirty="0"/>
              <a:t>and Funding View</a:t>
            </a:r>
            <a:r>
              <a:rPr lang="en-US" dirty="0"/>
              <a:t>: </a:t>
            </a:r>
            <a:r>
              <a:rPr lang="en-US" dirty="0" smtClean="0"/>
              <a:t>(PS_UW_CAT_C</a:t>
            </a:r>
            <a:r>
              <a:rPr lang="en-US" b="1" dirty="0" smtClean="0"/>
              <a:t>A</a:t>
            </a:r>
            <a:r>
              <a:rPr lang="en-US" dirty="0" smtClean="0"/>
              <a:t>_RF_VW) This </a:t>
            </a:r>
            <a:r>
              <a:rPr lang="en-US" dirty="0"/>
              <a:t>view contains all employee job, compensation, and funding data from the CAT </a:t>
            </a:r>
            <a:r>
              <a:rPr lang="en-US" dirty="0" smtClean="0"/>
              <a:t>Page and AAP </a:t>
            </a:r>
            <a:r>
              <a:rPr lang="en-US" dirty="0"/>
              <a:t>stored within </a:t>
            </a:r>
            <a:r>
              <a:rPr lang="en-US" dirty="0" smtClean="0"/>
              <a:t>the </a:t>
            </a:r>
            <a:r>
              <a:rPr lang="en-US" dirty="0"/>
              <a:t>EPM tables for the current fiscal year.</a:t>
            </a:r>
          </a:p>
          <a:p>
            <a:r>
              <a:rPr lang="en-US" b="1" dirty="0"/>
              <a:t>Current CAT </a:t>
            </a:r>
            <a:r>
              <a:rPr lang="en-US" b="1" dirty="0" smtClean="0"/>
              <a:t>All Funding </a:t>
            </a:r>
            <a:r>
              <a:rPr lang="en-US" b="1" dirty="0"/>
              <a:t>View</a:t>
            </a:r>
            <a:r>
              <a:rPr lang="en-US" dirty="0"/>
              <a:t>: </a:t>
            </a:r>
            <a:r>
              <a:rPr lang="en-US" dirty="0" smtClean="0"/>
              <a:t>(PS_UW_CAT_C</a:t>
            </a:r>
            <a:r>
              <a:rPr lang="en-US" b="1" dirty="0" smtClean="0"/>
              <a:t>A</a:t>
            </a:r>
            <a:r>
              <a:rPr lang="en-US" dirty="0" smtClean="0"/>
              <a:t>_FD_VW) This </a:t>
            </a:r>
            <a:r>
              <a:rPr lang="en-US" dirty="0"/>
              <a:t>view contains all employee job and funding data from the CAT Page </a:t>
            </a:r>
            <a:r>
              <a:rPr lang="en-US" dirty="0" smtClean="0"/>
              <a:t>and AAP stored </a:t>
            </a:r>
            <a:r>
              <a:rPr lang="en-US" dirty="0"/>
              <a:t>within the </a:t>
            </a:r>
            <a:r>
              <a:rPr lang="en-US" dirty="0" smtClean="0"/>
              <a:t>EPM </a:t>
            </a:r>
            <a:r>
              <a:rPr lang="en-US" dirty="0"/>
              <a:t>tables for the current fiscal year.</a:t>
            </a:r>
          </a:p>
          <a:p>
            <a:pPr lvl="0"/>
            <a:r>
              <a:rPr lang="en-US" b="1" dirty="0" smtClean="0"/>
              <a:t>Historical </a:t>
            </a:r>
            <a:r>
              <a:rPr lang="en-US" b="1" dirty="0"/>
              <a:t>CAT </a:t>
            </a:r>
            <a:r>
              <a:rPr lang="en-US" b="1" dirty="0" smtClean="0"/>
              <a:t>All Rate </a:t>
            </a:r>
            <a:r>
              <a:rPr lang="en-US" b="1" dirty="0"/>
              <a:t>and Funding View</a:t>
            </a:r>
            <a:r>
              <a:rPr lang="en-US" dirty="0"/>
              <a:t>: </a:t>
            </a:r>
            <a:r>
              <a:rPr lang="en-US" dirty="0" smtClean="0"/>
              <a:t>(PS_UW_CAT_H</a:t>
            </a:r>
            <a:r>
              <a:rPr lang="en-US" b="1" dirty="0" smtClean="0"/>
              <a:t>A</a:t>
            </a:r>
            <a:r>
              <a:rPr lang="en-US" dirty="0" smtClean="0"/>
              <a:t>_RF_VW) The </a:t>
            </a:r>
            <a:r>
              <a:rPr lang="en-US" dirty="0"/>
              <a:t>view contains all employee job, compensation, and funding data from the CAT </a:t>
            </a:r>
            <a:r>
              <a:rPr lang="en-US" dirty="0" smtClean="0"/>
              <a:t>Page and AAP </a:t>
            </a:r>
            <a:r>
              <a:rPr lang="en-US" dirty="0"/>
              <a:t>stored within the </a:t>
            </a:r>
            <a:r>
              <a:rPr lang="en-US" dirty="0" smtClean="0"/>
              <a:t>EPM </a:t>
            </a:r>
            <a:r>
              <a:rPr lang="en-US" dirty="0"/>
              <a:t>tables for all prior fiscal years.</a:t>
            </a:r>
          </a:p>
          <a:p>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35</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EPM Views – CAT and AAP Combined</a:t>
            </a:r>
            <a:endParaRPr lang="en-US" dirty="0"/>
          </a:p>
        </p:txBody>
      </p:sp>
    </p:spTree>
    <p:extLst>
      <p:ext uri="{BB962C8B-B14F-4D97-AF65-F5344CB8AC3E}">
        <p14:creationId xmlns:p14="http://schemas.microsoft.com/office/powerpoint/2010/main" val="327104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lvl="0"/>
            <a:r>
              <a:rPr lang="en-US" b="1" dirty="0"/>
              <a:t>Current CAT Rate and Funding View</a:t>
            </a:r>
            <a:r>
              <a:rPr lang="en-US" dirty="0"/>
              <a:t>: </a:t>
            </a:r>
            <a:r>
              <a:rPr lang="en-US" dirty="0" smtClean="0"/>
              <a:t>(PS_UW_CAT_C</a:t>
            </a:r>
            <a:r>
              <a:rPr lang="en-US" b="1" dirty="0" smtClean="0"/>
              <a:t>R</a:t>
            </a:r>
            <a:r>
              <a:rPr lang="en-US" dirty="0" smtClean="0"/>
              <a:t>_RF_VW) This </a:t>
            </a:r>
            <a:r>
              <a:rPr lang="en-US" dirty="0"/>
              <a:t>view contains all employee job, compensation, and funding data from the CAT Page stored within the CAT EPM tables for the current fiscal year.</a:t>
            </a:r>
          </a:p>
          <a:p>
            <a:r>
              <a:rPr lang="en-US" b="1" dirty="0"/>
              <a:t>Current CAT Funding View</a:t>
            </a:r>
            <a:r>
              <a:rPr lang="en-US" dirty="0"/>
              <a:t>: (PS_UW_CAT_C</a:t>
            </a:r>
            <a:r>
              <a:rPr lang="en-US" b="1" dirty="0"/>
              <a:t>R</a:t>
            </a:r>
            <a:r>
              <a:rPr lang="en-US" dirty="0"/>
              <a:t>_FD_VW) This view contains all employee job and funding data from the CAT Page stored within the CAT EPM tables for the current fiscal year.</a:t>
            </a:r>
          </a:p>
          <a:p>
            <a:pPr lvl="0"/>
            <a:r>
              <a:rPr lang="en-US" b="1" dirty="0" smtClean="0"/>
              <a:t>Current </a:t>
            </a:r>
            <a:r>
              <a:rPr lang="en-US" b="1" dirty="0"/>
              <a:t>CAT Rate View</a:t>
            </a:r>
            <a:r>
              <a:rPr lang="en-US" dirty="0"/>
              <a:t>: </a:t>
            </a:r>
            <a:r>
              <a:rPr lang="en-US" dirty="0" smtClean="0"/>
              <a:t>(PS_UW_CAT_CR_RT_VW) This </a:t>
            </a:r>
            <a:r>
              <a:rPr lang="en-US" dirty="0"/>
              <a:t>view contains all employee job and compensation data from the CAT Page stored within the CAT EPM tables for the current fiscal year.</a:t>
            </a:r>
          </a:p>
          <a:p>
            <a:pPr lvl="0"/>
            <a:r>
              <a:rPr lang="en-US" b="1" dirty="0" smtClean="0"/>
              <a:t>Historical </a:t>
            </a:r>
            <a:r>
              <a:rPr lang="en-US" b="1" dirty="0"/>
              <a:t>CAT Rate and Funding View</a:t>
            </a:r>
            <a:r>
              <a:rPr lang="en-US" dirty="0"/>
              <a:t>: </a:t>
            </a:r>
            <a:r>
              <a:rPr lang="en-US" dirty="0" smtClean="0"/>
              <a:t>(PS_UW_CAT_H</a:t>
            </a:r>
            <a:r>
              <a:rPr lang="en-US" b="1" dirty="0" smtClean="0"/>
              <a:t>S</a:t>
            </a:r>
            <a:r>
              <a:rPr lang="en-US" dirty="0" smtClean="0"/>
              <a:t>_RF_VW) The </a:t>
            </a:r>
            <a:r>
              <a:rPr lang="en-US" dirty="0"/>
              <a:t>view contains all employee job, compensation, and funding data from the CAT Page stored within the CAT EPM tables for all prior fiscal years.</a:t>
            </a:r>
          </a:p>
          <a:p>
            <a:r>
              <a:rPr lang="en-US" b="1" dirty="0" smtClean="0"/>
              <a:t>AAP Vacant Positions View</a:t>
            </a:r>
            <a:r>
              <a:rPr lang="en-US" dirty="0" smtClean="0"/>
              <a:t>: (PS_UW_CAT_ADJ_VAC) This </a:t>
            </a:r>
            <a:r>
              <a:rPr lang="en-US" dirty="0"/>
              <a:t>view contains all </a:t>
            </a:r>
            <a:r>
              <a:rPr lang="en-US" dirty="0" smtClean="0"/>
              <a:t>vacant position </a:t>
            </a:r>
            <a:r>
              <a:rPr lang="en-US" dirty="0"/>
              <a:t>data from the </a:t>
            </a:r>
            <a:r>
              <a:rPr lang="en-US" dirty="0" smtClean="0"/>
              <a:t>AAP for </a:t>
            </a:r>
            <a:r>
              <a:rPr lang="en-US" dirty="0"/>
              <a:t>the current </a:t>
            </a:r>
            <a:r>
              <a:rPr lang="en-US" dirty="0" smtClean="0"/>
              <a:t>and all prior fiscal years.</a:t>
            </a:r>
            <a:endParaRPr lang="en-US" dirty="0"/>
          </a:p>
          <a:p>
            <a:r>
              <a:rPr lang="en-US" b="1" dirty="0"/>
              <a:t>AAP </a:t>
            </a:r>
            <a:r>
              <a:rPr lang="en-US" b="1" dirty="0" smtClean="0"/>
              <a:t>Other Budget Adjustments View</a:t>
            </a:r>
            <a:r>
              <a:rPr lang="en-US" dirty="0" smtClean="0"/>
              <a:t>: (PS_UW_CAT_ADJ_BA) </a:t>
            </a:r>
            <a:r>
              <a:rPr lang="en-US" dirty="0"/>
              <a:t>This view contains all </a:t>
            </a:r>
            <a:r>
              <a:rPr lang="en-US" dirty="0" smtClean="0"/>
              <a:t>other budget adjustment data </a:t>
            </a:r>
            <a:r>
              <a:rPr lang="en-US" dirty="0"/>
              <a:t>from the AAP for the current and all prior fiscal years.</a:t>
            </a:r>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36</a:t>
            </a:fld>
            <a:endParaRPr lang="en-US"/>
          </a:p>
        </p:txBody>
      </p:sp>
      <p:sp>
        <p:nvSpPr>
          <p:cNvPr id="5" name="Text Placeholder 4"/>
          <p:cNvSpPr>
            <a:spLocks noGrp="1"/>
          </p:cNvSpPr>
          <p:nvPr>
            <p:ph type="body" sz="quarter" idx="13"/>
          </p:nvPr>
        </p:nvSpPr>
        <p:spPr>
          <a:solidFill>
            <a:srgbClr val="C00000"/>
          </a:solidFill>
        </p:spPr>
        <p:txBody>
          <a:bodyPr/>
          <a:lstStyle/>
          <a:p>
            <a:r>
              <a:rPr lang="en-US" dirty="0" smtClean="0"/>
              <a:t>EPM Views – CAT and AAP Separate</a:t>
            </a:r>
            <a:endParaRPr lang="en-US" dirty="0"/>
          </a:p>
        </p:txBody>
      </p:sp>
    </p:spTree>
    <p:extLst>
      <p:ext uri="{BB962C8B-B14F-4D97-AF65-F5344CB8AC3E}">
        <p14:creationId xmlns:p14="http://schemas.microsoft.com/office/powerpoint/2010/main" val="221794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53526519"/>
              </p:ext>
            </p:extLst>
          </p:nvPr>
        </p:nvGraphicFramePr>
        <p:xfrm>
          <a:off x="1066800" y="2057400"/>
          <a:ext cx="70104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37</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Training Overview</a:t>
            </a:r>
            <a:endParaRPr lang="en-US" dirty="0"/>
          </a:p>
        </p:txBody>
      </p:sp>
    </p:spTree>
    <p:extLst>
      <p:ext uri="{BB962C8B-B14F-4D97-AF65-F5344CB8AC3E}">
        <p14:creationId xmlns:p14="http://schemas.microsoft.com/office/powerpoint/2010/main" val="1238737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r>
              <a:rPr lang="en-US" sz="2800" dirty="0" smtClean="0"/>
              <a:t>Compensation Administration Tool Website</a:t>
            </a:r>
          </a:p>
          <a:p>
            <a:pPr lvl="1"/>
            <a:r>
              <a:rPr lang="en-US" sz="2000" dirty="0">
                <a:hlinkClick r:id="rId3"/>
              </a:rPr>
              <a:t>https://www.wisconsin.edu/compensation-administration-tool</a:t>
            </a:r>
            <a:r>
              <a:rPr lang="en-US" sz="2000" dirty="0" smtClean="0">
                <a:hlinkClick r:id="rId3"/>
              </a:rPr>
              <a:t>/</a:t>
            </a:r>
            <a:endParaRPr lang="en-US" sz="2000" dirty="0" smtClean="0"/>
          </a:p>
          <a:p>
            <a:pPr marL="457200" lvl="1" indent="0">
              <a:buNone/>
            </a:pPr>
            <a:endParaRPr lang="en-US" sz="2000" dirty="0"/>
          </a:p>
          <a:p>
            <a:pPr marL="457200" lvl="1" indent="0">
              <a:buNone/>
            </a:pPr>
            <a:r>
              <a:rPr lang="en-US" sz="2000" dirty="0" smtClean="0"/>
              <a:t>Resources Include:</a:t>
            </a:r>
          </a:p>
          <a:p>
            <a:pPr lvl="1">
              <a:buFontTx/>
              <a:buChar char="-"/>
            </a:pPr>
            <a:r>
              <a:rPr lang="en-US" sz="2000" dirty="0" smtClean="0"/>
              <a:t>CAT Process KB Documents</a:t>
            </a:r>
          </a:p>
          <a:p>
            <a:pPr lvl="1">
              <a:buFontTx/>
              <a:buChar char="-"/>
            </a:pPr>
            <a:r>
              <a:rPr lang="en-US" sz="2000" dirty="0" smtClean="0"/>
              <a:t>CAT Reporting KB Documents</a:t>
            </a:r>
          </a:p>
          <a:p>
            <a:pPr lvl="1">
              <a:buFontTx/>
              <a:buChar char="-"/>
            </a:pPr>
            <a:r>
              <a:rPr lang="en-US" sz="2000" dirty="0" smtClean="0"/>
              <a:t>Demonstration Videos</a:t>
            </a:r>
          </a:p>
          <a:p>
            <a:pPr lvl="1">
              <a:buFontTx/>
              <a:buChar char="-"/>
            </a:pPr>
            <a:r>
              <a:rPr lang="en-US" sz="2000" dirty="0" smtClean="0"/>
              <a:t>Training Session Materials</a:t>
            </a:r>
          </a:p>
          <a:p>
            <a:pPr lvl="1">
              <a:buFontTx/>
              <a:buChar char="-"/>
            </a:pPr>
            <a:r>
              <a:rPr lang="en-US" sz="2000" dirty="0" smtClean="0"/>
              <a:t>Business Process Resources</a:t>
            </a:r>
          </a:p>
          <a:p>
            <a:pPr lvl="1">
              <a:buFontTx/>
              <a:buChar char="-"/>
            </a:pPr>
            <a:r>
              <a:rPr lang="en-US" sz="2000" dirty="0" smtClean="0"/>
              <a:t>UAT Scripts &amp; Workbooks</a:t>
            </a:r>
          </a:p>
          <a:p>
            <a:pPr lvl="1">
              <a:buFontTx/>
              <a:buChar char="-"/>
            </a:pPr>
            <a:r>
              <a:rPr lang="en-US" sz="2000" dirty="0" smtClean="0"/>
              <a:t>CAT User Guides</a:t>
            </a:r>
          </a:p>
          <a:p>
            <a:pPr lvl="1">
              <a:buFontTx/>
              <a:buChar char="-"/>
            </a:pPr>
            <a:r>
              <a:rPr lang="en-US" sz="2000" dirty="0" smtClean="0"/>
              <a:t>Error Message Database</a:t>
            </a:r>
          </a:p>
          <a:p>
            <a:pPr lvl="1">
              <a:buFontTx/>
              <a:buChar char="-"/>
            </a:pPr>
            <a:endParaRPr lang="en-US" sz="2000" dirty="0" smtClean="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38</a:t>
            </a:fld>
            <a:endParaRPr lang="en-US">
              <a:solidFill>
                <a:prstClr val="black">
                  <a:tint val="75000"/>
                </a:prstClr>
              </a:solidFill>
            </a:endParaRPr>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cs typeface="Arial" panose="020B0604020202020204" pitchFamily="34" charset="0"/>
              </a:rPr>
              <a:t>CAT Resources and Links</a:t>
            </a:r>
            <a:endParaRPr lang="en-US" sz="4000" dirty="0">
              <a:solidFill>
                <a:prstClr val="white"/>
              </a:solidFill>
              <a:cs typeface="Arial" panose="020B0604020202020204" pitchFamily="34" charset="0"/>
            </a:endParaRPr>
          </a:p>
        </p:txBody>
      </p:sp>
    </p:spTree>
    <p:extLst>
      <p:ext uri="{BB962C8B-B14F-4D97-AF65-F5344CB8AC3E}">
        <p14:creationId xmlns:p14="http://schemas.microsoft.com/office/powerpoint/2010/main" val="3955078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Refer </a:t>
            </a:r>
            <a:r>
              <a:rPr lang="en-US" dirty="0"/>
              <a:t>directly to </a:t>
            </a:r>
            <a:r>
              <a:rPr lang="en-US" dirty="0" smtClean="0"/>
              <a:t>your </a:t>
            </a:r>
            <a:r>
              <a:rPr lang="en-US" b="1" dirty="0" smtClean="0">
                <a:solidFill>
                  <a:srgbClr val="0D24FF"/>
                </a:solidFill>
              </a:rPr>
              <a:t>institutional liaison </a:t>
            </a:r>
            <a:r>
              <a:rPr lang="en-US" dirty="0"/>
              <a:t>for information on </a:t>
            </a:r>
            <a:r>
              <a:rPr lang="en-US" dirty="0" smtClean="0"/>
              <a:t>training and business </a:t>
            </a:r>
            <a:r>
              <a:rPr lang="en-US" dirty="0"/>
              <a:t>process</a:t>
            </a:r>
          </a:p>
          <a:p>
            <a:r>
              <a:rPr lang="en-US" dirty="0" smtClean="0"/>
              <a:t>All </a:t>
            </a:r>
            <a:r>
              <a:rPr lang="en-US" dirty="0"/>
              <a:t>other </a:t>
            </a:r>
            <a:r>
              <a:rPr lang="en-US" dirty="0" smtClean="0"/>
              <a:t>functional and technical </a:t>
            </a:r>
            <a:r>
              <a:rPr lang="en-US" dirty="0"/>
              <a:t>questions can be routed </a:t>
            </a:r>
            <a:r>
              <a:rPr lang="en-US" dirty="0" smtClean="0"/>
              <a:t>to </a:t>
            </a:r>
            <a:r>
              <a:rPr lang="en-US" b="1" dirty="0" smtClean="0">
                <a:hlinkClick r:id="rId3"/>
              </a:rPr>
              <a:t>catquestions@uwsa.edu</a:t>
            </a:r>
            <a:r>
              <a:rPr lang="en-US" dirty="0" smtClean="0"/>
              <a:t> </a:t>
            </a:r>
            <a:endParaRPr lang="en-US" dirty="0"/>
          </a:p>
        </p:txBody>
      </p:sp>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39</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Support</a:t>
            </a:r>
            <a:endParaRPr lang="en-US" dirty="0"/>
          </a:p>
        </p:txBody>
      </p:sp>
      <p:pic>
        <p:nvPicPr>
          <p:cNvPr id="6"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3810" t="6869" r="4000" b="12568"/>
          <a:stretch/>
        </p:blipFill>
        <p:spPr>
          <a:xfrm>
            <a:off x="3419850" y="4643787"/>
            <a:ext cx="1905000" cy="1012703"/>
          </a:xfrm>
          <a:prstGeom prst="rect">
            <a:avLst/>
          </a:prstGeom>
          <a:ln w="28575">
            <a:solidFill>
              <a:schemeClr val="accent2"/>
            </a:solidFill>
          </a:ln>
        </p:spPr>
      </p:pic>
    </p:spTree>
    <p:extLst>
      <p:ext uri="{BB962C8B-B14F-4D97-AF65-F5344CB8AC3E}">
        <p14:creationId xmlns:p14="http://schemas.microsoft.com/office/powerpoint/2010/main" val="91597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62000"/>
          </a:xfrm>
          <a:solidFill>
            <a:srgbClr val="C00000"/>
          </a:solidFill>
        </p:spPr>
        <p:txBody>
          <a:bodyPr>
            <a:normAutofit/>
          </a:bodyPr>
          <a:lstStyle/>
          <a:p>
            <a:pPr algn="ctr"/>
            <a:r>
              <a:rPr lang="en-US" sz="4000" dirty="0" smtClean="0">
                <a:solidFill>
                  <a:schemeClr val="bg1"/>
                </a:solidFill>
              </a:rPr>
              <a:t>Overall Process Flow (Technical) </a:t>
            </a:r>
            <a:endParaRPr lang="en-US" sz="4000" dirty="0">
              <a:solidFill>
                <a:schemeClr val="bg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30113961"/>
              </p:ext>
            </p:extLst>
          </p:nvPr>
        </p:nvGraphicFramePr>
        <p:xfrm>
          <a:off x="1066800" y="1295400"/>
          <a:ext cx="6619875" cy="5162550"/>
        </p:xfrm>
        <a:graphic>
          <a:graphicData uri="http://schemas.openxmlformats.org/presentationml/2006/ole">
            <mc:AlternateContent xmlns:mc="http://schemas.openxmlformats.org/markup-compatibility/2006">
              <mc:Choice xmlns:v="urn:schemas-microsoft-com:vml" Requires="v">
                <p:oleObj spid="_x0000_s1118" name="Visio" r:id="rId4" imgW="7130098" imgH="6284594" progId="Visio.Drawing.11">
                  <p:embed/>
                </p:oleObj>
              </mc:Choice>
              <mc:Fallback>
                <p:oleObj name="Visio" r:id="rId4" imgW="7130098" imgH="6284594" progId="Visio.Drawing.11">
                  <p:embed/>
                  <p:pic>
                    <p:nvPicPr>
                      <p:cNvPr id="0" name=""/>
                      <p:cNvPicPr>
                        <a:picLocks noChangeAspect="1" noChangeArrowheads="1"/>
                      </p:cNvPicPr>
                      <p:nvPr/>
                    </p:nvPicPr>
                    <p:blipFill>
                      <a:blip r:embed="rId5"/>
                      <a:srcRect/>
                      <a:stretch>
                        <a:fillRect/>
                      </a:stretch>
                    </p:blipFill>
                    <p:spPr bwMode="auto">
                      <a:xfrm>
                        <a:off x="1066800" y="1295400"/>
                        <a:ext cx="6619875" cy="5162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p:nvPr/>
        </p:nvPicPr>
        <p:blipFill>
          <a:blip r:embed="rId6"/>
          <a:stretch>
            <a:fillRect/>
          </a:stretch>
        </p:blipFill>
        <p:spPr>
          <a:xfrm>
            <a:off x="7467600" y="5791200"/>
            <a:ext cx="1524000" cy="1006824"/>
          </a:xfrm>
          <a:prstGeom prst="rect">
            <a:avLst/>
          </a:prstGeom>
        </p:spPr>
      </p:pic>
    </p:spTree>
    <p:extLst>
      <p:ext uri="{BB962C8B-B14F-4D97-AF65-F5344CB8AC3E}">
        <p14:creationId xmlns:p14="http://schemas.microsoft.com/office/powerpoint/2010/main" val="28822797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5F28032-F433-4918-9302-354B4E1A8ED5}" type="slidenum">
              <a:rPr lang="en-US" smtClean="0"/>
              <a:t>40</a:t>
            </a:fld>
            <a:endParaRPr lang="en-US" dirty="0"/>
          </a:p>
        </p:txBody>
      </p:sp>
      <p:sp>
        <p:nvSpPr>
          <p:cNvPr id="6" name="Title 2"/>
          <p:cNvSpPr txBox="1">
            <a:spLocks/>
          </p:cNvSpPr>
          <p:nvPr/>
        </p:nvSpPr>
        <p:spPr>
          <a:xfrm>
            <a:off x="0" y="76200"/>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cs typeface="Arial" panose="020B0604020202020204" pitchFamily="34" charset="0"/>
              </a:rPr>
              <a:t>Questions?</a:t>
            </a:r>
            <a:endParaRPr lang="en-US" sz="4000" dirty="0">
              <a:solidFill>
                <a:schemeClr val="bg1"/>
              </a:solidFill>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1524000" y="2667000"/>
            <a:ext cx="5937701" cy="1676528"/>
          </a:xfrm>
          <a:prstGeom prst="rect">
            <a:avLst/>
          </a:prstGeom>
        </p:spPr>
      </p:pic>
    </p:spTree>
    <p:extLst>
      <p:ext uri="{BB962C8B-B14F-4D97-AF65-F5344CB8AC3E}">
        <p14:creationId xmlns:p14="http://schemas.microsoft.com/office/powerpoint/2010/main" val="1172474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77846584"/>
              </p:ext>
            </p:extLst>
          </p:nvPr>
        </p:nvGraphicFramePr>
        <p:xfrm>
          <a:off x="457970" y="1752600"/>
          <a:ext cx="822883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5</a:t>
            </a:fld>
            <a:endParaRPr lang="en-US"/>
          </a:p>
        </p:txBody>
      </p:sp>
      <p:sp>
        <p:nvSpPr>
          <p:cNvPr id="5" name="Text Placeholder 4"/>
          <p:cNvSpPr>
            <a:spLocks noGrp="1"/>
          </p:cNvSpPr>
          <p:nvPr>
            <p:ph type="body" sz="quarter" idx="13"/>
          </p:nvPr>
        </p:nvSpPr>
        <p:spPr>
          <a:solidFill>
            <a:srgbClr val="C00000"/>
          </a:solidFill>
        </p:spPr>
        <p:txBody>
          <a:bodyPr/>
          <a:lstStyle/>
          <a:p>
            <a:pPr algn="ctr"/>
            <a:r>
              <a:rPr lang="en-US" dirty="0" smtClean="0"/>
              <a:t>Training Overview</a:t>
            </a:r>
            <a:endParaRPr lang="en-US" dirty="0"/>
          </a:p>
        </p:txBody>
      </p:sp>
    </p:spTree>
    <p:extLst>
      <p:ext uri="{BB962C8B-B14F-4D97-AF65-F5344CB8AC3E}">
        <p14:creationId xmlns:p14="http://schemas.microsoft.com/office/powerpoint/2010/main" val="1854456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105400"/>
          </a:xfrm>
        </p:spPr>
        <p:txBody>
          <a:bodyPr>
            <a:normAutofit/>
          </a:bodyPr>
          <a:lstStyle/>
          <a:p>
            <a:pPr marL="457200" lvl="1" indent="0">
              <a:buNone/>
            </a:pPr>
            <a:endParaRPr lang="en-US" sz="2000" dirty="0" smtClean="0"/>
          </a:p>
          <a:p>
            <a:pPr marL="457200" lvl="1" indent="0">
              <a:buNone/>
            </a:pPr>
            <a:endParaRPr lang="en-US" sz="2000" dirty="0" smtClean="0"/>
          </a:p>
        </p:txBody>
      </p:sp>
      <p:sp>
        <p:nvSpPr>
          <p:cNvPr id="4" name="Slide Number Placeholder 3"/>
          <p:cNvSpPr>
            <a:spLocks noGrp="1"/>
          </p:cNvSpPr>
          <p:nvPr>
            <p:ph type="sldNum" sz="quarter" idx="12"/>
          </p:nvPr>
        </p:nvSpPr>
        <p:spPr/>
        <p:txBody>
          <a:bodyPr/>
          <a:lstStyle/>
          <a:p>
            <a:fld id="{7F62450C-2E67-428F-9662-DAB13D14FFD2}" type="slidenum">
              <a:rPr lang="en-US" smtClean="0">
                <a:solidFill>
                  <a:prstClr val="black">
                    <a:tint val="75000"/>
                  </a:prstClr>
                </a:solidFill>
              </a:rPr>
              <a:pPr/>
              <a:t>6</a:t>
            </a:fld>
            <a:endParaRPr lang="en-US">
              <a:solidFill>
                <a:prstClr val="black">
                  <a:tint val="75000"/>
                </a:prstClr>
              </a:solidFill>
            </a:endParaRPr>
          </a:p>
        </p:txBody>
      </p:sp>
      <p:sp>
        <p:nvSpPr>
          <p:cNvPr id="6" name="Title 2"/>
          <p:cNvSpPr txBox="1">
            <a:spLocks/>
          </p:cNvSpPr>
          <p:nvPr/>
        </p:nvSpPr>
        <p:spPr>
          <a:xfrm>
            <a:off x="0" y="84063"/>
            <a:ext cx="9144000" cy="9144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prstClr val="white"/>
                </a:solidFill>
                <a:cs typeface="Arial" panose="020B0604020202020204" pitchFamily="34" charset="0"/>
              </a:rPr>
              <a:t>Navigation</a:t>
            </a:r>
            <a:endParaRPr lang="en-US" sz="4000" dirty="0">
              <a:solidFill>
                <a:prstClr val="white"/>
              </a:solidFill>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51" t="1439" r="2170" b="-1"/>
          <a:stretch/>
        </p:blipFill>
        <p:spPr bwMode="auto">
          <a:xfrm>
            <a:off x="494236" y="2436722"/>
            <a:ext cx="2112275" cy="361482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41752"/>
          <a:stretch/>
        </p:blipFill>
        <p:spPr bwMode="auto">
          <a:xfrm>
            <a:off x="2614715" y="4336925"/>
            <a:ext cx="6197048" cy="17146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819400" y="1615925"/>
            <a:ext cx="5410200" cy="2554545"/>
          </a:xfrm>
          <a:prstGeom prst="rect">
            <a:avLst/>
          </a:prstGeom>
        </p:spPr>
        <p:txBody>
          <a:bodyPr wrap="square">
            <a:spAutoFit/>
          </a:bodyPr>
          <a:lstStyle/>
          <a:p>
            <a:pPr marL="285750" indent="-285750">
              <a:buFont typeface="Arial" panose="020B0604020202020204" pitchFamily="34" charset="0"/>
              <a:buChar char="•"/>
            </a:pPr>
            <a:r>
              <a:rPr lang="en-US" sz="3200" dirty="0"/>
              <a:t>The CAT can be found by navigating in PeopleSoft </a:t>
            </a:r>
            <a:r>
              <a:rPr lang="en-US" sz="3200" dirty="0" smtClean="0"/>
              <a:t>to: </a:t>
            </a:r>
            <a:r>
              <a:rPr lang="en-US" sz="3200" dirty="0"/>
              <a:t/>
            </a:r>
            <a:br>
              <a:rPr lang="en-US" sz="3200" dirty="0"/>
            </a:br>
            <a:r>
              <a:rPr lang="en-US" sz="3200" dirty="0">
                <a:solidFill>
                  <a:srgbClr val="FF0000"/>
                </a:solidFill>
              </a:rPr>
              <a:t>Workforce Administration </a:t>
            </a:r>
            <a:r>
              <a:rPr lang="en-US" sz="3200" dirty="0">
                <a:solidFill>
                  <a:srgbClr val="FF0000"/>
                </a:solidFill>
                <a:sym typeface="Wingdings" panose="05000000000000000000" pitchFamily="2" charset="2"/>
              </a:rPr>
              <a:t> </a:t>
            </a:r>
            <a:br>
              <a:rPr lang="en-US" sz="3200" dirty="0">
                <a:solidFill>
                  <a:srgbClr val="FF0000"/>
                </a:solidFill>
                <a:sym typeface="Wingdings" panose="05000000000000000000" pitchFamily="2" charset="2"/>
              </a:rPr>
            </a:br>
            <a:r>
              <a:rPr lang="en-US" sz="3200" dirty="0">
                <a:solidFill>
                  <a:srgbClr val="FF0000"/>
                </a:solidFill>
                <a:sym typeface="Wingdings" panose="05000000000000000000" pitchFamily="2" charset="2"/>
              </a:rPr>
              <a:t>UW External HR Systems  </a:t>
            </a:r>
            <a:endParaRPr lang="en-US" sz="3200" dirty="0" smtClean="0">
              <a:solidFill>
                <a:srgbClr val="FF0000"/>
              </a:solidFill>
              <a:sym typeface="Wingdings" panose="05000000000000000000" pitchFamily="2" charset="2"/>
            </a:endParaRPr>
          </a:p>
          <a:p>
            <a:r>
              <a:rPr lang="en-US" sz="3200" dirty="0" smtClean="0">
                <a:solidFill>
                  <a:srgbClr val="FF0000"/>
                </a:solidFill>
                <a:sym typeface="Wingdings" panose="05000000000000000000" pitchFamily="2" charset="2"/>
              </a:rPr>
              <a:t>   Compensation </a:t>
            </a:r>
            <a:r>
              <a:rPr lang="en-US" sz="3200" dirty="0">
                <a:solidFill>
                  <a:srgbClr val="FF0000"/>
                </a:solidFill>
                <a:sym typeface="Wingdings" panose="05000000000000000000" pitchFamily="2" charset="2"/>
              </a:rPr>
              <a:t>Admin Tool</a:t>
            </a:r>
            <a:endParaRPr lang="en-US" sz="3200" dirty="0">
              <a:solidFill>
                <a:srgbClr val="FF0000"/>
              </a:solidFill>
            </a:endParaRPr>
          </a:p>
        </p:txBody>
      </p:sp>
    </p:spTree>
    <p:extLst>
      <p:ext uri="{BB962C8B-B14F-4D97-AF65-F5344CB8AC3E}">
        <p14:creationId xmlns:p14="http://schemas.microsoft.com/office/powerpoint/2010/main" val="360848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4" y="1158761"/>
            <a:ext cx="3651898" cy="332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7</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Initialization Report (IR)</a:t>
            </a:r>
          </a:p>
        </p:txBody>
      </p:sp>
      <p:sp>
        <p:nvSpPr>
          <p:cNvPr id="9" name="TextBox 8"/>
          <p:cNvSpPr txBox="1"/>
          <p:nvPr/>
        </p:nvSpPr>
        <p:spPr>
          <a:xfrm>
            <a:off x="3505200" y="1295400"/>
            <a:ext cx="5334000" cy="172354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IR allows the user to create a run control, specifying these particular fields:</a:t>
            </a:r>
          </a:p>
          <a:p>
            <a:pPr marL="742950" lvl="1" indent="-285750">
              <a:buFont typeface="Courier New" panose="02070309020205020404" pitchFamily="49" charset="0"/>
              <a:buChar char="o"/>
            </a:pPr>
            <a:r>
              <a:rPr lang="en-US" sz="1400" dirty="0" smtClean="0"/>
              <a:t>Fiscal Year</a:t>
            </a:r>
          </a:p>
          <a:p>
            <a:pPr marL="742950" lvl="1" indent="-285750">
              <a:buFont typeface="Courier New" panose="02070309020205020404" pitchFamily="49" charset="0"/>
              <a:buChar char="o"/>
            </a:pPr>
            <a:r>
              <a:rPr lang="en-US" sz="1400" dirty="0" smtClean="0"/>
              <a:t>Effective Date (ex. 07/01/2018)</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Division</a:t>
            </a:r>
          </a:p>
          <a:p>
            <a:pPr marL="742950" lvl="1" indent="-285750">
              <a:buFont typeface="Courier New" panose="02070309020205020404" pitchFamily="49" charset="0"/>
              <a:buChar char="o"/>
            </a:pPr>
            <a:r>
              <a:rPr lang="en-US" sz="1400" dirty="0" smtClean="0"/>
              <a:t>Employee Class</a:t>
            </a:r>
            <a:endParaRPr lang="en-US" sz="1400" dirty="0"/>
          </a:p>
        </p:txBody>
      </p:sp>
      <p:pic>
        <p:nvPicPr>
          <p:cNvPr id="6" name="Picture 5"/>
          <p:cNvPicPr>
            <a:picLocks noChangeAspect="1"/>
          </p:cNvPicPr>
          <p:nvPr/>
        </p:nvPicPr>
        <p:blipFill>
          <a:blip r:embed="rId4"/>
          <a:stretch>
            <a:fillRect/>
          </a:stretch>
        </p:blipFill>
        <p:spPr>
          <a:xfrm>
            <a:off x="3527277" y="3724636"/>
            <a:ext cx="5407885" cy="2336559"/>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42449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1708"/>
            <a:ext cx="3653515" cy="332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8</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Initialization Report (IR)</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24446"/>
            <a:ext cx="6167338" cy="2638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505200" y="1295400"/>
            <a:ext cx="5334000" cy="2492990"/>
          </a:xfrm>
          <a:prstGeom prst="rect">
            <a:avLst/>
          </a:prstGeom>
          <a:noFill/>
        </p:spPr>
        <p:txBody>
          <a:bodyPr wrap="square" rtlCol="0">
            <a:spAutoFit/>
          </a:bodyPr>
          <a:lstStyle/>
          <a:p>
            <a:pPr marL="285750" indent="-285750">
              <a:buFont typeface="Arial" panose="020B0604020202020204" pitchFamily="34" charset="0"/>
              <a:buChar char="•"/>
            </a:pPr>
            <a:r>
              <a:rPr lang="en-US" dirty="0"/>
              <a:t>When the process is run, it will provide an Excel spreadsheet output file, specifying fields including:</a:t>
            </a:r>
          </a:p>
          <a:p>
            <a:pPr marL="742950" lvl="1" indent="-285750">
              <a:buFont typeface="Courier New" panose="02070309020205020404" pitchFamily="49" charset="0"/>
              <a:buChar char="o"/>
            </a:pPr>
            <a:r>
              <a:rPr lang="en-US" sz="1400" dirty="0" smtClean="0"/>
              <a:t>Business Unit</a:t>
            </a:r>
          </a:p>
          <a:p>
            <a:pPr marL="742950" lvl="1" indent="-285750">
              <a:buFont typeface="Courier New" panose="02070309020205020404" pitchFamily="49" charset="0"/>
              <a:buChar char="o"/>
            </a:pPr>
            <a:r>
              <a:rPr lang="en-US" sz="1400" dirty="0" smtClean="0"/>
              <a:t>Department </a:t>
            </a:r>
            <a:r>
              <a:rPr lang="en-US" sz="1400" dirty="0"/>
              <a:t>ID</a:t>
            </a:r>
          </a:p>
          <a:p>
            <a:pPr marL="742950" lvl="1" indent="-285750">
              <a:buFont typeface="Courier New" panose="02070309020205020404" pitchFamily="49" charset="0"/>
              <a:buChar char="o"/>
            </a:pPr>
            <a:r>
              <a:rPr lang="en-US" sz="1400" dirty="0"/>
              <a:t>Employee ID</a:t>
            </a:r>
          </a:p>
          <a:p>
            <a:pPr marL="742950" lvl="1" indent="-285750">
              <a:buFont typeface="Courier New" panose="02070309020205020404" pitchFamily="49" charset="0"/>
              <a:buChar char="o"/>
            </a:pPr>
            <a:r>
              <a:rPr lang="en-US" sz="1400" dirty="0"/>
              <a:t>Employee Record Number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may be two Excel outputs</a:t>
            </a:r>
          </a:p>
          <a:p>
            <a:pPr marL="742950" lvl="1" indent="-285750">
              <a:buFont typeface="Courier New" panose="02070309020205020404" pitchFamily="49" charset="0"/>
              <a:buChar char="o"/>
            </a:pPr>
            <a:r>
              <a:rPr lang="en-US" sz="1400" dirty="0" smtClean="0"/>
              <a:t>One for employees with five or fewer funding splits</a:t>
            </a:r>
          </a:p>
          <a:p>
            <a:pPr marL="742950" lvl="1" indent="-285750">
              <a:buFont typeface="Courier New" panose="02070309020205020404" pitchFamily="49" charset="0"/>
              <a:buChar char="o"/>
            </a:pPr>
            <a:r>
              <a:rPr lang="en-US" sz="1400" dirty="0" smtClean="0"/>
              <a:t>One for employees with more than five funding splits</a:t>
            </a:r>
            <a:endParaRPr lang="en-US" sz="1400" dirty="0"/>
          </a:p>
        </p:txBody>
      </p:sp>
      <p:sp>
        <p:nvSpPr>
          <p:cNvPr id="6" name="Rectangle 5"/>
          <p:cNvSpPr/>
          <p:nvPr/>
        </p:nvSpPr>
        <p:spPr>
          <a:xfrm>
            <a:off x="5839365" y="1854395"/>
            <a:ext cx="2324405" cy="738664"/>
          </a:xfrm>
          <a:prstGeom prst="rect">
            <a:avLst/>
          </a:prstGeom>
        </p:spPr>
        <p:txBody>
          <a:bodyPr wrap="square">
            <a:spAutoFit/>
          </a:bodyPr>
          <a:lstStyle/>
          <a:p>
            <a:pPr marL="742950" lvl="1" indent="-285750">
              <a:buFont typeface="Courier New" panose="02070309020205020404" pitchFamily="49" charset="0"/>
              <a:buChar char="o"/>
            </a:pPr>
            <a:r>
              <a:rPr lang="en-US" sz="1400" dirty="0"/>
              <a:t>Name</a:t>
            </a:r>
          </a:p>
          <a:p>
            <a:pPr marL="742950" lvl="1" indent="-285750">
              <a:buFont typeface="Courier New" panose="02070309020205020404" pitchFamily="49" charset="0"/>
              <a:buChar char="o"/>
            </a:pPr>
            <a:r>
              <a:rPr lang="en-US" sz="1400" dirty="0"/>
              <a:t>Employee Class</a:t>
            </a:r>
          </a:p>
          <a:p>
            <a:pPr marL="742950" lvl="1" indent="-285750">
              <a:buFont typeface="Courier New" panose="02070309020205020404" pitchFamily="49" charset="0"/>
              <a:buChar char="o"/>
            </a:pPr>
            <a:r>
              <a:rPr lang="en-US" sz="1400" dirty="0"/>
              <a:t>Etc.</a:t>
            </a:r>
          </a:p>
        </p:txBody>
      </p:sp>
    </p:spTree>
    <p:extLst>
      <p:ext uri="{BB962C8B-B14F-4D97-AF65-F5344CB8AC3E}">
        <p14:creationId xmlns:p14="http://schemas.microsoft.com/office/powerpoint/2010/main" val="1430738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University of Wisconsin - System</a:t>
            </a:r>
            <a:endParaRPr lang="en-US"/>
          </a:p>
        </p:txBody>
      </p:sp>
      <p:sp>
        <p:nvSpPr>
          <p:cNvPr id="4" name="Slide Number Placeholder 3"/>
          <p:cNvSpPr>
            <a:spLocks noGrp="1"/>
          </p:cNvSpPr>
          <p:nvPr>
            <p:ph type="sldNum" sz="quarter" idx="12"/>
          </p:nvPr>
        </p:nvSpPr>
        <p:spPr/>
        <p:txBody>
          <a:bodyPr/>
          <a:lstStyle/>
          <a:p>
            <a:fld id="{5F9F0D0D-C1D0-447B-88FF-E47BB6D86588}" type="slidenum">
              <a:rPr lang="en-US" smtClean="0"/>
              <a:t>9</a:t>
            </a:fld>
            <a:endParaRPr lang="en-US"/>
          </a:p>
        </p:txBody>
      </p:sp>
      <p:sp>
        <p:nvSpPr>
          <p:cNvPr id="5" name="Text Placeholder 4"/>
          <p:cNvSpPr>
            <a:spLocks noGrp="1"/>
          </p:cNvSpPr>
          <p:nvPr>
            <p:ph type="body" sz="quarter" idx="13"/>
          </p:nvPr>
        </p:nvSpPr>
        <p:spPr>
          <a:solidFill>
            <a:srgbClr val="C00000"/>
          </a:solidFill>
        </p:spPr>
        <p:txBody>
          <a:bodyPr vert="horz" lIns="91440" tIns="45720" rIns="91440" bIns="45720" rtlCol="0" anchor="ctr">
            <a:normAutofit/>
          </a:bodyPr>
          <a:lstStyle/>
          <a:p>
            <a:pPr>
              <a:spcBef>
                <a:spcPct val="0"/>
              </a:spcBef>
            </a:pPr>
            <a:r>
              <a:rPr lang="en-US" dirty="0">
                <a:solidFill>
                  <a:prstClr val="white"/>
                </a:solidFill>
                <a:latin typeface="+mj-lt"/>
                <a:ea typeface="+mj-ea"/>
                <a:cs typeface="Arial" panose="020B0604020202020204" pitchFamily="34" charset="0"/>
              </a:rPr>
              <a:t>IR to IPS Transfer</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54" y="4646427"/>
            <a:ext cx="3880837" cy="166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2430" y="4684977"/>
            <a:ext cx="3880837" cy="157808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4299408" y="5393497"/>
            <a:ext cx="405530" cy="22426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89" y="1292634"/>
            <a:ext cx="3409286" cy="297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05200" y="1295400"/>
            <a:ext cx="5334000" cy="1692771"/>
          </a:xfrm>
          <a:prstGeom prst="rect">
            <a:avLst/>
          </a:prstGeom>
          <a:noFill/>
        </p:spPr>
        <p:txBody>
          <a:bodyPr wrap="square" rtlCol="0">
            <a:spAutoFit/>
          </a:bodyPr>
          <a:lstStyle/>
          <a:p>
            <a:pPr marL="285750" indent="-285750">
              <a:buFont typeface="Arial" panose="020B0604020202020204" pitchFamily="34" charset="0"/>
              <a:buChar char="•"/>
            </a:pPr>
            <a:r>
              <a:rPr lang="en-US" dirty="0"/>
              <a:t>This is a manual transfer process between the IR Excel file and the IPS Excel template file. </a:t>
            </a:r>
          </a:p>
          <a:p>
            <a:pPr marL="742950" lvl="1" indent="-285750">
              <a:buFont typeface="Courier New" panose="02070309020205020404" pitchFamily="49" charset="0"/>
              <a:buChar char="o"/>
            </a:pPr>
            <a:r>
              <a:rPr lang="en-US" sz="1400" dirty="0"/>
              <a:t>This template file can be found on the CAT </a:t>
            </a:r>
            <a:r>
              <a:rPr lang="en-US" sz="1400" dirty="0" smtClean="0"/>
              <a:t>website</a:t>
            </a:r>
            <a:r>
              <a:rPr lang="en-US" sz="1400" dirty="0"/>
              <a:t>. </a:t>
            </a:r>
            <a:endParaRPr lang="en-US" sz="1400" dirty="0" smtClean="0"/>
          </a:p>
          <a:p>
            <a:pPr marL="1200150" lvl="2" indent="-285750">
              <a:buFont typeface="Wingdings" panose="05000000000000000000" pitchFamily="2" charset="2"/>
              <a:buChar char="§"/>
            </a:pPr>
            <a:r>
              <a:rPr lang="en-US" sz="1200" dirty="0" smtClean="0">
                <a:hlinkClick r:id="rId6"/>
              </a:rPr>
              <a:t>www.wisconsin.edu/compensation-administration-tool</a:t>
            </a:r>
            <a:r>
              <a:rPr lang="en-US" sz="1200" dirty="0" smtClean="0"/>
              <a:t> </a:t>
            </a:r>
            <a:endParaRPr lang="en-US" sz="1200" dirty="0"/>
          </a:p>
          <a:p>
            <a:pPr marL="742950" lvl="1" indent="-285750">
              <a:buFont typeface="Courier New" panose="02070309020205020404" pitchFamily="49" charset="0"/>
              <a:buChar char="o"/>
            </a:pPr>
            <a:r>
              <a:rPr lang="en-US" sz="1400" dirty="0"/>
              <a:t>Each institution will choose between the IPS Base template and the IPS Cumulative template depending on their </a:t>
            </a:r>
            <a:r>
              <a:rPr lang="en-US" sz="1400" dirty="0" smtClean="0"/>
              <a:t>institutional </a:t>
            </a:r>
            <a:r>
              <a:rPr lang="en-US" sz="1400" dirty="0"/>
              <a:t>annual setup preferences.</a:t>
            </a:r>
          </a:p>
        </p:txBody>
      </p:sp>
      <p:pic>
        <p:nvPicPr>
          <p:cNvPr id="7" name="Picture 6"/>
          <p:cNvPicPr>
            <a:picLocks noChangeAspect="1"/>
          </p:cNvPicPr>
          <p:nvPr/>
        </p:nvPicPr>
        <p:blipFill>
          <a:blip r:embed="rId7"/>
          <a:stretch>
            <a:fillRect/>
          </a:stretch>
        </p:blipFill>
        <p:spPr>
          <a:xfrm>
            <a:off x="3988241" y="3081457"/>
            <a:ext cx="4877309" cy="1387181"/>
          </a:xfrm>
          <a:prstGeom prst="rect">
            <a:avLst/>
          </a:prstGeom>
        </p:spPr>
      </p:pic>
      <p:sp>
        <p:nvSpPr>
          <p:cNvPr id="8" name="Rectangle 7"/>
          <p:cNvSpPr/>
          <p:nvPr/>
        </p:nvSpPr>
        <p:spPr>
          <a:xfrm>
            <a:off x="6477000" y="3810000"/>
            <a:ext cx="1752600" cy="52061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08524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ngagement_x0020_MD xmlns="e497b1db-a13e-4ee7-9197-b96be736c43f" xsi:nil="true"/>
    <Contract_x0020_Comments xmlns="e497b1db-a13e-4ee7-9197-b96be736c43f" xsi:nil="true"/>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WIP</Document_x0020_Status>
    <Engagement xmlns="e497b1db-a13e-4ee7-9197-b96be736c43f" xsi:nil="true"/>
    <Begin_x0020_Date xmlns="e497b1db-a13e-4ee7-9197-b96be736c43f" xsi:nil="true"/>
    <TaxCatchAll xmlns="e497b1db-a13e-4ee7-9197-b96be736c43f">
      <Value>4</Value>
    </TaxCatchAll>
    <g70dec96ccbb4999b9437aaec2c08ec9 xmlns="e497b1db-a13e-4ee7-9197-b96be736c43f">
      <Terms xmlns="http://schemas.microsoft.com/office/infopath/2007/PartnerControls"/>
    </g70dec96ccbb4999b9437aaec2c08ec9>
    <Engagement_x0020_Name xmlns="e497b1db-a13e-4ee7-9197-b96be736c43f" xsi:nil="true"/>
    <TaxKeywordTaxHTField xmlns="e497b1db-a13e-4ee7-9197-b96be736c43f">
      <Terms xmlns="http://schemas.microsoft.com/office/infopath/2007/PartnerControls"/>
    </TaxKeywordTaxHTField>
    <Huron_x0020_Country xmlns="e497b1db-a13e-4ee7-9197-b96be736c43f" xsi:nil="true"/>
    <_dlc_DocId xmlns="e497b1db-a13e-4ee7-9197-b96be736c43f">ZZ3N2KNH64PS-143-7053</_dlc_DocId>
    <_dlc_DocIdUrl xmlns="e497b1db-a13e-4ee7-9197-b96be736c43f">
      <Url>https://omega.huronconsultinggroup.com/hec/hels/eng/uws/040uwshrs/_layouts/DocIdRedir.aspx?ID=ZZ3N2KNH64PS-143-7053</Url>
      <Description>ZZ3N2KNH64PS-143-7053</Description>
    </_dlc_DocIdUrl>
  </documentManagement>
</p:properties>
</file>

<file path=customXml/item2.xml><?xml version="1.0" encoding="utf-8"?>
<?mso-contentType ?>
<FormTemplates xmlns="http://schemas.microsoft.com/sharepoint/v3/contenttype/forms">
  <Display>HCGDocViewForm</Display>
  <Edit>HCGDocEditForm</Edit>
</FormTemplates>
</file>

<file path=customXml/item3.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3240042D15D6BE469D894109E6357FA4" ma:contentTypeVersion="68" ma:contentTypeDescription="" ma:contentTypeScope="" ma:versionID="4ca5b2dac50e15a3ee1732c5c45f446f">
  <xsd:schema xmlns:xsd="http://www.w3.org/2001/XMLSchema" xmlns:xs="http://www.w3.org/2001/XMLSchema" xmlns:p="http://schemas.microsoft.com/office/2006/metadata/properties" xmlns:ns2="e497b1db-a13e-4ee7-9197-b96be736c43f" targetNamespace="http://schemas.microsoft.com/office/2006/metadata/properties" ma:root="true" ma:fieldsID="9b65088ce1102ae1e51fac3c055a68b6"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element ref="ns2:Engagemen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Begin_x0020_Date" ma:index="7" nillable="true" ma:displayName="Engagement Start" ma:format="DateOnly" ma:internalName="Begin_x0020_Date" ma:readOnly="false">
      <xsd:simpleType>
        <xsd:restriction base="dms:DateTime"/>
      </xsd:simpleType>
    </xsd:element>
    <xsd:element name="Final_x0020_Date" ma:index="8" nillable="true" ma:displayName="Engagement End" ma:format="DateOnly" ma:internalName="Final_x0020_Date" ma:readOnly="false">
      <xsd:simpleType>
        <xsd:restriction base="dms:DateTime"/>
      </xsd:simpleType>
    </xsd:element>
    <xsd:element name="Engagement_x0020_Manager" ma:index="9" nillable="true" ma:displayName="Project Director" ma:internalName="Engagement_x0020_Manager" ma:readOnly="false">
      <xsd:simpleType>
        <xsd:restriction base="dms:Text">
          <xsd:maxLength value="255"/>
        </xsd:restriction>
      </xsd:simpleType>
    </xsd:element>
    <xsd:element name="Engagement_x0020_MD" ma:index="10" nillable="true" ma:displayName="Engagement MD" ma:internalName="Engagement_x0020_MD">
      <xsd:simpleType>
        <xsd:restriction base="dms:Text">
          <xsd:maxLength value="255"/>
        </xsd:restriction>
      </xsd:simpleType>
    </xsd:element>
    <xsd:element name="Billing_x0020_Manager" ma:index="11" nillable="true" ma:displayName="Billing Manager" ma:internalName="Billing_x0020_Manager">
      <xsd:simpleType>
        <xsd:restriction base="dms:Text">
          <xsd:maxLength value="255"/>
        </xsd:restriction>
      </xsd:simpleType>
    </xsd:element>
    <xsd:element name="Service_x0020_Line" ma:index="12" nillable="true" ma:displayName="Service Line" ma:internalName="Service_x0020_Line">
      <xsd:simpleType>
        <xsd:restriction base="dms:Text">
          <xsd:maxLength value="255"/>
        </xsd:restriction>
      </xsd:simpleType>
    </xsd:element>
    <xsd:element name="Huron_x0020_State" ma:index="13" nillable="true" ma:displayName="State" ma:internalName="Huron_x0020_State" ma:readOnly="false">
      <xsd:simpleType>
        <xsd:restriction base="dms:Text">
          <xsd:maxLength value="255"/>
        </xsd:restriction>
      </xsd:simpleType>
    </xsd:element>
    <xsd:element name="Huron_x0020_Country" ma:index="14" nillable="true" ma:displayName="Country" ma:internalName="Huron_x0020_Country">
      <xsd:simpleType>
        <xsd:restriction base="dms:Text">
          <xsd:maxLength value="255"/>
        </xsd:restriction>
      </xsd:simpleType>
    </xsd:element>
    <xsd:element name="Contract_x0020_Comments" ma:index="15" nillable="true" ma:displayName="Contract Comments" ma:internalName="Contract_x0020_Comments">
      <xsd:simpleType>
        <xsd:restriction base="dms:Note">
          <xsd:maxLength value="255"/>
        </xsd:restriction>
      </xsd:simpleType>
    </xsd:element>
    <xsd:element name="Given_x0020_To_x0020_Client" ma:index="16"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1" nillable="true" ma:displayName="Taxonomy Catch All Column1" ma:description="" ma:hidden="true" ma:list="{03b4eed6-b18a-4f79-badb-30056d09a7a1}" ma:internalName="TaxCatchAllLabel" ma:readOnly="true" ma:showField="CatchAllDataLabel"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TaxCatchAll" ma:index="24" nillable="true" ma:displayName="Taxonomy Catch All Column" ma:description="" ma:hidden="true" ma:list="{03b4eed6-b18a-4f79-badb-30056d09a7a1}" ma:internalName="TaxCatchAll" ma:showField="CatchAllData" ma:web="2accb301-ab39-43dd-a036-49353387bc16">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5" nillable="true" ma:taxonomy="true" ma:internalName="g70dec96ccbb4999b9437aaec2c08ec9" ma:taxonomyFieldName="Area" ma:displayName="Area" ma:readOnly="false" ma:default=""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7" ma:taxonomy="true" ma:internalName="m2ad1529b76b46e4aab97fb1baf39063" ma:taxonomyFieldName="Class" ma:displayName="Class" ma:default="4;#Analysis and Workpapers|98f50a5b-730f-4e00-85ba-0d5573a9d2bc"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29"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0" nillable="true" ma:displayName="Document ID Value" ma:description="The value of the document ID assigned to this item." ma:internalName="_dlc_DocId" ma:readOnly="true">
      <xsd:simpleType>
        <xsd:restriction base="dms:Text"/>
      </xsd:simpleType>
    </xsd:element>
    <xsd:element name="Engagement_x0020_Name" ma:index="32" nillable="true" ma:displayName="Engagement Name" ma:internalName="Engagement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e221cdd-541e-4561-82f5-28d26c3c7d2e" ContentTypeId="0x0101007CA655B1FCB135478CAA214C2412228E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Props1.xml><?xml version="1.0" encoding="utf-8"?>
<ds:datastoreItem xmlns:ds="http://schemas.openxmlformats.org/officeDocument/2006/customXml" ds:itemID="{AF27A3B7-163A-44A7-8B71-31CF3227249A}">
  <ds:schemaRef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openxmlformats.org/package/2006/metadata/core-properties"/>
    <ds:schemaRef ds:uri="http://schemas.microsoft.com/office/infopath/2007/PartnerControls"/>
    <ds:schemaRef ds:uri="e497b1db-a13e-4ee7-9197-b96be736c43f"/>
  </ds:schemaRefs>
</ds:datastoreItem>
</file>

<file path=customXml/itemProps2.xml><?xml version="1.0" encoding="utf-8"?>
<ds:datastoreItem xmlns:ds="http://schemas.openxmlformats.org/officeDocument/2006/customXml" ds:itemID="{C8EEAF55-5CFF-4608-9F48-2F6C4259FFFD}">
  <ds:schemaRefs>
    <ds:schemaRef ds:uri="http://schemas.microsoft.com/sharepoint/v3/contenttype/forms"/>
  </ds:schemaRefs>
</ds:datastoreItem>
</file>

<file path=customXml/itemProps3.xml><?xml version="1.0" encoding="utf-8"?>
<ds:datastoreItem xmlns:ds="http://schemas.openxmlformats.org/officeDocument/2006/customXml" ds:itemID="{B0712660-EC53-4F2D-8E07-7EC0926C7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61D918A-DB38-4E80-BA12-64F22F55F13B}">
  <ds:schemaRefs>
    <ds:schemaRef ds:uri="Microsoft.SharePoint.Taxonomy.ContentTypeSync"/>
  </ds:schemaRefs>
</ds:datastoreItem>
</file>

<file path=customXml/itemProps5.xml><?xml version="1.0" encoding="utf-8"?>
<ds:datastoreItem xmlns:ds="http://schemas.openxmlformats.org/officeDocument/2006/customXml" ds:itemID="{AEC96C63-7DBE-4DF3-A4F6-55021B64022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37624</TotalTime>
  <Words>3050</Words>
  <Application>Microsoft Office PowerPoint</Application>
  <PresentationFormat>On-screen Show (4:3)</PresentationFormat>
  <Paragraphs>406</Paragraphs>
  <Slides>40</Slides>
  <Notes>40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Courier New</vt:lpstr>
      <vt:lpstr>Times New Roman</vt:lpstr>
      <vt:lpstr>Wingdings</vt:lpstr>
      <vt:lpstr>Office Theme</vt:lpstr>
      <vt:lpstr>1_Office Theme</vt:lpstr>
      <vt:lpstr>Visio</vt:lpstr>
      <vt:lpstr>PowerPoint Presentation</vt:lpstr>
      <vt:lpstr>PowerPoint Presentation</vt:lpstr>
      <vt:lpstr>IPS/CAT Pay Plan Amount Entry</vt:lpstr>
      <vt:lpstr>Overall Process Flow (Technical)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Huron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Mallory M. Wheaton</dc:creator>
  <cp:lastModifiedBy>Jennifer Goytowski</cp:lastModifiedBy>
  <cp:revision>421</cp:revision>
  <cp:lastPrinted>2018-01-23T18:36:55Z</cp:lastPrinted>
  <dcterms:created xsi:type="dcterms:W3CDTF">2015-02-09T21:02:32Z</dcterms:created>
  <dcterms:modified xsi:type="dcterms:W3CDTF">2018-01-23T21:27:13Z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0x0101007CA655B1FCB135478CAA214C2412228E01003240042D15D6BE469D894109E6357FA4</vt:lpwstr>
  </property>
  <property fmtid="{D5CDD505-2E9C-101B-9397-08002B2CF9AE}" pid="3" name="TaxKeyword">
    <vt:lpwstr/>
  </property>
  <property fmtid="{D5CDD505-2E9C-101B-9397-08002B2CF9AE}" pid="4" name="Class">
    <vt:lpwstr>4;#Analysis and Workpapers|98f50a5b-730f-4e00-85ba-0d5573a9d2bc</vt:lpwstr>
  </property>
  <property fmtid="{D5CDD505-2E9C-101B-9397-08002B2CF9AE}" pid="5" name="Area">
    <vt:lpwstr/>
  </property>
  <property fmtid="{D5CDD505-2E9C-101B-9397-08002B2CF9AE}" pid="6" name="_dlc_DocIdItemGuid">
    <vt:lpwstr>de61c776-e2fa-4508-812e-c27a29ab6f6d</vt:lpwstr>
  </property>
</Properties>
</file>