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1" r:id="rId7"/>
  </p:sldMasterIdLst>
  <p:notesMasterIdLst>
    <p:notesMasterId r:id="rId57"/>
  </p:notesMasterIdLst>
  <p:handoutMasterIdLst>
    <p:handoutMasterId r:id="rId58"/>
  </p:handoutMasterIdLst>
  <p:sldIdLst>
    <p:sldId id="256" r:id="rId8"/>
    <p:sldId id="258" r:id="rId9"/>
    <p:sldId id="322" r:id="rId10"/>
    <p:sldId id="323" r:id="rId11"/>
    <p:sldId id="384" r:id="rId12"/>
    <p:sldId id="334" r:id="rId13"/>
    <p:sldId id="341" r:id="rId14"/>
    <p:sldId id="342" r:id="rId15"/>
    <p:sldId id="340" r:id="rId16"/>
    <p:sldId id="343" r:id="rId17"/>
    <p:sldId id="347" r:id="rId18"/>
    <p:sldId id="348" r:id="rId19"/>
    <p:sldId id="389" r:id="rId20"/>
    <p:sldId id="349" r:id="rId21"/>
    <p:sldId id="355" r:id="rId22"/>
    <p:sldId id="356" r:id="rId23"/>
    <p:sldId id="357" r:id="rId24"/>
    <p:sldId id="358" r:id="rId25"/>
    <p:sldId id="359" r:id="rId26"/>
    <p:sldId id="360" r:id="rId27"/>
    <p:sldId id="361" r:id="rId28"/>
    <p:sldId id="362" r:id="rId29"/>
    <p:sldId id="363" r:id="rId30"/>
    <p:sldId id="381" r:id="rId31"/>
    <p:sldId id="382" r:id="rId32"/>
    <p:sldId id="383" r:id="rId33"/>
    <p:sldId id="386" r:id="rId34"/>
    <p:sldId id="333" r:id="rId35"/>
    <p:sldId id="371" r:id="rId36"/>
    <p:sldId id="365" r:id="rId37"/>
    <p:sldId id="364" r:id="rId38"/>
    <p:sldId id="373" r:id="rId39"/>
    <p:sldId id="374" r:id="rId40"/>
    <p:sldId id="366" r:id="rId41"/>
    <p:sldId id="372" r:id="rId42"/>
    <p:sldId id="367" r:id="rId43"/>
    <p:sldId id="368" r:id="rId44"/>
    <p:sldId id="369" r:id="rId45"/>
    <p:sldId id="370" r:id="rId46"/>
    <p:sldId id="375" r:id="rId47"/>
    <p:sldId id="376" r:id="rId48"/>
    <p:sldId id="387" r:id="rId49"/>
    <p:sldId id="378" r:id="rId50"/>
    <p:sldId id="379" r:id="rId51"/>
    <p:sldId id="380" r:id="rId52"/>
    <p:sldId id="388" r:id="rId53"/>
    <p:sldId id="314" r:id="rId54"/>
    <p:sldId id="377" r:id="rId55"/>
    <p:sldId id="275" r:id="rId5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6757" autoAdjust="0"/>
  </p:normalViewPr>
  <p:slideViewPr>
    <p:cSldViewPr>
      <p:cViewPr varScale="1">
        <p:scale>
          <a:sx n="101" d="100"/>
          <a:sy n="101" d="100"/>
        </p:scale>
        <p:origin x="126" y="306"/>
      </p:cViewPr>
      <p:guideLst>
        <p:guide orient="horz" pos="2208"/>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CDC0F-92D9-4A0E-8FFB-ADC6EB5DA515}"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8AC4EE0B-A249-4150-87F8-ADF05D34BA35}">
      <dgm:prSet phldrT="[Text]" custT="1"/>
      <dgm:spPr>
        <a:solidFill>
          <a:schemeClr val="accent2">
            <a:lumMod val="60000"/>
            <a:lumOff val="40000"/>
          </a:schemeClr>
        </a:solidFill>
      </dgm:spPr>
      <dgm:t>
        <a:bodyPr/>
        <a:lstStyle/>
        <a:p>
          <a:r>
            <a:rPr lang="en-US" sz="2000" baseline="0" dirty="0" smtClean="0"/>
            <a:t>Populate &amp; Upload Institutional Planning Spreadsheet (IPS)</a:t>
          </a:r>
          <a:endParaRPr lang="en-US" sz="2000" baseline="0" dirty="0"/>
        </a:p>
      </dgm:t>
    </dgm:pt>
    <dgm:pt modelId="{111B6061-B312-4153-8E8A-351FC366A4F8}" type="parTrans" cxnId="{98604263-2659-47F4-A234-F8A66B5C08A7}">
      <dgm:prSet/>
      <dgm:spPr/>
      <dgm:t>
        <a:bodyPr/>
        <a:lstStyle/>
        <a:p>
          <a:endParaRPr lang="en-US" sz="2800"/>
        </a:p>
      </dgm:t>
    </dgm:pt>
    <dgm:pt modelId="{3148B6BB-FEDF-4914-B35F-DA2881FDBECC}" type="sibTrans" cxnId="{98604263-2659-47F4-A234-F8A66B5C08A7}">
      <dgm:prSet/>
      <dgm:spPr/>
      <dgm:t>
        <a:bodyPr/>
        <a:lstStyle/>
        <a:p>
          <a:endParaRPr lang="en-US" sz="2800"/>
        </a:p>
      </dgm:t>
    </dgm:pt>
    <dgm:pt modelId="{B81BFC45-09F9-475B-BF80-231196D003B6}">
      <dgm:prSet phldrT="[Text]" custT="1"/>
      <dgm:spPr>
        <a:solidFill>
          <a:schemeClr val="accent2">
            <a:lumMod val="75000"/>
          </a:schemeClr>
        </a:solidFill>
      </dgm:spPr>
      <dgm:t>
        <a:bodyPr/>
        <a:lstStyle/>
        <a:p>
          <a:r>
            <a:rPr lang="en-US" sz="2000" baseline="0" dirty="0" smtClean="0"/>
            <a:t>Compensation Admin Tool (CAT Page) &amp; Additional Adjustments Page (AAP)</a:t>
          </a:r>
        </a:p>
      </dgm:t>
    </dgm:pt>
    <dgm:pt modelId="{7118097C-500F-457C-9C7B-90C43A274F39}" type="parTrans" cxnId="{CA3745ED-EEA2-4AC4-9862-636DE6A82AB1}">
      <dgm:prSet/>
      <dgm:spPr/>
      <dgm:t>
        <a:bodyPr/>
        <a:lstStyle/>
        <a:p>
          <a:endParaRPr lang="en-US" sz="2800"/>
        </a:p>
      </dgm:t>
    </dgm:pt>
    <dgm:pt modelId="{A6E48ED7-C63A-4446-A86B-AECE4136E11D}" type="sibTrans" cxnId="{CA3745ED-EEA2-4AC4-9862-636DE6A82AB1}">
      <dgm:prSet/>
      <dgm:spPr/>
      <dgm:t>
        <a:bodyPr/>
        <a:lstStyle/>
        <a:p>
          <a:endParaRPr lang="en-US" sz="2800"/>
        </a:p>
      </dgm:t>
    </dgm:pt>
    <dgm:pt modelId="{26B99D8C-9E87-4F25-8A1E-8586C9C894B9}">
      <dgm:prSet phldrT="[Text]" custT="1"/>
      <dgm:spPr/>
      <dgm:t>
        <a:bodyPr/>
        <a:lstStyle/>
        <a:p>
          <a:r>
            <a:rPr lang="en-US" sz="2000" baseline="0" dirty="0" smtClean="0">
              <a:solidFill>
                <a:schemeClr val="bg1"/>
              </a:solidFill>
            </a:rPr>
            <a:t>CAT Reporting</a:t>
          </a:r>
        </a:p>
      </dgm:t>
    </dgm:pt>
    <dgm:pt modelId="{5B4486F9-8E23-4C66-80A0-24E764971021}" type="parTrans" cxnId="{D38456C8-08AF-479A-AAAA-6A2F6F11E465}">
      <dgm:prSet/>
      <dgm:spPr/>
      <dgm:t>
        <a:bodyPr/>
        <a:lstStyle/>
        <a:p>
          <a:endParaRPr lang="en-US" sz="2800"/>
        </a:p>
      </dgm:t>
    </dgm:pt>
    <dgm:pt modelId="{D8453741-12FA-44EF-B198-956169D0DB23}" type="sibTrans" cxnId="{D38456C8-08AF-479A-AAAA-6A2F6F11E465}">
      <dgm:prSet/>
      <dgm:spPr/>
      <dgm:t>
        <a:bodyPr/>
        <a:lstStyle/>
        <a:p>
          <a:endParaRPr lang="en-US" sz="2800"/>
        </a:p>
      </dgm:t>
    </dgm:pt>
    <dgm:pt modelId="{1283FBA5-382E-49A3-BD5B-298F85262722}">
      <dgm:prSet phldrT="[Text]" custT="1"/>
      <dgm:spPr>
        <a:solidFill>
          <a:schemeClr val="accent2">
            <a:lumMod val="60000"/>
            <a:lumOff val="40000"/>
          </a:schemeClr>
        </a:solidFill>
      </dgm:spPr>
      <dgm:t>
        <a:bodyPr/>
        <a:lstStyle/>
        <a:p>
          <a:r>
            <a:rPr lang="en-US" sz="2000" baseline="0" dirty="0" smtClean="0"/>
            <a:t>Overview</a:t>
          </a:r>
          <a:endParaRPr lang="en-US" sz="2000" baseline="0" dirty="0"/>
        </a:p>
      </dgm:t>
    </dgm:pt>
    <dgm:pt modelId="{8C34A0CB-E74D-41B2-A2C7-17F79F9F19BB}" type="parTrans" cxnId="{A44B959F-F72D-47C2-9CD8-13F9355C25FC}">
      <dgm:prSet/>
      <dgm:spPr/>
      <dgm:t>
        <a:bodyPr/>
        <a:lstStyle/>
        <a:p>
          <a:endParaRPr lang="en-US" sz="2800"/>
        </a:p>
      </dgm:t>
    </dgm:pt>
    <dgm:pt modelId="{974AF137-F595-454A-89F6-F0D1DF7C48C4}" type="sibTrans" cxnId="{A44B959F-F72D-47C2-9CD8-13F9355C25FC}">
      <dgm:prSet/>
      <dgm:spPr/>
      <dgm:t>
        <a:bodyPr/>
        <a:lstStyle/>
        <a:p>
          <a:endParaRPr lang="en-US" sz="2800"/>
        </a:p>
      </dgm:t>
    </dgm:pt>
    <dgm:pt modelId="{0F8A901F-F94A-42AC-85A9-B77C49B21EF1}">
      <dgm:prSet phldrT="[Text]" custT="1"/>
      <dgm:spPr>
        <a:solidFill>
          <a:schemeClr val="accent2">
            <a:lumMod val="75000"/>
          </a:schemeClr>
        </a:solidFill>
      </dgm:spPr>
      <dgm:t>
        <a:bodyPr/>
        <a:lstStyle/>
        <a:p>
          <a:r>
            <a:rPr lang="en-US" sz="2000" baseline="0" dirty="0" smtClean="0"/>
            <a:t>CAT Setup – Lock Users &amp; Data Freeze</a:t>
          </a:r>
        </a:p>
      </dgm:t>
    </dgm:pt>
    <dgm:pt modelId="{6DE2C80B-4789-4D80-87D9-1ED0066231B1}" type="parTrans" cxnId="{9376EAD6-E81D-4C73-A675-CA2DDE79A047}">
      <dgm:prSet/>
      <dgm:spPr/>
      <dgm:t>
        <a:bodyPr/>
        <a:lstStyle/>
        <a:p>
          <a:endParaRPr lang="en-US"/>
        </a:p>
      </dgm:t>
    </dgm:pt>
    <dgm:pt modelId="{6CA37B6E-52E9-4B9F-9C4B-0FA69E43EAEE}" type="sibTrans" cxnId="{9376EAD6-E81D-4C73-A675-CA2DDE79A047}">
      <dgm:prSet/>
      <dgm:spPr/>
      <dgm:t>
        <a:bodyPr/>
        <a:lstStyle/>
        <a:p>
          <a:endParaRPr lang="en-US"/>
        </a:p>
      </dgm:t>
    </dgm:pt>
    <dgm:pt modelId="{435971CF-131E-4AEC-A7D3-40477ED6A052}">
      <dgm:prSet phldrT="[Text]" custT="1"/>
      <dgm:spPr>
        <a:solidFill>
          <a:schemeClr val="accent2">
            <a:lumMod val="60000"/>
            <a:lumOff val="40000"/>
          </a:schemeClr>
        </a:solidFill>
      </dgm:spPr>
      <dgm:t>
        <a:bodyPr/>
        <a:lstStyle/>
        <a:p>
          <a:r>
            <a:rPr lang="en-US" sz="2000" baseline="0" dirty="0" smtClean="0"/>
            <a:t>Initialization Report (I.R.)</a:t>
          </a:r>
          <a:endParaRPr lang="en-US" sz="2000" baseline="0" dirty="0"/>
        </a:p>
      </dgm:t>
    </dgm:pt>
    <dgm:pt modelId="{D829ED26-6D53-425B-9AF1-128C38691E67}" type="parTrans" cxnId="{7C84F25A-BED7-4DE0-86C8-D441852C544C}">
      <dgm:prSet/>
      <dgm:spPr/>
      <dgm:t>
        <a:bodyPr/>
        <a:lstStyle/>
        <a:p>
          <a:endParaRPr lang="en-US"/>
        </a:p>
      </dgm:t>
    </dgm:pt>
    <dgm:pt modelId="{6984F05D-795A-40C1-BA10-161775387351}" type="sibTrans" cxnId="{7C84F25A-BED7-4DE0-86C8-D441852C544C}">
      <dgm:prSet/>
      <dgm:spPr/>
      <dgm:t>
        <a:bodyPr/>
        <a:lstStyle/>
        <a:p>
          <a:endParaRPr lang="en-US"/>
        </a:p>
      </dgm:t>
    </dgm:pt>
    <dgm:pt modelId="{F2E484CC-087C-42A9-8FD6-3395F18A7837}">
      <dgm:prSet phldrT="[Text]" custT="1"/>
      <dgm:spPr/>
      <dgm:t>
        <a:bodyPr/>
        <a:lstStyle/>
        <a:p>
          <a:r>
            <a:rPr lang="en-US" sz="2000" baseline="0" dirty="0" smtClean="0">
              <a:solidFill>
                <a:schemeClr val="bg1"/>
              </a:solidFill>
            </a:rPr>
            <a:t>Resources and Support</a:t>
          </a:r>
        </a:p>
      </dgm:t>
    </dgm:pt>
    <dgm:pt modelId="{4F1559F5-411B-41D6-8FF1-F45F1737B429}" type="parTrans" cxnId="{DA6A8A0F-9885-4278-9CD0-1B037FC12FDD}">
      <dgm:prSet/>
      <dgm:spPr/>
      <dgm:t>
        <a:bodyPr/>
        <a:lstStyle/>
        <a:p>
          <a:endParaRPr lang="en-US"/>
        </a:p>
      </dgm:t>
    </dgm:pt>
    <dgm:pt modelId="{17D2A3E5-FFB7-4921-B51A-144B62815632}" type="sibTrans" cxnId="{DA6A8A0F-9885-4278-9CD0-1B037FC12FDD}">
      <dgm:prSet/>
      <dgm:spPr/>
      <dgm:t>
        <a:bodyPr/>
        <a:lstStyle/>
        <a:p>
          <a:endParaRPr lang="en-US"/>
        </a:p>
      </dgm:t>
    </dgm:pt>
    <dgm:pt modelId="{41C7CBE3-822F-4F85-B385-33D57A684F42}" type="pres">
      <dgm:prSet presAssocID="{F37CDC0F-92D9-4A0E-8FFB-ADC6EB5DA515}" presName="Name0" presStyleCnt="0">
        <dgm:presLayoutVars>
          <dgm:chMax val="7"/>
          <dgm:chPref val="7"/>
          <dgm:dir/>
        </dgm:presLayoutVars>
      </dgm:prSet>
      <dgm:spPr/>
      <dgm:t>
        <a:bodyPr/>
        <a:lstStyle/>
        <a:p>
          <a:endParaRPr lang="en-US"/>
        </a:p>
      </dgm:t>
    </dgm:pt>
    <dgm:pt modelId="{EA6EB7E8-2317-4BE6-B7C0-1EA7ED08D1A2}" type="pres">
      <dgm:prSet presAssocID="{F37CDC0F-92D9-4A0E-8FFB-ADC6EB5DA515}" presName="Name1" presStyleCnt="0"/>
      <dgm:spPr/>
    </dgm:pt>
    <dgm:pt modelId="{07522FAA-310E-4C6B-B14B-5F26BCA98D4B}" type="pres">
      <dgm:prSet presAssocID="{F37CDC0F-92D9-4A0E-8FFB-ADC6EB5DA515}" presName="cycle" presStyleCnt="0"/>
      <dgm:spPr/>
    </dgm:pt>
    <dgm:pt modelId="{93392AE5-0684-4725-82E7-E4041A5CE704}" type="pres">
      <dgm:prSet presAssocID="{F37CDC0F-92D9-4A0E-8FFB-ADC6EB5DA515}" presName="srcNode" presStyleLbl="node1" presStyleIdx="0" presStyleCnt="7"/>
      <dgm:spPr/>
    </dgm:pt>
    <dgm:pt modelId="{58ABECF7-D426-40BE-A3A0-88F728809A4B}" type="pres">
      <dgm:prSet presAssocID="{F37CDC0F-92D9-4A0E-8FFB-ADC6EB5DA515}" presName="conn" presStyleLbl="parChTrans1D2" presStyleIdx="0" presStyleCnt="1"/>
      <dgm:spPr/>
      <dgm:t>
        <a:bodyPr/>
        <a:lstStyle/>
        <a:p>
          <a:endParaRPr lang="en-US"/>
        </a:p>
      </dgm:t>
    </dgm:pt>
    <dgm:pt modelId="{DCD75828-426D-47B1-974D-B40C2B9D2EDE}" type="pres">
      <dgm:prSet presAssocID="{F37CDC0F-92D9-4A0E-8FFB-ADC6EB5DA515}" presName="extraNode" presStyleLbl="node1" presStyleIdx="0" presStyleCnt="7"/>
      <dgm:spPr/>
    </dgm:pt>
    <dgm:pt modelId="{3EEBBF48-8004-4C17-8A3F-C3FC1BE40018}" type="pres">
      <dgm:prSet presAssocID="{F37CDC0F-92D9-4A0E-8FFB-ADC6EB5DA515}" presName="dstNode" presStyleLbl="node1" presStyleIdx="0" presStyleCnt="7"/>
      <dgm:spPr/>
    </dgm:pt>
    <dgm:pt modelId="{D46EFEAF-1BCC-4A00-B89C-AAC1150CA956}" type="pres">
      <dgm:prSet presAssocID="{1283FBA5-382E-49A3-BD5B-298F85262722}" presName="text_1" presStyleLbl="node1" presStyleIdx="0" presStyleCnt="7" custScaleY="133513" custLinFactNeighborX="388" custLinFactNeighborY="248">
        <dgm:presLayoutVars>
          <dgm:bulletEnabled val="1"/>
        </dgm:presLayoutVars>
      </dgm:prSet>
      <dgm:spPr/>
      <dgm:t>
        <a:bodyPr/>
        <a:lstStyle/>
        <a:p>
          <a:endParaRPr lang="en-US"/>
        </a:p>
      </dgm:t>
    </dgm:pt>
    <dgm:pt modelId="{00F77B50-70D4-4404-B493-08DEAD4451B8}" type="pres">
      <dgm:prSet presAssocID="{1283FBA5-382E-49A3-BD5B-298F85262722}" presName="accent_1" presStyleCnt="0"/>
      <dgm:spPr/>
    </dgm:pt>
    <dgm:pt modelId="{B22DB6B7-3833-4718-9BE9-83B8EA163D8C}" type="pres">
      <dgm:prSet presAssocID="{1283FBA5-382E-49A3-BD5B-298F85262722}" presName="accentRepeatNode" presStyleLbl="solidFgAcc1" presStyleIdx="0" presStyleCnt="7"/>
      <dgm:spPr/>
    </dgm:pt>
    <dgm:pt modelId="{E9B093BB-ED29-4D57-9870-5244788D89A7}" type="pres">
      <dgm:prSet presAssocID="{435971CF-131E-4AEC-A7D3-40477ED6A052}" presName="text_2" presStyleLbl="node1" presStyleIdx="1" presStyleCnt="7" custScaleY="131574">
        <dgm:presLayoutVars>
          <dgm:bulletEnabled val="1"/>
        </dgm:presLayoutVars>
      </dgm:prSet>
      <dgm:spPr/>
      <dgm:t>
        <a:bodyPr/>
        <a:lstStyle/>
        <a:p>
          <a:endParaRPr lang="en-US"/>
        </a:p>
      </dgm:t>
    </dgm:pt>
    <dgm:pt modelId="{1BB6F987-9892-454E-89F3-860C9FB5B59F}" type="pres">
      <dgm:prSet presAssocID="{435971CF-131E-4AEC-A7D3-40477ED6A052}" presName="accent_2" presStyleCnt="0"/>
      <dgm:spPr/>
    </dgm:pt>
    <dgm:pt modelId="{E0F2A5AC-F181-40F0-BF9F-F727861D4A31}" type="pres">
      <dgm:prSet presAssocID="{435971CF-131E-4AEC-A7D3-40477ED6A052}" presName="accentRepeatNode" presStyleLbl="solidFgAcc1" presStyleIdx="1" presStyleCnt="7" custLinFactNeighborX="-3767" custLinFactNeighborY="-2630"/>
      <dgm:spPr/>
    </dgm:pt>
    <dgm:pt modelId="{CDA243B1-C522-42DB-A94B-90151C8C9131}" type="pres">
      <dgm:prSet presAssocID="{8AC4EE0B-A249-4150-87F8-ADF05D34BA35}" presName="text_3" presStyleLbl="node1" presStyleIdx="2" presStyleCnt="7" custScaleY="129911">
        <dgm:presLayoutVars>
          <dgm:bulletEnabled val="1"/>
        </dgm:presLayoutVars>
      </dgm:prSet>
      <dgm:spPr/>
      <dgm:t>
        <a:bodyPr/>
        <a:lstStyle/>
        <a:p>
          <a:endParaRPr lang="en-US"/>
        </a:p>
      </dgm:t>
    </dgm:pt>
    <dgm:pt modelId="{DFC24891-B4F4-4B35-A20F-76BCD0F250FB}" type="pres">
      <dgm:prSet presAssocID="{8AC4EE0B-A249-4150-87F8-ADF05D34BA35}" presName="accent_3" presStyleCnt="0"/>
      <dgm:spPr/>
    </dgm:pt>
    <dgm:pt modelId="{29838866-992C-446D-AC74-E04A0AE3A2D0}" type="pres">
      <dgm:prSet presAssocID="{8AC4EE0B-A249-4150-87F8-ADF05D34BA35}" presName="accentRepeatNode" presStyleLbl="solidFgAcc1" presStyleIdx="2" presStyleCnt="7"/>
      <dgm:spPr/>
    </dgm:pt>
    <dgm:pt modelId="{1FD3D1DB-51DB-48F6-B026-CDEC783D8E23}" type="pres">
      <dgm:prSet presAssocID="{B81BFC45-09F9-475B-BF80-231196D003B6}" presName="text_4" presStyleLbl="node1" presStyleIdx="3" presStyleCnt="7" custScaleY="161980">
        <dgm:presLayoutVars>
          <dgm:bulletEnabled val="1"/>
        </dgm:presLayoutVars>
      </dgm:prSet>
      <dgm:spPr/>
      <dgm:t>
        <a:bodyPr/>
        <a:lstStyle/>
        <a:p>
          <a:endParaRPr lang="en-US"/>
        </a:p>
      </dgm:t>
    </dgm:pt>
    <dgm:pt modelId="{24715FE7-8CD1-4310-B1DF-BD213F61C805}" type="pres">
      <dgm:prSet presAssocID="{B81BFC45-09F9-475B-BF80-231196D003B6}" presName="accent_4" presStyleCnt="0"/>
      <dgm:spPr/>
    </dgm:pt>
    <dgm:pt modelId="{3C4EB9AD-914D-416F-848B-EECDF496AD39}" type="pres">
      <dgm:prSet presAssocID="{B81BFC45-09F9-475B-BF80-231196D003B6}" presName="accentRepeatNode" presStyleLbl="solidFgAcc1" presStyleIdx="3" presStyleCnt="7"/>
      <dgm:spPr/>
    </dgm:pt>
    <dgm:pt modelId="{2EE86176-E890-41A6-BBD0-2D9B93C572DA}" type="pres">
      <dgm:prSet presAssocID="{0F8A901F-F94A-42AC-85A9-B77C49B21EF1}" presName="text_5" presStyleLbl="node1" presStyleIdx="4" presStyleCnt="7" custScaleY="141082">
        <dgm:presLayoutVars>
          <dgm:bulletEnabled val="1"/>
        </dgm:presLayoutVars>
      </dgm:prSet>
      <dgm:spPr/>
      <dgm:t>
        <a:bodyPr/>
        <a:lstStyle/>
        <a:p>
          <a:endParaRPr lang="en-US"/>
        </a:p>
      </dgm:t>
    </dgm:pt>
    <dgm:pt modelId="{7304E8BB-D8DE-4AB4-9A8D-D9941EC5A02E}" type="pres">
      <dgm:prSet presAssocID="{0F8A901F-F94A-42AC-85A9-B77C49B21EF1}" presName="accent_5" presStyleCnt="0"/>
      <dgm:spPr/>
    </dgm:pt>
    <dgm:pt modelId="{EC2ABAF4-DDD6-47CF-8D38-BBA27B20E3CB}" type="pres">
      <dgm:prSet presAssocID="{0F8A901F-F94A-42AC-85A9-B77C49B21EF1}" presName="accentRepeatNode" presStyleLbl="solidFgAcc1" presStyleIdx="4" presStyleCnt="7"/>
      <dgm:spPr/>
    </dgm:pt>
    <dgm:pt modelId="{ED885230-DE9D-4757-8027-6C793D0C3E88}" type="pres">
      <dgm:prSet presAssocID="{26B99D8C-9E87-4F25-8A1E-8586C9C894B9}" presName="text_6" presStyleLbl="node1" presStyleIdx="5" presStyleCnt="7" custScaleY="142746">
        <dgm:presLayoutVars>
          <dgm:bulletEnabled val="1"/>
        </dgm:presLayoutVars>
      </dgm:prSet>
      <dgm:spPr/>
      <dgm:t>
        <a:bodyPr/>
        <a:lstStyle/>
        <a:p>
          <a:endParaRPr lang="en-US"/>
        </a:p>
      </dgm:t>
    </dgm:pt>
    <dgm:pt modelId="{3D512B8A-0192-4A8B-BF47-C677A5A0FD8A}" type="pres">
      <dgm:prSet presAssocID="{26B99D8C-9E87-4F25-8A1E-8586C9C894B9}" presName="accent_6" presStyleCnt="0"/>
      <dgm:spPr/>
    </dgm:pt>
    <dgm:pt modelId="{DDEEB327-7D36-481C-AAAF-1F6E0B8B0B70}" type="pres">
      <dgm:prSet presAssocID="{26B99D8C-9E87-4F25-8A1E-8586C9C894B9}" presName="accentRepeatNode" presStyleLbl="solidFgAcc1" presStyleIdx="5" presStyleCnt="7"/>
      <dgm:spPr/>
    </dgm:pt>
    <dgm:pt modelId="{867CE81B-86EF-4E05-BFB7-655DEC08082C}" type="pres">
      <dgm:prSet presAssocID="{F2E484CC-087C-42A9-8FD6-3395F18A7837}" presName="text_7" presStyleLbl="node1" presStyleIdx="6" presStyleCnt="7" custScaleY="123917">
        <dgm:presLayoutVars>
          <dgm:bulletEnabled val="1"/>
        </dgm:presLayoutVars>
      </dgm:prSet>
      <dgm:spPr/>
      <dgm:t>
        <a:bodyPr/>
        <a:lstStyle/>
        <a:p>
          <a:endParaRPr lang="en-US"/>
        </a:p>
      </dgm:t>
    </dgm:pt>
    <dgm:pt modelId="{DB990318-8EB3-4CDA-A221-93327C0F3796}" type="pres">
      <dgm:prSet presAssocID="{F2E484CC-087C-42A9-8FD6-3395F18A7837}" presName="accent_7" presStyleCnt="0"/>
      <dgm:spPr/>
    </dgm:pt>
    <dgm:pt modelId="{A378691D-02E4-456A-AD50-06306A71ED01}" type="pres">
      <dgm:prSet presAssocID="{F2E484CC-087C-42A9-8FD6-3395F18A7837}" presName="accentRepeatNode" presStyleLbl="solidFgAcc1" presStyleIdx="6" presStyleCnt="7"/>
      <dgm:spPr/>
    </dgm:pt>
  </dgm:ptLst>
  <dgm:cxnLst>
    <dgm:cxn modelId="{7C84F25A-BED7-4DE0-86C8-D441852C544C}" srcId="{F37CDC0F-92D9-4A0E-8FFB-ADC6EB5DA515}" destId="{435971CF-131E-4AEC-A7D3-40477ED6A052}" srcOrd="1" destOrd="0" parTransId="{D829ED26-6D53-425B-9AF1-128C38691E67}" sibTransId="{6984F05D-795A-40C1-BA10-161775387351}"/>
    <dgm:cxn modelId="{96C78C01-766A-49A7-B111-5942DA3C45F9}" type="presOf" srcId="{974AF137-F595-454A-89F6-F0D1DF7C48C4}" destId="{58ABECF7-D426-40BE-A3A0-88F728809A4B}" srcOrd="0" destOrd="0" presId="urn:microsoft.com/office/officeart/2008/layout/VerticalCurvedList"/>
    <dgm:cxn modelId="{CA4E5ED0-9238-4105-9265-4B1E12ABF078}" type="presOf" srcId="{B81BFC45-09F9-475B-BF80-231196D003B6}" destId="{1FD3D1DB-51DB-48F6-B026-CDEC783D8E23}" srcOrd="0" destOrd="0" presId="urn:microsoft.com/office/officeart/2008/layout/VerticalCurvedList"/>
    <dgm:cxn modelId="{DA6A8A0F-9885-4278-9CD0-1B037FC12FDD}" srcId="{F37CDC0F-92D9-4A0E-8FFB-ADC6EB5DA515}" destId="{F2E484CC-087C-42A9-8FD6-3395F18A7837}" srcOrd="6" destOrd="0" parTransId="{4F1559F5-411B-41D6-8FF1-F45F1737B429}" sibTransId="{17D2A3E5-FFB7-4921-B51A-144B62815632}"/>
    <dgm:cxn modelId="{A44B959F-F72D-47C2-9CD8-13F9355C25FC}" srcId="{F37CDC0F-92D9-4A0E-8FFB-ADC6EB5DA515}" destId="{1283FBA5-382E-49A3-BD5B-298F85262722}" srcOrd="0" destOrd="0" parTransId="{8C34A0CB-E74D-41B2-A2C7-17F79F9F19BB}" sibTransId="{974AF137-F595-454A-89F6-F0D1DF7C48C4}"/>
    <dgm:cxn modelId="{8859A0AA-CC09-49C7-B254-21303B5D70FA}" type="presOf" srcId="{435971CF-131E-4AEC-A7D3-40477ED6A052}" destId="{E9B093BB-ED29-4D57-9870-5244788D89A7}" srcOrd="0" destOrd="0" presId="urn:microsoft.com/office/officeart/2008/layout/VerticalCurvedList"/>
    <dgm:cxn modelId="{2AEDD1AC-E295-4E17-BCB4-523C9C884B51}" type="presOf" srcId="{8AC4EE0B-A249-4150-87F8-ADF05D34BA35}" destId="{CDA243B1-C522-42DB-A94B-90151C8C9131}" srcOrd="0" destOrd="0" presId="urn:microsoft.com/office/officeart/2008/layout/VerticalCurvedList"/>
    <dgm:cxn modelId="{990D6D25-62AC-4B2E-9CA7-FB231219098E}" type="presOf" srcId="{0F8A901F-F94A-42AC-85A9-B77C49B21EF1}" destId="{2EE86176-E890-41A6-BBD0-2D9B93C572DA}" srcOrd="0" destOrd="0" presId="urn:microsoft.com/office/officeart/2008/layout/VerticalCurvedList"/>
    <dgm:cxn modelId="{D38456C8-08AF-479A-AAAA-6A2F6F11E465}" srcId="{F37CDC0F-92D9-4A0E-8FFB-ADC6EB5DA515}" destId="{26B99D8C-9E87-4F25-8A1E-8586C9C894B9}" srcOrd="5" destOrd="0" parTransId="{5B4486F9-8E23-4C66-80A0-24E764971021}" sibTransId="{D8453741-12FA-44EF-B198-956169D0DB23}"/>
    <dgm:cxn modelId="{9376EAD6-E81D-4C73-A675-CA2DDE79A047}" srcId="{F37CDC0F-92D9-4A0E-8FFB-ADC6EB5DA515}" destId="{0F8A901F-F94A-42AC-85A9-B77C49B21EF1}" srcOrd="4" destOrd="0" parTransId="{6DE2C80B-4789-4D80-87D9-1ED0066231B1}" sibTransId="{6CA37B6E-52E9-4B9F-9C4B-0FA69E43EAEE}"/>
    <dgm:cxn modelId="{0E5810A8-F304-4497-AF10-50523424AE9B}" type="presOf" srcId="{1283FBA5-382E-49A3-BD5B-298F85262722}" destId="{D46EFEAF-1BCC-4A00-B89C-AAC1150CA956}" srcOrd="0" destOrd="0" presId="urn:microsoft.com/office/officeart/2008/layout/VerticalCurvedList"/>
    <dgm:cxn modelId="{CA3745ED-EEA2-4AC4-9862-636DE6A82AB1}" srcId="{F37CDC0F-92D9-4A0E-8FFB-ADC6EB5DA515}" destId="{B81BFC45-09F9-475B-BF80-231196D003B6}" srcOrd="3" destOrd="0" parTransId="{7118097C-500F-457C-9C7B-90C43A274F39}" sibTransId="{A6E48ED7-C63A-4446-A86B-AECE4136E11D}"/>
    <dgm:cxn modelId="{2E8E272C-AE03-4B96-968C-57C7029856ED}" type="presOf" srcId="{F2E484CC-087C-42A9-8FD6-3395F18A7837}" destId="{867CE81B-86EF-4E05-BFB7-655DEC08082C}" srcOrd="0" destOrd="0" presId="urn:microsoft.com/office/officeart/2008/layout/VerticalCurvedList"/>
    <dgm:cxn modelId="{A79CFE0B-A97F-4563-9AD1-45344D5BB0D2}" type="presOf" srcId="{F37CDC0F-92D9-4A0E-8FFB-ADC6EB5DA515}" destId="{41C7CBE3-822F-4F85-B385-33D57A684F42}" srcOrd="0" destOrd="0" presId="urn:microsoft.com/office/officeart/2008/layout/VerticalCurvedList"/>
    <dgm:cxn modelId="{98604263-2659-47F4-A234-F8A66B5C08A7}" srcId="{F37CDC0F-92D9-4A0E-8FFB-ADC6EB5DA515}" destId="{8AC4EE0B-A249-4150-87F8-ADF05D34BA35}" srcOrd="2" destOrd="0" parTransId="{111B6061-B312-4153-8E8A-351FC366A4F8}" sibTransId="{3148B6BB-FEDF-4914-B35F-DA2881FDBECC}"/>
    <dgm:cxn modelId="{2EFBEE8C-1E12-4AF1-9704-0C78051AD13A}" type="presOf" srcId="{26B99D8C-9E87-4F25-8A1E-8586C9C894B9}" destId="{ED885230-DE9D-4757-8027-6C793D0C3E88}" srcOrd="0" destOrd="0" presId="urn:microsoft.com/office/officeart/2008/layout/VerticalCurvedList"/>
    <dgm:cxn modelId="{9681C8E6-53A1-4A45-8B3C-A9950BE6FCB1}" type="presParOf" srcId="{41C7CBE3-822F-4F85-B385-33D57A684F42}" destId="{EA6EB7E8-2317-4BE6-B7C0-1EA7ED08D1A2}" srcOrd="0" destOrd="0" presId="urn:microsoft.com/office/officeart/2008/layout/VerticalCurvedList"/>
    <dgm:cxn modelId="{1E5F903C-9069-4C60-8230-C34449E1DA2A}" type="presParOf" srcId="{EA6EB7E8-2317-4BE6-B7C0-1EA7ED08D1A2}" destId="{07522FAA-310E-4C6B-B14B-5F26BCA98D4B}" srcOrd="0" destOrd="0" presId="urn:microsoft.com/office/officeart/2008/layout/VerticalCurvedList"/>
    <dgm:cxn modelId="{62169D95-1E66-41B6-8EBA-1EB20C48EBF5}" type="presParOf" srcId="{07522FAA-310E-4C6B-B14B-5F26BCA98D4B}" destId="{93392AE5-0684-4725-82E7-E4041A5CE704}" srcOrd="0" destOrd="0" presId="urn:microsoft.com/office/officeart/2008/layout/VerticalCurvedList"/>
    <dgm:cxn modelId="{52928C89-1818-411E-BDC1-CB36FDF865CB}" type="presParOf" srcId="{07522FAA-310E-4C6B-B14B-5F26BCA98D4B}" destId="{58ABECF7-D426-40BE-A3A0-88F728809A4B}" srcOrd="1" destOrd="0" presId="urn:microsoft.com/office/officeart/2008/layout/VerticalCurvedList"/>
    <dgm:cxn modelId="{C4D2617E-39F8-4A75-BFF4-BB54BF41CC28}" type="presParOf" srcId="{07522FAA-310E-4C6B-B14B-5F26BCA98D4B}" destId="{DCD75828-426D-47B1-974D-B40C2B9D2EDE}" srcOrd="2" destOrd="0" presId="urn:microsoft.com/office/officeart/2008/layout/VerticalCurvedList"/>
    <dgm:cxn modelId="{DF542A24-4DCB-46EA-B3A8-B64C2B0E5925}" type="presParOf" srcId="{07522FAA-310E-4C6B-B14B-5F26BCA98D4B}" destId="{3EEBBF48-8004-4C17-8A3F-C3FC1BE40018}" srcOrd="3" destOrd="0" presId="urn:microsoft.com/office/officeart/2008/layout/VerticalCurvedList"/>
    <dgm:cxn modelId="{98DD28FA-D73F-45E7-A838-14CE6C24FAB3}" type="presParOf" srcId="{EA6EB7E8-2317-4BE6-B7C0-1EA7ED08D1A2}" destId="{D46EFEAF-1BCC-4A00-B89C-AAC1150CA956}" srcOrd="1" destOrd="0" presId="urn:microsoft.com/office/officeart/2008/layout/VerticalCurvedList"/>
    <dgm:cxn modelId="{E82435B8-9B52-4290-850A-7533CF9DE13F}" type="presParOf" srcId="{EA6EB7E8-2317-4BE6-B7C0-1EA7ED08D1A2}" destId="{00F77B50-70D4-4404-B493-08DEAD4451B8}" srcOrd="2" destOrd="0" presId="urn:microsoft.com/office/officeart/2008/layout/VerticalCurvedList"/>
    <dgm:cxn modelId="{980C8AE1-64C4-449A-BABE-1D151709289B}" type="presParOf" srcId="{00F77B50-70D4-4404-B493-08DEAD4451B8}" destId="{B22DB6B7-3833-4718-9BE9-83B8EA163D8C}" srcOrd="0" destOrd="0" presId="urn:microsoft.com/office/officeart/2008/layout/VerticalCurvedList"/>
    <dgm:cxn modelId="{1ABE212B-51C1-4744-958B-0277973D5A2E}" type="presParOf" srcId="{EA6EB7E8-2317-4BE6-B7C0-1EA7ED08D1A2}" destId="{E9B093BB-ED29-4D57-9870-5244788D89A7}" srcOrd="3" destOrd="0" presId="urn:microsoft.com/office/officeart/2008/layout/VerticalCurvedList"/>
    <dgm:cxn modelId="{64106705-4705-4553-8923-F5B78B4BD2E3}" type="presParOf" srcId="{EA6EB7E8-2317-4BE6-B7C0-1EA7ED08D1A2}" destId="{1BB6F987-9892-454E-89F3-860C9FB5B59F}" srcOrd="4" destOrd="0" presId="urn:microsoft.com/office/officeart/2008/layout/VerticalCurvedList"/>
    <dgm:cxn modelId="{E6DAC808-5191-46D1-86CD-60A6D52D4F72}" type="presParOf" srcId="{1BB6F987-9892-454E-89F3-860C9FB5B59F}" destId="{E0F2A5AC-F181-40F0-BF9F-F727861D4A31}" srcOrd="0" destOrd="0" presId="urn:microsoft.com/office/officeart/2008/layout/VerticalCurvedList"/>
    <dgm:cxn modelId="{87D55331-E3BA-4A54-B14B-6D4B09858313}" type="presParOf" srcId="{EA6EB7E8-2317-4BE6-B7C0-1EA7ED08D1A2}" destId="{CDA243B1-C522-42DB-A94B-90151C8C9131}" srcOrd="5" destOrd="0" presId="urn:microsoft.com/office/officeart/2008/layout/VerticalCurvedList"/>
    <dgm:cxn modelId="{F62B3BC5-A1DC-4C71-8321-D2D9E1A5C188}" type="presParOf" srcId="{EA6EB7E8-2317-4BE6-B7C0-1EA7ED08D1A2}" destId="{DFC24891-B4F4-4B35-A20F-76BCD0F250FB}" srcOrd="6" destOrd="0" presId="urn:microsoft.com/office/officeart/2008/layout/VerticalCurvedList"/>
    <dgm:cxn modelId="{30DCEFE3-AAA1-4EE4-9CFB-255677A3406B}" type="presParOf" srcId="{DFC24891-B4F4-4B35-A20F-76BCD0F250FB}" destId="{29838866-992C-446D-AC74-E04A0AE3A2D0}" srcOrd="0" destOrd="0" presId="urn:microsoft.com/office/officeart/2008/layout/VerticalCurvedList"/>
    <dgm:cxn modelId="{9D74F94A-4728-4B81-A5AD-9A1182402481}" type="presParOf" srcId="{EA6EB7E8-2317-4BE6-B7C0-1EA7ED08D1A2}" destId="{1FD3D1DB-51DB-48F6-B026-CDEC783D8E23}" srcOrd="7" destOrd="0" presId="urn:microsoft.com/office/officeart/2008/layout/VerticalCurvedList"/>
    <dgm:cxn modelId="{2C55C3FC-9911-4AFB-A5BB-4DD063CB18C4}" type="presParOf" srcId="{EA6EB7E8-2317-4BE6-B7C0-1EA7ED08D1A2}" destId="{24715FE7-8CD1-4310-B1DF-BD213F61C805}" srcOrd="8" destOrd="0" presId="urn:microsoft.com/office/officeart/2008/layout/VerticalCurvedList"/>
    <dgm:cxn modelId="{1926B8DD-A25E-4216-99C8-94D505D64C68}" type="presParOf" srcId="{24715FE7-8CD1-4310-B1DF-BD213F61C805}" destId="{3C4EB9AD-914D-416F-848B-EECDF496AD39}" srcOrd="0" destOrd="0" presId="urn:microsoft.com/office/officeart/2008/layout/VerticalCurvedList"/>
    <dgm:cxn modelId="{652DD059-2988-4CA2-ABA4-A63561CE5E24}" type="presParOf" srcId="{EA6EB7E8-2317-4BE6-B7C0-1EA7ED08D1A2}" destId="{2EE86176-E890-41A6-BBD0-2D9B93C572DA}" srcOrd="9" destOrd="0" presId="urn:microsoft.com/office/officeart/2008/layout/VerticalCurvedList"/>
    <dgm:cxn modelId="{38AA4FF6-4B52-4355-832C-4FD86216DC11}" type="presParOf" srcId="{EA6EB7E8-2317-4BE6-B7C0-1EA7ED08D1A2}" destId="{7304E8BB-D8DE-4AB4-9A8D-D9941EC5A02E}" srcOrd="10" destOrd="0" presId="urn:microsoft.com/office/officeart/2008/layout/VerticalCurvedList"/>
    <dgm:cxn modelId="{4033979E-441E-40EB-83D2-2E63643CEE4C}" type="presParOf" srcId="{7304E8BB-D8DE-4AB4-9A8D-D9941EC5A02E}" destId="{EC2ABAF4-DDD6-47CF-8D38-BBA27B20E3CB}" srcOrd="0" destOrd="0" presId="urn:microsoft.com/office/officeart/2008/layout/VerticalCurvedList"/>
    <dgm:cxn modelId="{1F35ACC6-1DB3-4F3A-AB17-71426C0D7AD1}" type="presParOf" srcId="{EA6EB7E8-2317-4BE6-B7C0-1EA7ED08D1A2}" destId="{ED885230-DE9D-4757-8027-6C793D0C3E88}" srcOrd="11" destOrd="0" presId="urn:microsoft.com/office/officeart/2008/layout/VerticalCurvedList"/>
    <dgm:cxn modelId="{7107AE51-0A6D-45BA-AF6D-E46CAA1A453B}" type="presParOf" srcId="{EA6EB7E8-2317-4BE6-B7C0-1EA7ED08D1A2}" destId="{3D512B8A-0192-4A8B-BF47-C677A5A0FD8A}" srcOrd="12" destOrd="0" presId="urn:microsoft.com/office/officeart/2008/layout/VerticalCurvedList"/>
    <dgm:cxn modelId="{BBF2913F-078C-4866-BEF7-C834920AFBE5}" type="presParOf" srcId="{3D512B8A-0192-4A8B-BF47-C677A5A0FD8A}" destId="{DDEEB327-7D36-481C-AAAF-1F6E0B8B0B70}" srcOrd="0" destOrd="0" presId="urn:microsoft.com/office/officeart/2008/layout/VerticalCurvedList"/>
    <dgm:cxn modelId="{900ACFC9-19D3-469F-AD2A-8D4E6B9848A8}" type="presParOf" srcId="{EA6EB7E8-2317-4BE6-B7C0-1EA7ED08D1A2}" destId="{867CE81B-86EF-4E05-BFB7-655DEC08082C}" srcOrd="13" destOrd="0" presId="urn:microsoft.com/office/officeart/2008/layout/VerticalCurvedList"/>
    <dgm:cxn modelId="{7302F968-5C81-4089-BF2D-37B04624B82E}" type="presParOf" srcId="{EA6EB7E8-2317-4BE6-B7C0-1EA7ED08D1A2}" destId="{DB990318-8EB3-4CDA-A221-93327C0F3796}" srcOrd="14" destOrd="0" presId="urn:microsoft.com/office/officeart/2008/layout/VerticalCurvedList"/>
    <dgm:cxn modelId="{6BD8EE53-8E0E-41E8-A7B0-334147437813}" type="presParOf" srcId="{DB990318-8EB3-4CDA-A221-93327C0F3796}" destId="{A378691D-02E4-456A-AD50-06306A71ED0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smtClean="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accent2">
            <a:lumMod val="40000"/>
            <a:lumOff val="60000"/>
          </a:schemeClr>
        </a:solidFill>
      </dgm:spPr>
      <dgm:t>
        <a:bodyPr/>
        <a:lstStyle/>
        <a:p>
          <a:pPr rtl="0"/>
          <a:r>
            <a:rPr lang="en-US" dirty="0" smtClean="0"/>
            <a:t>Locating the CAT &amp; IPS Files</a:t>
          </a:r>
          <a:endParaRPr lang="en-US" dirty="0"/>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accent2">
            <a:lumMod val="40000"/>
            <a:lumOff val="60000"/>
          </a:schemeClr>
        </a:solidFill>
      </dgm:spPr>
      <dgm:t>
        <a:bodyPr/>
        <a:lstStyle/>
        <a:p>
          <a:pPr rtl="0"/>
          <a:r>
            <a:rPr lang="en-US" dirty="0" smtClean="0"/>
            <a:t>The IR to IPS to CAT Process</a:t>
          </a:r>
          <a:endParaRPr lang="en-US" dirty="0"/>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bg1">
            <a:lumMod val="85000"/>
          </a:schemeClr>
        </a:solidFill>
      </dgm:spPr>
      <dgm:t>
        <a:bodyPr/>
        <a:lstStyle/>
        <a:p>
          <a:pPr rtl="0"/>
          <a:r>
            <a:rPr lang="en-US" dirty="0" smtClean="0"/>
            <a:t>CAT and AAP</a:t>
          </a:r>
          <a:endParaRPr lang="en-US" dirty="0"/>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bg1">
            <a:lumMod val="85000"/>
          </a:schemeClr>
        </a:solidFill>
      </dgm:spPr>
      <dgm:t>
        <a:bodyPr/>
        <a:lstStyle/>
        <a:p>
          <a:pPr rtl="0"/>
          <a:r>
            <a:rPr lang="en-US" dirty="0" smtClean="0"/>
            <a:t>CAT Setup – Lock Users &amp; Data Freeze</a:t>
          </a:r>
          <a:endParaRPr lang="en-US" dirty="0"/>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938074F1-3DF9-481A-9DE1-9A197873DE6B}" type="presOf" srcId="{F97D22E8-DA20-48DB-B5D4-0EDC7C94D8C5}" destId="{5FDCD56E-A073-45CF-90E0-E8E366BDB866}" srcOrd="0" destOrd="0" presId="urn:microsoft.com/office/officeart/2005/8/layout/vList2"/>
    <dgm:cxn modelId="{6D096754-A782-4EF8-8D61-C267D4D97F06}" srcId="{4C8BC273-9C84-4140-B94A-70FD244D916F}" destId="{41FF20BD-B7EA-4791-8982-A22DC910266C}" srcOrd="2" destOrd="0" parTransId="{F717E725-2A37-4072-862A-DE00A41E72CB}" sibTransId="{B235953C-2EC3-4F49-B017-95DE64EF34F7}"/>
    <dgm:cxn modelId="{E3625102-4C80-45D9-B658-3AD6A18D8977}" srcId="{4C8BC273-9C84-4140-B94A-70FD244D916F}" destId="{F97D22E8-DA20-48DB-B5D4-0EDC7C94D8C5}" srcOrd="4" destOrd="0" parTransId="{AAE123D3-DFA0-4DAB-9A6B-B0ACD9858131}" sibTransId="{BF2A0D4E-93CC-4693-A709-68CF1A236FAB}"/>
    <dgm:cxn modelId="{7E16397A-C32C-4FAA-BA18-A0C63B1E524A}" type="presOf" srcId="{4C8BC273-9C84-4140-B94A-70FD244D916F}" destId="{CAF0A454-5F95-4267-98C4-F98FDC62B3F6}"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4FC3AD6D-786F-4556-A01E-7469EA1ACB1A}" type="presOf" srcId="{1037FB6F-C75E-440B-8D20-61257FBBA989}" destId="{3FF955DF-49EF-4E78-A874-E94ABA84445A}" srcOrd="0" destOrd="0" presId="urn:microsoft.com/office/officeart/2005/8/layout/vList2"/>
    <dgm:cxn modelId="{6FA30188-6834-4451-984E-C8747C3F3C3D}" type="presOf" srcId="{75E48D06-786C-4DE3-A78B-9EAD77E59C2B}" destId="{294DE1E9-BCB3-4349-A7FA-F8943830A4C3}" srcOrd="0" destOrd="0" presId="urn:microsoft.com/office/officeart/2005/8/layout/vList2"/>
    <dgm:cxn modelId="{423600C0-19AF-42F2-9567-A3F09AD93DEB}" type="presOf" srcId="{41FF20BD-B7EA-4791-8982-A22DC910266C}" destId="{DC675D69-D87A-451F-9E71-8F940165BDB6}"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44800ABA-8ADA-40B0-B1BF-24E4A7D05F01}" srcId="{4C8BC273-9C84-4140-B94A-70FD244D916F}" destId="{494B11C2-375E-453D-BE10-6D88FB4B2588}" srcOrd="3" destOrd="0" parTransId="{1544D99C-F9BB-4239-B191-C5A06F5CF0C2}" sibTransId="{B80B4923-EB10-46B5-B438-EA77F805CD6F}"/>
    <dgm:cxn modelId="{9CF742E3-31C0-400B-AD5B-E854E496D7D6}" type="presOf" srcId="{494B11C2-375E-453D-BE10-6D88FB4B2588}" destId="{0609BE3B-F643-4843-B466-66A3B009E948}" srcOrd="0" destOrd="0" presId="urn:microsoft.com/office/officeart/2005/8/layout/vList2"/>
    <dgm:cxn modelId="{6096B1CE-6406-48DD-96C6-192C4A5C89D3}" type="presParOf" srcId="{CAF0A454-5F95-4267-98C4-F98FDC62B3F6}" destId="{3FF955DF-49EF-4E78-A874-E94ABA84445A}" srcOrd="0" destOrd="0" presId="urn:microsoft.com/office/officeart/2005/8/layout/vList2"/>
    <dgm:cxn modelId="{F0727EF5-69AD-4190-B2B8-E0A05DDDD91A}" type="presParOf" srcId="{CAF0A454-5F95-4267-98C4-F98FDC62B3F6}" destId="{007EBFC1-3B9C-44E0-A193-DD9660279A78}" srcOrd="1" destOrd="0" presId="urn:microsoft.com/office/officeart/2005/8/layout/vList2"/>
    <dgm:cxn modelId="{19BE4110-680C-492D-A7C3-92B184E97335}" type="presParOf" srcId="{CAF0A454-5F95-4267-98C4-F98FDC62B3F6}" destId="{294DE1E9-BCB3-4349-A7FA-F8943830A4C3}" srcOrd="2" destOrd="0" presId="urn:microsoft.com/office/officeart/2005/8/layout/vList2"/>
    <dgm:cxn modelId="{73A7FF92-9DA4-4480-9444-C979F7DB882C}" type="presParOf" srcId="{CAF0A454-5F95-4267-98C4-F98FDC62B3F6}" destId="{CDB8152A-AC6F-4A32-9E49-E21879B0A5EA}" srcOrd="3" destOrd="0" presId="urn:microsoft.com/office/officeart/2005/8/layout/vList2"/>
    <dgm:cxn modelId="{7D3CA076-9E4B-4CE8-A0DF-ABC98F952A6F}" type="presParOf" srcId="{CAF0A454-5F95-4267-98C4-F98FDC62B3F6}" destId="{DC675D69-D87A-451F-9E71-8F940165BDB6}" srcOrd="4" destOrd="0" presId="urn:microsoft.com/office/officeart/2005/8/layout/vList2"/>
    <dgm:cxn modelId="{C1051EE7-0AA2-4DEC-BC56-B54868F58266}" type="presParOf" srcId="{CAF0A454-5F95-4267-98C4-F98FDC62B3F6}" destId="{AF5AE3E6-244D-48CD-8AA9-2075CBAE3F78}" srcOrd="5" destOrd="0" presId="urn:microsoft.com/office/officeart/2005/8/layout/vList2"/>
    <dgm:cxn modelId="{CE9E0A70-6004-4C96-90CE-444407F6A400}" type="presParOf" srcId="{CAF0A454-5F95-4267-98C4-F98FDC62B3F6}" destId="{0609BE3B-F643-4843-B466-66A3B009E948}" srcOrd="6" destOrd="0" presId="urn:microsoft.com/office/officeart/2005/8/layout/vList2"/>
    <dgm:cxn modelId="{6CE377D1-856E-4DA3-BAC3-3F6F922D8A8A}" type="presParOf" srcId="{CAF0A454-5F95-4267-98C4-F98FDC62B3F6}" destId="{202FC665-CE3B-4CF4-82F3-E6449302209C}" srcOrd="7" destOrd="0" presId="urn:microsoft.com/office/officeart/2005/8/layout/vList2"/>
    <dgm:cxn modelId="{641EA708-22EC-4877-806A-9FB7EEE33F25}"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smtClean="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bg1">
            <a:lumMod val="85000"/>
          </a:schemeClr>
        </a:solidFill>
      </dgm:spPr>
      <dgm:t>
        <a:bodyPr/>
        <a:lstStyle/>
        <a:p>
          <a:pPr rtl="0"/>
          <a:r>
            <a:rPr lang="en-US" dirty="0" smtClean="0"/>
            <a:t>Locating the CAT &amp; IPS Files</a:t>
          </a:r>
          <a:endParaRPr lang="en-US" dirty="0"/>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bg1">
            <a:lumMod val="85000"/>
          </a:schemeClr>
        </a:solidFill>
      </dgm:spPr>
      <dgm:t>
        <a:bodyPr/>
        <a:lstStyle/>
        <a:p>
          <a:pPr rtl="0"/>
          <a:r>
            <a:rPr lang="en-US" dirty="0" smtClean="0"/>
            <a:t>The IR to IPS to CAT Process</a:t>
          </a:r>
          <a:endParaRPr lang="en-US" dirty="0"/>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accent2">
            <a:lumMod val="40000"/>
            <a:lumOff val="60000"/>
          </a:schemeClr>
        </a:solidFill>
      </dgm:spPr>
      <dgm:t>
        <a:bodyPr/>
        <a:lstStyle/>
        <a:p>
          <a:pPr rtl="0"/>
          <a:r>
            <a:rPr lang="en-US" dirty="0" smtClean="0"/>
            <a:t>CAT and AAP</a:t>
          </a:r>
          <a:endParaRPr lang="en-US" dirty="0"/>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accent2">
            <a:lumMod val="40000"/>
            <a:lumOff val="60000"/>
          </a:schemeClr>
        </a:solidFill>
      </dgm:spPr>
      <dgm:t>
        <a:bodyPr/>
        <a:lstStyle/>
        <a:p>
          <a:pPr rtl="0"/>
          <a:r>
            <a:rPr lang="en-US" dirty="0" smtClean="0"/>
            <a:t>CAT Setup – Lock Users &amp; Data Freeze</a:t>
          </a:r>
          <a:endParaRPr lang="en-US" dirty="0"/>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6D096754-A782-4EF8-8D61-C267D4D97F06}" srcId="{4C8BC273-9C84-4140-B94A-70FD244D916F}" destId="{41FF20BD-B7EA-4791-8982-A22DC910266C}" srcOrd="2" destOrd="0" parTransId="{F717E725-2A37-4072-862A-DE00A41E72CB}" sibTransId="{B235953C-2EC3-4F49-B017-95DE64EF34F7}"/>
    <dgm:cxn modelId="{E3625102-4C80-45D9-B658-3AD6A18D8977}" srcId="{4C8BC273-9C84-4140-B94A-70FD244D916F}" destId="{F97D22E8-DA20-48DB-B5D4-0EDC7C94D8C5}" srcOrd="4" destOrd="0" parTransId="{AAE123D3-DFA0-4DAB-9A6B-B0ACD9858131}" sibTransId="{BF2A0D4E-93CC-4693-A709-68CF1A236FAB}"/>
    <dgm:cxn modelId="{62EAF67D-6575-4EEE-B0A1-FB2446567354}" type="presOf" srcId="{4C8BC273-9C84-4140-B94A-70FD244D916F}" destId="{CAF0A454-5F95-4267-98C4-F98FDC62B3F6}" srcOrd="0" destOrd="0" presId="urn:microsoft.com/office/officeart/2005/8/layout/vList2"/>
    <dgm:cxn modelId="{CF0EE558-D138-48DF-A9BD-B9CB260B2E2C}" type="presOf" srcId="{75E48D06-786C-4DE3-A78B-9EAD77E59C2B}" destId="{294DE1E9-BCB3-4349-A7FA-F8943830A4C3}"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F19003C1-BCA0-463E-8C51-24A62C4B50E8}" type="presOf" srcId="{1037FB6F-C75E-440B-8D20-61257FBBA989}" destId="{3FF955DF-49EF-4E78-A874-E94ABA84445A}"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9A499390-98C1-40B5-97D0-25EF6FC67B73}" type="presOf" srcId="{494B11C2-375E-453D-BE10-6D88FB4B2588}" destId="{0609BE3B-F643-4843-B466-66A3B009E948}" srcOrd="0" destOrd="0" presId="urn:microsoft.com/office/officeart/2005/8/layout/vList2"/>
    <dgm:cxn modelId="{19459CEB-CC7B-4B39-BC34-23F9FB8023C0}" type="presOf" srcId="{F97D22E8-DA20-48DB-B5D4-0EDC7C94D8C5}" destId="{5FDCD56E-A073-45CF-90E0-E8E366BDB866}" srcOrd="0" destOrd="0" presId="urn:microsoft.com/office/officeart/2005/8/layout/vList2"/>
    <dgm:cxn modelId="{44800ABA-8ADA-40B0-B1BF-24E4A7D05F01}" srcId="{4C8BC273-9C84-4140-B94A-70FD244D916F}" destId="{494B11C2-375E-453D-BE10-6D88FB4B2588}" srcOrd="3" destOrd="0" parTransId="{1544D99C-F9BB-4239-B191-C5A06F5CF0C2}" sibTransId="{B80B4923-EB10-46B5-B438-EA77F805CD6F}"/>
    <dgm:cxn modelId="{C35289B9-0C9F-4B81-9CA3-3040223C19BD}" type="presOf" srcId="{41FF20BD-B7EA-4791-8982-A22DC910266C}" destId="{DC675D69-D87A-451F-9E71-8F940165BDB6}" srcOrd="0" destOrd="0" presId="urn:microsoft.com/office/officeart/2005/8/layout/vList2"/>
    <dgm:cxn modelId="{5A0851FF-1E27-4721-AA9B-99501CED3CFD}" type="presParOf" srcId="{CAF0A454-5F95-4267-98C4-F98FDC62B3F6}" destId="{3FF955DF-49EF-4E78-A874-E94ABA84445A}" srcOrd="0" destOrd="0" presId="urn:microsoft.com/office/officeart/2005/8/layout/vList2"/>
    <dgm:cxn modelId="{8A073CA0-7C9D-4372-913B-105C3513784B}" type="presParOf" srcId="{CAF0A454-5F95-4267-98C4-F98FDC62B3F6}" destId="{007EBFC1-3B9C-44E0-A193-DD9660279A78}" srcOrd="1" destOrd="0" presId="urn:microsoft.com/office/officeart/2005/8/layout/vList2"/>
    <dgm:cxn modelId="{AC65B5B9-C5FC-497E-B660-DEF60A68D5E6}" type="presParOf" srcId="{CAF0A454-5F95-4267-98C4-F98FDC62B3F6}" destId="{294DE1E9-BCB3-4349-A7FA-F8943830A4C3}" srcOrd="2" destOrd="0" presId="urn:microsoft.com/office/officeart/2005/8/layout/vList2"/>
    <dgm:cxn modelId="{A87033C1-5724-469E-9653-C384F1EF70C6}" type="presParOf" srcId="{CAF0A454-5F95-4267-98C4-F98FDC62B3F6}" destId="{CDB8152A-AC6F-4A32-9E49-E21879B0A5EA}" srcOrd="3" destOrd="0" presId="urn:microsoft.com/office/officeart/2005/8/layout/vList2"/>
    <dgm:cxn modelId="{2EF70E58-083F-453F-885A-53263A942843}" type="presParOf" srcId="{CAF0A454-5F95-4267-98C4-F98FDC62B3F6}" destId="{DC675D69-D87A-451F-9E71-8F940165BDB6}" srcOrd="4" destOrd="0" presId="urn:microsoft.com/office/officeart/2005/8/layout/vList2"/>
    <dgm:cxn modelId="{8DF6E35F-3324-406F-AD48-7B43A8C784C9}" type="presParOf" srcId="{CAF0A454-5F95-4267-98C4-F98FDC62B3F6}" destId="{AF5AE3E6-244D-48CD-8AA9-2075CBAE3F78}" srcOrd="5" destOrd="0" presId="urn:microsoft.com/office/officeart/2005/8/layout/vList2"/>
    <dgm:cxn modelId="{98225666-D050-4CB7-870E-523F3F4820AE}" type="presParOf" srcId="{CAF0A454-5F95-4267-98C4-F98FDC62B3F6}" destId="{0609BE3B-F643-4843-B466-66A3B009E948}" srcOrd="6" destOrd="0" presId="urn:microsoft.com/office/officeart/2005/8/layout/vList2"/>
    <dgm:cxn modelId="{FB1BD14F-3DC1-4D58-8779-7FC2B20B0141}" type="presParOf" srcId="{CAF0A454-5F95-4267-98C4-F98FDC62B3F6}" destId="{202FC665-CE3B-4CF4-82F3-E6449302209C}" srcOrd="7" destOrd="0" presId="urn:microsoft.com/office/officeart/2005/8/layout/vList2"/>
    <dgm:cxn modelId="{51EB0F3E-E6AA-45CC-994B-2DE595043EF2}"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accent2">
            <a:lumMod val="40000"/>
            <a:lumOff val="60000"/>
          </a:schemeClr>
        </a:solidFill>
      </dgm:spPr>
      <dgm:t>
        <a:bodyPr/>
        <a:lstStyle/>
        <a:p>
          <a:pPr rtl="0"/>
          <a:r>
            <a:rPr lang="en-US" dirty="0" smtClean="0">
              <a:solidFill>
                <a:schemeClr val="tx1"/>
              </a:solidFill>
            </a:rPr>
            <a:t>CAT Reporting</a:t>
          </a:r>
          <a:endParaRPr lang="en-US" dirty="0">
            <a:solidFill>
              <a:schemeClr val="tx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bg1">
            <a:lumMod val="85000"/>
          </a:schemeClr>
        </a:solidFill>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bg1">
            <a:lumMod val="85000"/>
          </a:schemeClr>
        </a:solidFill>
      </dgm:spPr>
      <dgm:t>
        <a:bodyPr/>
        <a:lstStyle/>
        <a:p>
          <a:pPr rtl="0"/>
          <a:r>
            <a:rPr lang="en-US" dirty="0" smtClean="0"/>
            <a:t>Training and Support </a:t>
          </a:r>
          <a:endParaRPr lang="en-US" dirty="0"/>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t>
        <a:bodyPr/>
        <a:lstStyle/>
        <a:p>
          <a:endParaRPr lang="en-US"/>
        </a:p>
      </dgm:t>
    </dgm:pt>
  </dgm:ptLst>
  <dgm:cxnLst>
    <dgm:cxn modelId="{841817B7-0FF7-4550-A388-9A61E244C04F}" type="presOf" srcId="{4C8BC273-9C84-4140-B94A-70FD244D916F}" destId="{CAF0A454-5F95-4267-98C4-F98FDC62B3F6}" srcOrd="0" destOrd="0" presId="urn:microsoft.com/office/officeart/2005/8/layout/vList2"/>
    <dgm:cxn modelId="{3A7B4FC1-0306-480F-AF09-3801CF860A40}" srcId="{4C8BC273-9C84-4140-B94A-70FD244D916F}" destId="{45EC50B5-5E56-45F7-A283-C981D9B5C660}" srcOrd="1" destOrd="0" parTransId="{0F657DDA-371D-4D28-B47C-FD33962898E4}" sibTransId="{36311444-ED41-4C5E-BAB4-99EA22EB015C}"/>
    <dgm:cxn modelId="{6D9F504E-59A8-43DA-8ACF-0C34FB4A3A4E}" type="presOf" srcId="{45EC50B5-5E56-45F7-A283-C981D9B5C660}" destId="{81F84F09-CB93-49C5-A193-388B3D609934}" srcOrd="0" destOrd="0" presId="urn:microsoft.com/office/officeart/2005/8/layout/vList2"/>
    <dgm:cxn modelId="{F80DF661-0AAD-48D3-BFC0-4711C07E023D}" srcId="{4C8BC273-9C84-4140-B94A-70FD244D916F}" destId="{DDF3AFDF-F93C-4077-9D54-74C68A3DDA11}" srcOrd="0" destOrd="0" parTransId="{4AD83C84-F9F0-44F6-A986-DC3DC94DA90E}" sibTransId="{B438AACE-54C4-4580-B070-FFFD48281841}"/>
    <dgm:cxn modelId="{E3188B90-829E-4028-A82F-4F42100CB927}" type="presOf" srcId="{DDF3AFDF-F93C-4077-9D54-74C68A3DDA11}" destId="{283CF67D-BAB1-4630-BD75-5888FA996D47}" srcOrd="0" destOrd="0" presId="urn:microsoft.com/office/officeart/2005/8/layout/vList2"/>
    <dgm:cxn modelId="{8468CD72-C253-4BA3-BE8D-58C238578D4C}" type="presOf" srcId="{30904DEC-252A-4E6B-A4ED-685C01C7BFB9}" destId="{8EE6E61E-E0D4-4873-B4B6-B9EA566DDBB9}"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859DABF9-7253-4755-BAFE-87C97232FA67}" type="presParOf" srcId="{CAF0A454-5F95-4267-98C4-F98FDC62B3F6}" destId="{283CF67D-BAB1-4630-BD75-5888FA996D47}" srcOrd="0" destOrd="0" presId="urn:microsoft.com/office/officeart/2005/8/layout/vList2"/>
    <dgm:cxn modelId="{3992958B-9476-44DB-8BA3-D972DCB3AB39}" type="presParOf" srcId="{CAF0A454-5F95-4267-98C4-F98FDC62B3F6}" destId="{85EDCF71-D0D5-4F33-A74E-6F622DC7FE6B}" srcOrd="1" destOrd="0" presId="urn:microsoft.com/office/officeart/2005/8/layout/vList2"/>
    <dgm:cxn modelId="{AEEDA0BA-E337-4252-9E06-ABD1F41C04FE}" type="presParOf" srcId="{CAF0A454-5F95-4267-98C4-F98FDC62B3F6}" destId="{81F84F09-CB93-49C5-A193-388B3D609934}" srcOrd="2" destOrd="0" presId="urn:microsoft.com/office/officeart/2005/8/layout/vList2"/>
    <dgm:cxn modelId="{9EDFAD83-A526-4736-A918-AEDD2797AFDC}" type="presParOf" srcId="{CAF0A454-5F95-4267-98C4-F98FDC62B3F6}" destId="{3FCCA936-5529-446D-AFBB-59879C435F36}" srcOrd="3" destOrd="0" presId="urn:microsoft.com/office/officeart/2005/8/layout/vList2"/>
    <dgm:cxn modelId="{6BF62512-8370-4C4F-88FF-09AC22BBA305}"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bg1">
            <a:lumMod val="85000"/>
          </a:schemeClr>
        </a:solidFill>
      </dgm:spPr>
      <dgm:t>
        <a:bodyPr/>
        <a:lstStyle/>
        <a:p>
          <a:pPr rtl="0"/>
          <a:r>
            <a:rPr lang="en-US" dirty="0" smtClean="0">
              <a:solidFill>
                <a:schemeClr val="tx1"/>
              </a:solidFill>
            </a:rPr>
            <a:t>CAT Reporting</a:t>
          </a:r>
          <a:endParaRPr lang="en-US" dirty="0">
            <a:solidFill>
              <a:schemeClr val="tx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accent2">
            <a:lumMod val="40000"/>
            <a:lumOff val="60000"/>
          </a:schemeClr>
        </a:solidFill>
      </dgm:spPr>
      <dgm:t>
        <a:bodyPr/>
        <a:lstStyle/>
        <a:p>
          <a:pPr rtl="0"/>
          <a:r>
            <a:rPr lang="en-US" dirty="0" smtClean="0"/>
            <a:t>Additional Functionality</a:t>
          </a:r>
          <a:endParaRPr lang="en-US" dirty="0"/>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bg1">
            <a:lumMod val="85000"/>
          </a:schemeClr>
        </a:solidFill>
      </dgm:spPr>
      <dgm:t>
        <a:bodyPr/>
        <a:lstStyle/>
        <a:p>
          <a:pPr rtl="0"/>
          <a:r>
            <a:rPr lang="en-US" dirty="0" smtClean="0"/>
            <a:t>Training and Support </a:t>
          </a:r>
          <a:endParaRPr lang="en-US" dirty="0"/>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t>
        <a:bodyPr/>
        <a:lstStyle/>
        <a:p>
          <a:endParaRPr lang="en-US"/>
        </a:p>
      </dgm:t>
    </dgm:pt>
  </dgm:ptLst>
  <dgm:cxnLst>
    <dgm:cxn modelId="{3A7B4FC1-0306-480F-AF09-3801CF860A40}" srcId="{4C8BC273-9C84-4140-B94A-70FD244D916F}" destId="{45EC50B5-5E56-45F7-A283-C981D9B5C660}" srcOrd="1" destOrd="0" parTransId="{0F657DDA-371D-4D28-B47C-FD33962898E4}" sibTransId="{36311444-ED41-4C5E-BAB4-99EA22EB015C}"/>
    <dgm:cxn modelId="{52EF675E-0F83-4096-992A-227FE8ED1FD8}" type="presOf" srcId="{30904DEC-252A-4E6B-A4ED-685C01C7BFB9}" destId="{8EE6E61E-E0D4-4873-B4B6-B9EA566DDBB9}" srcOrd="0" destOrd="0" presId="urn:microsoft.com/office/officeart/2005/8/layout/vList2"/>
    <dgm:cxn modelId="{15D66B30-1AA7-48EA-92DB-284E06EBD9AE}" type="presOf" srcId="{DDF3AFDF-F93C-4077-9D54-74C68A3DDA11}" destId="{283CF67D-BAB1-4630-BD75-5888FA996D47}" srcOrd="0" destOrd="0" presId="urn:microsoft.com/office/officeart/2005/8/layout/vList2"/>
    <dgm:cxn modelId="{F80DF661-0AAD-48D3-BFC0-4711C07E023D}" srcId="{4C8BC273-9C84-4140-B94A-70FD244D916F}" destId="{DDF3AFDF-F93C-4077-9D54-74C68A3DDA11}" srcOrd="0" destOrd="0" parTransId="{4AD83C84-F9F0-44F6-A986-DC3DC94DA90E}" sibTransId="{B438AACE-54C4-4580-B070-FFFD48281841}"/>
    <dgm:cxn modelId="{521FA406-9CA9-432C-9FA9-EAA7856DFF74}" type="presOf" srcId="{45EC50B5-5E56-45F7-A283-C981D9B5C660}" destId="{81F84F09-CB93-49C5-A193-388B3D609934}" srcOrd="0" destOrd="0" presId="urn:microsoft.com/office/officeart/2005/8/layout/vList2"/>
    <dgm:cxn modelId="{BF188A86-6B59-4687-961F-EEB3403805C6}" type="presOf" srcId="{4C8BC273-9C84-4140-B94A-70FD244D916F}" destId="{CAF0A454-5F95-4267-98C4-F98FDC62B3F6}"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BBDC8BCE-3B41-4982-AEFE-B5DBE4640652}" type="presParOf" srcId="{CAF0A454-5F95-4267-98C4-F98FDC62B3F6}" destId="{283CF67D-BAB1-4630-BD75-5888FA996D47}" srcOrd="0" destOrd="0" presId="urn:microsoft.com/office/officeart/2005/8/layout/vList2"/>
    <dgm:cxn modelId="{8B668264-7B1D-4D22-B896-61ACB9216DDD}" type="presParOf" srcId="{CAF0A454-5F95-4267-98C4-F98FDC62B3F6}" destId="{85EDCF71-D0D5-4F33-A74E-6F622DC7FE6B}" srcOrd="1" destOrd="0" presId="urn:microsoft.com/office/officeart/2005/8/layout/vList2"/>
    <dgm:cxn modelId="{EF98171F-F663-45B0-BF65-ECD501BBAD05}" type="presParOf" srcId="{CAF0A454-5F95-4267-98C4-F98FDC62B3F6}" destId="{81F84F09-CB93-49C5-A193-388B3D609934}" srcOrd="2" destOrd="0" presId="urn:microsoft.com/office/officeart/2005/8/layout/vList2"/>
    <dgm:cxn modelId="{7B5A7962-570B-4EF0-A7AB-F6F3FFD3EEE7}" type="presParOf" srcId="{CAF0A454-5F95-4267-98C4-F98FDC62B3F6}" destId="{3FCCA936-5529-446D-AFBB-59879C435F36}" srcOrd="3" destOrd="0" presId="urn:microsoft.com/office/officeart/2005/8/layout/vList2"/>
    <dgm:cxn modelId="{9B336F6B-845A-4DA3-B53E-20C5CBECF1A6}"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bg1">
            <a:lumMod val="85000"/>
          </a:schemeClr>
        </a:solidFill>
      </dgm:spPr>
      <dgm:t>
        <a:bodyPr/>
        <a:lstStyle/>
        <a:p>
          <a:pPr rtl="0"/>
          <a:r>
            <a:rPr lang="en-US" dirty="0" smtClean="0">
              <a:solidFill>
                <a:schemeClr val="tx1"/>
              </a:solidFill>
            </a:rPr>
            <a:t>CAT Reporting</a:t>
          </a:r>
          <a:endParaRPr lang="en-US" dirty="0">
            <a:solidFill>
              <a:schemeClr val="tx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bg1">
            <a:lumMod val="85000"/>
          </a:schemeClr>
        </a:solidFill>
      </dgm:spPr>
      <dgm:t>
        <a:bodyPr/>
        <a:lstStyle/>
        <a:p>
          <a:pPr rtl="0"/>
          <a:r>
            <a:rPr lang="en-US" dirty="0" smtClean="0"/>
            <a:t>Additional Functionality</a:t>
          </a:r>
          <a:endParaRPr lang="en-US" dirty="0"/>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accent2">
            <a:lumMod val="40000"/>
            <a:lumOff val="60000"/>
          </a:schemeClr>
        </a:solidFill>
      </dgm:spPr>
      <dgm:t>
        <a:bodyPr/>
        <a:lstStyle/>
        <a:p>
          <a:pPr rtl="0"/>
          <a:r>
            <a:rPr lang="en-US" dirty="0" smtClean="0"/>
            <a:t>Resources and Support </a:t>
          </a:r>
          <a:endParaRPr lang="en-US" dirty="0"/>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t>
        <a:bodyPr/>
        <a:lstStyle/>
        <a:p>
          <a:endParaRPr lang="en-US"/>
        </a:p>
      </dgm:t>
    </dgm:pt>
  </dgm:ptLst>
  <dgm:cxnLst>
    <dgm:cxn modelId="{3A7B4FC1-0306-480F-AF09-3801CF860A40}" srcId="{4C8BC273-9C84-4140-B94A-70FD244D916F}" destId="{45EC50B5-5E56-45F7-A283-C981D9B5C660}" srcOrd="1" destOrd="0" parTransId="{0F657DDA-371D-4D28-B47C-FD33962898E4}" sibTransId="{36311444-ED41-4C5E-BAB4-99EA22EB015C}"/>
    <dgm:cxn modelId="{F80DF661-0AAD-48D3-BFC0-4711C07E023D}" srcId="{4C8BC273-9C84-4140-B94A-70FD244D916F}" destId="{DDF3AFDF-F93C-4077-9D54-74C68A3DDA11}" srcOrd="0" destOrd="0" parTransId="{4AD83C84-F9F0-44F6-A986-DC3DC94DA90E}" sibTransId="{B438AACE-54C4-4580-B070-FFFD48281841}"/>
    <dgm:cxn modelId="{E6633440-018E-40E5-B72F-F1F10087BB0E}" type="presOf" srcId="{DDF3AFDF-F93C-4077-9D54-74C68A3DDA11}" destId="{283CF67D-BAB1-4630-BD75-5888FA996D47}"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80C7BBDF-75A8-4639-8BC0-2337C84776B2}" type="presOf" srcId="{45EC50B5-5E56-45F7-A283-C981D9B5C660}" destId="{81F84F09-CB93-49C5-A193-388B3D609934}" srcOrd="0" destOrd="0" presId="urn:microsoft.com/office/officeart/2005/8/layout/vList2"/>
    <dgm:cxn modelId="{DCFAE25A-6D64-454D-95DC-895AF45F4832}" type="presOf" srcId="{4C8BC273-9C84-4140-B94A-70FD244D916F}" destId="{CAF0A454-5F95-4267-98C4-F98FDC62B3F6}" srcOrd="0" destOrd="0" presId="urn:microsoft.com/office/officeart/2005/8/layout/vList2"/>
    <dgm:cxn modelId="{B8F06786-76EC-4832-8A33-7C708A9487D5}" type="presOf" srcId="{30904DEC-252A-4E6B-A4ED-685C01C7BFB9}" destId="{8EE6E61E-E0D4-4873-B4B6-B9EA566DDBB9}" srcOrd="0" destOrd="0" presId="urn:microsoft.com/office/officeart/2005/8/layout/vList2"/>
    <dgm:cxn modelId="{ADCA7EE2-28EC-4069-AF70-78890DB8D2F9}" type="presParOf" srcId="{CAF0A454-5F95-4267-98C4-F98FDC62B3F6}" destId="{283CF67D-BAB1-4630-BD75-5888FA996D47}" srcOrd="0" destOrd="0" presId="urn:microsoft.com/office/officeart/2005/8/layout/vList2"/>
    <dgm:cxn modelId="{DEE9CF1C-86B9-4E91-9D0E-8CFA0D57F535}" type="presParOf" srcId="{CAF0A454-5F95-4267-98C4-F98FDC62B3F6}" destId="{85EDCF71-D0D5-4F33-A74E-6F622DC7FE6B}" srcOrd="1" destOrd="0" presId="urn:microsoft.com/office/officeart/2005/8/layout/vList2"/>
    <dgm:cxn modelId="{A81B5AA6-746E-4AFE-84EA-E8D222AB7C29}" type="presParOf" srcId="{CAF0A454-5F95-4267-98C4-F98FDC62B3F6}" destId="{81F84F09-CB93-49C5-A193-388B3D609934}" srcOrd="2" destOrd="0" presId="urn:microsoft.com/office/officeart/2005/8/layout/vList2"/>
    <dgm:cxn modelId="{EDD8E68B-62F5-4CB2-AE0C-2FC9E3C1305A}" type="presParOf" srcId="{CAF0A454-5F95-4267-98C4-F98FDC62B3F6}" destId="{3FCCA936-5529-446D-AFBB-59879C435F36}" srcOrd="3" destOrd="0" presId="urn:microsoft.com/office/officeart/2005/8/layout/vList2"/>
    <dgm:cxn modelId="{BEEFD3C9-53A5-4703-8486-60D592ED781C}"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BECF7-D426-40BE-A3A0-88F728809A4B}">
      <dsp:nvSpPr>
        <dsp:cNvPr id="0" name=""/>
        <dsp:cNvSpPr/>
      </dsp:nvSpPr>
      <dsp:spPr>
        <a:xfrm>
          <a:off x="-5654379" y="-866053"/>
          <a:ext cx="6735907" cy="6735907"/>
        </a:xfrm>
        <a:prstGeom prst="blockArc">
          <a:avLst>
            <a:gd name="adj1" fmla="val 18900000"/>
            <a:gd name="adj2" fmla="val 2700000"/>
            <a:gd name="adj3" fmla="val 321"/>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EFEAF-1BCC-4A00-B89C-AAC1150CA956}">
      <dsp:nvSpPr>
        <dsp:cNvPr id="0" name=""/>
        <dsp:cNvSpPr/>
      </dsp:nvSpPr>
      <dsp:spPr>
        <a:xfrm>
          <a:off x="381030" y="152401"/>
          <a:ext cx="7735582" cy="607144"/>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Overview</a:t>
          </a:r>
          <a:endParaRPr lang="en-US" sz="2000" kern="1200" baseline="0" dirty="0"/>
        </a:p>
      </dsp:txBody>
      <dsp:txXfrm>
        <a:off x="381030" y="152401"/>
        <a:ext cx="7735582" cy="607144"/>
      </dsp:txXfrm>
    </dsp:sp>
    <dsp:sp modelId="{B22DB6B7-3833-4718-9BE9-83B8EA163D8C}">
      <dsp:nvSpPr>
        <dsp:cNvPr id="0" name=""/>
        <dsp:cNvSpPr/>
      </dsp:nvSpPr>
      <dsp:spPr>
        <a:xfrm>
          <a:off x="66800" y="170629"/>
          <a:ext cx="568431" cy="568431"/>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093BB-ED29-4D57-9870-5244788D89A7}">
      <dsp:nvSpPr>
        <dsp:cNvPr id="0" name=""/>
        <dsp:cNvSpPr/>
      </dsp:nvSpPr>
      <dsp:spPr>
        <a:xfrm>
          <a:off x="762829" y="838200"/>
          <a:ext cx="7323769" cy="59832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Initialization Report (I.R.)</a:t>
          </a:r>
          <a:endParaRPr lang="en-US" sz="2000" kern="1200" baseline="0" dirty="0"/>
        </a:p>
      </dsp:txBody>
      <dsp:txXfrm>
        <a:off x="762829" y="838200"/>
        <a:ext cx="7323769" cy="598326"/>
      </dsp:txXfrm>
    </dsp:sp>
    <dsp:sp modelId="{E0F2A5AC-F181-40F0-BF9F-F727861D4A31}">
      <dsp:nvSpPr>
        <dsp:cNvPr id="0" name=""/>
        <dsp:cNvSpPr/>
      </dsp:nvSpPr>
      <dsp:spPr>
        <a:xfrm>
          <a:off x="457200" y="838198"/>
          <a:ext cx="568431" cy="568431"/>
        </a:xfrm>
        <a:prstGeom prst="ellipse">
          <a:avLst/>
        </a:prstGeom>
        <a:solidFill>
          <a:schemeClr val="lt1">
            <a:hueOff val="0"/>
            <a:satOff val="0"/>
            <a:lumOff val="0"/>
            <a:alphaOff val="0"/>
          </a:schemeClr>
        </a:solidFill>
        <a:ln w="25400" cap="flat" cmpd="sng" algn="ctr">
          <a:solidFill>
            <a:schemeClr val="accent2">
              <a:shade val="50000"/>
              <a:hueOff val="-11386"/>
              <a:satOff val="-2079"/>
              <a:lumOff val="12031"/>
              <a:alphaOff val="0"/>
            </a:schemeClr>
          </a:solidFill>
          <a:prstDash val="solid"/>
        </a:ln>
        <a:effectLst/>
      </dsp:spPr>
      <dsp:style>
        <a:lnRef idx="2">
          <a:scrgbClr r="0" g="0" b="0"/>
        </a:lnRef>
        <a:fillRef idx="1">
          <a:scrgbClr r="0" g="0" b="0"/>
        </a:fillRef>
        <a:effectRef idx="0">
          <a:scrgbClr r="0" g="0" b="0"/>
        </a:effectRef>
        <a:fontRef idx="minor"/>
      </dsp:style>
    </dsp:sp>
    <dsp:sp modelId="{CDA243B1-C522-42DB-A94B-90151C8C9131}">
      <dsp:nvSpPr>
        <dsp:cNvPr id="0" name=""/>
        <dsp:cNvSpPr/>
      </dsp:nvSpPr>
      <dsp:spPr>
        <a:xfrm>
          <a:off x="988500" y="1523999"/>
          <a:ext cx="7098098" cy="590764"/>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Populate &amp; Upload Institutional Planning Spreadsheet (IPS)</a:t>
          </a:r>
          <a:endParaRPr lang="en-US" sz="2000" kern="1200" baseline="0" dirty="0"/>
        </a:p>
      </dsp:txBody>
      <dsp:txXfrm>
        <a:off x="988500" y="1523999"/>
        <a:ext cx="7098098" cy="590764"/>
      </dsp:txXfrm>
    </dsp:sp>
    <dsp:sp modelId="{29838866-992C-446D-AC74-E04A0AE3A2D0}">
      <dsp:nvSpPr>
        <dsp:cNvPr id="0" name=""/>
        <dsp:cNvSpPr/>
      </dsp:nvSpPr>
      <dsp:spPr>
        <a:xfrm>
          <a:off x="704284" y="1535165"/>
          <a:ext cx="568431" cy="568431"/>
        </a:xfrm>
        <a:prstGeom prst="ellipse">
          <a:avLst/>
        </a:prstGeom>
        <a:solidFill>
          <a:schemeClr val="lt1">
            <a:hueOff val="0"/>
            <a:satOff val="0"/>
            <a:lumOff val="0"/>
            <a:alphaOff val="0"/>
          </a:schemeClr>
        </a:solidFill>
        <a:ln w="25400" cap="flat" cmpd="sng" algn="ctr">
          <a:solidFill>
            <a:schemeClr val="accent2">
              <a:shade val="50000"/>
              <a:hueOff val="-22771"/>
              <a:satOff val="-4158"/>
              <a:lumOff val="24061"/>
              <a:alphaOff val="0"/>
            </a:schemeClr>
          </a:solidFill>
          <a:prstDash val="solid"/>
        </a:ln>
        <a:effectLst/>
      </dsp:spPr>
      <dsp:style>
        <a:lnRef idx="2">
          <a:scrgbClr r="0" g="0" b="0"/>
        </a:lnRef>
        <a:fillRef idx="1">
          <a:scrgbClr r="0" g="0" b="0"/>
        </a:fillRef>
        <a:effectRef idx="0">
          <a:scrgbClr r="0" g="0" b="0"/>
        </a:effectRef>
        <a:fontRef idx="minor"/>
      </dsp:style>
    </dsp:sp>
    <dsp:sp modelId="{1FD3D1DB-51DB-48F6-B026-CDEC783D8E23}">
      <dsp:nvSpPr>
        <dsp:cNvPr id="0" name=""/>
        <dsp:cNvSpPr/>
      </dsp:nvSpPr>
      <dsp:spPr>
        <a:xfrm>
          <a:off x="1060555" y="2133601"/>
          <a:ext cx="7026043" cy="73659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Compensation Admin Tool (CAT Page) &amp; Additional Adjustments Page (AAP)</a:t>
          </a:r>
        </a:p>
      </dsp:txBody>
      <dsp:txXfrm>
        <a:off x="1060555" y="2133601"/>
        <a:ext cx="7026043" cy="736596"/>
      </dsp:txXfrm>
    </dsp:sp>
    <dsp:sp modelId="{3C4EB9AD-914D-416F-848B-EECDF496AD39}">
      <dsp:nvSpPr>
        <dsp:cNvPr id="0" name=""/>
        <dsp:cNvSpPr/>
      </dsp:nvSpPr>
      <dsp:spPr>
        <a:xfrm>
          <a:off x="776339" y="2217684"/>
          <a:ext cx="568431" cy="568431"/>
        </a:xfrm>
        <a:prstGeom prst="ellipse">
          <a:avLst/>
        </a:prstGeom>
        <a:solidFill>
          <a:schemeClr val="lt1">
            <a:hueOff val="0"/>
            <a:satOff val="0"/>
            <a:lumOff val="0"/>
            <a:alphaOff val="0"/>
          </a:schemeClr>
        </a:solidFill>
        <a:ln w="25400" cap="flat" cmpd="sng" algn="ctr">
          <a:solidFill>
            <a:schemeClr val="accent2">
              <a:shade val="50000"/>
              <a:hueOff val="-34157"/>
              <a:satOff val="-6237"/>
              <a:lumOff val="36092"/>
              <a:alphaOff val="0"/>
            </a:schemeClr>
          </a:solidFill>
          <a:prstDash val="solid"/>
        </a:ln>
        <a:effectLst/>
      </dsp:spPr>
      <dsp:style>
        <a:lnRef idx="2">
          <a:scrgbClr r="0" g="0" b="0"/>
        </a:lnRef>
        <a:fillRef idx="1">
          <a:scrgbClr r="0" g="0" b="0"/>
        </a:fillRef>
        <a:effectRef idx="0">
          <a:scrgbClr r="0" g="0" b="0"/>
        </a:effectRef>
        <a:fontRef idx="minor"/>
      </dsp:style>
    </dsp:sp>
    <dsp:sp modelId="{2EE86176-E890-41A6-BBD0-2D9B93C572DA}">
      <dsp:nvSpPr>
        <dsp:cNvPr id="0" name=""/>
        <dsp:cNvSpPr/>
      </dsp:nvSpPr>
      <dsp:spPr>
        <a:xfrm>
          <a:off x="988500" y="2863636"/>
          <a:ext cx="7098098" cy="64156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CAT Setup – Lock Users &amp; Data Freeze</a:t>
          </a:r>
        </a:p>
      </dsp:txBody>
      <dsp:txXfrm>
        <a:off x="988500" y="2863636"/>
        <a:ext cx="7098098" cy="641563"/>
      </dsp:txXfrm>
    </dsp:sp>
    <dsp:sp modelId="{EC2ABAF4-DDD6-47CF-8D38-BBA27B20E3CB}">
      <dsp:nvSpPr>
        <dsp:cNvPr id="0" name=""/>
        <dsp:cNvSpPr/>
      </dsp:nvSpPr>
      <dsp:spPr>
        <a:xfrm>
          <a:off x="704284" y="2900202"/>
          <a:ext cx="568431" cy="568431"/>
        </a:xfrm>
        <a:prstGeom prst="ellipse">
          <a:avLst/>
        </a:prstGeom>
        <a:solidFill>
          <a:schemeClr val="lt1">
            <a:hueOff val="0"/>
            <a:satOff val="0"/>
            <a:lumOff val="0"/>
            <a:alphaOff val="0"/>
          </a:schemeClr>
        </a:solidFill>
        <a:ln w="25400" cap="flat" cmpd="sng" algn="ctr">
          <a:solidFill>
            <a:schemeClr val="accent2">
              <a:shade val="50000"/>
              <a:hueOff val="-34157"/>
              <a:satOff val="-6237"/>
              <a:lumOff val="36092"/>
              <a:alphaOff val="0"/>
            </a:schemeClr>
          </a:solidFill>
          <a:prstDash val="solid"/>
        </a:ln>
        <a:effectLst/>
      </dsp:spPr>
      <dsp:style>
        <a:lnRef idx="2">
          <a:scrgbClr r="0" g="0" b="0"/>
        </a:lnRef>
        <a:fillRef idx="1">
          <a:scrgbClr r="0" g="0" b="0"/>
        </a:fillRef>
        <a:effectRef idx="0">
          <a:scrgbClr r="0" g="0" b="0"/>
        </a:effectRef>
        <a:fontRef idx="minor"/>
      </dsp:style>
    </dsp:sp>
    <dsp:sp modelId="{ED885230-DE9D-4757-8027-6C793D0C3E88}">
      <dsp:nvSpPr>
        <dsp:cNvPr id="0" name=""/>
        <dsp:cNvSpPr/>
      </dsp:nvSpPr>
      <dsp:spPr>
        <a:xfrm>
          <a:off x="762829" y="3541870"/>
          <a:ext cx="7323769" cy="649130"/>
        </a:xfrm>
        <a:prstGeom prst="rect">
          <a:avLst/>
        </a:prstGeom>
        <a:solidFill>
          <a:schemeClr val="accent2">
            <a:shade val="50000"/>
            <a:hueOff val="-23705"/>
            <a:satOff val="-4805"/>
            <a:lumOff val="26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solidFill>
                <a:schemeClr val="bg1"/>
              </a:solidFill>
            </a:rPr>
            <a:t>CAT Reporting</a:t>
          </a:r>
        </a:p>
      </dsp:txBody>
      <dsp:txXfrm>
        <a:off x="762829" y="3541870"/>
        <a:ext cx="7323769" cy="649130"/>
      </dsp:txXfrm>
    </dsp:sp>
    <dsp:sp modelId="{DDEEB327-7D36-481C-AAAF-1F6E0B8B0B70}">
      <dsp:nvSpPr>
        <dsp:cNvPr id="0" name=""/>
        <dsp:cNvSpPr/>
      </dsp:nvSpPr>
      <dsp:spPr>
        <a:xfrm>
          <a:off x="478613" y="3582220"/>
          <a:ext cx="568431" cy="568431"/>
        </a:xfrm>
        <a:prstGeom prst="ellipse">
          <a:avLst/>
        </a:prstGeom>
        <a:solidFill>
          <a:schemeClr val="lt1">
            <a:hueOff val="0"/>
            <a:satOff val="0"/>
            <a:lumOff val="0"/>
            <a:alphaOff val="0"/>
          </a:schemeClr>
        </a:solidFill>
        <a:ln w="25400" cap="flat" cmpd="sng" algn="ctr">
          <a:solidFill>
            <a:schemeClr val="accent2">
              <a:shade val="50000"/>
              <a:hueOff val="-22771"/>
              <a:satOff val="-4158"/>
              <a:lumOff val="24061"/>
              <a:alphaOff val="0"/>
            </a:schemeClr>
          </a:solidFill>
          <a:prstDash val="solid"/>
        </a:ln>
        <a:effectLst/>
      </dsp:spPr>
      <dsp:style>
        <a:lnRef idx="2">
          <a:scrgbClr r="0" g="0" b="0"/>
        </a:lnRef>
        <a:fillRef idx="1">
          <a:scrgbClr r="0" g="0" b="0"/>
        </a:fillRef>
        <a:effectRef idx="0">
          <a:scrgbClr r="0" g="0" b="0"/>
        </a:effectRef>
        <a:fontRef idx="minor"/>
      </dsp:style>
    </dsp:sp>
    <dsp:sp modelId="{867CE81B-86EF-4E05-BFB7-655DEC08082C}">
      <dsp:nvSpPr>
        <dsp:cNvPr id="0" name=""/>
        <dsp:cNvSpPr/>
      </dsp:nvSpPr>
      <dsp:spPr>
        <a:xfrm>
          <a:off x="351016" y="4267201"/>
          <a:ext cx="7735582" cy="563506"/>
        </a:xfrm>
        <a:prstGeom prst="rect">
          <a:avLst/>
        </a:prstGeom>
        <a:solidFill>
          <a:schemeClr val="accent2">
            <a:shade val="50000"/>
            <a:hueOff val="-11853"/>
            <a:satOff val="-2403"/>
            <a:lumOff val="13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solidFill>
                <a:schemeClr val="bg1"/>
              </a:solidFill>
            </a:rPr>
            <a:t>Resources and Support</a:t>
          </a:r>
        </a:p>
      </dsp:txBody>
      <dsp:txXfrm>
        <a:off x="351016" y="4267201"/>
        <a:ext cx="7735582" cy="563506"/>
      </dsp:txXfrm>
    </dsp:sp>
    <dsp:sp modelId="{A378691D-02E4-456A-AD50-06306A71ED01}">
      <dsp:nvSpPr>
        <dsp:cNvPr id="0" name=""/>
        <dsp:cNvSpPr/>
      </dsp:nvSpPr>
      <dsp:spPr>
        <a:xfrm>
          <a:off x="66800" y="4264738"/>
          <a:ext cx="568431" cy="568431"/>
        </a:xfrm>
        <a:prstGeom prst="ellipse">
          <a:avLst/>
        </a:prstGeom>
        <a:solidFill>
          <a:schemeClr val="lt1">
            <a:hueOff val="0"/>
            <a:satOff val="0"/>
            <a:lumOff val="0"/>
            <a:alphaOff val="0"/>
          </a:schemeClr>
        </a:solidFill>
        <a:ln w="25400" cap="flat" cmpd="sng" algn="ctr">
          <a:solidFill>
            <a:schemeClr val="accent2">
              <a:shade val="50000"/>
              <a:hueOff val="-11386"/>
              <a:satOff val="-2079"/>
              <a:lumOff val="1203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Locating the CAT &amp; IPS Files</a:t>
          </a:r>
          <a:endParaRPr lang="en-US" sz="2300" kern="1200" dirty="0"/>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IR to IPS to CAT Process</a:t>
          </a:r>
          <a:endParaRPr lang="en-US" sz="2300" kern="1200" dirty="0"/>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and AAP</a:t>
          </a:r>
          <a:endParaRPr lang="en-US" sz="2300" kern="1200" dirty="0"/>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Setup – Lock Users &amp; Data Freeze</a:t>
          </a:r>
          <a:endParaRPr lang="en-US" sz="2300" kern="1200" dirty="0"/>
        </a:p>
      </dsp:txBody>
      <dsp:txXfrm>
        <a:off x="1069594" y="3391706"/>
        <a:ext cx="6089640" cy="504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Locating the CAT &amp; IPS Files</a:t>
          </a:r>
          <a:endParaRPr lang="en-US" sz="2300" kern="1200" dirty="0"/>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IR to IPS to CAT Process</a:t>
          </a:r>
          <a:endParaRPr lang="en-US" sz="2300" kern="1200" dirty="0"/>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and AAP</a:t>
          </a:r>
          <a:endParaRPr lang="en-US" sz="2300" kern="1200" dirty="0"/>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Setup – Lock Users &amp; Data Freeze</a:t>
          </a:r>
          <a:endParaRPr lang="en-US" sz="2300" kern="1200" dirty="0"/>
        </a:p>
      </dsp:txBody>
      <dsp:txXfrm>
        <a:off x="1069594" y="3391706"/>
        <a:ext cx="6089640" cy="504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6962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chemeClr val="tx1"/>
              </a:solidFill>
            </a:rPr>
            <a:t>CAT Reporting</a:t>
          </a:r>
          <a:endParaRPr lang="en-US" sz="3500" kern="1200" dirty="0">
            <a:solidFill>
              <a:schemeClr val="tx1"/>
            </a:solidFill>
          </a:endParaRPr>
        </a:p>
      </dsp:txBody>
      <dsp:txXfrm>
        <a:off x="40980" y="40980"/>
        <a:ext cx="7614240" cy="757514"/>
      </dsp:txXfrm>
    </dsp:sp>
    <dsp:sp modelId="{81F84F09-CB93-49C5-A193-388B3D609934}">
      <dsp:nvSpPr>
        <dsp:cNvPr id="0" name=""/>
        <dsp:cNvSpPr/>
      </dsp:nvSpPr>
      <dsp:spPr>
        <a:xfrm>
          <a:off x="0" y="951862"/>
          <a:ext cx="76962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smtClean="0"/>
            <a:t>Additional Functionality</a:t>
          </a:r>
          <a:endParaRPr lang="en-US" sz="3500" kern="1200"/>
        </a:p>
      </dsp:txBody>
      <dsp:txXfrm>
        <a:off x="40980" y="992842"/>
        <a:ext cx="7614240" cy="757514"/>
      </dsp:txXfrm>
    </dsp:sp>
    <dsp:sp modelId="{8EE6E61E-E0D4-4873-B4B6-B9EA566DDBB9}">
      <dsp:nvSpPr>
        <dsp:cNvPr id="0" name=""/>
        <dsp:cNvSpPr/>
      </dsp:nvSpPr>
      <dsp:spPr>
        <a:xfrm>
          <a:off x="0" y="1892137"/>
          <a:ext cx="76962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Training and Support </a:t>
          </a:r>
          <a:endParaRPr lang="en-US" sz="3500" kern="1200" dirty="0"/>
        </a:p>
      </dsp:txBody>
      <dsp:txXfrm>
        <a:off x="40980" y="1933117"/>
        <a:ext cx="7614240" cy="75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92433" tIns="46217" rIns="92433" bIns="46217" rtlCol="0"/>
          <a:lstStyle>
            <a:lvl1pPr algn="l">
              <a:defRPr sz="1200"/>
            </a:lvl1pPr>
          </a:lstStyle>
          <a:p>
            <a:endParaRPr lang="en-US" dirty="0"/>
          </a:p>
        </p:txBody>
      </p:sp>
      <p:sp>
        <p:nvSpPr>
          <p:cNvPr id="3" name="Date Placeholder 2"/>
          <p:cNvSpPr>
            <a:spLocks noGrp="1"/>
          </p:cNvSpPr>
          <p:nvPr>
            <p:ph type="dt" sz="quarter" idx="1"/>
          </p:nvPr>
        </p:nvSpPr>
        <p:spPr>
          <a:xfrm>
            <a:off x="5265811" y="2"/>
            <a:ext cx="4028440" cy="350520"/>
          </a:xfrm>
          <a:prstGeom prst="rect">
            <a:avLst/>
          </a:prstGeom>
        </p:spPr>
        <p:txBody>
          <a:bodyPr vert="horz" lIns="92433" tIns="46217" rIns="92433" bIns="46217" rtlCol="0"/>
          <a:lstStyle>
            <a:lvl1pPr algn="r">
              <a:defRPr sz="1200"/>
            </a:lvl1pPr>
          </a:lstStyle>
          <a:p>
            <a:fld id="{E9AAB470-F3B3-4A98-A7F4-B8990F8E14C8}" type="datetimeFigureOut">
              <a:rPr lang="en-US" smtClean="0"/>
              <a:t>2/9/2017</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2433" tIns="46217" rIns="92433" bIns="462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1" y="6658664"/>
            <a:ext cx="4028440" cy="350520"/>
          </a:xfrm>
          <a:prstGeom prst="rect">
            <a:avLst/>
          </a:prstGeom>
        </p:spPr>
        <p:txBody>
          <a:bodyPr vert="horz" lIns="92433" tIns="46217" rIns="92433" bIns="46217" rtlCol="0" anchor="b"/>
          <a:lstStyle>
            <a:lvl1pPr algn="r">
              <a:defRPr sz="1200"/>
            </a:lvl1pPr>
          </a:lstStyle>
          <a:p>
            <a:fld id="{5FABAAFB-F714-434F-BAC1-42768C750428}" type="slidenum">
              <a:rPr lang="en-US" smtClean="0"/>
              <a:t>‹#›</a:t>
            </a:fld>
            <a:endParaRPr lang="en-US" dirty="0"/>
          </a:p>
        </p:txBody>
      </p:sp>
    </p:spTree>
    <p:extLst>
      <p:ext uri="{BB962C8B-B14F-4D97-AF65-F5344CB8AC3E}">
        <p14:creationId xmlns:p14="http://schemas.microsoft.com/office/powerpoint/2010/main" val="359597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92433" tIns="46217" rIns="92433" bIns="46217" rtlCol="0"/>
          <a:lstStyle>
            <a:lvl1pPr algn="l">
              <a:defRPr sz="1200"/>
            </a:lvl1pPr>
          </a:lstStyle>
          <a:p>
            <a:endParaRPr lang="en-US" dirty="0"/>
          </a:p>
        </p:txBody>
      </p:sp>
      <p:sp>
        <p:nvSpPr>
          <p:cNvPr id="3" name="Date Placeholder 2"/>
          <p:cNvSpPr>
            <a:spLocks noGrp="1"/>
          </p:cNvSpPr>
          <p:nvPr>
            <p:ph type="dt" idx="1"/>
          </p:nvPr>
        </p:nvSpPr>
        <p:spPr>
          <a:xfrm>
            <a:off x="5265811" y="2"/>
            <a:ext cx="4028440" cy="350520"/>
          </a:xfrm>
          <a:prstGeom prst="rect">
            <a:avLst/>
          </a:prstGeom>
        </p:spPr>
        <p:txBody>
          <a:bodyPr vert="horz" lIns="92433" tIns="46217" rIns="92433" bIns="46217" rtlCol="0"/>
          <a:lstStyle>
            <a:lvl1pPr algn="r">
              <a:defRPr sz="1200"/>
            </a:lvl1pPr>
          </a:lstStyle>
          <a:p>
            <a:fld id="{9088C54F-2B93-47B2-87C7-D4B1F1DD51FF}" type="datetimeFigureOut">
              <a:rPr lang="en-US" smtClean="0"/>
              <a:t>2/9/2017</a:t>
            </a:fld>
            <a:endParaRPr lang="en-US" dirty="0"/>
          </a:p>
        </p:txBody>
      </p:sp>
      <p:sp>
        <p:nvSpPr>
          <p:cNvPr id="4" name="Slide Image Placeholder 3"/>
          <p:cNvSpPr>
            <a:spLocks noGrp="1" noRot="1" noChangeAspect="1"/>
          </p:cNvSpPr>
          <p:nvPr>
            <p:ph type="sldImg" idx="2"/>
          </p:nvPr>
        </p:nvSpPr>
        <p:spPr>
          <a:xfrm>
            <a:off x="2895600" y="525463"/>
            <a:ext cx="3506788" cy="2628900"/>
          </a:xfrm>
          <a:prstGeom prst="rect">
            <a:avLst/>
          </a:prstGeom>
          <a:noFill/>
          <a:ln w="12700">
            <a:solidFill>
              <a:prstClr val="black"/>
            </a:solidFill>
          </a:ln>
        </p:spPr>
        <p:txBody>
          <a:bodyPr vert="horz" lIns="92433" tIns="46217" rIns="92433" bIns="46217" rtlCol="0" anchor="ctr"/>
          <a:lstStyle/>
          <a:p>
            <a:endParaRPr lang="en-US" dirty="0"/>
          </a:p>
        </p:txBody>
      </p:sp>
      <p:sp>
        <p:nvSpPr>
          <p:cNvPr id="5" name="Notes Placeholder 4"/>
          <p:cNvSpPr>
            <a:spLocks noGrp="1"/>
          </p:cNvSpPr>
          <p:nvPr>
            <p:ph type="body" sz="quarter" idx="3"/>
          </p:nvPr>
        </p:nvSpPr>
        <p:spPr>
          <a:xfrm>
            <a:off x="929643" y="3329941"/>
            <a:ext cx="7437119" cy="3154680"/>
          </a:xfrm>
          <a:prstGeom prst="rect">
            <a:avLst/>
          </a:prstGeom>
        </p:spPr>
        <p:txBody>
          <a:bodyPr vert="horz" lIns="92433" tIns="46217" rIns="92433" bIns="462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40" cy="350520"/>
          </a:xfrm>
          <a:prstGeom prst="rect">
            <a:avLst/>
          </a:prstGeom>
        </p:spPr>
        <p:txBody>
          <a:bodyPr vert="horz" lIns="92433" tIns="46217" rIns="92433" bIns="462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2433" tIns="46217" rIns="92433" bIns="46217" rtlCol="0" anchor="b"/>
          <a:lstStyle>
            <a:lvl1pPr algn="r">
              <a:defRPr sz="1200"/>
            </a:lvl1pPr>
          </a:lstStyle>
          <a:p>
            <a:fld id="{D4F5E9BB-4377-4C4D-B255-3E3259351C29}" type="slidenum">
              <a:rPr lang="en-US" smtClean="0"/>
              <a:t>‹#›</a:t>
            </a:fld>
            <a:endParaRPr lang="en-US" dirty="0"/>
          </a:p>
        </p:txBody>
      </p:sp>
    </p:spTree>
    <p:extLst>
      <p:ext uri="{BB962C8B-B14F-4D97-AF65-F5344CB8AC3E}">
        <p14:creationId xmlns:p14="http://schemas.microsoft.com/office/powerpoint/2010/main" val="128945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a:t>
            </a:fld>
            <a:endParaRPr lang="en-US" dirty="0"/>
          </a:p>
        </p:txBody>
      </p:sp>
    </p:spTree>
    <p:extLst>
      <p:ext uri="{BB962C8B-B14F-4D97-AF65-F5344CB8AC3E}">
        <p14:creationId xmlns:p14="http://schemas.microsoft.com/office/powerpoint/2010/main" val="316243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11</a:t>
            </a:fld>
            <a:endParaRPr lang="en-US" dirty="0"/>
          </a:p>
        </p:txBody>
      </p:sp>
    </p:spTree>
    <p:extLst>
      <p:ext uri="{BB962C8B-B14F-4D97-AF65-F5344CB8AC3E}">
        <p14:creationId xmlns:p14="http://schemas.microsoft.com/office/powerpoint/2010/main" val="300557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12</a:t>
            </a:fld>
            <a:endParaRPr lang="en-US" dirty="0"/>
          </a:p>
        </p:txBody>
      </p:sp>
    </p:spTree>
    <p:extLst>
      <p:ext uri="{BB962C8B-B14F-4D97-AF65-F5344CB8AC3E}">
        <p14:creationId xmlns:p14="http://schemas.microsoft.com/office/powerpoint/2010/main" val="372676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B1AF8-440C-4CDB-9BD2-D8E421587A2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0351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15</a:t>
            </a:fld>
            <a:endParaRPr lang="en-US" dirty="0"/>
          </a:p>
        </p:txBody>
      </p:sp>
    </p:spTree>
    <p:extLst>
      <p:ext uri="{BB962C8B-B14F-4D97-AF65-F5344CB8AC3E}">
        <p14:creationId xmlns:p14="http://schemas.microsoft.com/office/powerpoint/2010/main" val="82028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16</a:t>
            </a:fld>
            <a:endParaRPr lang="en-US" dirty="0"/>
          </a:p>
        </p:txBody>
      </p:sp>
    </p:spTree>
    <p:extLst>
      <p:ext uri="{BB962C8B-B14F-4D97-AF65-F5344CB8AC3E}">
        <p14:creationId xmlns:p14="http://schemas.microsoft.com/office/powerpoint/2010/main" val="214303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17</a:t>
            </a:fld>
            <a:endParaRPr lang="en-US" dirty="0"/>
          </a:p>
        </p:txBody>
      </p:sp>
    </p:spTree>
    <p:extLst>
      <p:ext uri="{BB962C8B-B14F-4D97-AF65-F5344CB8AC3E}">
        <p14:creationId xmlns:p14="http://schemas.microsoft.com/office/powerpoint/2010/main" val="194361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18</a:t>
            </a:fld>
            <a:endParaRPr lang="en-US" dirty="0"/>
          </a:p>
        </p:txBody>
      </p:sp>
    </p:spTree>
    <p:extLst>
      <p:ext uri="{BB962C8B-B14F-4D97-AF65-F5344CB8AC3E}">
        <p14:creationId xmlns:p14="http://schemas.microsoft.com/office/powerpoint/2010/main" val="354845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19</a:t>
            </a:fld>
            <a:endParaRPr lang="en-US" dirty="0"/>
          </a:p>
        </p:txBody>
      </p:sp>
    </p:spTree>
    <p:extLst>
      <p:ext uri="{BB962C8B-B14F-4D97-AF65-F5344CB8AC3E}">
        <p14:creationId xmlns:p14="http://schemas.microsoft.com/office/powerpoint/2010/main" val="35731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20</a:t>
            </a:fld>
            <a:endParaRPr lang="en-US" dirty="0"/>
          </a:p>
        </p:txBody>
      </p:sp>
    </p:spTree>
    <p:extLst>
      <p:ext uri="{BB962C8B-B14F-4D97-AF65-F5344CB8AC3E}">
        <p14:creationId xmlns:p14="http://schemas.microsoft.com/office/powerpoint/2010/main" val="277445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21</a:t>
            </a:fld>
            <a:endParaRPr lang="en-US" dirty="0"/>
          </a:p>
        </p:txBody>
      </p:sp>
    </p:spTree>
    <p:extLst>
      <p:ext uri="{BB962C8B-B14F-4D97-AF65-F5344CB8AC3E}">
        <p14:creationId xmlns:p14="http://schemas.microsoft.com/office/powerpoint/2010/main" val="173634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a:t>
            </a:fld>
            <a:endParaRPr lang="en-US" dirty="0"/>
          </a:p>
        </p:txBody>
      </p:sp>
    </p:spTree>
    <p:extLst>
      <p:ext uri="{BB962C8B-B14F-4D97-AF65-F5344CB8AC3E}">
        <p14:creationId xmlns:p14="http://schemas.microsoft.com/office/powerpoint/2010/main" val="102108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22</a:t>
            </a:fld>
            <a:endParaRPr lang="en-US" dirty="0"/>
          </a:p>
        </p:txBody>
      </p:sp>
    </p:spTree>
    <p:extLst>
      <p:ext uri="{BB962C8B-B14F-4D97-AF65-F5344CB8AC3E}">
        <p14:creationId xmlns:p14="http://schemas.microsoft.com/office/powerpoint/2010/main" val="1462385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23</a:t>
            </a:fld>
            <a:endParaRPr lang="en-US" dirty="0"/>
          </a:p>
        </p:txBody>
      </p:sp>
    </p:spTree>
    <p:extLst>
      <p:ext uri="{BB962C8B-B14F-4D97-AF65-F5344CB8AC3E}">
        <p14:creationId xmlns:p14="http://schemas.microsoft.com/office/powerpoint/2010/main" val="1502201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HR </a:t>
            </a:r>
            <a:r>
              <a:rPr lang="en-US" baseline="0" dirty="0" err="1" smtClean="0"/>
              <a:t>dept</a:t>
            </a:r>
            <a:r>
              <a:rPr lang="en-US" baseline="0" dirty="0" smtClean="0"/>
              <a:t> – how they see their employees</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26</a:t>
            </a:fld>
            <a:endParaRPr lang="en-US"/>
          </a:p>
        </p:txBody>
      </p:sp>
    </p:spTree>
    <p:extLst>
      <p:ext uri="{BB962C8B-B14F-4D97-AF65-F5344CB8AC3E}">
        <p14:creationId xmlns:p14="http://schemas.microsoft.com/office/powerpoint/2010/main" val="3547358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28</a:t>
            </a:fld>
            <a:endParaRPr lang="en-US" dirty="0"/>
          </a:p>
        </p:txBody>
      </p:sp>
    </p:spTree>
    <p:extLst>
      <p:ext uri="{BB962C8B-B14F-4D97-AF65-F5344CB8AC3E}">
        <p14:creationId xmlns:p14="http://schemas.microsoft.com/office/powerpoint/2010/main" val="1742617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30</a:t>
            </a:fld>
            <a:endParaRPr lang="en-US" dirty="0"/>
          </a:p>
        </p:txBody>
      </p:sp>
    </p:spTree>
    <p:extLst>
      <p:ext uri="{BB962C8B-B14F-4D97-AF65-F5344CB8AC3E}">
        <p14:creationId xmlns:p14="http://schemas.microsoft.com/office/powerpoint/2010/main" val="349260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31</a:t>
            </a:fld>
            <a:endParaRPr lang="en-US" dirty="0"/>
          </a:p>
        </p:txBody>
      </p:sp>
    </p:spTree>
    <p:extLst>
      <p:ext uri="{BB962C8B-B14F-4D97-AF65-F5344CB8AC3E}">
        <p14:creationId xmlns:p14="http://schemas.microsoft.com/office/powerpoint/2010/main" val="634588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content on individual reports</a:t>
            </a:r>
            <a:r>
              <a:rPr lang="en-US" baseline="0" dirty="0" smtClean="0"/>
              <a:t> (delete these slides)</a:t>
            </a:r>
          </a:p>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32</a:t>
            </a:fld>
            <a:endParaRPr lang="en-US"/>
          </a:p>
        </p:txBody>
      </p:sp>
    </p:spTree>
    <p:extLst>
      <p:ext uri="{BB962C8B-B14F-4D97-AF65-F5344CB8AC3E}">
        <p14:creationId xmlns:p14="http://schemas.microsoft.com/office/powerpoint/2010/main" val="3202700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34</a:t>
            </a:fld>
            <a:endParaRPr lang="en-US" dirty="0"/>
          </a:p>
        </p:txBody>
      </p:sp>
    </p:spTree>
    <p:extLst>
      <p:ext uri="{BB962C8B-B14F-4D97-AF65-F5344CB8AC3E}">
        <p14:creationId xmlns:p14="http://schemas.microsoft.com/office/powerpoint/2010/main" val="172437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36</a:t>
            </a:fld>
            <a:endParaRPr lang="en-US" dirty="0"/>
          </a:p>
        </p:txBody>
      </p:sp>
    </p:spTree>
    <p:extLst>
      <p:ext uri="{BB962C8B-B14F-4D97-AF65-F5344CB8AC3E}">
        <p14:creationId xmlns:p14="http://schemas.microsoft.com/office/powerpoint/2010/main" val="2534830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37</a:t>
            </a:fld>
            <a:endParaRPr lang="en-US" dirty="0"/>
          </a:p>
        </p:txBody>
      </p:sp>
    </p:spTree>
    <p:extLst>
      <p:ext uri="{BB962C8B-B14F-4D97-AF65-F5344CB8AC3E}">
        <p14:creationId xmlns:p14="http://schemas.microsoft.com/office/powerpoint/2010/main" val="243178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5786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38</a:t>
            </a:fld>
            <a:endParaRPr lang="en-US" dirty="0"/>
          </a:p>
        </p:txBody>
      </p:sp>
    </p:spTree>
    <p:extLst>
      <p:ext uri="{BB962C8B-B14F-4D97-AF65-F5344CB8AC3E}">
        <p14:creationId xmlns:p14="http://schemas.microsoft.com/office/powerpoint/2010/main" val="2403998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39</a:t>
            </a:fld>
            <a:endParaRPr lang="en-US" dirty="0"/>
          </a:p>
        </p:txBody>
      </p:sp>
    </p:spTree>
    <p:extLst>
      <p:ext uri="{BB962C8B-B14F-4D97-AF65-F5344CB8AC3E}">
        <p14:creationId xmlns:p14="http://schemas.microsoft.com/office/powerpoint/2010/main" val="3803094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47</a:t>
            </a:fld>
            <a:endParaRPr lang="en-US" dirty="0"/>
          </a:p>
        </p:txBody>
      </p:sp>
    </p:spTree>
    <p:extLst>
      <p:ext uri="{BB962C8B-B14F-4D97-AF65-F5344CB8AC3E}">
        <p14:creationId xmlns:p14="http://schemas.microsoft.com/office/powerpoint/2010/main" val="1155718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49</a:t>
            </a:fld>
            <a:endParaRPr lang="en-US" dirty="0"/>
          </a:p>
        </p:txBody>
      </p:sp>
    </p:spTree>
    <p:extLst>
      <p:ext uri="{BB962C8B-B14F-4D97-AF65-F5344CB8AC3E}">
        <p14:creationId xmlns:p14="http://schemas.microsoft.com/office/powerpoint/2010/main" val="172063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a:t>
            </a:fld>
            <a:endParaRPr lang="en-US" dirty="0"/>
          </a:p>
        </p:txBody>
      </p:sp>
    </p:spTree>
    <p:extLst>
      <p:ext uri="{BB962C8B-B14F-4D97-AF65-F5344CB8AC3E}">
        <p14:creationId xmlns:p14="http://schemas.microsoft.com/office/powerpoint/2010/main" val="46878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6</a:t>
            </a:fld>
            <a:endParaRPr lang="en-US" dirty="0"/>
          </a:p>
        </p:txBody>
      </p:sp>
    </p:spTree>
    <p:extLst>
      <p:ext uri="{BB962C8B-B14F-4D97-AF65-F5344CB8AC3E}">
        <p14:creationId xmlns:p14="http://schemas.microsoft.com/office/powerpoint/2010/main" val="191418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date: 07/01</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7</a:t>
            </a:fld>
            <a:endParaRPr lang="en-US"/>
          </a:p>
        </p:txBody>
      </p:sp>
    </p:spTree>
    <p:extLst>
      <p:ext uri="{BB962C8B-B14F-4D97-AF65-F5344CB8AC3E}">
        <p14:creationId xmlns:p14="http://schemas.microsoft.com/office/powerpoint/2010/main" val="218497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8</a:t>
            </a:fld>
            <a:endParaRPr lang="en-US" dirty="0"/>
          </a:p>
        </p:txBody>
      </p:sp>
    </p:spTree>
    <p:extLst>
      <p:ext uri="{BB962C8B-B14F-4D97-AF65-F5344CB8AC3E}">
        <p14:creationId xmlns:p14="http://schemas.microsoft.com/office/powerpoint/2010/main" val="21929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9</a:t>
            </a:fld>
            <a:endParaRPr lang="en-US" dirty="0"/>
          </a:p>
        </p:txBody>
      </p:sp>
    </p:spTree>
    <p:extLst>
      <p:ext uri="{BB962C8B-B14F-4D97-AF65-F5344CB8AC3E}">
        <p14:creationId xmlns:p14="http://schemas.microsoft.com/office/powerpoint/2010/main" val="57976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10</a:t>
            </a:fld>
            <a:endParaRPr lang="en-US" dirty="0"/>
          </a:p>
        </p:txBody>
      </p:sp>
    </p:spTree>
    <p:extLst>
      <p:ext uri="{BB962C8B-B14F-4D97-AF65-F5344CB8AC3E}">
        <p14:creationId xmlns:p14="http://schemas.microsoft.com/office/powerpoint/2010/main" val="148164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0463D-2B4D-4086-8754-293C4482D352}" type="datetime1">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3669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AF455-D616-4362-B049-85ED3E6C5D44}" type="datetime1">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33875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4FF55-047E-404F-9B3D-613BAA536421}" type="datetime1">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173826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87627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5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5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77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80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58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59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2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24A2-6066-4768-849D-CE22A5F1C089}" type="datetime1">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14423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050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872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45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21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2"/>
          <p:cNvSpPr>
            <a:spLocks noGrp="1"/>
          </p:cNvSpPr>
          <p:nvPr userDrawn="1">
            <p:ph type="title"/>
          </p:nvPr>
        </p:nvSpPr>
        <p:spPr>
          <a:xfrm>
            <a:off x="0" y="25203"/>
            <a:ext cx="9144000" cy="666546"/>
          </a:xfrm>
          <a:prstGeom prst="rect">
            <a:avLst/>
          </a:prstGeom>
        </p:spPr>
        <p:txBody>
          <a:bodyPr/>
          <a:lstStyle>
            <a:lvl1pPr>
              <a:defRPr sz="3600">
                <a:solidFill>
                  <a:schemeClr val="bg1"/>
                </a:solidFill>
              </a:defRPr>
            </a:lvl1pPr>
          </a:lstStyle>
          <a:p>
            <a:endParaRPr lang="en-US" sz="3600" dirty="0">
              <a:solidFill>
                <a:schemeClr val="bg1"/>
              </a:solidFill>
            </a:endParaRPr>
          </a:p>
        </p:txBody>
      </p:sp>
      <p:sp>
        <p:nvSpPr>
          <p:cNvPr id="7" name="TextBox 6"/>
          <p:cNvSpPr txBox="1"/>
          <p:nvPr userDrawn="1"/>
        </p:nvSpPr>
        <p:spPr>
          <a:xfrm>
            <a:off x="0" y="6477000"/>
            <a:ext cx="533400" cy="369332"/>
          </a:xfrm>
          <a:prstGeom prst="rect">
            <a:avLst/>
          </a:prstGeom>
          <a:noFill/>
        </p:spPr>
        <p:txBody>
          <a:bodyPr wrap="square" rtlCol="0">
            <a:spAutoFit/>
          </a:bodyPr>
          <a:lstStyle/>
          <a:p>
            <a:fld id="{AFA9F0C3-B36C-4BB8-9FB1-EC9874BA746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4704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2450C-2E67-428F-9662-DAB13D14FFD2}" type="slidenum">
              <a:rPr lang="en-US" smtClean="0"/>
              <a:t>‹#›</a:t>
            </a:fld>
            <a:endParaRPr lang="en-US" dirty="0"/>
          </a:p>
        </p:txBody>
      </p:sp>
      <p:sp>
        <p:nvSpPr>
          <p:cNvPr id="7" name="Title 2"/>
          <p:cNvSpPr txBox="1">
            <a:spLocks/>
          </p:cNvSpPr>
          <p:nvPr userDrawn="1"/>
        </p:nvSpPr>
        <p:spPr>
          <a:xfrm>
            <a:off x="0" y="304800"/>
            <a:ext cx="9144000" cy="8382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dirty="0">
              <a:solidFill>
                <a:schemeClr val="bg1"/>
              </a:solidFill>
            </a:endParaRPr>
          </a:p>
        </p:txBody>
      </p:sp>
      <p:sp>
        <p:nvSpPr>
          <p:cNvPr id="9" name="Text Placeholder 8"/>
          <p:cNvSpPr>
            <a:spLocks noGrp="1"/>
          </p:cNvSpPr>
          <p:nvPr>
            <p:ph type="body" sz="quarter" idx="13" hasCustomPrompt="1"/>
          </p:nvPr>
        </p:nvSpPr>
        <p:spPr>
          <a:xfrm>
            <a:off x="0" y="304800"/>
            <a:ext cx="9144000" cy="838200"/>
          </a:xfrm>
        </p:spPr>
        <p:txBody>
          <a:bodyPr anchor="ctr">
            <a:normAutofit/>
          </a:bodyPr>
          <a:lstStyle>
            <a:lvl1pPr marL="0" indent="0" algn="ctr">
              <a:buNone/>
              <a:defRPr sz="4000">
                <a:solidFill>
                  <a:schemeClr val="bg1"/>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7640287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ABA8FE-1827-42EF-9E46-43AB38E164F1}" type="datetime1">
              <a:rPr lang="en-US" smtClean="0"/>
              <a:t>2/9/2017</a:t>
            </a:fld>
            <a:endParaRPr lang="en-US"/>
          </a:p>
        </p:txBody>
      </p:sp>
      <p:sp>
        <p:nvSpPr>
          <p:cNvPr id="4" name="Footer Placeholder 3"/>
          <p:cNvSpPr>
            <a:spLocks noGrp="1"/>
          </p:cNvSpPr>
          <p:nvPr>
            <p:ph type="ftr" sz="quarter" idx="11"/>
          </p:nvPr>
        </p:nvSpPr>
        <p:spPr/>
        <p:txBody>
          <a:bodyPr/>
          <a:lstStyle/>
          <a:p>
            <a:r>
              <a:rPr lang="en-US" smtClean="0"/>
              <a:t>University of Wisconsin - System</a:t>
            </a:r>
            <a:endParaRPr lang="en-US"/>
          </a:p>
        </p:txBody>
      </p:sp>
      <p:sp>
        <p:nvSpPr>
          <p:cNvPr id="5" name="Slide Number Placeholder 4"/>
          <p:cNvSpPr>
            <a:spLocks noGrp="1"/>
          </p:cNvSpPr>
          <p:nvPr>
            <p:ph type="sldNum" sz="quarter" idx="12"/>
          </p:nvPr>
        </p:nvSpPr>
        <p:spPr/>
        <p:txBody>
          <a:bodyPr/>
          <a:lstStyle/>
          <a:p>
            <a:fld id="{5F9F0D0D-C1D0-447B-88FF-E47BB6D86588}" type="slidenum">
              <a:rPr lang="en-US" smtClean="0"/>
              <a:t>‹#›</a:t>
            </a:fld>
            <a:endParaRPr lang="en-US"/>
          </a:p>
        </p:txBody>
      </p:sp>
      <p:sp>
        <p:nvSpPr>
          <p:cNvPr id="6"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7" name="Picture 6"/>
          <p:cNvPicPr/>
          <p:nvPr userDrawn="1"/>
        </p:nvPicPr>
        <p:blipFill>
          <a:blip r:embed="rId2"/>
          <a:stretch>
            <a:fillRect/>
          </a:stretch>
        </p:blipFill>
        <p:spPr>
          <a:xfrm>
            <a:off x="546344" y="6324600"/>
            <a:ext cx="520456" cy="377851"/>
          </a:xfrm>
          <a:prstGeom prst="rect">
            <a:avLst/>
          </a:prstGeom>
        </p:spPr>
      </p:pic>
    </p:spTree>
    <p:extLst>
      <p:ext uri="{BB962C8B-B14F-4D97-AF65-F5344CB8AC3E}">
        <p14:creationId xmlns:p14="http://schemas.microsoft.com/office/powerpoint/2010/main" val="1837714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4148974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318014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16689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55BDE-BDD6-4B90-976E-9E30DDE01E06}" type="datetime1">
              <a:rPr lang="en-US" smtClean="0"/>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853223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04544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438569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44240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983690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196212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847642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933772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506074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3877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51926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AF889-422B-40AC-97CC-C67022EB265C}" type="datetime1">
              <a:rPr lang="en-US" smtClean="0"/>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2978018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2/9/2017</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9186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D7FEB8-7141-4F9E-880B-F67A167695EE}" type="datetime1">
              <a:rPr lang="en-US" smtClean="0"/>
              <a:t>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26396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5E648-C14A-4A78-946E-249FB5B54619}" type="datetime1">
              <a:rPr lang="en-US" smtClean="0"/>
              <a:t>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95194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C91F1-B005-43E6-83D3-D9305A55053A}" type="datetime1">
              <a:rPr lang="en-US" smtClean="0"/>
              <a:t>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29216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81F03-421B-428F-9244-378726AB9E1C}" type="datetime1">
              <a:rPr lang="en-US" smtClean="0"/>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56607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96706-ECB5-4E5A-A795-8B52D833DD75}" type="datetime1">
              <a:rPr lang="en-US" smtClean="0"/>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119289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7D5B-4F63-4F02-A521-94530E911175}" type="datetime1">
              <a:rPr lang="en-US" smtClean="0"/>
              <a:t>2/9/2017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28032-F433-4918-9302-354B4E1A8ED5}" type="slidenum">
              <a:rPr lang="en-US" smtClean="0"/>
              <a:t>‹#›</a:t>
            </a:fld>
            <a:endParaRPr lang="en-US" dirty="0"/>
          </a:p>
        </p:txBody>
      </p:sp>
    </p:spTree>
    <p:extLst>
      <p:ext uri="{BB962C8B-B14F-4D97-AF65-F5344CB8AC3E}">
        <p14:creationId xmlns:p14="http://schemas.microsoft.com/office/powerpoint/2010/main" val="316310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180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5"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bi2.fastar.wisconsin.edu/workspace/index.js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hyperlink" Target="https://www.wisconsin.edu/compensation-administration-tool/"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mailto:catquestions@uwsa.edu" TargetMode="Externa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http://www.wisconsin.edu/compensation-administration-tool"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2417124"/>
            <a:ext cx="9144000" cy="1773876"/>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Compensation Administration Tool </a:t>
            </a:r>
            <a:endParaRPr lang="en-US" sz="4000" dirty="0">
              <a:solidFill>
                <a:schemeClr val="bg1"/>
              </a:solidFill>
              <a:cs typeface="Arial" panose="020B0604020202020204" pitchFamily="34" charset="0"/>
            </a:endParaRPr>
          </a:p>
          <a:p>
            <a:r>
              <a:rPr lang="en-US" sz="4000" dirty="0" smtClean="0">
                <a:solidFill>
                  <a:schemeClr val="bg1"/>
                </a:solidFill>
                <a:cs typeface="Arial" panose="020B0604020202020204" pitchFamily="34" charset="0"/>
              </a:rPr>
              <a:t>Refresher Training</a:t>
            </a:r>
          </a:p>
          <a:p>
            <a:r>
              <a:rPr lang="en-US" sz="3700" dirty="0" smtClean="0">
                <a:solidFill>
                  <a:schemeClr val="bg1"/>
                </a:solidFill>
                <a:cs typeface="Arial" panose="020B0604020202020204" pitchFamily="34" charset="0"/>
              </a:rPr>
              <a:t>February 2017</a:t>
            </a:r>
            <a:endParaRPr lang="en-US" sz="3700" dirty="0">
              <a:solidFill>
                <a:schemeClr val="bg1"/>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689708" y="4419600"/>
            <a:ext cx="3764583" cy="1066800"/>
          </a:xfrm>
          <a:prstGeom prst="rect">
            <a:avLst/>
          </a:prstGeom>
        </p:spPr>
      </p:pic>
    </p:spTree>
    <p:extLst>
      <p:ext uri="{BB962C8B-B14F-4D97-AF65-F5344CB8AC3E}">
        <p14:creationId xmlns:p14="http://schemas.microsoft.com/office/powerpoint/2010/main" val="1335737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11"/>
          <a:stretch/>
        </p:blipFill>
        <p:spPr bwMode="auto">
          <a:xfrm>
            <a:off x="123362" y="1166034"/>
            <a:ext cx="3512013" cy="33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10</a:t>
            </a:fld>
            <a:endParaRPr lang="en-US"/>
          </a:p>
        </p:txBody>
      </p:sp>
      <p:sp>
        <p:nvSpPr>
          <p:cNvPr id="5" name="Text Placeholder 4"/>
          <p:cNvSpPr>
            <a:spLocks noGrp="1"/>
          </p:cNvSpPr>
          <p:nvPr>
            <p:ph type="body" sz="quarter" idx="13"/>
          </p:nvPr>
        </p:nvSpPr>
        <p:spPr/>
        <p:txBody>
          <a:bodyPr>
            <a:normAutofit/>
          </a:bodyPr>
          <a:lstStyle/>
          <a:p>
            <a:r>
              <a:rPr lang="en-US" dirty="0" smtClean="0"/>
              <a:t>Institutional Planning Spreadsheet (IPS)</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861048"/>
            <a:ext cx="5927530" cy="24103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05200" y="1295400"/>
            <a:ext cx="5334000" cy="1477328"/>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input fields of the IPS are populated manually by copying and pasting from the IR.</a:t>
            </a:r>
          </a:p>
          <a:p>
            <a:pPr marL="285750" indent="-285750">
              <a:buFont typeface="Arial" panose="020B0604020202020204" pitchFamily="34" charset="0"/>
              <a:buChar char="•"/>
              <a:defRPr/>
            </a:pPr>
            <a:r>
              <a:rPr lang="en-US" dirty="0">
                <a:cs typeface="Arial" charset="0"/>
              </a:rPr>
              <a:t>Compensation </a:t>
            </a:r>
            <a:r>
              <a:rPr lang="en-US" dirty="0" smtClean="0">
                <a:cs typeface="Arial" charset="0"/>
              </a:rPr>
              <a:t>and funding changes </a:t>
            </a:r>
            <a:r>
              <a:rPr lang="en-US" dirty="0">
                <a:cs typeface="Arial" charset="0"/>
              </a:rPr>
              <a:t>can be made </a:t>
            </a:r>
            <a:r>
              <a:rPr lang="en-US" dirty="0" err="1">
                <a:cs typeface="Arial" charset="0"/>
              </a:rPr>
              <a:t>en</a:t>
            </a:r>
            <a:r>
              <a:rPr lang="en-US" dirty="0">
                <a:cs typeface="Arial" charset="0"/>
              </a:rPr>
              <a:t> masse and automatically calculated on this sheet for employees with up to five funding splits. </a:t>
            </a:r>
          </a:p>
        </p:txBody>
      </p:sp>
    </p:spTree>
    <p:extLst>
      <p:ext uri="{BB962C8B-B14F-4D97-AF65-F5344CB8AC3E}">
        <p14:creationId xmlns:p14="http://schemas.microsoft.com/office/powerpoint/2010/main" val="26352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8" y="1166033"/>
            <a:ext cx="3726752" cy="332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11</a:t>
            </a:fld>
            <a:endParaRPr lang="en-US"/>
          </a:p>
        </p:txBody>
      </p:sp>
      <p:sp>
        <p:nvSpPr>
          <p:cNvPr id="5" name="Text Placeholder 4"/>
          <p:cNvSpPr>
            <a:spLocks noGrp="1"/>
          </p:cNvSpPr>
          <p:nvPr>
            <p:ph type="body" sz="quarter" idx="13"/>
          </p:nvPr>
        </p:nvSpPr>
        <p:spPr/>
        <p:txBody>
          <a:bodyPr/>
          <a:lstStyle/>
          <a:p>
            <a:r>
              <a:rPr lang="en-US" dirty="0"/>
              <a:t>IPS Data Upload to CAT</a:t>
            </a:r>
          </a:p>
        </p:txBody>
      </p:sp>
      <p:sp>
        <p:nvSpPr>
          <p:cNvPr id="9" name="TextBox 8"/>
          <p:cNvSpPr txBox="1"/>
          <p:nvPr/>
        </p:nvSpPr>
        <p:spPr>
          <a:xfrm>
            <a:off x="3505200" y="1295400"/>
            <a:ext cx="53340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rate and funding data in the IPS is then loaded into the Compensation Administration Tool through the IPS to CAT Upload Process. </a:t>
            </a:r>
            <a:endParaRPr lang="en-US" sz="2000" dirty="0">
              <a:cs typeface="Arial" charset="0"/>
            </a:endParaRPr>
          </a:p>
          <a:p>
            <a:pPr lvl="1"/>
            <a:endParaRPr lang="en-US" dirty="0"/>
          </a:p>
        </p:txBody>
      </p:sp>
      <p:grpSp>
        <p:nvGrpSpPr>
          <p:cNvPr id="15" name="Group 14"/>
          <p:cNvGrpSpPr/>
          <p:nvPr/>
        </p:nvGrpSpPr>
        <p:grpSpPr>
          <a:xfrm>
            <a:off x="452353" y="4811580"/>
            <a:ext cx="8254396" cy="1365547"/>
            <a:chOff x="452353" y="4811580"/>
            <a:chExt cx="8254396" cy="1365547"/>
          </a:xfrm>
          <a:effectLst>
            <a:outerShdw blurRad="63500" sx="102000" sy="102000" algn="ctr" rotWithShape="0">
              <a:prstClr val="black">
                <a:alpha val="40000"/>
              </a:prstClr>
            </a:outerShdw>
          </a:effectLst>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48" t="3939" r="15738" b="52430"/>
            <a:stretch/>
          </p:blipFill>
          <p:spPr bwMode="auto">
            <a:xfrm>
              <a:off x="452353" y="4811580"/>
              <a:ext cx="8254396" cy="136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151014" y="5272439"/>
              <a:ext cx="1651415" cy="345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648810" y="2814520"/>
            <a:ext cx="3855720" cy="1348105"/>
            <a:chOff x="4648810" y="2814520"/>
            <a:chExt cx="3855720" cy="1348105"/>
          </a:xfrm>
        </p:grpSpPr>
        <p:pic>
          <p:nvPicPr>
            <p:cNvPr id="14" name="Picture 13"/>
            <p:cNvPicPr/>
            <p:nvPr/>
          </p:nvPicPr>
          <p:blipFill rotWithShape="1">
            <a:blip r:embed="rId5"/>
            <a:srcRect l="13230" t="20707" r="63359" b="56272"/>
            <a:stretch/>
          </p:blipFill>
          <p:spPr bwMode="auto">
            <a:xfrm>
              <a:off x="4648810" y="2814520"/>
              <a:ext cx="3855720" cy="134810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7" name="Rectangle 6"/>
            <p:cNvSpPr/>
            <p:nvPr/>
          </p:nvSpPr>
          <p:spPr>
            <a:xfrm>
              <a:off x="5378505" y="2968140"/>
              <a:ext cx="2073870" cy="307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wn Arrow 15"/>
          <p:cNvSpPr/>
          <p:nvPr/>
        </p:nvSpPr>
        <p:spPr>
          <a:xfrm>
            <a:off x="6146605" y="4235505"/>
            <a:ext cx="307240" cy="5376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549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5" t="2985"/>
          <a:stretch/>
        </p:blipFill>
        <p:spPr bwMode="auto">
          <a:xfrm>
            <a:off x="127819" y="1270962"/>
            <a:ext cx="3580731" cy="32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p:cNvSpPr>
            <a:spLocks noGrp="1"/>
          </p:cNvSpPr>
          <p:nvPr>
            <p:ph type="body" sz="quarter" idx="13"/>
          </p:nvPr>
        </p:nvSpPr>
        <p:spPr/>
        <p:txBody>
          <a:bodyPr>
            <a:normAutofit/>
          </a:bodyPr>
          <a:lstStyle/>
          <a:p>
            <a:r>
              <a:rPr lang="en-US" dirty="0" smtClean="0"/>
              <a:t>IPS Data Upload to CAT</a:t>
            </a:r>
            <a:endParaRPr lang="en-US" dirty="0"/>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449" t="19931" r="47930" b="26224"/>
          <a:stretch/>
        </p:blipFill>
        <p:spPr bwMode="auto">
          <a:xfrm>
            <a:off x="4416362" y="2708920"/>
            <a:ext cx="4361121" cy="3333832"/>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extLst/>
        </p:spPr>
      </p:pic>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12</a:t>
            </a:fld>
            <a:endParaRPr lang="en-US"/>
          </a:p>
        </p:txBody>
      </p:sp>
      <p:sp>
        <p:nvSpPr>
          <p:cNvPr id="11" name="TextBox 10"/>
          <p:cNvSpPr txBox="1"/>
          <p:nvPr/>
        </p:nvSpPr>
        <p:spPr>
          <a:xfrm>
            <a:off x="3505200" y="1295400"/>
            <a:ext cx="53340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rate and funding data in the IPS is then loaded into the Compensation Administration Tool through the IPS to CAT Upload Process. </a:t>
            </a:r>
            <a:endParaRPr lang="en-US" sz="2000" dirty="0">
              <a:cs typeface="Arial" charset="0"/>
            </a:endParaRPr>
          </a:p>
          <a:p>
            <a:pPr lvl="1"/>
            <a:endParaRPr lang="en-US" dirty="0"/>
          </a:p>
        </p:txBody>
      </p:sp>
    </p:spTree>
    <p:extLst>
      <p:ext uri="{BB962C8B-B14F-4D97-AF65-F5344CB8AC3E}">
        <p14:creationId xmlns:p14="http://schemas.microsoft.com/office/powerpoint/2010/main" val="272291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96916752"/>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13</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Training Overview</a:t>
            </a:r>
            <a:endParaRPr lang="en-US" dirty="0"/>
          </a:p>
        </p:txBody>
      </p:sp>
    </p:spTree>
    <p:extLst>
      <p:ext uri="{BB962C8B-B14F-4D97-AF65-F5344CB8AC3E}">
        <p14:creationId xmlns:p14="http://schemas.microsoft.com/office/powerpoint/2010/main" val="1800261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solidFill>
            <a:srgbClr val="C00000"/>
          </a:solidFill>
        </p:spPr>
        <p:txBody>
          <a:bodyPr>
            <a:normAutofit fontScale="47500" lnSpcReduction="20000"/>
          </a:bodyPr>
          <a:lstStyle/>
          <a:p>
            <a:endParaRPr lang="en-US" dirty="0" smtClean="0"/>
          </a:p>
          <a:p>
            <a:r>
              <a:rPr lang="en-US" sz="6400" dirty="0" smtClean="0"/>
              <a:t>CAT </a:t>
            </a:r>
            <a:r>
              <a:rPr lang="en-US" sz="6400" dirty="0"/>
              <a:t>Employee Data Page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5" y="1154549"/>
            <a:ext cx="8229600" cy="5638799"/>
          </a:xfrm>
          <a:prstGeom prst="rect">
            <a:avLst/>
          </a:prstGeom>
          <a:effectLst/>
        </p:spPr>
      </p:pic>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14</a:t>
            </a:fld>
            <a:endParaRPr lang="en-US"/>
          </a:p>
        </p:txBody>
      </p:sp>
    </p:spTree>
    <p:extLst>
      <p:ext uri="{BB962C8B-B14F-4D97-AF65-F5344CB8AC3E}">
        <p14:creationId xmlns:p14="http://schemas.microsoft.com/office/powerpoint/2010/main" val="3631227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228076"/>
            <a:ext cx="9053465" cy="890527"/>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190890" y="204642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Employee Attributes</a:t>
            </a:r>
          </a:p>
          <a:p>
            <a:pPr algn="ctr"/>
            <a:r>
              <a:rPr lang="en-US" dirty="0" smtClean="0"/>
              <a:t>Pulls key demographics from HRS</a:t>
            </a:r>
            <a:endParaRPr lang="en-US" dirty="0"/>
          </a:p>
        </p:txBody>
      </p:sp>
      <p:cxnSp>
        <p:nvCxnSpPr>
          <p:cNvPr id="15" name="Straight Arrow Connector 14"/>
          <p:cNvCxnSpPr>
            <a:stCxn id="6" idx="2"/>
            <a:endCxn id="8" idx="0"/>
          </p:cNvCxnSpPr>
          <p:nvPr/>
        </p:nvCxnSpPr>
        <p:spPr>
          <a:xfrm flipH="1">
            <a:off x="4187950" y="1118603"/>
            <a:ext cx="379872" cy="9278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12315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1013271"/>
            <a:ext cx="9053465" cy="913671"/>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190890" y="289133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Recent and Future HR Transactions</a:t>
            </a:r>
          </a:p>
          <a:p>
            <a:pPr algn="ctr"/>
            <a:r>
              <a:rPr lang="en-US" dirty="0" smtClean="0"/>
              <a:t>Pulls recent transactions from an employee’s job record in HRS that are relevant to the compensation process</a:t>
            </a:r>
            <a:endParaRPr lang="en-US" dirty="0"/>
          </a:p>
        </p:txBody>
      </p:sp>
      <p:cxnSp>
        <p:nvCxnSpPr>
          <p:cNvPr id="15" name="Straight Arrow Connector 14"/>
          <p:cNvCxnSpPr>
            <a:stCxn id="6" idx="2"/>
            <a:endCxn id="8" idx="0"/>
          </p:cNvCxnSpPr>
          <p:nvPr/>
        </p:nvCxnSpPr>
        <p:spPr>
          <a:xfrm flipH="1">
            <a:off x="4187950" y="1926942"/>
            <a:ext cx="379872" cy="9643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93035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7337160" y="2084825"/>
            <a:ext cx="1628345" cy="426235"/>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229295" y="143194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When the Job Data Feed is ON:</a:t>
            </a:r>
          </a:p>
          <a:p>
            <a:pPr algn="ctr"/>
            <a:r>
              <a:rPr lang="en-US" dirty="0" smtClean="0"/>
              <a:t>Data from HRS is updated nightly and when the employee record page is viewed</a:t>
            </a:r>
            <a:endParaRPr lang="en-US" dirty="0"/>
          </a:p>
        </p:txBody>
      </p:sp>
      <p:cxnSp>
        <p:nvCxnSpPr>
          <p:cNvPr id="15" name="Straight Arrow Connector 14"/>
          <p:cNvCxnSpPr>
            <a:stCxn id="6" idx="1"/>
            <a:endCxn id="8" idx="3"/>
          </p:cNvCxnSpPr>
          <p:nvPr/>
        </p:nvCxnSpPr>
        <p:spPr>
          <a:xfrm flipH="1">
            <a:off x="6223414" y="2297943"/>
            <a:ext cx="1113746" cy="941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57991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1886783"/>
            <a:ext cx="9053465" cy="2091031"/>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535065" y="4369923"/>
            <a:ext cx="3994119" cy="2112275"/>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Compensation Data</a:t>
            </a:r>
          </a:p>
          <a:p>
            <a:pPr algn="ctr"/>
            <a:r>
              <a:rPr lang="en-US" dirty="0" smtClean="0"/>
              <a:t>Displays compensation changes which will be added to an employee’s job record</a:t>
            </a:r>
          </a:p>
          <a:p>
            <a:pPr algn="ctr"/>
            <a:endParaRPr lang="en-US" dirty="0" smtClean="0"/>
          </a:p>
          <a:p>
            <a:pPr algn="ctr"/>
            <a:r>
              <a:rPr lang="en-US" dirty="0" smtClean="0"/>
              <a:t>Populates through the IPS upload and manual additions</a:t>
            </a:r>
            <a:endParaRPr lang="en-US" dirty="0"/>
          </a:p>
        </p:txBody>
      </p:sp>
      <p:cxnSp>
        <p:nvCxnSpPr>
          <p:cNvPr id="15" name="Straight Arrow Connector 14"/>
          <p:cNvCxnSpPr>
            <a:stCxn id="6" idx="2"/>
            <a:endCxn id="8" idx="0"/>
          </p:cNvCxnSpPr>
          <p:nvPr/>
        </p:nvCxnSpPr>
        <p:spPr>
          <a:xfrm>
            <a:off x="4567822" y="3977814"/>
            <a:ext cx="964303" cy="3921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6994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3928265"/>
            <a:ext cx="9053465" cy="1428203"/>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496660" y="721448"/>
            <a:ext cx="3994119" cy="2112275"/>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Funding Data</a:t>
            </a:r>
          </a:p>
          <a:p>
            <a:pPr algn="ctr"/>
            <a:r>
              <a:rPr lang="en-US" dirty="0" smtClean="0"/>
              <a:t>Displays an employee’s funding splits and distribution percentages</a:t>
            </a:r>
          </a:p>
          <a:p>
            <a:pPr algn="ctr"/>
            <a:endParaRPr lang="en-US" dirty="0" smtClean="0"/>
          </a:p>
          <a:p>
            <a:pPr algn="ctr"/>
            <a:r>
              <a:rPr lang="en-US" dirty="0" smtClean="0"/>
              <a:t>Populates through the IPS upload and manual additions</a:t>
            </a:r>
            <a:endParaRPr lang="en-US" dirty="0"/>
          </a:p>
        </p:txBody>
      </p:sp>
      <p:cxnSp>
        <p:nvCxnSpPr>
          <p:cNvPr id="15" name="Straight Arrow Connector 14"/>
          <p:cNvCxnSpPr>
            <a:stCxn id="6" idx="0"/>
            <a:endCxn id="8" idx="2"/>
          </p:cNvCxnSpPr>
          <p:nvPr/>
        </p:nvCxnSpPr>
        <p:spPr>
          <a:xfrm flipV="1">
            <a:off x="4567822" y="2833723"/>
            <a:ext cx="925898" cy="10945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7749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Agenda</a:t>
            </a:r>
            <a:endParaRPr lang="en-US" sz="4000" dirty="0">
              <a:solidFill>
                <a:schemeClr val="bg1"/>
              </a:solidFill>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345384622"/>
              </p:ext>
            </p:extLst>
          </p:nvPr>
        </p:nvGraphicFramePr>
        <p:xfrm>
          <a:off x="685800" y="1295400"/>
          <a:ext cx="8153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F28032-F433-4918-9302-354B4E1A8ED5}" type="slidenum">
              <a:rPr lang="en-US" smtClean="0"/>
              <a:t>2</a:t>
            </a:fld>
            <a:endParaRPr lang="en-US" dirty="0"/>
          </a:p>
        </p:txBody>
      </p:sp>
    </p:spTree>
    <p:extLst>
      <p:ext uri="{BB962C8B-B14F-4D97-AF65-F5344CB8AC3E}">
        <p14:creationId xmlns:p14="http://schemas.microsoft.com/office/powerpoint/2010/main" val="318465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7321825" y="3965087"/>
            <a:ext cx="1628345" cy="1192138"/>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229295" y="1958510"/>
            <a:ext cx="3994119" cy="340184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Funding Edits</a:t>
            </a:r>
          </a:p>
          <a:p>
            <a:pPr algn="ctr"/>
            <a:r>
              <a:rPr lang="en-US" dirty="0" smtClean="0"/>
              <a:t>Funding splits are validated against SFS Actuals or CAT ledger combo edits</a:t>
            </a:r>
          </a:p>
          <a:p>
            <a:pPr algn="ctr"/>
            <a:endParaRPr lang="en-US" dirty="0"/>
          </a:p>
          <a:p>
            <a:pPr algn="ctr"/>
            <a:r>
              <a:rPr lang="en-US" dirty="0" smtClean="0"/>
              <a:t>When ‘OK to Load to HRS’ is checked, Actuals edits will be run.</a:t>
            </a:r>
          </a:p>
          <a:p>
            <a:pPr algn="ctr"/>
            <a:endParaRPr lang="en-US" dirty="0" smtClean="0"/>
          </a:p>
          <a:p>
            <a:pPr algn="ctr"/>
            <a:r>
              <a:rPr lang="en-US" dirty="0"/>
              <a:t>When ‘OK to Load to </a:t>
            </a:r>
            <a:r>
              <a:rPr lang="en-US" dirty="0" smtClean="0"/>
              <a:t>HRS’ </a:t>
            </a:r>
            <a:r>
              <a:rPr lang="en-US" dirty="0"/>
              <a:t>is </a:t>
            </a:r>
            <a:r>
              <a:rPr lang="en-US" dirty="0" smtClean="0"/>
              <a:t>not checked, an institution can specify whether they would like Actuals or CAT edits to </a:t>
            </a:r>
            <a:r>
              <a:rPr lang="en-US" dirty="0"/>
              <a:t>be run</a:t>
            </a:r>
            <a:r>
              <a:rPr lang="en-US" dirty="0" smtClean="0"/>
              <a:t>.</a:t>
            </a:r>
            <a:endParaRPr lang="en-US" dirty="0"/>
          </a:p>
        </p:txBody>
      </p:sp>
      <p:cxnSp>
        <p:nvCxnSpPr>
          <p:cNvPr id="15" name="Straight Arrow Connector 14"/>
          <p:cNvCxnSpPr>
            <a:stCxn id="6" idx="1"/>
            <a:endCxn id="8" idx="3"/>
          </p:cNvCxnSpPr>
          <p:nvPr/>
        </p:nvCxnSpPr>
        <p:spPr>
          <a:xfrm flipH="1" flipV="1">
            <a:off x="6223414" y="3659430"/>
            <a:ext cx="1098411" cy="901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58224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sp>
        <p:nvSpPr>
          <p:cNvPr id="7" name="Text Placeholder 6"/>
          <p:cNvSpPr>
            <a:spLocks noGrp="1"/>
          </p:cNvSpPr>
          <p:nvPr>
            <p:ph type="body" sz="quarter" idx="13"/>
          </p:nvPr>
        </p:nvSpPr>
        <p:spPr/>
        <p:txBody>
          <a:bodyPr/>
          <a:lstStyle/>
          <a:p>
            <a:r>
              <a:rPr lang="en-US" dirty="0">
                <a:solidFill>
                  <a:srgbClr val="FFFFFF"/>
                </a:solidFill>
                <a:cs typeface="Arial" charset="0"/>
              </a:rPr>
              <a:t>Additional Adjustments </a:t>
            </a:r>
            <a:r>
              <a:rPr lang="en-US" dirty="0" smtClean="0">
                <a:solidFill>
                  <a:srgbClr val="FFFFFF"/>
                </a:solidFill>
                <a:cs typeface="Arial" charset="0"/>
              </a:rPr>
              <a:t>Page</a:t>
            </a:r>
            <a:endParaRPr lang="en-US" dirty="0">
              <a:solidFill>
                <a:srgbClr val="FFFFFF"/>
              </a:solidFill>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119" y="1705324"/>
            <a:ext cx="8991600" cy="685800"/>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2545307" y="2865120"/>
            <a:ext cx="5105400" cy="1478280"/>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dirty="0">
                <a:solidFill>
                  <a:srgbClr val="000000"/>
                </a:solidFill>
              </a:rPr>
              <a:t>Group, </a:t>
            </a:r>
            <a:r>
              <a:rPr lang="en-US" dirty="0" smtClean="0">
                <a:solidFill>
                  <a:srgbClr val="000000"/>
                </a:solidFill>
              </a:rPr>
              <a:t>Lump, </a:t>
            </a:r>
            <a:r>
              <a:rPr lang="en-US" dirty="0">
                <a:solidFill>
                  <a:srgbClr val="000000"/>
                </a:solidFill>
              </a:rPr>
              <a:t>Vacant and Negative position adjustments </a:t>
            </a:r>
            <a:r>
              <a:rPr lang="en-US" dirty="0" smtClean="0">
                <a:solidFill>
                  <a:srgbClr val="000000"/>
                </a:solidFill>
              </a:rPr>
              <a:t>are made in the AAP by funding department</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t>21</a:t>
            </a:fld>
            <a:endParaRPr lang="en-US"/>
          </a:p>
        </p:txBody>
      </p:sp>
      <p:cxnSp>
        <p:nvCxnSpPr>
          <p:cNvPr id="9" name="Straight Arrow Connector 8"/>
          <p:cNvCxnSpPr>
            <a:stCxn id="5" idx="2"/>
            <a:endCxn id="6" idx="0"/>
          </p:cNvCxnSpPr>
          <p:nvPr/>
        </p:nvCxnSpPr>
        <p:spPr>
          <a:xfrm>
            <a:off x="4528919" y="2391124"/>
            <a:ext cx="569088" cy="4739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96092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sp>
        <p:nvSpPr>
          <p:cNvPr id="7" name="Text Placeholder 6"/>
          <p:cNvSpPr>
            <a:spLocks noGrp="1"/>
          </p:cNvSpPr>
          <p:nvPr>
            <p:ph type="body" sz="quarter" idx="13"/>
          </p:nvPr>
        </p:nvSpPr>
        <p:spPr/>
        <p:txBody>
          <a:bodyPr/>
          <a:lstStyle/>
          <a:p>
            <a:r>
              <a:rPr lang="en-US" dirty="0">
                <a:solidFill>
                  <a:srgbClr val="FFFFFF"/>
                </a:solidFill>
                <a:cs typeface="Arial" charset="0"/>
              </a:rPr>
              <a:t>Additional Adjustments </a:t>
            </a:r>
            <a:r>
              <a:rPr lang="en-US" dirty="0" smtClean="0">
                <a:solidFill>
                  <a:srgbClr val="FFFFFF"/>
                </a:solidFill>
                <a:cs typeface="Arial" charset="0"/>
              </a:rPr>
              <a:t>Page</a:t>
            </a:r>
            <a:endParaRPr lang="en-US" dirty="0">
              <a:solidFill>
                <a:srgbClr val="FFFFFF"/>
              </a:solidFill>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432" y="2363135"/>
            <a:ext cx="8991600" cy="1479032"/>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2590800" y="4595553"/>
            <a:ext cx="5105400" cy="1995055"/>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u="sng" dirty="0" smtClean="0">
                <a:solidFill>
                  <a:srgbClr val="000000"/>
                </a:solidFill>
              </a:rPr>
              <a:t>Vacant Positions</a:t>
            </a:r>
          </a:p>
          <a:p>
            <a:pPr algn="ctr" fontAlgn="base">
              <a:spcBef>
                <a:spcPct val="0"/>
              </a:spcBef>
              <a:spcAft>
                <a:spcPct val="0"/>
              </a:spcAft>
            </a:pPr>
            <a:r>
              <a:rPr lang="en-US" dirty="0" smtClean="0">
                <a:solidFill>
                  <a:srgbClr val="000000"/>
                </a:solidFill>
              </a:rPr>
              <a:t>Departments can add placeholder positions into their annual budgets</a:t>
            </a:r>
          </a:p>
          <a:p>
            <a:pPr algn="ctr" fontAlgn="base">
              <a:spcBef>
                <a:spcPct val="0"/>
              </a:spcBef>
              <a:spcAft>
                <a:spcPct val="0"/>
              </a:spcAft>
            </a:pPr>
            <a:endParaRPr lang="en-US" dirty="0">
              <a:solidFill>
                <a:srgbClr val="000000"/>
              </a:solidFill>
            </a:endParaRPr>
          </a:p>
          <a:p>
            <a:pPr algn="ctr" fontAlgn="base">
              <a:spcBef>
                <a:spcPct val="0"/>
              </a:spcBef>
              <a:spcAft>
                <a:spcPct val="0"/>
              </a:spcAft>
            </a:pPr>
            <a:r>
              <a:rPr lang="en-US" dirty="0">
                <a:solidFill>
                  <a:srgbClr val="000000"/>
                </a:solidFill>
              </a:rPr>
              <a:t>This section will populate through the IPS Upload and new rows can also be added </a:t>
            </a:r>
            <a:r>
              <a:rPr lang="en-US" dirty="0" smtClean="0">
                <a:solidFill>
                  <a:srgbClr val="000000"/>
                </a:solidFill>
              </a:rPr>
              <a:t>manually</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t>22</a:t>
            </a:fld>
            <a:endParaRPr lang="en-US"/>
          </a:p>
        </p:txBody>
      </p:sp>
      <p:cxnSp>
        <p:nvCxnSpPr>
          <p:cNvPr id="9" name="Straight Arrow Connector 8"/>
          <p:cNvCxnSpPr>
            <a:stCxn id="5" idx="2"/>
            <a:endCxn id="6" idx="0"/>
          </p:cNvCxnSpPr>
          <p:nvPr/>
        </p:nvCxnSpPr>
        <p:spPr>
          <a:xfrm>
            <a:off x="4528232" y="3842167"/>
            <a:ext cx="615268" cy="75338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26475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sp>
        <p:nvSpPr>
          <p:cNvPr id="8" name="Text Placeholder 7"/>
          <p:cNvSpPr>
            <a:spLocks noGrp="1"/>
          </p:cNvSpPr>
          <p:nvPr>
            <p:ph type="body" sz="quarter" idx="13"/>
          </p:nvPr>
        </p:nvSpPr>
        <p:spPr/>
        <p:txBody>
          <a:bodyPr/>
          <a:lstStyle/>
          <a:p>
            <a:r>
              <a:rPr lang="en-US" dirty="0">
                <a:solidFill>
                  <a:srgbClr val="FFFFFF"/>
                </a:solidFill>
                <a:cs typeface="Arial" charset="0"/>
              </a:rPr>
              <a:t>Additional Adjustments </a:t>
            </a:r>
            <a:r>
              <a:rPr lang="en-US" dirty="0" smtClean="0">
                <a:solidFill>
                  <a:srgbClr val="FFFFFF"/>
                </a:solidFill>
                <a:cs typeface="Arial" charset="0"/>
              </a:rPr>
              <a:t>Page</a:t>
            </a:r>
            <a:endParaRPr lang="en-US" dirty="0">
              <a:solidFill>
                <a:srgbClr val="FFFFFF"/>
              </a:solidFill>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210" y="3929866"/>
            <a:ext cx="8953977" cy="1421321"/>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2843775" y="1278320"/>
            <a:ext cx="5105400" cy="2170624"/>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u="sng" dirty="0" smtClean="0">
                <a:solidFill>
                  <a:srgbClr val="000000"/>
                </a:solidFill>
              </a:rPr>
              <a:t>Other Budget Adjustments</a:t>
            </a:r>
          </a:p>
          <a:p>
            <a:pPr algn="ctr" fontAlgn="base">
              <a:spcBef>
                <a:spcPct val="0"/>
              </a:spcBef>
              <a:spcAft>
                <a:spcPct val="0"/>
              </a:spcAft>
            </a:pPr>
            <a:r>
              <a:rPr lang="en-US" dirty="0" smtClean="0">
                <a:solidFill>
                  <a:srgbClr val="000000"/>
                </a:solidFill>
              </a:rPr>
              <a:t>Other adjustments necessary for budgeting, such as accounting for group, lump sum or negative positions are entered here</a:t>
            </a:r>
          </a:p>
          <a:p>
            <a:pPr algn="ctr" fontAlgn="base">
              <a:spcBef>
                <a:spcPct val="0"/>
              </a:spcBef>
              <a:spcAft>
                <a:spcPct val="0"/>
              </a:spcAft>
            </a:pPr>
            <a:endParaRPr lang="en-US" dirty="0">
              <a:solidFill>
                <a:srgbClr val="000000"/>
              </a:solidFill>
            </a:endParaRPr>
          </a:p>
          <a:p>
            <a:pPr algn="ctr" fontAlgn="base">
              <a:spcBef>
                <a:spcPct val="0"/>
              </a:spcBef>
              <a:spcAft>
                <a:spcPct val="0"/>
              </a:spcAft>
            </a:pPr>
            <a:r>
              <a:rPr lang="en-US" dirty="0">
                <a:solidFill>
                  <a:srgbClr val="000000"/>
                </a:solidFill>
              </a:rPr>
              <a:t>This section will populate through the IPS Upload and new rows can also be added </a:t>
            </a:r>
            <a:r>
              <a:rPr lang="en-US" dirty="0" smtClean="0">
                <a:solidFill>
                  <a:srgbClr val="000000"/>
                </a:solidFill>
              </a:rPr>
              <a:t>manually</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t>23</a:t>
            </a:fld>
            <a:endParaRPr lang="en-US"/>
          </a:p>
        </p:txBody>
      </p:sp>
      <p:cxnSp>
        <p:nvCxnSpPr>
          <p:cNvPr id="9" name="Straight Arrow Connector 8"/>
          <p:cNvCxnSpPr>
            <a:stCxn id="6" idx="2"/>
            <a:endCxn id="5" idx="0"/>
          </p:cNvCxnSpPr>
          <p:nvPr/>
        </p:nvCxnSpPr>
        <p:spPr>
          <a:xfrm flipH="1">
            <a:off x="4517199" y="3448944"/>
            <a:ext cx="879276" cy="4809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16773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24</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CAT Setup - Data Freezing</a:t>
            </a:r>
            <a:endParaRPr lang="en-US" dirty="0"/>
          </a:p>
        </p:txBody>
      </p:sp>
      <p:pic>
        <p:nvPicPr>
          <p:cNvPr id="8" name="Content Placeholder 7"/>
          <p:cNvPicPr>
            <a:picLocks noGrp="1"/>
          </p:cNvPicPr>
          <p:nvPr>
            <p:ph idx="1"/>
          </p:nvPr>
        </p:nvPicPr>
        <p:blipFill rotWithShape="1">
          <a:blip r:embed="rId2" cstate="print">
            <a:extLst>
              <a:ext uri="{28A0092B-C50C-407E-A947-70E740481C1C}">
                <a14:useLocalDpi xmlns:a14="http://schemas.microsoft.com/office/drawing/2010/main" val="0"/>
              </a:ext>
            </a:extLst>
          </a:blip>
          <a:srcRect l="62252" t="17534" r="11419" b="23521"/>
          <a:stretch/>
        </p:blipFill>
        <p:spPr bwMode="auto">
          <a:xfrm>
            <a:off x="3276600" y="1600200"/>
            <a:ext cx="5685790" cy="4525963"/>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TextBox 8"/>
          <p:cNvSpPr txBox="1"/>
          <p:nvPr/>
        </p:nvSpPr>
        <p:spPr>
          <a:xfrm>
            <a:off x="76200" y="1524000"/>
            <a:ext cx="3048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When the time comes to perform final reconciliation, each institution will select the time to </a:t>
            </a:r>
            <a:r>
              <a:rPr lang="en-US" sz="2000" b="1" dirty="0" smtClean="0"/>
              <a:t>turn off the automatic job data feed between HRS Job Data and CAT records</a:t>
            </a:r>
            <a:r>
              <a:rPr lang="en-US" sz="2000" dirty="0" smtClean="0"/>
              <a:t>.</a:t>
            </a:r>
          </a:p>
          <a:p>
            <a:endParaRPr lang="en-US" sz="2000" dirty="0" smtClean="0"/>
          </a:p>
          <a:p>
            <a:pPr marL="285750" indent="-285750">
              <a:buFont typeface="Arial" panose="020B0604020202020204" pitchFamily="34" charset="0"/>
              <a:buChar char="•"/>
            </a:pPr>
            <a:r>
              <a:rPr lang="en-US" sz="2000" dirty="0" smtClean="0"/>
              <a:t>This can be done by division on the </a:t>
            </a:r>
            <a:r>
              <a:rPr lang="en-US" sz="2000" dirty="0" smtClean="0">
                <a:solidFill>
                  <a:srgbClr val="FF0000"/>
                </a:solidFill>
              </a:rPr>
              <a:t>Data Freeze tab</a:t>
            </a:r>
            <a:r>
              <a:rPr lang="en-US" sz="2000" dirty="0" smtClean="0"/>
              <a:t> of the </a:t>
            </a:r>
            <a:r>
              <a:rPr lang="en-US" sz="2000" dirty="0" smtClean="0">
                <a:solidFill>
                  <a:srgbClr val="FF0000"/>
                </a:solidFill>
              </a:rPr>
              <a:t>Annual Setup Page</a:t>
            </a:r>
            <a:r>
              <a:rPr lang="en-US" sz="2000" dirty="0" smtClean="0"/>
              <a:t> in </a:t>
            </a:r>
            <a:r>
              <a:rPr lang="en-US" sz="2000" dirty="0" smtClean="0">
                <a:solidFill>
                  <a:srgbClr val="FF0000"/>
                </a:solidFill>
              </a:rPr>
              <a:t>CAT Setup</a:t>
            </a:r>
            <a:r>
              <a:rPr lang="en-US" sz="2000" dirty="0" smtClean="0"/>
              <a:t>.</a:t>
            </a:r>
            <a:endParaRPr lang="en-US" sz="2000" dirty="0"/>
          </a:p>
        </p:txBody>
      </p:sp>
      <p:sp>
        <p:nvSpPr>
          <p:cNvPr id="7" name="Rectangle 6"/>
          <p:cNvSpPr/>
          <p:nvPr/>
        </p:nvSpPr>
        <p:spPr>
          <a:xfrm>
            <a:off x="6220306" y="2769573"/>
            <a:ext cx="662759" cy="3234474"/>
          </a:xfrm>
          <a:prstGeom prst="rect">
            <a:avLst/>
          </a:prstGeom>
          <a:noFill/>
          <a:ln w="381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59543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25</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CAT Setup - User Locking</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393" b="7266"/>
          <a:stretch/>
        </p:blipFill>
        <p:spPr bwMode="auto">
          <a:xfrm>
            <a:off x="222658" y="3545055"/>
            <a:ext cx="8692742" cy="211143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1219200"/>
            <a:ext cx="86868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page is used to </a:t>
            </a:r>
            <a:r>
              <a:rPr lang="en-US" sz="1600" b="1" dirty="0"/>
              <a:t>‘lock’ </a:t>
            </a:r>
            <a:r>
              <a:rPr lang="en-US" sz="1600" dirty="0"/>
              <a:t>users, especially </a:t>
            </a:r>
            <a:r>
              <a:rPr lang="en-US" sz="1600" dirty="0" smtClean="0"/>
              <a:t>toward </a:t>
            </a:r>
            <a:r>
              <a:rPr lang="en-US" sz="1600" dirty="0"/>
              <a:t>the end of the budgeting cycle. </a:t>
            </a:r>
            <a:endParaRPr lang="en-US" sz="1600" dirty="0" smtClean="0"/>
          </a:p>
          <a:p>
            <a:pPr marL="285750" indent="-285750">
              <a:buFont typeface="Arial" panose="020B0604020202020204" pitchFamily="34" charset="0"/>
              <a:buChar char="•"/>
            </a:pPr>
            <a:r>
              <a:rPr lang="en-US" sz="1600" dirty="0" smtClean="0"/>
              <a:t>When </a:t>
            </a:r>
            <a:r>
              <a:rPr lang="en-US" sz="1600" dirty="0"/>
              <a:t>a user is locked, their access is switched to </a:t>
            </a:r>
            <a:r>
              <a:rPr lang="en-US" sz="1600" b="1" dirty="0"/>
              <a:t>View Only</a:t>
            </a:r>
            <a:r>
              <a:rPr lang="en-US" sz="1600" dirty="0"/>
              <a:t>. When a user is unlocked, their </a:t>
            </a:r>
            <a:r>
              <a:rPr lang="en-US" sz="1600" dirty="0" smtClean="0"/>
              <a:t>access corresponds to their given CAT security role.</a:t>
            </a:r>
          </a:p>
          <a:p>
            <a:pPr marL="285750" indent="-285750">
              <a:buFont typeface="Arial" panose="020B0604020202020204" pitchFamily="34" charset="0"/>
              <a:buChar char="•"/>
            </a:pPr>
            <a:r>
              <a:rPr lang="en-US" sz="1600" dirty="0" smtClean="0"/>
              <a:t>If </a:t>
            </a:r>
            <a:r>
              <a:rPr lang="en-US" sz="1600" dirty="0"/>
              <a:t>a user </a:t>
            </a:r>
            <a:r>
              <a:rPr lang="en-US" sz="1600" dirty="0" smtClean="0"/>
              <a:t>has </a:t>
            </a:r>
            <a:r>
              <a:rPr lang="en-US" sz="1600" dirty="0"/>
              <a:t>the </a:t>
            </a:r>
            <a:r>
              <a:rPr lang="en-US" sz="1600" b="1" dirty="0" smtClean="0"/>
              <a:t>Read Only </a:t>
            </a:r>
            <a:r>
              <a:rPr lang="en-US" sz="1600" dirty="0"/>
              <a:t>role, they will remain </a:t>
            </a:r>
            <a:r>
              <a:rPr lang="en-US" sz="1600" dirty="0" smtClean="0"/>
              <a:t>View Only </a:t>
            </a:r>
            <a:r>
              <a:rPr lang="en-US" sz="1600" dirty="0"/>
              <a:t>regardless of if they are locked or unlocked</a:t>
            </a:r>
            <a:r>
              <a:rPr lang="en-US" sz="1600" dirty="0" smtClean="0"/>
              <a:t>.</a:t>
            </a:r>
          </a:p>
          <a:p>
            <a:pPr marL="285750" indent="-285750">
              <a:buFont typeface="Arial" panose="020B0604020202020204" pitchFamily="34" charset="0"/>
              <a:buChar char="•"/>
            </a:pPr>
            <a:r>
              <a:rPr lang="en-US" sz="1600" dirty="0" smtClean="0"/>
              <a:t>At </a:t>
            </a:r>
            <a:r>
              <a:rPr lang="en-US" sz="1600" dirty="0"/>
              <a:t>the beginning of each </a:t>
            </a:r>
            <a:r>
              <a:rPr lang="en-US" sz="1600" dirty="0" smtClean="0"/>
              <a:t>planning year </a:t>
            </a:r>
            <a:r>
              <a:rPr lang="en-US" sz="1600" dirty="0"/>
              <a:t>and when a new user is given a CAT security role, the UW System CAT Admin must visit this page and </a:t>
            </a:r>
            <a:r>
              <a:rPr lang="en-US" sz="1600" b="1" dirty="0"/>
              <a:t>unlock</a:t>
            </a:r>
            <a:r>
              <a:rPr lang="en-US" sz="1600" dirty="0"/>
              <a:t> them in order for the new user to be given their full access</a:t>
            </a:r>
            <a:r>
              <a:rPr lang="en-US" sz="1600" dirty="0" smtClean="0"/>
              <a:t>.</a:t>
            </a:r>
            <a:endParaRPr lang="en-US" sz="1600" dirty="0"/>
          </a:p>
        </p:txBody>
      </p:sp>
      <p:sp>
        <p:nvSpPr>
          <p:cNvPr id="8" name="Rectangle 7"/>
          <p:cNvSpPr/>
          <p:nvPr/>
        </p:nvSpPr>
        <p:spPr>
          <a:xfrm>
            <a:off x="228600" y="3512520"/>
            <a:ext cx="685800" cy="228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37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754563"/>
          </a:xfrm>
        </p:spPr>
        <p:txBody>
          <a:bodyPr>
            <a:normAutofit/>
          </a:bodyPr>
          <a:lstStyle/>
          <a:p>
            <a:r>
              <a:rPr lang="en-US" sz="2000" b="1" dirty="0" smtClean="0">
                <a:solidFill>
                  <a:srgbClr val="000000"/>
                </a:solidFill>
              </a:rPr>
              <a:t>Lock Users</a:t>
            </a:r>
            <a:r>
              <a:rPr lang="en-US" sz="2000" dirty="0" smtClean="0">
                <a:solidFill>
                  <a:srgbClr val="000000"/>
                </a:solidFill>
              </a:rPr>
              <a:t>: to lock users out of CAT at the end of the budget cycle</a:t>
            </a:r>
          </a:p>
          <a:p>
            <a:r>
              <a:rPr lang="en-US" sz="2000" dirty="0" smtClean="0">
                <a:solidFill>
                  <a:srgbClr val="000000"/>
                </a:solidFill>
              </a:rPr>
              <a:t>Note: an institution can search by Department or Business Unit to find employees</a:t>
            </a:r>
            <a:endParaRPr lang="en-US" sz="2000" b="1" dirty="0">
              <a:solidFill>
                <a:srgbClr val="000000"/>
              </a:solidFill>
            </a:endParaRPr>
          </a:p>
        </p:txBody>
      </p:sp>
      <p:sp>
        <p:nvSpPr>
          <p:cNvPr id="6" name="Text Placeholder 5"/>
          <p:cNvSpPr>
            <a:spLocks noGrp="1"/>
          </p:cNvSpPr>
          <p:nvPr>
            <p:ph type="body" sz="quarter" idx="13"/>
          </p:nvPr>
        </p:nvSpPr>
        <p:spPr>
          <a:solidFill>
            <a:srgbClr val="C00000"/>
          </a:solidFill>
        </p:spPr>
        <p:txBody>
          <a:bodyPr/>
          <a:lstStyle/>
          <a:p>
            <a:r>
              <a:rPr lang="en-US" dirty="0"/>
              <a:t>CAT Setup - </a:t>
            </a:r>
            <a:r>
              <a:rPr lang="en-US" dirty="0" smtClean="0"/>
              <a:t>User </a:t>
            </a:r>
            <a:r>
              <a:rPr lang="en-US" dirty="0"/>
              <a:t>Locking</a:t>
            </a:r>
          </a:p>
        </p:txBody>
      </p:sp>
      <p:sp>
        <p:nvSpPr>
          <p:cNvPr id="7"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26</a:t>
            </a:fld>
            <a:endParaRPr lang="en-US"/>
          </a:p>
        </p:txBody>
      </p:sp>
      <p:grpSp>
        <p:nvGrpSpPr>
          <p:cNvPr id="3" name="Group 2"/>
          <p:cNvGrpSpPr/>
          <p:nvPr/>
        </p:nvGrpSpPr>
        <p:grpSpPr>
          <a:xfrm>
            <a:off x="863588" y="3021212"/>
            <a:ext cx="7936942" cy="2960084"/>
            <a:chOff x="210395" y="2873208"/>
            <a:chExt cx="8730636" cy="3256092"/>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95" y="2873208"/>
              <a:ext cx="8730636" cy="325609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408088" y="4570401"/>
              <a:ext cx="502920" cy="1539235"/>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Tree>
    <p:extLst>
      <p:ext uri="{BB962C8B-B14F-4D97-AF65-F5344CB8AC3E}">
        <p14:creationId xmlns:p14="http://schemas.microsoft.com/office/powerpoint/2010/main" val="2475338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1778925"/>
              </p:ext>
            </p:extLst>
          </p:nvPr>
        </p:nvGraphicFramePr>
        <p:xfrm>
          <a:off x="838200" y="1981200"/>
          <a:ext cx="7696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27</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Training Overview</a:t>
            </a:r>
            <a:endParaRPr lang="en-US" dirty="0"/>
          </a:p>
        </p:txBody>
      </p:sp>
    </p:spTree>
    <p:extLst>
      <p:ext uri="{BB962C8B-B14F-4D97-AF65-F5344CB8AC3E}">
        <p14:creationId xmlns:p14="http://schemas.microsoft.com/office/powerpoint/2010/main" val="2539621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F28032-F433-4918-9302-354B4E1A8ED5}" type="slidenum">
              <a:rPr lang="en-US" smtClean="0"/>
              <a:t>28</a:t>
            </a:fld>
            <a:endParaRPr lang="en-US" dirty="0"/>
          </a:p>
        </p:txBody>
      </p:sp>
      <p:sp>
        <p:nvSpPr>
          <p:cNvPr id="5" name="Title 2"/>
          <p:cNvSpPr txBox="1">
            <a:spLocks/>
          </p:cNvSpPr>
          <p:nvPr/>
        </p:nvSpPr>
        <p:spPr>
          <a:xfrm>
            <a:off x="0" y="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Reports Inventory</a:t>
            </a:r>
            <a:endParaRPr lang="en-US" sz="4000" dirty="0">
              <a:solidFill>
                <a:schemeClr val="bg1"/>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80765367"/>
              </p:ext>
            </p:extLst>
          </p:nvPr>
        </p:nvGraphicFramePr>
        <p:xfrm>
          <a:off x="76200" y="1110347"/>
          <a:ext cx="8915400" cy="5290452"/>
        </p:xfrm>
        <a:graphic>
          <a:graphicData uri="http://schemas.openxmlformats.org/drawingml/2006/table">
            <a:tbl>
              <a:tblPr>
                <a:tableStyleId>{5DA37D80-6434-44D0-A028-1B22A696006F}</a:tableStyleId>
              </a:tblPr>
              <a:tblGrid>
                <a:gridCol w="262911">
                  <a:extLst>
                    <a:ext uri="{9D8B030D-6E8A-4147-A177-3AD203B41FA5}">
                      <a16:colId xmlns:a16="http://schemas.microsoft.com/office/drawing/2014/main" xmlns="" val="20000"/>
                    </a:ext>
                  </a:extLst>
                </a:gridCol>
                <a:gridCol w="1376243">
                  <a:extLst>
                    <a:ext uri="{9D8B030D-6E8A-4147-A177-3AD203B41FA5}">
                      <a16:colId xmlns:a16="http://schemas.microsoft.com/office/drawing/2014/main" xmlns="" val="20001"/>
                    </a:ext>
                  </a:extLst>
                </a:gridCol>
                <a:gridCol w="7276246">
                  <a:extLst>
                    <a:ext uri="{9D8B030D-6E8A-4147-A177-3AD203B41FA5}">
                      <a16:colId xmlns:a16="http://schemas.microsoft.com/office/drawing/2014/main" xmlns="" val="20002"/>
                    </a:ext>
                  </a:extLst>
                </a:gridCol>
              </a:tblGrid>
              <a:tr h="222236">
                <a:tc>
                  <a:txBody>
                    <a:bodyPr/>
                    <a:lstStyle/>
                    <a:p>
                      <a:pPr algn="ctr" fontAlgn="b"/>
                      <a:r>
                        <a:rPr lang="en-US" sz="1200" b="1" u="none" strike="noStrike" dirty="0">
                          <a:effectLst/>
                        </a:rPr>
                        <a:t>#</a:t>
                      </a:r>
                      <a:r>
                        <a:rPr lang="en-US" sz="1200" u="none" strike="noStrike" dirty="0">
                          <a:effectLst/>
                        </a:rPr>
                        <a:t> </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tc>
                  <a:txBody>
                    <a:bodyPr/>
                    <a:lstStyle/>
                    <a:p>
                      <a:pPr algn="ctr" fontAlgn="b"/>
                      <a:r>
                        <a:rPr lang="en-US" sz="1200" b="1" u="none" strike="noStrike" dirty="0">
                          <a:effectLst/>
                        </a:rPr>
                        <a:t>Report Name</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tc>
                  <a:txBody>
                    <a:bodyPr/>
                    <a:lstStyle/>
                    <a:p>
                      <a:pPr algn="ctr" fontAlgn="b"/>
                      <a:r>
                        <a:rPr lang="en-US" sz="1200" b="1" u="none" strike="noStrike" dirty="0">
                          <a:effectLst/>
                        </a:rPr>
                        <a:t>Description</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extLst>
                  <a:ext uri="{0D108BD9-81ED-4DB2-BD59-A6C34878D82A}">
                    <a16:rowId xmlns:a16="http://schemas.microsoft.com/office/drawing/2014/main" xmlns="" val="10000"/>
                  </a:ext>
                </a:extLst>
              </a:tr>
              <a:tr h="757033">
                <a:tc>
                  <a:txBody>
                    <a:bodyPr/>
                    <a:lstStyle/>
                    <a:p>
                      <a:pPr algn="ctr" fontAlgn="ctr"/>
                      <a:r>
                        <a:rPr lang="en-US" sz="1200" u="none" strike="noStrike" dirty="0">
                          <a:effectLst/>
                        </a:rPr>
                        <a:t>1</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HRS to CAT Compare </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Identifies employee records where key fields differ between the CAT and HRS. Identifies employee records where key fields differ between the CAT and HRS. </a:t>
                      </a:r>
                      <a:br>
                        <a:rPr lang="en-US" sz="1200" u="none" strike="noStrike" dirty="0">
                          <a:effectLst/>
                        </a:rPr>
                      </a:br>
                      <a:r>
                        <a:rPr lang="en-US" sz="1200" u="none" strike="noStrike" dirty="0">
                          <a:effectLst/>
                        </a:rPr>
                        <a:t>Key Fields that may differ if feed is on or off: Position Number, Terminations, New Hires</a:t>
                      </a:r>
                      <a:br>
                        <a:rPr lang="en-US" sz="1200" u="none" strike="noStrike" dirty="0">
                          <a:effectLst/>
                        </a:rPr>
                      </a:br>
                      <a:r>
                        <a:rPr lang="en-US" sz="1200" u="none" strike="noStrike" dirty="0">
                          <a:effectLst/>
                        </a:rPr>
                        <a:t>Key Fields that may differ only if feed is off: </a:t>
                      </a:r>
                      <a:r>
                        <a:rPr lang="en-US" sz="1200" u="none" strike="noStrike" dirty="0" err="1">
                          <a:effectLst/>
                        </a:rPr>
                        <a:t>Empl</a:t>
                      </a:r>
                      <a:r>
                        <a:rPr lang="en-US" sz="1200" u="none" strike="noStrike" dirty="0">
                          <a:effectLst/>
                        </a:rPr>
                        <a:t> Class, Pay Basis, Department, Job Code, Title, FTE, EJED, </a:t>
                      </a:r>
                      <a:r>
                        <a:rPr lang="en-US" sz="1200" u="none" strike="noStrike" dirty="0" err="1">
                          <a:effectLst/>
                        </a:rPr>
                        <a:t>Comprate</a:t>
                      </a:r>
                      <a:r>
                        <a:rPr lang="en-US" sz="1200" u="none" strike="noStrike" dirty="0">
                          <a:effectLst/>
                        </a:rPr>
                        <a:t>.</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1"/>
                  </a:ext>
                </a:extLst>
              </a:tr>
              <a:tr h="944968">
                <a:tc>
                  <a:txBody>
                    <a:bodyPr/>
                    <a:lstStyle/>
                    <a:p>
                      <a:pPr algn="ctr" fontAlgn="ctr"/>
                      <a:r>
                        <a:rPr lang="en-US" sz="1200" u="none" strike="noStrike" dirty="0">
                          <a:effectLst/>
                        </a:rPr>
                        <a:t>2</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HRS Change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This report identifies employee records that exist in the CAT and have undergone a change in HRS. </a:t>
                      </a:r>
                      <a:br>
                        <a:rPr lang="en-US" sz="1200" u="none" strike="noStrike">
                          <a:effectLst/>
                        </a:rPr>
                      </a:br>
                      <a:r>
                        <a:rPr lang="en-US" sz="1200" u="none" strike="noStrike">
                          <a:effectLst/>
                        </a:rPr>
                        <a:t>A change is defined as an update to the fields Business Unit, Department, FTE, Pay Basis, Title, EJED, Comprate, or Position Number or Leave Status. </a:t>
                      </a:r>
                      <a:br>
                        <a:rPr lang="en-US" sz="1200" u="none" strike="noStrike">
                          <a:effectLst/>
                        </a:rPr>
                      </a:br>
                      <a:r>
                        <a:rPr lang="en-US" sz="1200" u="none" strike="noStrike">
                          <a:effectLst/>
                        </a:rPr>
                        <a:t>This report also pulls Terminations, Transfers, or New Hires, though this report is not the main mechanism to catch and correct those changes.</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xmlns="" val="10002"/>
                  </a:ext>
                </a:extLst>
              </a:tr>
              <a:tr h="1320839">
                <a:tc>
                  <a:txBody>
                    <a:bodyPr/>
                    <a:lstStyle/>
                    <a:p>
                      <a:pPr algn="ctr" fontAlgn="ctr"/>
                      <a:r>
                        <a:rPr lang="en-US" sz="1200" u="none" strike="noStrike" dirty="0">
                          <a:effectLst/>
                        </a:rPr>
                        <a:t>3</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Record Error Report</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This report displays all records in the CAT that have generated any sort of (job-level) error based on the edits that have been set up in the CAT.  A full list of errors is available in the functional design, and will be included in the KB/training. </a:t>
                      </a:r>
                      <a:br>
                        <a:rPr lang="en-US" sz="1200" u="none" strike="noStrike" dirty="0">
                          <a:effectLst/>
                        </a:rPr>
                      </a:br>
                      <a:r>
                        <a:rPr lang="en-US" sz="1200" u="none" strike="noStrike" dirty="0">
                          <a:effectLst/>
                        </a:rPr>
                        <a:t>Job Level Errors (ex: no funding set up)</a:t>
                      </a:r>
                      <a:br>
                        <a:rPr lang="en-US" sz="1200" u="none" strike="noStrike" dirty="0">
                          <a:effectLst/>
                        </a:rPr>
                      </a:br>
                      <a:r>
                        <a:rPr lang="en-US" sz="1200" u="none" strike="noStrike" dirty="0">
                          <a:effectLst/>
                        </a:rPr>
                        <a:t>Funding Edit Errors (ex: did not pass SFS edits)</a:t>
                      </a:r>
                      <a:br>
                        <a:rPr lang="en-US" sz="1200" u="none" strike="noStrike" dirty="0">
                          <a:effectLst/>
                        </a:rPr>
                      </a:br>
                      <a:r>
                        <a:rPr lang="en-US" sz="1200" u="none" strike="noStrike" dirty="0">
                          <a:effectLst/>
                        </a:rPr>
                        <a:t>Compensation Errors (ex: duplicate action reasons entered in the CAT)</a:t>
                      </a:r>
                      <a:br>
                        <a:rPr lang="en-US" sz="1200" u="none" strike="noStrike" dirty="0">
                          <a:effectLst/>
                        </a:rPr>
                      </a:br>
                      <a:r>
                        <a:rPr lang="en-US" sz="1200" u="none" strike="noStrike" dirty="0">
                          <a:effectLst/>
                        </a:rPr>
                        <a:t>Funding Section Errors (ex: distribution % do not add to 100%)</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3"/>
                  </a:ext>
                </a:extLst>
              </a:tr>
              <a:tr h="529132">
                <a:tc>
                  <a:txBody>
                    <a:bodyPr/>
                    <a:lstStyle/>
                    <a:p>
                      <a:pPr algn="ctr" fontAlgn="ctr"/>
                      <a:r>
                        <a:rPr lang="en-US" sz="1200" u="none" strike="noStrike" dirty="0">
                          <a:effectLst/>
                        </a:rPr>
                        <a:t>4</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Min/Max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Displays records where the individual's or vacant position's future budget salary exceeds or is below the rate for that title in HRS.</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xmlns="" val="10004"/>
                  </a:ext>
                </a:extLst>
              </a:tr>
              <a:tr h="569097">
                <a:tc>
                  <a:txBody>
                    <a:bodyPr/>
                    <a:lstStyle/>
                    <a:p>
                      <a:pPr algn="ctr" fontAlgn="ctr"/>
                      <a:r>
                        <a:rPr lang="en-US" sz="1200" u="none" strike="noStrike" dirty="0">
                          <a:effectLst/>
                        </a:rPr>
                        <a:t>5</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Position Report</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This report is a pull of all data points on all positions (CAT Records) and Vacant/Bud Adjustment rows (Additional Adjustments Page records) based on selected run control criteria.  This will replace the "2A or Budget Position" report out of 3270. </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5"/>
                  </a:ext>
                </a:extLst>
              </a:tr>
              <a:tr h="629668">
                <a:tc>
                  <a:txBody>
                    <a:bodyPr/>
                    <a:lstStyle/>
                    <a:p>
                      <a:pPr algn="ctr" fontAlgn="ctr"/>
                      <a:r>
                        <a:rPr lang="en-US" sz="1200" u="none" strike="noStrike" dirty="0">
                          <a:effectLst/>
                        </a:rPr>
                        <a:t>6</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Missing from CAT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This report displays employees who exist in HRS, but do not exist in the CAT.</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xmlns="" val="10006"/>
                  </a:ext>
                </a:extLst>
              </a:tr>
              <a:tr h="317479">
                <a:tc>
                  <a:txBody>
                    <a:bodyPr/>
                    <a:lstStyle/>
                    <a:p>
                      <a:pPr algn="ctr" fontAlgn="ctr"/>
                      <a:r>
                        <a:rPr lang="en-US" sz="1200" b="0" i="0" u="none" strike="noStrike" dirty="0">
                          <a:solidFill>
                            <a:schemeClr val="tx1"/>
                          </a:solidFill>
                          <a:effectLst/>
                          <a:latin typeface="+mn-lt"/>
                        </a:rPr>
                        <a:t>7</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CAT Audit Log</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Displays which </a:t>
                      </a:r>
                      <a:r>
                        <a:rPr lang="en-US" sz="1200" u="none" strike="noStrike" dirty="0" err="1">
                          <a:effectLst/>
                        </a:rPr>
                        <a:t>userids</a:t>
                      </a:r>
                      <a:r>
                        <a:rPr lang="en-US" sz="1200" u="none" strike="noStrike" dirty="0">
                          <a:effectLst/>
                        </a:rPr>
                        <a:t> have added, deleted or edited particular CAT/ AAP records.</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68320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solidFill>
            <a:srgbClr val="C00000"/>
          </a:solidFill>
        </p:spPr>
        <p:txBody>
          <a:bodyPr>
            <a:normAutofit fontScale="92500"/>
          </a:bodyPr>
          <a:lstStyle/>
          <a:p>
            <a:r>
              <a:rPr lang="en-US" sz="3900" dirty="0" smtClean="0"/>
              <a:t>When to Run Which Report: </a:t>
            </a:r>
            <a:r>
              <a:rPr lang="en-US" sz="1900" b="1" dirty="0" smtClean="0"/>
              <a:t>Automatic HRS Feed is ON vs. OFF</a:t>
            </a:r>
            <a:endParaRPr lang="en-US" sz="1900" b="1" dirty="0"/>
          </a:p>
        </p:txBody>
      </p:sp>
      <p:sp>
        <p:nvSpPr>
          <p:cNvPr id="2" name="Slide Number Placeholder 1"/>
          <p:cNvSpPr>
            <a:spLocks noGrp="1"/>
          </p:cNvSpPr>
          <p:nvPr>
            <p:ph type="sldNum" sz="quarter" idx="12"/>
          </p:nvPr>
        </p:nvSpPr>
        <p:spPr/>
        <p:txBody>
          <a:bodyPr/>
          <a:lstStyle/>
          <a:p>
            <a:fld id="{7F62450C-2E67-428F-9662-DAB13D14FFD2}" type="slidenum">
              <a:rPr lang="en-US" smtClean="0"/>
              <a:t>29</a:t>
            </a:fld>
            <a:endParaRPr lang="en-US" dirty="0"/>
          </a:p>
        </p:txBody>
      </p:sp>
      <p:sp>
        <p:nvSpPr>
          <p:cNvPr id="23" name="Left-Right Arrow 22"/>
          <p:cNvSpPr/>
          <p:nvPr/>
        </p:nvSpPr>
        <p:spPr>
          <a:xfrm>
            <a:off x="1170940" y="1595065"/>
            <a:ext cx="7973060" cy="701018"/>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24" name="Straight Connector 23"/>
          <p:cNvCxnSpPr/>
          <p:nvPr/>
        </p:nvCxnSpPr>
        <p:spPr>
          <a:xfrm>
            <a:off x="17424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560614"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239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42640" y="1789718"/>
            <a:ext cx="1181100" cy="369332"/>
          </a:xfrm>
          <a:prstGeom prst="rect">
            <a:avLst/>
          </a:prstGeom>
          <a:noFill/>
        </p:spPr>
        <p:txBody>
          <a:bodyPr wrap="square" rtlCol="0">
            <a:spAutoFit/>
          </a:bodyPr>
          <a:lstStyle/>
          <a:p>
            <a:pPr algn="ctr"/>
            <a:r>
              <a:rPr lang="en-US" dirty="0" smtClean="0">
                <a:solidFill>
                  <a:schemeClr val="bg1"/>
                </a:solidFill>
              </a:rPr>
              <a:t>Feed ON</a:t>
            </a:r>
            <a:endParaRPr lang="en-US" dirty="0">
              <a:solidFill>
                <a:schemeClr val="bg1"/>
              </a:solidFill>
            </a:endParaRPr>
          </a:p>
        </p:txBody>
      </p:sp>
      <p:sp>
        <p:nvSpPr>
          <p:cNvPr id="28" name="TextBox 27"/>
          <p:cNvSpPr txBox="1"/>
          <p:nvPr/>
        </p:nvSpPr>
        <p:spPr>
          <a:xfrm>
            <a:off x="6542177" y="1796445"/>
            <a:ext cx="1600200" cy="369332"/>
          </a:xfrm>
          <a:prstGeom prst="rect">
            <a:avLst/>
          </a:prstGeom>
          <a:noFill/>
        </p:spPr>
        <p:txBody>
          <a:bodyPr wrap="square" rtlCol="0">
            <a:spAutoFit/>
          </a:bodyPr>
          <a:lstStyle/>
          <a:p>
            <a:pPr algn="ctr"/>
            <a:r>
              <a:rPr lang="en-US" dirty="0" smtClean="0">
                <a:solidFill>
                  <a:schemeClr val="bg1"/>
                </a:solidFill>
              </a:rPr>
              <a:t>Feed OFF</a:t>
            </a:r>
            <a:endParaRPr lang="en-US" dirty="0">
              <a:solidFill>
                <a:schemeClr val="bg1"/>
              </a:solidFill>
            </a:endParaRPr>
          </a:p>
        </p:txBody>
      </p:sp>
      <p:sp>
        <p:nvSpPr>
          <p:cNvPr id="32" name="TextBox 31"/>
          <p:cNvSpPr txBox="1"/>
          <p:nvPr/>
        </p:nvSpPr>
        <p:spPr>
          <a:xfrm>
            <a:off x="1170940" y="1199771"/>
            <a:ext cx="2209800" cy="307777"/>
          </a:xfrm>
          <a:prstGeom prst="rect">
            <a:avLst/>
          </a:prstGeom>
          <a:noFill/>
        </p:spPr>
        <p:txBody>
          <a:bodyPr wrap="square" rtlCol="0">
            <a:spAutoFit/>
          </a:bodyPr>
          <a:lstStyle/>
          <a:p>
            <a:pPr algn="ctr"/>
            <a:r>
              <a:rPr lang="en-US" sz="1400" dirty="0" smtClean="0"/>
              <a:t>Comp Admin Cycle Start</a:t>
            </a:r>
            <a:endParaRPr lang="en-US" sz="1400" dirty="0"/>
          </a:p>
        </p:txBody>
      </p:sp>
      <p:sp>
        <p:nvSpPr>
          <p:cNvPr id="33" name="TextBox 32"/>
          <p:cNvSpPr txBox="1"/>
          <p:nvPr/>
        </p:nvSpPr>
        <p:spPr>
          <a:xfrm>
            <a:off x="7122822" y="1249188"/>
            <a:ext cx="1981199" cy="307777"/>
          </a:xfrm>
          <a:prstGeom prst="rect">
            <a:avLst/>
          </a:prstGeom>
          <a:noFill/>
        </p:spPr>
        <p:txBody>
          <a:bodyPr wrap="square" rtlCol="0">
            <a:spAutoFit/>
          </a:bodyPr>
          <a:lstStyle/>
          <a:p>
            <a:pPr algn="ctr"/>
            <a:r>
              <a:rPr lang="en-US" sz="1400" dirty="0" smtClean="0"/>
              <a:t>Comp Admin Cycle End</a:t>
            </a:r>
            <a:endParaRPr lang="en-US" sz="1400" dirty="0"/>
          </a:p>
        </p:txBody>
      </p:sp>
      <p:sp>
        <p:nvSpPr>
          <p:cNvPr id="34" name="Pentagon 33"/>
          <p:cNvSpPr/>
          <p:nvPr/>
        </p:nvSpPr>
        <p:spPr>
          <a:xfrm>
            <a:off x="389890" y="2672586"/>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Job changes in HRS</a:t>
            </a:r>
            <a:endParaRPr lang="en-US" dirty="0">
              <a:solidFill>
                <a:schemeClr val="tx1"/>
              </a:solidFill>
            </a:endParaRPr>
          </a:p>
        </p:txBody>
      </p:sp>
      <p:grpSp>
        <p:nvGrpSpPr>
          <p:cNvPr id="49" name="Group 48"/>
          <p:cNvGrpSpPr/>
          <p:nvPr/>
        </p:nvGrpSpPr>
        <p:grpSpPr>
          <a:xfrm>
            <a:off x="1971038" y="2427694"/>
            <a:ext cx="1798584" cy="1180721"/>
            <a:chOff x="1714498" y="2580094"/>
            <a:chExt cx="1798584" cy="1283433"/>
          </a:xfrm>
        </p:grpSpPr>
        <p:sp>
          <p:nvSpPr>
            <p:cNvPr id="29" name="Folded Corner 28"/>
            <p:cNvSpPr/>
            <p:nvPr/>
          </p:nvSpPr>
          <p:spPr>
            <a:xfrm>
              <a:off x="1714499" y="2869654"/>
              <a:ext cx="1798583"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to CAT Compare Report</a:t>
              </a:r>
              <a:endParaRPr lang="en-US" dirty="0">
                <a:solidFill>
                  <a:schemeClr val="tx1"/>
                </a:solidFill>
              </a:endParaRPr>
            </a:p>
          </p:txBody>
        </p:sp>
        <p:sp>
          <p:nvSpPr>
            <p:cNvPr id="35" name="Rectangle 34"/>
            <p:cNvSpPr/>
            <p:nvPr/>
          </p:nvSpPr>
          <p:spPr>
            <a:xfrm>
              <a:off x="1714498" y="2580094"/>
              <a:ext cx="1798584"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solidFill>
                    <a:schemeClr val="tx1"/>
                  </a:solidFill>
                </a:rPr>
                <a:t>Hire/Term/Transfer changes</a:t>
              </a:r>
              <a:endParaRPr lang="en-US" sz="1050" b="1" dirty="0">
                <a:solidFill>
                  <a:schemeClr val="tx1"/>
                </a:solidFill>
              </a:endParaRPr>
            </a:p>
          </p:txBody>
        </p:sp>
      </p:grpSp>
      <p:grpSp>
        <p:nvGrpSpPr>
          <p:cNvPr id="50" name="Group 49"/>
          <p:cNvGrpSpPr/>
          <p:nvPr/>
        </p:nvGrpSpPr>
        <p:grpSpPr>
          <a:xfrm>
            <a:off x="4087806" y="2420074"/>
            <a:ext cx="1801368" cy="1187731"/>
            <a:chOff x="4267198" y="2572474"/>
            <a:chExt cx="1801368" cy="1291053"/>
          </a:xfrm>
        </p:grpSpPr>
        <p:sp>
          <p:nvSpPr>
            <p:cNvPr id="30" name="Folded Corner 29"/>
            <p:cNvSpPr/>
            <p:nvPr/>
          </p:nvSpPr>
          <p:spPr>
            <a:xfrm>
              <a:off x="4267198" y="2869654"/>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Change Report</a:t>
              </a:r>
              <a:endParaRPr lang="en-US" dirty="0">
                <a:solidFill>
                  <a:schemeClr val="tx1"/>
                </a:solidFill>
              </a:endParaRPr>
            </a:p>
          </p:txBody>
        </p:sp>
        <p:sp>
          <p:nvSpPr>
            <p:cNvPr id="36" name="Rectangle 35"/>
            <p:cNvSpPr/>
            <p:nvPr/>
          </p:nvSpPr>
          <p:spPr>
            <a:xfrm>
              <a:off x="4267198" y="2572474"/>
              <a:ext cx="1801368" cy="282466"/>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b="1" dirty="0" smtClean="0">
                  <a:solidFill>
                    <a:schemeClr val="tx1"/>
                  </a:solidFill>
                </a:rPr>
                <a:t>Job attribute changes</a:t>
              </a:r>
              <a:endParaRPr lang="en-US" sz="1050" b="1" dirty="0">
                <a:solidFill>
                  <a:schemeClr val="tx1"/>
                </a:solidFill>
              </a:endParaRPr>
            </a:p>
          </p:txBody>
        </p:sp>
      </p:grpSp>
      <p:grpSp>
        <p:nvGrpSpPr>
          <p:cNvPr id="51" name="Group 50"/>
          <p:cNvGrpSpPr/>
          <p:nvPr/>
        </p:nvGrpSpPr>
        <p:grpSpPr>
          <a:xfrm>
            <a:off x="6441593" y="2450828"/>
            <a:ext cx="1801368" cy="1170931"/>
            <a:chOff x="6432331" y="2603228"/>
            <a:chExt cx="1801368" cy="1272792"/>
          </a:xfrm>
        </p:grpSpPr>
        <p:sp>
          <p:nvSpPr>
            <p:cNvPr id="31" name="Folded Corner 30"/>
            <p:cNvSpPr/>
            <p:nvPr/>
          </p:nvSpPr>
          <p:spPr>
            <a:xfrm>
              <a:off x="6432331" y="2882147"/>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to CAT Compare Report</a:t>
              </a:r>
              <a:endParaRPr lang="en-US" dirty="0">
                <a:solidFill>
                  <a:schemeClr val="tx1"/>
                </a:solidFill>
              </a:endParaRPr>
            </a:p>
          </p:txBody>
        </p:sp>
        <p:sp>
          <p:nvSpPr>
            <p:cNvPr id="37" name="Rectangle 36"/>
            <p:cNvSpPr/>
            <p:nvPr/>
          </p:nvSpPr>
          <p:spPr>
            <a:xfrm>
              <a:off x="6432331" y="2603228"/>
              <a:ext cx="1801368"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solidFill>
                    <a:schemeClr val="tx1"/>
                  </a:solidFill>
                </a:rPr>
                <a:t>All Job changes </a:t>
              </a:r>
              <a:endParaRPr lang="en-US" sz="1050" b="1" dirty="0">
                <a:solidFill>
                  <a:schemeClr val="tx1"/>
                </a:solidFill>
              </a:endParaRPr>
            </a:p>
          </p:txBody>
        </p:sp>
      </p:grpSp>
      <p:sp>
        <p:nvSpPr>
          <p:cNvPr id="38" name="Folded Corner 37"/>
          <p:cNvSpPr/>
          <p:nvPr/>
        </p:nvSpPr>
        <p:spPr>
          <a:xfrm>
            <a:off x="2950972"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Record Errors Report</a:t>
            </a:r>
            <a:endParaRPr lang="en-US" dirty="0">
              <a:solidFill>
                <a:schemeClr val="tx1"/>
              </a:solidFill>
            </a:endParaRPr>
          </a:p>
        </p:txBody>
      </p:sp>
      <p:sp>
        <p:nvSpPr>
          <p:cNvPr id="39" name="Folded Corner 38"/>
          <p:cNvSpPr/>
          <p:nvPr/>
        </p:nvSpPr>
        <p:spPr>
          <a:xfrm>
            <a:off x="5590540"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Over Max Under Min Report</a:t>
            </a:r>
            <a:endParaRPr lang="en-US" dirty="0">
              <a:solidFill>
                <a:schemeClr val="tx1"/>
              </a:solidFill>
            </a:endParaRPr>
          </a:p>
        </p:txBody>
      </p:sp>
      <p:sp>
        <p:nvSpPr>
          <p:cNvPr id="40" name="Isosceles Triangle 39"/>
          <p:cNvSpPr/>
          <p:nvPr/>
        </p:nvSpPr>
        <p:spPr>
          <a:xfrm rot="10800000">
            <a:off x="1770929" y="3886199"/>
            <a:ext cx="6789684" cy="280407"/>
          </a:xfrm>
          <a:prstGeom prst="triangle">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entagon 40"/>
          <p:cNvSpPr/>
          <p:nvPr/>
        </p:nvSpPr>
        <p:spPr>
          <a:xfrm>
            <a:off x="389890" y="43434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Errors in the CAT</a:t>
            </a:r>
            <a:endParaRPr lang="en-US" dirty="0">
              <a:solidFill>
                <a:schemeClr val="tx1"/>
              </a:solidFill>
            </a:endParaRPr>
          </a:p>
        </p:txBody>
      </p:sp>
      <p:sp>
        <p:nvSpPr>
          <p:cNvPr id="42" name="Pentagon 41"/>
          <p:cNvSpPr/>
          <p:nvPr/>
        </p:nvSpPr>
        <p:spPr>
          <a:xfrm>
            <a:off x="389890" y="54102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Monitoring</a:t>
            </a:r>
            <a:endParaRPr lang="en-US" dirty="0">
              <a:solidFill>
                <a:schemeClr val="tx1"/>
              </a:solidFill>
            </a:endParaRPr>
          </a:p>
        </p:txBody>
      </p:sp>
      <p:sp>
        <p:nvSpPr>
          <p:cNvPr id="43" name="Folded Corner 42"/>
          <p:cNvSpPr/>
          <p:nvPr/>
        </p:nvSpPr>
        <p:spPr>
          <a:xfrm>
            <a:off x="1971038"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Position Report</a:t>
            </a:r>
            <a:endParaRPr lang="en-US" dirty="0">
              <a:solidFill>
                <a:schemeClr val="tx1"/>
              </a:solidFill>
            </a:endParaRPr>
          </a:p>
        </p:txBody>
      </p:sp>
      <p:sp>
        <p:nvSpPr>
          <p:cNvPr id="44" name="Folded Corner 43"/>
          <p:cNvSpPr/>
          <p:nvPr/>
        </p:nvSpPr>
        <p:spPr>
          <a:xfrm>
            <a:off x="4206316"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Missing from CAT Report</a:t>
            </a:r>
            <a:endParaRPr lang="en-US" dirty="0">
              <a:solidFill>
                <a:schemeClr val="tx1"/>
              </a:solidFill>
            </a:endParaRPr>
          </a:p>
        </p:txBody>
      </p:sp>
      <p:sp>
        <p:nvSpPr>
          <p:cNvPr id="45" name="Folded Corner 44"/>
          <p:cNvSpPr/>
          <p:nvPr/>
        </p:nvSpPr>
        <p:spPr>
          <a:xfrm>
            <a:off x="6441593"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Audit Log</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Tree>
    <p:extLst>
      <p:ext uri="{BB962C8B-B14F-4D97-AF65-F5344CB8AC3E}">
        <p14:creationId xmlns:p14="http://schemas.microsoft.com/office/powerpoint/2010/main" val="40283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49027"/>
            <a:ext cx="2133600" cy="365125"/>
          </a:xfrm>
        </p:spPr>
        <p:txBody>
          <a:bodyPr/>
          <a:lstStyle/>
          <a:p>
            <a:fld id="{7F62450C-2E67-428F-9662-DAB13D14FFD2}" type="slidenum">
              <a:rPr lang="en-US" smtClean="0"/>
              <a:t>3</a:t>
            </a:fld>
            <a:endParaRPr lang="en-US"/>
          </a:p>
        </p:txBody>
      </p:sp>
      <p:sp>
        <p:nvSpPr>
          <p:cNvPr id="4" name="Title 2"/>
          <p:cNvSpPr txBox="1">
            <a:spLocks/>
          </p:cNvSpPr>
          <p:nvPr/>
        </p:nvSpPr>
        <p:spPr>
          <a:xfrm>
            <a:off x="0" y="228600"/>
            <a:ext cx="9144000" cy="762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What is the CAT?</a:t>
            </a:r>
            <a:endParaRPr lang="en-US" sz="4000"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278" y="1295400"/>
            <a:ext cx="5065721" cy="2652612"/>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10207" y="4038600"/>
            <a:ext cx="4361793" cy="2492990"/>
          </a:xfrm>
          <a:prstGeom prst="rect">
            <a:avLst/>
          </a:prstGeom>
          <a:solidFill>
            <a:schemeClr val="bg1">
              <a:lumMod val="95000"/>
            </a:schemeClr>
          </a:solidFill>
          <a:ln>
            <a:solidFill>
              <a:schemeClr val="tx1">
                <a:lumMod val="95000"/>
                <a:lumOff val="5000"/>
              </a:schemeClr>
            </a:solidFill>
          </a:ln>
        </p:spPr>
        <p:txBody>
          <a:bodyPr wrap="square" rtlCol="0">
            <a:spAutoFit/>
          </a:bodyPr>
          <a:lstStyle/>
          <a:p>
            <a:r>
              <a:rPr lang="en-US" sz="1200" dirty="0" smtClean="0"/>
              <a:t>A tool built in PeopleSoft to manage comp. and funding changes during the budgeting cycle, that will:</a:t>
            </a:r>
          </a:p>
          <a:p>
            <a:pPr marL="285750" indent="-285750">
              <a:buFont typeface="Wingdings" panose="05000000000000000000" pitchFamily="2" charset="2"/>
              <a:buChar char="ü"/>
            </a:pPr>
            <a:r>
              <a:rPr lang="en-US" sz="1200" dirty="0" smtClean="0"/>
              <a:t>Replace BDGT, BADJR, BRATE transactions in 3270 (essentially minimizing person level data in the mainframe system!)</a:t>
            </a:r>
          </a:p>
          <a:p>
            <a:pPr marL="285750" indent="-285750">
              <a:buFont typeface="Wingdings" panose="05000000000000000000" pitchFamily="2" charset="2"/>
              <a:buChar char="ü"/>
            </a:pPr>
            <a:r>
              <a:rPr lang="en-US" sz="1200" dirty="0"/>
              <a:t>Transfer </a:t>
            </a:r>
            <a:r>
              <a:rPr lang="en-US" sz="1200" dirty="0" smtClean="0"/>
              <a:t>finalized comp. and funding data </a:t>
            </a:r>
            <a:r>
              <a:rPr lang="en-US" sz="1200" dirty="0"/>
              <a:t>to HRS and </a:t>
            </a:r>
            <a:r>
              <a:rPr lang="en-US" sz="1200" dirty="0" smtClean="0"/>
              <a:t>summary level data to the </a:t>
            </a:r>
            <a:r>
              <a:rPr lang="en-US" sz="1200" dirty="0"/>
              <a:t>budget system</a:t>
            </a:r>
          </a:p>
          <a:p>
            <a:pPr marL="285750" indent="-285750">
              <a:buFont typeface="Wingdings" panose="05000000000000000000" pitchFamily="2" charset="2"/>
              <a:buChar char="ü"/>
            </a:pPr>
            <a:r>
              <a:rPr lang="en-US" sz="1200" dirty="0" smtClean="0"/>
              <a:t>Give users the ability to enter proposed compensation and </a:t>
            </a:r>
            <a:r>
              <a:rPr lang="en-US" sz="1200" dirty="0"/>
              <a:t>funding </a:t>
            </a:r>
            <a:r>
              <a:rPr lang="en-US" sz="1200" dirty="0" smtClean="0"/>
              <a:t>changes directly into PeopleSoft and bypass the IPS</a:t>
            </a:r>
          </a:p>
          <a:p>
            <a:pPr marL="285750" indent="-285750">
              <a:buFont typeface="Wingdings" panose="05000000000000000000" pitchFamily="2" charset="2"/>
              <a:buChar char="ü"/>
            </a:pPr>
            <a:r>
              <a:rPr lang="en-US" sz="1200" dirty="0" smtClean="0"/>
              <a:t>Give users the ability to edit proposed compensation and funding changes previously loaded from the IPS</a:t>
            </a:r>
            <a:endParaRPr lang="en-US" sz="1200" dirty="0"/>
          </a:p>
          <a:p>
            <a:pPr marL="285750" indent="-285750">
              <a:buFont typeface="Wingdings" panose="05000000000000000000" pitchFamily="2" charset="2"/>
              <a:buChar char="ü"/>
            </a:pPr>
            <a:r>
              <a:rPr lang="en-US" sz="1200" dirty="0" smtClean="0"/>
              <a:t>Support advanced </a:t>
            </a:r>
            <a:r>
              <a:rPr lang="en-US" sz="1200" dirty="0"/>
              <a:t>search </a:t>
            </a:r>
            <a:r>
              <a:rPr lang="en-US" sz="1200" dirty="0" smtClean="0"/>
              <a:t>capabilities</a:t>
            </a:r>
          </a:p>
          <a:p>
            <a:pPr marL="285750" indent="-285750">
              <a:buFont typeface="Wingdings" panose="05000000000000000000" pitchFamily="2" charset="2"/>
              <a:buChar char="ü"/>
            </a:pPr>
            <a:r>
              <a:rPr lang="en-US" sz="1200" dirty="0" smtClean="0"/>
              <a:t>Display a summary of an employee’s historical record in HRS, for easy reference</a:t>
            </a:r>
          </a:p>
        </p:txBody>
      </p:sp>
      <p:sp>
        <p:nvSpPr>
          <p:cNvPr id="2" name="Rectangle 1"/>
          <p:cNvSpPr/>
          <p:nvPr/>
        </p:nvSpPr>
        <p:spPr>
          <a:xfrm>
            <a:off x="7670799" y="1295400"/>
            <a:ext cx="144780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Mock-up</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92897684"/>
              </p:ext>
            </p:extLst>
          </p:nvPr>
        </p:nvGraphicFramePr>
        <p:xfrm>
          <a:off x="381000" y="1295400"/>
          <a:ext cx="3352800" cy="2614702"/>
        </p:xfrm>
        <a:graphic>
          <a:graphicData uri="http://schemas.openxmlformats.org/presentationml/2006/ole">
            <mc:AlternateContent xmlns:mc="http://schemas.openxmlformats.org/markup-compatibility/2006">
              <mc:Choice xmlns:v="urn:schemas-microsoft-com:vml" Requires="v">
                <p:oleObj spid="_x0000_s2095" name="Visio" r:id="rId5" imgW="7130104" imgH="6270595" progId="Visio.Drawing.11">
                  <p:embed/>
                </p:oleObj>
              </mc:Choice>
              <mc:Fallback>
                <p:oleObj name="Visio" r:id="rId5" imgW="7130104" imgH="627059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95400"/>
                        <a:ext cx="3352800" cy="2614702"/>
                      </a:xfrm>
                      <a:prstGeom prst="rect">
                        <a:avLst/>
                      </a:prstGeom>
                      <a:noFill/>
                      <a:ln>
                        <a:solidFill>
                          <a:schemeClr val="tx1"/>
                        </a:solidFill>
                      </a:ln>
                    </p:spPr>
                  </p:pic>
                </p:oleObj>
              </mc:Fallback>
            </mc:AlternateContent>
          </a:graphicData>
        </a:graphic>
      </p:graphicFrame>
      <p:sp>
        <p:nvSpPr>
          <p:cNvPr id="9" name="Right Arrow 8"/>
          <p:cNvSpPr/>
          <p:nvPr/>
        </p:nvSpPr>
        <p:spPr>
          <a:xfrm>
            <a:off x="3048000" y="2057400"/>
            <a:ext cx="990600" cy="1066800"/>
          </a:xfrm>
          <a:prstGeom prst="rightArrow">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2057400"/>
            <a:ext cx="1143000" cy="1143000"/>
          </a:xfrm>
          <a:prstGeom prst="rect">
            <a:avLst/>
          </a:prstGeom>
          <a:solidFill>
            <a:srgbClr val="DCE6F2">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99001" y="4038600"/>
            <a:ext cx="4140200" cy="1384995"/>
          </a:xfrm>
          <a:prstGeom prst="rect">
            <a:avLst/>
          </a:prstGeom>
          <a:solidFill>
            <a:schemeClr val="bg1">
              <a:lumMod val="95000"/>
            </a:schemeClr>
          </a:solidFill>
          <a:ln>
            <a:solidFill>
              <a:schemeClr val="tx1">
                <a:lumMod val="95000"/>
                <a:lumOff val="5000"/>
              </a:schemeClr>
            </a:solidFill>
          </a:ln>
        </p:spPr>
        <p:txBody>
          <a:bodyPr wrap="square" rtlCol="0">
            <a:spAutoFit/>
          </a:bodyPr>
          <a:lstStyle/>
          <a:p>
            <a:pPr marL="285750" indent="-285750">
              <a:buFont typeface="Wingdings" panose="05000000000000000000" pitchFamily="2" charset="2"/>
              <a:buChar char="ü"/>
            </a:pPr>
            <a:r>
              <a:rPr lang="en-US" sz="1200" dirty="0"/>
              <a:t>Display summary information by Business Unit, </a:t>
            </a:r>
            <a:r>
              <a:rPr lang="en-US" sz="1200" dirty="0" err="1"/>
              <a:t>Dept</a:t>
            </a:r>
            <a:r>
              <a:rPr lang="en-US" sz="1200" dirty="0"/>
              <a:t>, etc. </a:t>
            </a:r>
          </a:p>
          <a:p>
            <a:pPr marL="285750" indent="-285750">
              <a:buFont typeface="Wingdings" panose="05000000000000000000" pitchFamily="2" charset="2"/>
              <a:buChar char="ü"/>
            </a:pPr>
            <a:r>
              <a:rPr lang="en-US" sz="1200" dirty="0"/>
              <a:t>Will have necessary </a:t>
            </a:r>
            <a:r>
              <a:rPr lang="en-US" sz="1200" dirty="0" smtClean="0"/>
              <a:t>checks </a:t>
            </a:r>
            <a:r>
              <a:rPr lang="en-US" sz="1200" dirty="0"/>
              <a:t>and edits to ensure data accuracy</a:t>
            </a:r>
          </a:p>
          <a:p>
            <a:r>
              <a:rPr lang="en-US" sz="1200" dirty="0" smtClean="0"/>
              <a:t>The tool will NOT:</a:t>
            </a:r>
          </a:p>
          <a:p>
            <a:pPr marL="285750" indent="-285750">
              <a:buFont typeface="Wingdings" panose="05000000000000000000" pitchFamily="2" charset="2"/>
              <a:buChar char="ü"/>
            </a:pPr>
            <a:r>
              <a:rPr lang="en-US" sz="1200" dirty="0" smtClean="0"/>
              <a:t>Replace the mainframe budget system entirely </a:t>
            </a:r>
          </a:p>
          <a:p>
            <a:pPr marL="285750" indent="-285750">
              <a:buFont typeface="Wingdings" panose="05000000000000000000" pitchFamily="2" charset="2"/>
              <a:buChar char="ü"/>
            </a:pPr>
            <a:r>
              <a:rPr lang="en-US" sz="1200" dirty="0" smtClean="0"/>
              <a:t>Be updated en masse without the IPS</a:t>
            </a:r>
          </a:p>
          <a:p>
            <a:pPr marL="285750" indent="-285750">
              <a:buFont typeface="Wingdings" panose="05000000000000000000" pitchFamily="2" charset="2"/>
              <a:buChar char="ü"/>
            </a:pPr>
            <a:endParaRPr lang="en-US" sz="1200" dirty="0" smtClean="0"/>
          </a:p>
        </p:txBody>
      </p:sp>
    </p:spTree>
    <p:extLst>
      <p:ext uri="{BB962C8B-B14F-4D97-AF65-F5344CB8AC3E}">
        <p14:creationId xmlns:p14="http://schemas.microsoft.com/office/powerpoint/2010/main" val="1102286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30</a:t>
            </a:fld>
            <a:endParaRPr lang="en-US"/>
          </a:p>
        </p:txBody>
      </p:sp>
      <p:sp>
        <p:nvSpPr>
          <p:cNvPr id="5" name="Text Placeholder 4"/>
          <p:cNvSpPr>
            <a:spLocks noGrp="1"/>
          </p:cNvSpPr>
          <p:nvPr>
            <p:ph type="body" sz="quarter" idx="13"/>
          </p:nvPr>
        </p:nvSpPr>
        <p:spPr/>
        <p:txBody>
          <a:bodyPr/>
          <a:lstStyle/>
          <a:p>
            <a:r>
              <a:rPr lang="en-US" dirty="0" smtClean="0"/>
              <a:t>HRS Change Report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833" y="3789040"/>
            <a:ext cx="6269717" cy="262504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Job Changes in HRS</a:t>
            </a:r>
            <a:endParaRPr lang="en-US" sz="2400" dirty="0"/>
          </a:p>
        </p:txBody>
      </p:sp>
      <p:sp>
        <p:nvSpPr>
          <p:cNvPr id="12" name="TextBox 11"/>
          <p:cNvSpPr txBox="1"/>
          <p:nvPr/>
        </p:nvSpPr>
        <p:spPr>
          <a:xfrm>
            <a:off x="215516" y="1304764"/>
            <a:ext cx="3744416" cy="2377574"/>
          </a:xfrm>
          <a:prstGeom prst="rect">
            <a:avLst/>
          </a:prstGeom>
          <a:noFill/>
        </p:spPr>
        <p:txBody>
          <a:bodyPr wrap="square" rtlCol="0">
            <a:spAutoFit/>
          </a:bodyPr>
          <a:lstStyle/>
          <a:p>
            <a:pPr marL="171450" indent="-171450">
              <a:buFont typeface="Arial" panose="020B0604020202020204" pitchFamily="34" charset="0"/>
              <a:buChar char="•"/>
            </a:pPr>
            <a:r>
              <a:rPr lang="en-US" sz="1350" dirty="0"/>
              <a:t>Identifies employee records that exist in the CAT and have undergone a change in HRS: an update to the fields </a:t>
            </a:r>
            <a:r>
              <a:rPr lang="en-US" sz="1350" b="1" dirty="0"/>
              <a:t>Business Unit, HR Department, Position Number, Jobcode, Pay Basis, Title, FTE, Payroll Status, or Comprate, as well as Hires, Rehires, Transfers, or Terminations</a:t>
            </a:r>
            <a:endParaRPr lang="en-US" sz="1350" dirty="0"/>
          </a:p>
          <a:p>
            <a:pPr marL="171450" indent="-171450">
              <a:buFont typeface="Arial" panose="020B0604020202020204" pitchFamily="34" charset="0"/>
              <a:buChar char="•"/>
            </a:pPr>
            <a:r>
              <a:rPr lang="en-US" sz="1350" dirty="0"/>
              <a:t>Allows users to review the records on this report and determine if the compensation changes entered in the CAT are still accurate, if a new record in the CAT needs to be created, or if a CAT record needs to be deleted</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380" y="1278320"/>
            <a:ext cx="4370245" cy="240607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554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31</a:t>
            </a:fld>
            <a:endParaRPr lang="en-US"/>
          </a:p>
        </p:txBody>
      </p:sp>
      <p:sp>
        <p:nvSpPr>
          <p:cNvPr id="5" name="Text Placeholder 4"/>
          <p:cNvSpPr>
            <a:spLocks noGrp="1"/>
          </p:cNvSpPr>
          <p:nvPr>
            <p:ph type="body" sz="quarter" idx="13"/>
          </p:nvPr>
        </p:nvSpPr>
        <p:spPr/>
        <p:txBody>
          <a:bodyPr/>
          <a:lstStyle/>
          <a:p>
            <a:r>
              <a:rPr lang="en-US" dirty="0" smtClean="0"/>
              <a:t>HRS to CAT Compare Report</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524" y="3825044"/>
            <a:ext cx="6377213" cy="24329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Job Changes in HRS</a:t>
            </a:r>
            <a:endParaRPr lang="en-US" sz="2400" dirty="0"/>
          </a:p>
        </p:txBody>
      </p:sp>
      <p:sp>
        <p:nvSpPr>
          <p:cNvPr id="9" name="TextBox 8"/>
          <p:cNvSpPr txBox="1"/>
          <p:nvPr/>
        </p:nvSpPr>
        <p:spPr>
          <a:xfrm>
            <a:off x="215516" y="1304764"/>
            <a:ext cx="3744416" cy="2585323"/>
          </a:xfrm>
          <a:prstGeom prst="rect">
            <a:avLst/>
          </a:prstGeom>
          <a:noFill/>
        </p:spPr>
        <p:txBody>
          <a:bodyPr wrap="square" rtlCol="0">
            <a:spAutoFit/>
          </a:bodyPr>
          <a:lstStyle/>
          <a:p>
            <a:pPr marL="171450" indent="-171450">
              <a:buFont typeface="Arial" panose="020B0604020202020204" pitchFamily="34" charset="0"/>
              <a:buChar char="•"/>
            </a:pPr>
            <a:r>
              <a:rPr lang="en-US" sz="1350" dirty="0"/>
              <a:t>Identifies employee records where key fields differ between the CAT and HRS</a:t>
            </a:r>
          </a:p>
          <a:p>
            <a:pPr marL="171450" indent="-171450">
              <a:buFont typeface="Arial" panose="020B0604020202020204" pitchFamily="34" charset="0"/>
              <a:buChar char="•"/>
            </a:pPr>
            <a:r>
              <a:rPr lang="en-US" sz="1350" dirty="0"/>
              <a:t>Catches things like</a:t>
            </a:r>
            <a:r>
              <a:rPr lang="en-US" sz="1350" b="1" dirty="0"/>
              <a:t>: Business Unit/Department </a:t>
            </a:r>
            <a:r>
              <a:rPr lang="en-US" sz="1350" b="1" dirty="0" smtClean="0"/>
              <a:t>updates, </a:t>
            </a:r>
            <a:r>
              <a:rPr lang="en-US" sz="1350" b="1" dirty="0"/>
              <a:t>Position Number updates, Compensation Rate updates, Empl Class updates, Title updates, Job Code updates, FTE updates, and </a:t>
            </a:r>
            <a:r>
              <a:rPr lang="en-US" sz="1350" dirty="0"/>
              <a:t> </a:t>
            </a:r>
            <a:r>
              <a:rPr lang="en-US" sz="1350" b="1" dirty="0"/>
              <a:t>Terminations</a:t>
            </a:r>
            <a:endParaRPr lang="en-US" sz="1350" dirty="0"/>
          </a:p>
          <a:p>
            <a:pPr marL="171450" indent="-171450">
              <a:buFont typeface="Arial" panose="020B0604020202020204" pitchFamily="34" charset="0"/>
              <a:buChar char="•"/>
            </a:pPr>
            <a:r>
              <a:rPr lang="en-US" sz="1350" dirty="0"/>
              <a:t>Allows the user to review discrepancies for that employee record in the CAT and determine if the rate increases need to be altered based on the new job data information that was entered in HRS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042" y="1278320"/>
            <a:ext cx="4516188" cy="241951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406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32</a:t>
            </a:fld>
            <a:endParaRPr lang="en-US" dirty="0"/>
          </a:p>
        </p:txBody>
      </p:sp>
      <p:sp>
        <p:nvSpPr>
          <p:cNvPr id="4" name="Text Placeholder 3"/>
          <p:cNvSpPr>
            <a:spLocks noGrp="1"/>
          </p:cNvSpPr>
          <p:nvPr>
            <p:ph type="body" sz="quarter" idx="13"/>
          </p:nvPr>
        </p:nvSpPr>
        <p:spPr>
          <a:solidFill>
            <a:srgbClr val="C00000"/>
          </a:solidFill>
        </p:spPr>
        <p:txBody>
          <a:bodyPr>
            <a:normAutofit fontScale="92500"/>
          </a:bodyPr>
          <a:lstStyle/>
          <a:p>
            <a:r>
              <a:rPr lang="en-US" sz="4300" dirty="0" smtClean="0"/>
              <a:t>Action Needed by Report: </a:t>
            </a:r>
            <a:r>
              <a:rPr lang="en-US" sz="2000" b="1" dirty="0" smtClean="0"/>
              <a:t>Automatic HRS Feed is ON</a:t>
            </a:r>
            <a:endParaRPr lang="en-US" sz="2000" b="1" dirty="0"/>
          </a:p>
        </p:txBody>
      </p:sp>
      <p:sp>
        <p:nvSpPr>
          <p:cNvPr id="7" name="Rectangle 6"/>
          <p:cNvSpPr/>
          <p:nvPr/>
        </p:nvSpPr>
        <p:spPr>
          <a:xfrm>
            <a:off x="228600" y="1278321"/>
            <a:ext cx="2286000" cy="295718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Job Change in HRS Occurred</a:t>
            </a:r>
          </a:p>
          <a:p>
            <a:pPr algn="ctr"/>
            <a:r>
              <a:rPr lang="en-US" b="1" dirty="0" smtClean="0">
                <a:solidFill>
                  <a:schemeClr val="tx1"/>
                </a:solidFill>
              </a:rPr>
              <a:t>Action Needed</a:t>
            </a:r>
            <a:endParaRPr lang="en-US" b="1" dirty="0">
              <a:solidFill>
                <a:schemeClr val="tx1"/>
              </a:solidFill>
            </a:endParaRPr>
          </a:p>
        </p:txBody>
      </p:sp>
      <p:sp>
        <p:nvSpPr>
          <p:cNvPr id="8" name="Rectangle 7"/>
          <p:cNvSpPr/>
          <p:nvPr/>
        </p:nvSpPr>
        <p:spPr>
          <a:xfrm>
            <a:off x="2702560" y="1292739"/>
            <a:ext cx="1920240" cy="13964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 Terminated </a:t>
            </a:r>
          </a:p>
          <a:p>
            <a:pPr algn="ctr"/>
            <a:r>
              <a:rPr lang="en-US" sz="1600" b="1" dirty="0" smtClean="0">
                <a:solidFill>
                  <a:schemeClr val="tx1"/>
                </a:solidFill>
              </a:rPr>
              <a:t>Delete from CAT</a:t>
            </a:r>
            <a:endParaRPr lang="en-US" sz="1600" b="1" dirty="0">
              <a:solidFill>
                <a:schemeClr val="tx1"/>
              </a:solidFill>
            </a:endParaRPr>
          </a:p>
        </p:txBody>
      </p:sp>
      <p:sp>
        <p:nvSpPr>
          <p:cNvPr id="9" name="Rectangle 8"/>
          <p:cNvSpPr/>
          <p:nvPr/>
        </p:nvSpPr>
        <p:spPr>
          <a:xfrm>
            <a:off x="2702560" y="2814520"/>
            <a:ext cx="1920240" cy="1405917"/>
          </a:xfrm>
          <a:prstGeom prst="rect">
            <a:avLst/>
          </a:prstGeom>
          <a:ln/>
        </p:spPr>
        <p:style>
          <a:lnRef idx="1">
            <a:schemeClr val="accent2"/>
          </a:lnRef>
          <a:fillRef idx="2">
            <a:schemeClr val="accent2"/>
          </a:fillRef>
          <a:effectRef idx="1">
            <a:schemeClr val="accent2"/>
          </a:effectRef>
          <a:fontRef idx="minor">
            <a:schemeClr val="dk1"/>
          </a:fontRef>
        </p:style>
        <p:txBody>
          <a:bodyPr rtlCol="0" anchor="b"/>
          <a:lstStyle/>
          <a:p>
            <a:pPr algn="ctr"/>
            <a:r>
              <a:rPr lang="en-US" sz="1600" dirty="0" smtClean="0">
                <a:solidFill>
                  <a:schemeClr val="tx1"/>
                </a:solidFill>
              </a:rPr>
              <a:t>Transfer/Position # Change </a:t>
            </a:r>
          </a:p>
          <a:p>
            <a:pPr algn="ctr"/>
            <a:r>
              <a:rPr lang="en-US" sz="1600" b="1" dirty="0" smtClean="0">
                <a:solidFill>
                  <a:schemeClr val="tx1"/>
                </a:solidFill>
              </a:rPr>
              <a:t>Delete and Re-Add to CAT</a:t>
            </a:r>
            <a:endParaRPr lang="en-US" sz="1600" b="1" dirty="0">
              <a:solidFill>
                <a:schemeClr val="tx1"/>
              </a:solidFill>
            </a:endParaRPr>
          </a:p>
        </p:txBody>
      </p:sp>
      <p:sp>
        <p:nvSpPr>
          <p:cNvPr id="10" name="Rectangle 9"/>
          <p:cNvSpPr/>
          <p:nvPr/>
        </p:nvSpPr>
        <p:spPr>
          <a:xfrm>
            <a:off x="6918960" y="1287969"/>
            <a:ext cx="1920240" cy="140117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New Hire </a:t>
            </a:r>
          </a:p>
          <a:p>
            <a:pPr algn="ctr"/>
            <a:r>
              <a:rPr lang="en-US" sz="1600" b="1" i="1" dirty="0" smtClean="0">
                <a:solidFill>
                  <a:schemeClr val="tx1"/>
                </a:solidFill>
              </a:rPr>
              <a:t>Potentially</a:t>
            </a:r>
            <a:r>
              <a:rPr lang="en-US" sz="1600" b="1" dirty="0" smtClean="0">
                <a:solidFill>
                  <a:schemeClr val="tx1"/>
                </a:solidFill>
              </a:rPr>
              <a:t> Add to CAT</a:t>
            </a:r>
            <a:endParaRPr lang="en-US" sz="1600" b="1" dirty="0">
              <a:solidFill>
                <a:schemeClr val="tx1"/>
              </a:solidFill>
            </a:endParaRPr>
          </a:p>
        </p:txBody>
      </p:sp>
      <p:sp>
        <p:nvSpPr>
          <p:cNvPr id="11" name="Rectangle 10"/>
          <p:cNvSpPr/>
          <p:nvPr/>
        </p:nvSpPr>
        <p:spPr>
          <a:xfrm>
            <a:off x="4810760" y="1278320"/>
            <a:ext cx="1920240" cy="1400436"/>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Title Change</a:t>
            </a:r>
          </a:p>
          <a:p>
            <a:pPr algn="ctr"/>
            <a:r>
              <a:rPr lang="en-US" sz="1600" b="1" i="1" dirty="0" smtClean="0">
                <a:solidFill>
                  <a:schemeClr val="tx1"/>
                </a:solidFill>
              </a:rPr>
              <a:t>Review and Potentially Edit Comp Increases</a:t>
            </a:r>
            <a:endParaRPr lang="en-US" sz="1600" b="1" i="1" dirty="0">
              <a:solidFill>
                <a:schemeClr val="tx1"/>
              </a:solidFill>
            </a:endParaRPr>
          </a:p>
        </p:txBody>
      </p:sp>
      <p:sp>
        <p:nvSpPr>
          <p:cNvPr id="12" name="Rectangle 11"/>
          <p:cNvSpPr/>
          <p:nvPr/>
        </p:nvSpPr>
        <p:spPr>
          <a:xfrm>
            <a:off x="4810760" y="2814520"/>
            <a:ext cx="1920240" cy="140591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Comprate Change</a:t>
            </a:r>
            <a:endParaRPr lang="en-US" sz="1600" dirty="0">
              <a:solidFill>
                <a:schemeClr val="tx1"/>
              </a:solidFill>
            </a:endParaRPr>
          </a:p>
          <a:p>
            <a:pPr algn="ctr"/>
            <a:r>
              <a:rPr lang="en-US" sz="1600" b="1" i="1" dirty="0" smtClean="0">
                <a:solidFill>
                  <a:schemeClr val="tx1"/>
                </a:solidFill>
              </a:rPr>
              <a:t>Review and Potentially </a:t>
            </a:r>
            <a:r>
              <a:rPr lang="en-US" sz="1600" b="1" i="1" dirty="0">
                <a:solidFill>
                  <a:schemeClr val="tx1"/>
                </a:solidFill>
              </a:rPr>
              <a:t>Edit Comp Increases</a:t>
            </a:r>
          </a:p>
        </p:txBody>
      </p:sp>
      <p:sp>
        <p:nvSpPr>
          <p:cNvPr id="13" name="Rectangle 12"/>
          <p:cNvSpPr/>
          <p:nvPr/>
        </p:nvSpPr>
        <p:spPr>
          <a:xfrm>
            <a:off x="243385" y="4852445"/>
            <a:ext cx="2286000" cy="13801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14" name="Isosceles Triangle 13"/>
          <p:cNvSpPr/>
          <p:nvPr/>
        </p:nvSpPr>
        <p:spPr>
          <a:xfrm rot="10800000">
            <a:off x="2702560" y="4466058"/>
            <a:ext cx="1920240"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4810760" y="4466058"/>
            <a:ext cx="4028440"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ded Corner 15"/>
          <p:cNvSpPr/>
          <p:nvPr/>
        </p:nvSpPr>
        <p:spPr>
          <a:xfrm>
            <a:off x="2900680" y="4852445"/>
            <a:ext cx="1524001" cy="1380120"/>
          </a:xfrm>
          <a:prstGeom prst="foldedCorner">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to CAT Compare Report</a:t>
            </a:r>
            <a:endParaRPr lang="en-US" dirty="0">
              <a:solidFill>
                <a:schemeClr val="tx1"/>
              </a:solidFill>
            </a:endParaRPr>
          </a:p>
        </p:txBody>
      </p:sp>
      <p:sp>
        <p:nvSpPr>
          <p:cNvPr id="17" name="Folded Corner 16"/>
          <p:cNvSpPr/>
          <p:nvPr/>
        </p:nvSpPr>
        <p:spPr>
          <a:xfrm>
            <a:off x="6093460" y="4852445"/>
            <a:ext cx="1524001" cy="1380120"/>
          </a:xfrm>
          <a:prstGeom prst="foldedCorner">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Change Report</a:t>
            </a:r>
            <a:endParaRPr lang="en-US" dirty="0">
              <a:solidFill>
                <a:schemeClr val="tx1"/>
              </a:solidFill>
            </a:endParaRPr>
          </a:p>
        </p:txBody>
      </p:sp>
      <p:sp>
        <p:nvSpPr>
          <p:cNvPr id="18" name="Rectangle 17"/>
          <p:cNvSpPr/>
          <p:nvPr/>
        </p:nvSpPr>
        <p:spPr>
          <a:xfrm>
            <a:off x="6918960" y="2814520"/>
            <a:ext cx="1920240" cy="140591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FTE, EJED Change</a:t>
            </a:r>
            <a:endParaRPr lang="en-US" sz="1600" dirty="0">
              <a:solidFill>
                <a:schemeClr val="tx1"/>
              </a:solidFill>
            </a:endParaRPr>
          </a:p>
          <a:p>
            <a:pPr algn="ctr"/>
            <a:r>
              <a:rPr lang="en-US" sz="1600" b="1" i="1" dirty="0">
                <a:solidFill>
                  <a:schemeClr val="tx1"/>
                </a:solidFill>
              </a:rPr>
              <a:t>Potentially Edit </a:t>
            </a:r>
            <a:r>
              <a:rPr lang="en-US" sz="1600" b="1" i="1" dirty="0" smtClean="0">
                <a:solidFill>
                  <a:schemeClr val="tx1"/>
                </a:solidFill>
              </a:rPr>
              <a:t>Planned FTE or Remove from CAT</a:t>
            </a:r>
            <a:endParaRPr lang="en-US" sz="1600" b="1" i="1" dirty="0">
              <a:solidFill>
                <a:schemeClr val="tx1"/>
              </a:solidFill>
            </a:endParaRPr>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23" name="Rectangle 22"/>
          <p:cNvSpPr/>
          <p:nvPr/>
        </p:nvSpPr>
        <p:spPr>
          <a:xfrm>
            <a:off x="2700315" y="1288470"/>
            <a:ext cx="1920240" cy="33548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4" name="Rectangle 23"/>
          <p:cNvSpPr/>
          <p:nvPr/>
        </p:nvSpPr>
        <p:spPr>
          <a:xfrm>
            <a:off x="2700315" y="2814520"/>
            <a:ext cx="1920240" cy="33548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5" name="Rectangle 24"/>
          <p:cNvSpPr/>
          <p:nvPr/>
        </p:nvSpPr>
        <p:spPr>
          <a:xfrm>
            <a:off x="4812590" y="1278319"/>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6" name="Rectangle 25"/>
          <p:cNvSpPr/>
          <p:nvPr/>
        </p:nvSpPr>
        <p:spPr>
          <a:xfrm>
            <a:off x="4812590" y="28145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7" name="Rectangle 26"/>
          <p:cNvSpPr/>
          <p:nvPr/>
        </p:nvSpPr>
        <p:spPr>
          <a:xfrm>
            <a:off x="6914715" y="12783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8" name="Rectangle 27"/>
          <p:cNvSpPr/>
          <p:nvPr/>
        </p:nvSpPr>
        <p:spPr>
          <a:xfrm>
            <a:off x="6914715" y="28145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Tree>
    <p:extLst>
      <p:ext uri="{BB962C8B-B14F-4D97-AF65-F5344CB8AC3E}">
        <p14:creationId xmlns:p14="http://schemas.microsoft.com/office/powerpoint/2010/main" val="3236869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33</a:t>
            </a:fld>
            <a:endParaRPr lang="en-US" dirty="0"/>
          </a:p>
        </p:txBody>
      </p:sp>
      <p:sp>
        <p:nvSpPr>
          <p:cNvPr id="4" name="Text Placeholder 3"/>
          <p:cNvSpPr>
            <a:spLocks noGrp="1"/>
          </p:cNvSpPr>
          <p:nvPr>
            <p:ph type="body" sz="quarter" idx="13"/>
          </p:nvPr>
        </p:nvSpPr>
        <p:spPr>
          <a:solidFill>
            <a:srgbClr val="C00000"/>
          </a:solidFill>
        </p:spPr>
        <p:txBody>
          <a:bodyPr>
            <a:normAutofit fontScale="92500"/>
          </a:bodyPr>
          <a:lstStyle/>
          <a:p>
            <a:r>
              <a:rPr lang="en-US" sz="4300" dirty="0" smtClean="0"/>
              <a:t>Action Needed by Report: </a:t>
            </a:r>
            <a:r>
              <a:rPr lang="en-US" sz="2000" b="1" dirty="0" smtClean="0"/>
              <a:t>Automatic HRS Feed is OFF</a:t>
            </a:r>
            <a:endParaRPr lang="en-US" sz="2000" b="1" dirty="0"/>
          </a:p>
        </p:txBody>
      </p:sp>
      <p:sp>
        <p:nvSpPr>
          <p:cNvPr id="7" name="Rectangle 6"/>
          <p:cNvSpPr/>
          <p:nvPr/>
        </p:nvSpPr>
        <p:spPr>
          <a:xfrm>
            <a:off x="501070" y="1316725"/>
            <a:ext cx="2286000" cy="35332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Job Change in HRS Occurred</a:t>
            </a:r>
          </a:p>
          <a:p>
            <a:pPr algn="ctr"/>
            <a:r>
              <a:rPr lang="en-US" b="1" dirty="0" smtClean="0">
                <a:solidFill>
                  <a:schemeClr val="tx1"/>
                </a:solidFill>
              </a:rPr>
              <a:t>Action Needed</a:t>
            </a:r>
            <a:endParaRPr lang="en-US" b="1" dirty="0">
              <a:solidFill>
                <a:schemeClr val="tx1"/>
              </a:solidFill>
            </a:endParaRPr>
          </a:p>
        </p:txBody>
      </p:sp>
      <p:sp>
        <p:nvSpPr>
          <p:cNvPr id="8" name="Rectangle 7"/>
          <p:cNvSpPr/>
          <p:nvPr/>
        </p:nvSpPr>
        <p:spPr>
          <a:xfrm>
            <a:off x="2958990" y="1355129"/>
            <a:ext cx="2858262" cy="10753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 Terminated </a:t>
            </a:r>
          </a:p>
          <a:p>
            <a:pPr algn="ctr"/>
            <a:r>
              <a:rPr lang="en-US" sz="1600" b="1" dirty="0" smtClean="0">
                <a:solidFill>
                  <a:schemeClr val="tx1"/>
                </a:solidFill>
              </a:rPr>
              <a:t>Delete from CAT</a:t>
            </a:r>
            <a:endParaRPr lang="en-US" sz="1600" b="1" dirty="0">
              <a:solidFill>
                <a:schemeClr val="tx1"/>
              </a:solidFill>
            </a:endParaRPr>
          </a:p>
        </p:txBody>
      </p:sp>
      <p:sp>
        <p:nvSpPr>
          <p:cNvPr id="9" name="Rectangle 8"/>
          <p:cNvSpPr/>
          <p:nvPr/>
        </p:nvSpPr>
        <p:spPr>
          <a:xfrm>
            <a:off x="2958990" y="2545778"/>
            <a:ext cx="2858262" cy="10752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Transfer/Position # Change </a:t>
            </a:r>
          </a:p>
          <a:p>
            <a:pPr algn="ctr"/>
            <a:r>
              <a:rPr lang="en-US" sz="1600" b="1" dirty="0" smtClean="0">
                <a:solidFill>
                  <a:schemeClr val="tx1"/>
                </a:solidFill>
              </a:rPr>
              <a:t>Delete and Re-Add to CAT</a:t>
            </a:r>
            <a:endParaRPr lang="en-US" sz="1600" b="1" dirty="0">
              <a:solidFill>
                <a:schemeClr val="tx1"/>
              </a:solidFill>
            </a:endParaRPr>
          </a:p>
        </p:txBody>
      </p:sp>
      <p:sp>
        <p:nvSpPr>
          <p:cNvPr id="10" name="Rectangle 9"/>
          <p:cNvSpPr/>
          <p:nvPr/>
        </p:nvSpPr>
        <p:spPr>
          <a:xfrm>
            <a:off x="2958990" y="3731007"/>
            <a:ext cx="2858262" cy="111897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New Hire </a:t>
            </a:r>
          </a:p>
          <a:p>
            <a:pPr algn="ctr"/>
            <a:r>
              <a:rPr lang="en-US" sz="1600" b="1" i="1" dirty="0" smtClean="0">
                <a:solidFill>
                  <a:schemeClr val="tx1"/>
                </a:solidFill>
              </a:rPr>
              <a:t>Potentially</a:t>
            </a:r>
            <a:r>
              <a:rPr lang="en-US" sz="1600" b="1" dirty="0" smtClean="0">
                <a:solidFill>
                  <a:schemeClr val="tx1"/>
                </a:solidFill>
              </a:rPr>
              <a:t> Add to CAT</a:t>
            </a:r>
            <a:endParaRPr lang="en-US" sz="1600" b="1" dirty="0">
              <a:solidFill>
                <a:schemeClr val="tx1"/>
              </a:solidFill>
            </a:endParaRPr>
          </a:p>
        </p:txBody>
      </p:sp>
      <p:sp>
        <p:nvSpPr>
          <p:cNvPr id="11" name="Rectangle 10"/>
          <p:cNvSpPr/>
          <p:nvPr/>
        </p:nvSpPr>
        <p:spPr>
          <a:xfrm>
            <a:off x="5992985" y="1355129"/>
            <a:ext cx="2858262" cy="1075341"/>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Title Change</a:t>
            </a:r>
          </a:p>
          <a:p>
            <a:pPr algn="ctr"/>
            <a:r>
              <a:rPr lang="en-US" sz="1600" b="1" i="1" dirty="0" smtClean="0">
                <a:solidFill>
                  <a:schemeClr val="tx1"/>
                </a:solidFill>
              </a:rPr>
              <a:t>Review and Potentially Edit Comp Increases</a:t>
            </a:r>
            <a:endParaRPr lang="en-US" sz="1600" b="1" i="1" dirty="0">
              <a:solidFill>
                <a:schemeClr val="tx1"/>
              </a:solidFill>
            </a:endParaRPr>
          </a:p>
        </p:txBody>
      </p:sp>
      <p:sp>
        <p:nvSpPr>
          <p:cNvPr id="12" name="Rectangle 11"/>
          <p:cNvSpPr/>
          <p:nvPr/>
        </p:nvSpPr>
        <p:spPr>
          <a:xfrm>
            <a:off x="5992985" y="2533836"/>
            <a:ext cx="2858262" cy="107524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Comprate Change</a:t>
            </a:r>
            <a:endParaRPr lang="en-US" sz="1600" dirty="0">
              <a:solidFill>
                <a:schemeClr val="tx1"/>
              </a:solidFill>
            </a:endParaRPr>
          </a:p>
          <a:p>
            <a:pPr algn="ctr"/>
            <a:r>
              <a:rPr lang="en-US" sz="1600" b="1" i="1" dirty="0" smtClean="0">
                <a:solidFill>
                  <a:schemeClr val="tx1"/>
                </a:solidFill>
              </a:rPr>
              <a:t>Review and Potentially </a:t>
            </a:r>
            <a:r>
              <a:rPr lang="en-US" sz="1600" b="1" i="1" dirty="0">
                <a:solidFill>
                  <a:schemeClr val="tx1"/>
                </a:solidFill>
              </a:rPr>
              <a:t>Edit Comp Increases</a:t>
            </a:r>
          </a:p>
        </p:txBody>
      </p:sp>
      <p:sp>
        <p:nvSpPr>
          <p:cNvPr id="13" name="Rectangle 12"/>
          <p:cNvSpPr/>
          <p:nvPr/>
        </p:nvSpPr>
        <p:spPr>
          <a:xfrm>
            <a:off x="515855" y="5157224"/>
            <a:ext cx="2286000" cy="10639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18" name="Rectangle 17"/>
          <p:cNvSpPr/>
          <p:nvPr/>
        </p:nvSpPr>
        <p:spPr>
          <a:xfrm>
            <a:off x="5992985" y="3719065"/>
            <a:ext cx="2858262" cy="1118978"/>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FTE, EJED Change</a:t>
            </a:r>
            <a:endParaRPr lang="en-US" sz="1600" dirty="0">
              <a:solidFill>
                <a:schemeClr val="tx1"/>
              </a:solidFill>
            </a:endParaRPr>
          </a:p>
          <a:p>
            <a:pPr algn="ctr"/>
            <a:r>
              <a:rPr lang="en-US" sz="1600" b="1" i="1" dirty="0">
                <a:solidFill>
                  <a:schemeClr val="tx1"/>
                </a:solidFill>
              </a:rPr>
              <a:t>Potentially Edit </a:t>
            </a:r>
            <a:r>
              <a:rPr lang="en-US" sz="1600" b="1" i="1" dirty="0" smtClean="0">
                <a:solidFill>
                  <a:schemeClr val="tx1"/>
                </a:solidFill>
              </a:rPr>
              <a:t>Planned FTE or Remove from CAT</a:t>
            </a:r>
            <a:endParaRPr lang="en-US" sz="1600" b="1" i="1" dirty="0">
              <a:solidFill>
                <a:schemeClr val="tx1"/>
              </a:solidFill>
            </a:endParaRPr>
          </a:p>
        </p:txBody>
      </p:sp>
      <p:sp>
        <p:nvSpPr>
          <p:cNvPr id="21" name="Isosceles Triangle 20"/>
          <p:cNvSpPr/>
          <p:nvPr/>
        </p:nvSpPr>
        <p:spPr>
          <a:xfrm rot="10800000">
            <a:off x="2939435" y="4965199"/>
            <a:ext cx="5993130" cy="1628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lded Corner 21"/>
          <p:cNvSpPr/>
          <p:nvPr/>
        </p:nvSpPr>
        <p:spPr>
          <a:xfrm>
            <a:off x="5173999" y="5256599"/>
            <a:ext cx="1524001" cy="996070"/>
          </a:xfrm>
          <a:prstGeom prst="foldedCorner">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to CAT Compare Report</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24" name="Rectangle 23"/>
          <p:cNvSpPr/>
          <p:nvPr/>
        </p:nvSpPr>
        <p:spPr>
          <a:xfrm>
            <a:off x="2958990" y="1355130"/>
            <a:ext cx="2858262" cy="26883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5" name="Rectangle 24"/>
          <p:cNvSpPr/>
          <p:nvPr/>
        </p:nvSpPr>
        <p:spPr>
          <a:xfrm>
            <a:off x="2958990" y="2537224"/>
            <a:ext cx="2858262" cy="268835"/>
          </a:xfrm>
          <a:prstGeom prst="rect">
            <a:avLst/>
          </a:prstGeom>
          <a:ln w="28575">
            <a:solidFill>
              <a:srgbClr val="82001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7" name="Rectangle 26"/>
          <p:cNvSpPr/>
          <p:nvPr/>
        </p:nvSpPr>
        <p:spPr>
          <a:xfrm>
            <a:off x="2958990" y="3731619"/>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28" name="Rectangle 27"/>
          <p:cNvSpPr/>
          <p:nvPr/>
        </p:nvSpPr>
        <p:spPr>
          <a:xfrm>
            <a:off x="5992985" y="3718920"/>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29" name="Rectangle 28"/>
          <p:cNvSpPr/>
          <p:nvPr/>
        </p:nvSpPr>
        <p:spPr>
          <a:xfrm>
            <a:off x="5992985" y="2533744"/>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30" name="Rectangle 29"/>
          <p:cNvSpPr/>
          <p:nvPr/>
        </p:nvSpPr>
        <p:spPr>
          <a:xfrm>
            <a:off x="5992985" y="1355130"/>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Tree>
    <p:extLst>
      <p:ext uri="{BB962C8B-B14F-4D97-AF65-F5344CB8AC3E}">
        <p14:creationId xmlns:p14="http://schemas.microsoft.com/office/powerpoint/2010/main" val="4094019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34</a:t>
            </a:fld>
            <a:endParaRPr lang="en-US"/>
          </a:p>
        </p:txBody>
      </p:sp>
      <p:sp>
        <p:nvSpPr>
          <p:cNvPr id="5" name="Text Placeholder 4"/>
          <p:cNvSpPr>
            <a:spLocks noGrp="1"/>
          </p:cNvSpPr>
          <p:nvPr>
            <p:ph type="body" sz="quarter" idx="13"/>
          </p:nvPr>
        </p:nvSpPr>
        <p:spPr/>
        <p:txBody>
          <a:bodyPr/>
          <a:lstStyle/>
          <a:p>
            <a:r>
              <a:rPr lang="en-US" dirty="0" smtClean="0"/>
              <a:t>Record Errors Report</a:t>
            </a:r>
            <a:endParaRPr lang="en-US" dirty="0"/>
          </a:p>
        </p:txBody>
      </p:sp>
      <p:pic>
        <p:nvPicPr>
          <p:cNvPr id="7" name="Picture 6"/>
          <p:cNvPicPr>
            <a:picLocks noChangeAspect="1"/>
          </p:cNvPicPr>
          <p:nvPr/>
        </p:nvPicPr>
        <p:blipFill rotWithShape="1">
          <a:blip r:embed="rId3"/>
          <a:srcRect b="34371"/>
          <a:stretch/>
        </p:blipFill>
        <p:spPr>
          <a:xfrm>
            <a:off x="2555776" y="3897052"/>
            <a:ext cx="6227150" cy="2472949"/>
          </a:xfrm>
          <a:prstGeom prst="rect">
            <a:avLst/>
          </a:prstGeom>
          <a:effectLst>
            <a:outerShdw blurRad="63500" sx="102000" sy="102000" algn="ctr" rotWithShape="0">
              <a:prstClr val="black">
                <a:alpha val="40000"/>
              </a:prstClr>
            </a:outerShdw>
          </a:effectLst>
        </p:spPr>
      </p:pic>
      <p:sp>
        <p:nvSpPr>
          <p:cNvPr id="2" name="TextBox 1"/>
          <p:cNvSpPr txBox="1"/>
          <p:nvPr/>
        </p:nvSpPr>
        <p:spPr>
          <a:xfrm>
            <a:off x="215516" y="1304764"/>
            <a:ext cx="3780420" cy="2793072"/>
          </a:xfrm>
          <a:prstGeom prst="rect">
            <a:avLst/>
          </a:prstGeom>
          <a:noFill/>
        </p:spPr>
        <p:txBody>
          <a:bodyPr wrap="square" rtlCol="0">
            <a:spAutoFit/>
          </a:bodyPr>
          <a:lstStyle/>
          <a:p>
            <a:pPr marL="171450" indent="-171450">
              <a:buFont typeface="Arial" panose="020B0604020202020204" pitchFamily="34" charset="0"/>
              <a:buChar char="•"/>
            </a:pPr>
            <a:r>
              <a:rPr lang="en-US" sz="1350" dirty="0"/>
              <a:t>D</a:t>
            </a:r>
            <a:r>
              <a:rPr lang="en-US" sz="1350" dirty="0" smtClean="0"/>
              <a:t>isplays </a:t>
            </a:r>
            <a:r>
              <a:rPr lang="en-US" sz="1350" dirty="0"/>
              <a:t>all records in the budget that have generated any sort of </a:t>
            </a:r>
            <a:r>
              <a:rPr lang="en-US" sz="1350" dirty="0" smtClean="0"/>
              <a:t>employee-level error </a:t>
            </a:r>
            <a:r>
              <a:rPr lang="en-US" sz="1350" dirty="0"/>
              <a:t>based on the edits </a:t>
            </a:r>
            <a:r>
              <a:rPr lang="en-US" sz="1350" dirty="0" smtClean="0"/>
              <a:t>set </a:t>
            </a:r>
            <a:r>
              <a:rPr lang="en-US" sz="1350" dirty="0"/>
              <a:t>up in the </a:t>
            </a:r>
            <a:r>
              <a:rPr lang="en-US" sz="1350" dirty="0" smtClean="0"/>
              <a:t>CAT</a:t>
            </a:r>
          </a:p>
          <a:p>
            <a:pPr marL="171450" indent="-171450">
              <a:buFont typeface="Arial" panose="020B0604020202020204" pitchFamily="34" charset="0"/>
              <a:buChar char="•"/>
            </a:pPr>
            <a:r>
              <a:rPr lang="en-US" sz="1350" dirty="0"/>
              <a:t>C</a:t>
            </a:r>
            <a:r>
              <a:rPr lang="en-US" sz="1350" dirty="0" smtClean="0"/>
              <a:t>ontains </a:t>
            </a:r>
            <a:r>
              <a:rPr lang="en-US" sz="1350" dirty="0"/>
              <a:t>all </a:t>
            </a:r>
            <a:r>
              <a:rPr lang="en-US" sz="1350" b="1" dirty="0"/>
              <a:t>Job Level Errors, Compensation Change Errors, Funding </a:t>
            </a:r>
            <a:r>
              <a:rPr lang="en-US" sz="1350" b="1" dirty="0" smtClean="0"/>
              <a:t>Edit </a:t>
            </a:r>
            <a:r>
              <a:rPr lang="en-US" sz="1350" b="1" dirty="0"/>
              <a:t>E</a:t>
            </a:r>
            <a:r>
              <a:rPr lang="en-US" sz="1350" b="1" dirty="0" smtClean="0"/>
              <a:t>rrors </a:t>
            </a:r>
            <a:r>
              <a:rPr lang="en-US" sz="1350" dirty="0"/>
              <a:t>(</a:t>
            </a:r>
            <a:r>
              <a:rPr lang="en-US" sz="1350" dirty="0" smtClean="0"/>
              <a:t>SFS Actuals, CAT ledger </a:t>
            </a:r>
            <a:r>
              <a:rPr lang="en-US" sz="1350" dirty="0"/>
              <a:t>errors) and </a:t>
            </a:r>
            <a:r>
              <a:rPr lang="en-US" sz="1350" b="1" dirty="0"/>
              <a:t>Funding Section Errors </a:t>
            </a:r>
            <a:r>
              <a:rPr lang="en-US" sz="1350" dirty="0" smtClean="0"/>
              <a:t>(distribution % </a:t>
            </a:r>
            <a:r>
              <a:rPr lang="en-US" sz="1350" dirty="0"/>
              <a:t>errors</a:t>
            </a:r>
            <a:r>
              <a:rPr lang="en-US" sz="1350" dirty="0" smtClean="0"/>
              <a:t>)</a:t>
            </a:r>
          </a:p>
          <a:p>
            <a:pPr marL="171450" indent="-171450">
              <a:buFont typeface="Arial" panose="020B0604020202020204" pitchFamily="34" charset="0"/>
              <a:buChar char="•"/>
            </a:pPr>
            <a:r>
              <a:rPr lang="en-US" sz="1350" dirty="0" smtClean="0"/>
              <a:t>Allows users </a:t>
            </a:r>
            <a:r>
              <a:rPr lang="en-US" sz="1350" dirty="0"/>
              <a:t>of the CAT </a:t>
            </a:r>
            <a:r>
              <a:rPr lang="en-US" sz="1350" dirty="0" smtClean="0"/>
              <a:t>to </a:t>
            </a:r>
            <a:r>
              <a:rPr lang="en-US" sz="1350" dirty="0"/>
              <a:t>be able to quickly identify any empl record with an error on a single consolidated </a:t>
            </a:r>
            <a:r>
              <a:rPr lang="en-US" sz="1350" dirty="0" smtClean="0"/>
              <a:t>report</a:t>
            </a:r>
          </a:p>
          <a:p>
            <a:pPr marL="171450" indent="-171450">
              <a:buFont typeface="Arial" panose="020B0604020202020204" pitchFamily="34" charset="0"/>
              <a:buChar char="•"/>
            </a:pPr>
            <a:r>
              <a:rPr lang="en-US" sz="1350" dirty="0" smtClean="0"/>
              <a:t>Will be run frequently throughout the budgeting cycle and errors must be resolved before the cycle ends</a:t>
            </a:r>
            <a:endParaRPr lang="en-US" sz="1350" dirty="0"/>
          </a:p>
        </p:txBody>
      </p:sp>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Errors in CAT</a:t>
            </a:r>
            <a:endParaRPr lang="en-US" sz="24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0"/>
          <a:stretch/>
        </p:blipFill>
        <p:spPr bwMode="auto">
          <a:xfrm>
            <a:off x="4303165" y="1268160"/>
            <a:ext cx="4482747" cy="2496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389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US" sz="4300" dirty="0" smtClean="0"/>
              <a:t>Action Needed by Report: </a:t>
            </a:r>
            <a:r>
              <a:rPr lang="en-US" sz="1800" b="1" dirty="0" smtClean="0"/>
              <a:t>Automatic HRS Feed is ON or OFF</a:t>
            </a:r>
            <a:endParaRPr lang="en-US" sz="1800" b="1" dirty="0"/>
          </a:p>
        </p:txBody>
      </p:sp>
      <p:sp>
        <p:nvSpPr>
          <p:cNvPr id="23" name="Rectangle 22"/>
          <p:cNvSpPr/>
          <p:nvPr/>
        </p:nvSpPr>
        <p:spPr>
          <a:xfrm>
            <a:off x="76200" y="1232702"/>
            <a:ext cx="1600200" cy="398682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CAT Error Identified</a:t>
            </a:r>
          </a:p>
          <a:p>
            <a:pPr algn="ctr"/>
            <a:r>
              <a:rPr lang="en-US" b="1" dirty="0" smtClean="0">
                <a:solidFill>
                  <a:schemeClr val="tx1"/>
                </a:solidFill>
              </a:rPr>
              <a:t>Action Needed</a:t>
            </a:r>
            <a:endParaRPr lang="en-US" b="1" dirty="0">
              <a:solidFill>
                <a:schemeClr val="tx1"/>
              </a:solidFill>
            </a:endParaRPr>
          </a:p>
        </p:txBody>
      </p:sp>
      <p:sp>
        <p:nvSpPr>
          <p:cNvPr id="24" name="Rectangle 23"/>
          <p:cNvSpPr/>
          <p:nvPr/>
        </p:nvSpPr>
        <p:spPr>
          <a:xfrm>
            <a:off x="183312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Duplicate Action Reason in HRS &amp; CAT</a:t>
            </a:r>
            <a:endParaRPr lang="en-US" sz="1400" b="1" i="1" dirty="0">
              <a:solidFill>
                <a:schemeClr val="tx1"/>
              </a:solidFill>
            </a:endParaRPr>
          </a:p>
        </p:txBody>
      </p:sp>
      <p:sp>
        <p:nvSpPr>
          <p:cNvPr id="25" name="Rectangle 24"/>
          <p:cNvSpPr/>
          <p:nvPr/>
        </p:nvSpPr>
        <p:spPr>
          <a:xfrm>
            <a:off x="183312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Duplicate Action Reason </a:t>
            </a:r>
            <a:r>
              <a:rPr lang="en-US" sz="1400" dirty="0" smtClean="0">
                <a:solidFill>
                  <a:schemeClr val="tx1"/>
                </a:solidFill>
              </a:rPr>
              <a:t>in CAT</a:t>
            </a:r>
            <a:endParaRPr lang="en-US" sz="1400" b="1" i="1" dirty="0">
              <a:solidFill>
                <a:schemeClr val="tx1"/>
              </a:solidFill>
            </a:endParaRPr>
          </a:p>
        </p:txBody>
      </p:sp>
      <p:sp>
        <p:nvSpPr>
          <p:cNvPr id="26" name="Rectangle 25"/>
          <p:cNvSpPr/>
          <p:nvPr/>
        </p:nvSpPr>
        <p:spPr>
          <a:xfrm>
            <a:off x="76200" y="5628166"/>
            <a:ext cx="1585415" cy="114300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27" name="Isosceles Triangle 26"/>
          <p:cNvSpPr/>
          <p:nvPr/>
        </p:nvSpPr>
        <p:spPr>
          <a:xfrm rot="10800000">
            <a:off x="1750831" y="5290061"/>
            <a:ext cx="7306336"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83312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Decimal amount entered in Comprate for salaried employees</a:t>
            </a:r>
            <a:endParaRPr lang="en-US" sz="1400" dirty="0">
              <a:solidFill>
                <a:schemeClr val="tx1"/>
              </a:solidFill>
            </a:endParaRPr>
          </a:p>
        </p:txBody>
      </p:sp>
      <p:sp>
        <p:nvSpPr>
          <p:cNvPr id="30" name="Rectangle 29"/>
          <p:cNvSpPr/>
          <p:nvPr/>
        </p:nvSpPr>
        <p:spPr>
          <a:xfrm>
            <a:off x="1833127" y="4017334"/>
            <a:ext cx="219456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$0 Comprate Entered</a:t>
            </a:r>
            <a:endParaRPr lang="en-US" sz="1400" dirty="0">
              <a:solidFill>
                <a:schemeClr val="tx1"/>
              </a:solidFill>
            </a:endParaRPr>
          </a:p>
        </p:txBody>
      </p:sp>
      <p:sp>
        <p:nvSpPr>
          <p:cNvPr id="31" name="Rectangle 30"/>
          <p:cNvSpPr/>
          <p:nvPr/>
        </p:nvSpPr>
        <p:spPr>
          <a:xfrm>
            <a:off x="4305196"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Planned FTE = 0</a:t>
            </a:r>
            <a:endParaRPr lang="en-US" sz="1400" b="1" i="1" dirty="0">
              <a:solidFill>
                <a:schemeClr val="tx1"/>
              </a:solidFill>
            </a:endParaRPr>
          </a:p>
        </p:txBody>
      </p:sp>
      <p:sp>
        <p:nvSpPr>
          <p:cNvPr id="32" name="Rectangle 31"/>
          <p:cNvSpPr/>
          <p:nvPr/>
        </p:nvSpPr>
        <p:spPr>
          <a:xfrm>
            <a:off x="4305196" y="2379051"/>
            <a:ext cx="2194560" cy="6671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Planned FTE &gt; 1 on multiple Empl Records</a:t>
            </a:r>
            <a:endParaRPr lang="en-US" sz="1400" b="1" i="1" dirty="0">
              <a:solidFill>
                <a:schemeClr val="tx1"/>
              </a:solidFill>
            </a:endParaRPr>
          </a:p>
        </p:txBody>
      </p:sp>
      <p:sp>
        <p:nvSpPr>
          <p:cNvPr id="33" name="Rectangle 32"/>
          <p:cNvSpPr/>
          <p:nvPr/>
        </p:nvSpPr>
        <p:spPr>
          <a:xfrm>
            <a:off x="4305196"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Sum of individual Budgeted FTEs do not equal Total Planned FTE</a:t>
            </a:r>
            <a:endParaRPr lang="en-US" sz="1400" dirty="0">
              <a:solidFill>
                <a:schemeClr val="tx1"/>
              </a:solidFill>
            </a:endParaRPr>
          </a:p>
        </p:txBody>
      </p:sp>
      <p:sp>
        <p:nvSpPr>
          <p:cNvPr id="34" name="Rectangle 33"/>
          <p:cNvSpPr/>
          <p:nvPr/>
        </p:nvSpPr>
        <p:spPr>
          <a:xfrm>
            <a:off x="677878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No funding information entered in the CAT</a:t>
            </a:r>
          </a:p>
        </p:txBody>
      </p:sp>
      <p:sp>
        <p:nvSpPr>
          <p:cNvPr id="35" name="Rectangle 34"/>
          <p:cNvSpPr/>
          <p:nvPr/>
        </p:nvSpPr>
        <p:spPr>
          <a:xfrm>
            <a:off x="677878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Sum of </a:t>
            </a:r>
            <a:r>
              <a:rPr lang="en-US" sz="1400" dirty="0" smtClean="0">
                <a:solidFill>
                  <a:schemeClr val="tx1"/>
                </a:solidFill>
              </a:rPr>
              <a:t>individual </a:t>
            </a:r>
            <a:r>
              <a:rPr lang="en-US" sz="1400" dirty="0">
                <a:solidFill>
                  <a:schemeClr val="tx1"/>
                </a:solidFill>
              </a:rPr>
              <a:t>Budgeted </a:t>
            </a:r>
            <a:r>
              <a:rPr lang="en-US" sz="1400" dirty="0" smtClean="0">
                <a:solidFill>
                  <a:schemeClr val="tx1"/>
                </a:solidFill>
              </a:rPr>
              <a:t>Amounts </a:t>
            </a:r>
            <a:r>
              <a:rPr lang="en-US" sz="1400" dirty="0">
                <a:solidFill>
                  <a:schemeClr val="tx1"/>
                </a:solidFill>
              </a:rPr>
              <a:t>does not equal </a:t>
            </a:r>
            <a:r>
              <a:rPr lang="en-US" sz="1400" dirty="0" smtClean="0">
                <a:solidFill>
                  <a:schemeClr val="tx1"/>
                </a:solidFill>
              </a:rPr>
              <a:t>Original </a:t>
            </a:r>
            <a:r>
              <a:rPr lang="en-US" sz="1400" dirty="0">
                <a:solidFill>
                  <a:schemeClr val="tx1"/>
                </a:solidFill>
              </a:rPr>
              <a:t>Comp Amount Adj for FTE</a:t>
            </a:r>
          </a:p>
        </p:txBody>
      </p:sp>
      <p:sp>
        <p:nvSpPr>
          <p:cNvPr id="36" name="Rectangle 35"/>
          <p:cNvSpPr/>
          <p:nvPr/>
        </p:nvSpPr>
        <p:spPr>
          <a:xfrm>
            <a:off x="677878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Funding distribution is greater than 100% </a:t>
            </a:r>
          </a:p>
        </p:txBody>
      </p:sp>
      <p:sp>
        <p:nvSpPr>
          <p:cNvPr id="37" name="Rectangle 36"/>
          <p:cNvSpPr/>
          <p:nvPr/>
        </p:nvSpPr>
        <p:spPr>
          <a:xfrm>
            <a:off x="6778787" y="4017334"/>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On an individual funding split, </a:t>
            </a:r>
            <a:r>
              <a:rPr lang="en-US" sz="1400" dirty="0" smtClean="0">
                <a:solidFill>
                  <a:schemeClr val="tx1"/>
                </a:solidFill>
              </a:rPr>
              <a:t>Distrib %, </a:t>
            </a:r>
            <a:r>
              <a:rPr lang="en-US" sz="1400" dirty="0">
                <a:solidFill>
                  <a:schemeClr val="tx1"/>
                </a:solidFill>
              </a:rPr>
              <a:t>Budgeted FTE, or Budgeted Amount = 0</a:t>
            </a:r>
          </a:p>
        </p:txBody>
      </p:sp>
      <p:sp>
        <p:nvSpPr>
          <p:cNvPr id="38" name="Rectangle 37"/>
          <p:cNvSpPr/>
          <p:nvPr/>
        </p:nvSpPr>
        <p:spPr>
          <a:xfrm>
            <a:off x="4305196" y="4396565"/>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Funding string failed SFS Actual or SFS Budget Edits</a:t>
            </a:r>
            <a:endParaRPr lang="en-US" sz="1400" dirty="0">
              <a:solidFill>
                <a:schemeClr val="tx1"/>
              </a:solidFill>
            </a:endParaRPr>
          </a:p>
        </p:txBody>
      </p:sp>
      <p:sp>
        <p:nvSpPr>
          <p:cNvPr id="39" name="Rectangle 38"/>
          <p:cNvSpPr/>
          <p:nvPr/>
        </p:nvSpPr>
        <p:spPr>
          <a:xfrm>
            <a:off x="1750831"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Compensation Errors</a:t>
            </a:r>
            <a:endParaRPr lang="en-US" dirty="0">
              <a:solidFill>
                <a:schemeClr val="tx1"/>
              </a:solidFill>
            </a:endParaRPr>
          </a:p>
        </p:txBody>
      </p:sp>
      <p:sp>
        <p:nvSpPr>
          <p:cNvPr id="40" name="Rectangle 39"/>
          <p:cNvSpPr/>
          <p:nvPr/>
        </p:nvSpPr>
        <p:spPr>
          <a:xfrm>
            <a:off x="4222899"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Job Level Errors</a:t>
            </a:r>
            <a:endParaRPr lang="en-US" dirty="0">
              <a:solidFill>
                <a:schemeClr val="tx1"/>
              </a:solidFill>
            </a:endParaRPr>
          </a:p>
        </p:txBody>
      </p:sp>
      <p:sp>
        <p:nvSpPr>
          <p:cNvPr id="41" name="Rectangle 40"/>
          <p:cNvSpPr/>
          <p:nvPr/>
        </p:nvSpPr>
        <p:spPr>
          <a:xfrm>
            <a:off x="4214039" y="4017334"/>
            <a:ext cx="2359152" cy="31089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Funding Edit Errors</a:t>
            </a:r>
            <a:endParaRPr lang="en-US" dirty="0">
              <a:solidFill>
                <a:schemeClr val="tx1"/>
              </a:solidFill>
            </a:endParaRPr>
          </a:p>
        </p:txBody>
      </p:sp>
      <p:sp>
        <p:nvSpPr>
          <p:cNvPr id="42" name="Rectangle 41"/>
          <p:cNvSpPr/>
          <p:nvPr/>
        </p:nvSpPr>
        <p:spPr>
          <a:xfrm>
            <a:off x="6694968" y="1232702"/>
            <a:ext cx="2362199"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Funding Section Errors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7F62450C-2E67-428F-9662-DAB13D14FFD2}" type="slidenum">
              <a:rPr lang="en-US" smtClean="0"/>
              <a:t>35</a:t>
            </a:fld>
            <a:endParaRPr lang="en-US" dirty="0"/>
          </a:p>
        </p:txBody>
      </p:sp>
      <p:sp>
        <p:nvSpPr>
          <p:cNvPr id="3" name="Footer Placeholder 2"/>
          <p:cNvSpPr>
            <a:spLocks noGrp="1"/>
          </p:cNvSpPr>
          <p:nvPr>
            <p:ph type="ftr" sz="quarter" idx="11"/>
          </p:nvPr>
        </p:nvSpPr>
        <p:spPr/>
        <p:txBody>
          <a:bodyPr/>
          <a:lstStyle/>
          <a:p>
            <a:r>
              <a:rPr lang="en-US" dirty="0" smtClean="0"/>
              <a:t>University of Wisconsin - System</a:t>
            </a:r>
            <a:endParaRPr lang="en-US" dirty="0"/>
          </a:p>
        </p:txBody>
      </p:sp>
      <p:sp>
        <p:nvSpPr>
          <p:cNvPr id="28" name="Folded Corner 27"/>
          <p:cNvSpPr/>
          <p:nvPr/>
        </p:nvSpPr>
        <p:spPr>
          <a:xfrm>
            <a:off x="4640476" y="5628167"/>
            <a:ext cx="1524001" cy="1143000"/>
          </a:xfrm>
          <a:prstGeom prst="foldedCorner">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Record Errors Report</a:t>
            </a:r>
            <a:endParaRPr lang="en-US" dirty="0">
              <a:solidFill>
                <a:schemeClr val="tx1"/>
              </a:solidFill>
            </a:endParaRPr>
          </a:p>
        </p:txBody>
      </p:sp>
    </p:spTree>
    <p:extLst>
      <p:ext uri="{BB962C8B-B14F-4D97-AF65-F5344CB8AC3E}">
        <p14:creationId xmlns:p14="http://schemas.microsoft.com/office/powerpoint/2010/main" val="3584618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36</a:t>
            </a:fld>
            <a:endParaRPr lang="en-US"/>
          </a:p>
        </p:txBody>
      </p:sp>
      <p:sp>
        <p:nvSpPr>
          <p:cNvPr id="5" name="Text Placeholder 4"/>
          <p:cNvSpPr>
            <a:spLocks noGrp="1"/>
          </p:cNvSpPr>
          <p:nvPr>
            <p:ph type="body" sz="quarter" idx="13"/>
          </p:nvPr>
        </p:nvSpPr>
        <p:spPr/>
        <p:txBody>
          <a:bodyPr/>
          <a:lstStyle/>
          <a:p>
            <a:r>
              <a:rPr lang="en-US" dirty="0" smtClean="0"/>
              <a:t>Under Min / Over Max Report</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897" y="1304764"/>
            <a:ext cx="4436329" cy="23402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711" y="3753036"/>
            <a:ext cx="5640758" cy="25295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516" y="1297948"/>
            <a:ext cx="3744416" cy="1962076"/>
          </a:xfrm>
          <a:prstGeom prst="rect">
            <a:avLst/>
          </a:prstGeom>
          <a:noFill/>
        </p:spPr>
        <p:txBody>
          <a:bodyPr wrap="square" rtlCol="0">
            <a:spAutoFit/>
          </a:bodyPr>
          <a:lstStyle/>
          <a:p>
            <a:pPr marL="171450" indent="-171450">
              <a:buFont typeface="Arial" panose="020B0604020202020204" pitchFamily="34" charset="0"/>
              <a:buChar char="•"/>
            </a:pPr>
            <a:r>
              <a:rPr lang="en-US" sz="1350" dirty="0"/>
              <a:t>D</a:t>
            </a:r>
            <a:r>
              <a:rPr lang="en-US" sz="1350" dirty="0" smtClean="0"/>
              <a:t>isplays </a:t>
            </a:r>
            <a:r>
              <a:rPr lang="en-US" sz="1350" dirty="0"/>
              <a:t>employee records where an individual's (</a:t>
            </a:r>
            <a:r>
              <a:rPr lang="en-US" sz="1350" dirty="0" smtClean="0"/>
              <a:t>or </a:t>
            </a:r>
            <a:r>
              <a:rPr lang="en-US" sz="1350" dirty="0"/>
              <a:t>vacant’s) updated </a:t>
            </a:r>
            <a:r>
              <a:rPr lang="en-US" sz="1350" dirty="0" smtClean="0"/>
              <a:t>compensation rate is </a:t>
            </a:r>
            <a:r>
              <a:rPr lang="en-US" sz="1350" dirty="0"/>
              <a:t>above or below the </a:t>
            </a:r>
            <a:r>
              <a:rPr lang="en-US" sz="1350" dirty="0" smtClean="0"/>
              <a:t>range </a:t>
            </a:r>
            <a:r>
              <a:rPr lang="en-US" sz="1350" dirty="0"/>
              <a:t>for that title in </a:t>
            </a:r>
            <a:r>
              <a:rPr lang="en-US" sz="1350" dirty="0" smtClean="0"/>
              <a:t>HRS</a:t>
            </a:r>
          </a:p>
          <a:p>
            <a:pPr marL="171450" indent="-171450">
              <a:buFont typeface="Arial" panose="020B0604020202020204" pitchFamily="34" charset="0"/>
              <a:buChar char="•"/>
            </a:pPr>
            <a:r>
              <a:rPr lang="en-US" sz="1350" dirty="0" smtClean="0"/>
              <a:t>Pulls title </a:t>
            </a:r>
            <a:r>
              <a:rPr lang="en-US" sz="1350" dirty="0"/>
              <a:t>min/maxes </a:t>
            </a:r>
            <a:r>
              <a:rPr lang="en-US" sz="1350" dirty="0" smtClean="0"/>
              <a:t>from </a:t>
            </a:r>
            <a:r>
              <a:rPr lang="en-US" sz="1350" dirty="0"/>
              <a:t>HRS as of the beginning of the next fiscal </a:t>
            </a:r>
            <a:r>
              <a:rPr lang="en-US" sz="1350" dirty="0" smtClean="0"/>
              <a:t>year</a:t>
            </a:r>
          </a:p>
          <a:p>
            <a:pPr marL="171450" indent="-171450">
              <a:buFont typeface="Arial" panose="020B0604020202020204" pitchFamily="34" charset="0"/>
              <a:buChar char="•"/>
            </a:pPr>
            <a:r>
              <a:rPr lang="en-US" sz="1350" dirty="0" smtClean="0"/>
              <a:t>Allows users to see which employee </a:t>
            </a:r>
            <a:r>
              <a:rPr lang="en-US" sz="1350" dirty="0"/>
              <a:t>records </a:t>
            </a:r>
            <a:r>
              <a:rPr lang="en-US" sz="1350" dirty="0" smtClean="0"/>
              <a:t>have </a:t>
            </a:r>
            <a:r>
              <a:rPr lang="en-US" sz="1350" dirty="0"/>
              <a:t>an over max/under min error </a:t>
            </a:r>
            <a:r>
              <a:rPr lang="en-US" sz="1350" dirty="0" smtClean="0"/>
              <a:t>so they can update the appropriate comp adjustments in </a:t>
            </a:r>
            <a:r>
              <a:rPr lang="en-US" sz="1350" dirty="0"/>
              <a:t>the CAT to be within the salary </a:t>
            </a:r>
            <a:r>
              <a:rPr lang="en-US" sz="1350" dirty="0" smtClean="0"/>
              <a:t>range</a:t>
            </a:r>
            <a:endParaRPr lang="en-US" sz="1350" dirty="0"/>
          </a:p>
        </p:txBody>
      </p:sp>
      <p:sp>
        <p:nvSpPr>
          <p:cNvPr id="12" name="Rectangle 11"/>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Errors in CAT</a:t>
            </a:r>
            <a:endParaRPr lang="en-US" sz="2400" dirty="0"/>
          </a:p>
        </p:txBody>
      </p:sp>
      <p:sp>
        <p:nvSpPr>
          <p:cNvPr id="2" name="Rectangle 1"/>
          <p:cNvSpPr/>
          <p:nvPr/>
        </p:nvSpPr>
        <p:spPr>
          <a:xfrm>
            <a:off x="3803900" y="5618085"/>
            <a:ext cx="768100" cy="664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786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37</a:t>
            </a:fld>
            <a:endParaRPr lang="en-US"/>
          </a:p>
        </p:txBody>
      </p:sp>
      <p:sp>
        <p:nvSpPr>
          <p:cNvPr id="5" name="Text Placeholder 4"/>
          <p:cNvSpPr>
            <a:spLocks noGrp="1"/>
          </p:cNvSpPr>
          <p:nvPr>
            <p:ph type="body" sz="quarter" idx="13"/>
          </p:nvPr>
        </p:nvSpPr>
        <p:spPr/>
        <p:txBody>
          <a:bodyPr/>
          <a:lstStyle/>
          <a:p>
            <a:r>
              <a:rPr lang="en-US" dirty="0" smtClean="0"/>
              <a:t>Missing From CAT Report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00" y="3789041"/>
            <a:ext cx="5698472" cy="255628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8" name="TextBox 7"/>
          <p:cNvSpPr txBox="1"/>
          <p:nvPr/>
        </p:nvSpPr>
        <p:spPr>
          <a:xfrm>
            <a:off x="215516" y="1297948"/>
            <a:ext cx="4104456" cy="1962076"/>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Displays </a:t>
            </a:r>
            <a:r>
              <a:rPr lang="en-US" sz="1350" dirty="0"/>
              <a:t>employees who </a:t>
            </a:r>
            <a:r>
              <a:rPr lang="en-US" sz="1350" b="1" dirty="0"/>
              <a:t>exist in HRS</a:t>
            </a:r>
            <a:r>
              <a:rPr lang="en-US" sz="1350" dirty="0"/>
              <a:t>, but </a:t>
            </a:r>
            <a:r>
              <a:rPr lang="en-US" sz="1350" b="1" dirty="0"/>
              <a:t>do not exist in </a:t>
            </a:r>
            <a:r>
              <a:rPr lang="en-US" sz="1350" b="1" dirty="0" smtClean="0"/>
              <a:t>CAT</a:t>
            </a:r>
          </a:p>
          <a:p>
            <a:pPr marL="285750" indent="-285750">
              <a:buFont typeface="Arial" panose="020B0604020202020204" pitchFamily="34" charset="0"/>
              <a:buChar char="•"/>
            </a:pPr>
            <a:r>
              <a:rPr lang="en-US" sz="1350" dirty="0" smtClean="0"/>
              <a:t>Catches </a:t>
            </a:r>
            <a:r>
              <a:rPr lang="en-US" sz="1350" dirty="0"/>
              <a:t>employees that may have been hired after the Initialization Report (IR) was run, or before the first of the next fiscal year, and employee records excluded while working in the IR or Institutional Planning Spreadsheet (</a:t>
            </a:r>
            <a:r>
              <a:rPr lang="en-US" sz="1350" dirty="0" smtClean="0"/>
              <a:t>IPS</a:t>
            </a:r>
            <a:r>
              <a:rPr lang="en-US" sz="1350" dirty="0"/>
              <a:t>)</a:t>
            </a:r>
          </a:p>
          <a:p>
            <a:pPr marL="285750" indent="-285750">
              <a:buFont typeface="Arial" panose="020B0604020202020204" pitchFamily="34" charset="0"/>
              <a:buChar char="•"/>
            </a:pPr>
            <a:r>
              <a:rPr lang="en-US" sz="1350" dirty="0" smtClean="0"/>
              <a:t>Should be </a:t>
            </a:r>
            <a:r>
              <a:rPr lang="en-US" sz="1350" dirty="0"/>
              <a:t>run regularly, starting after the IPS is loaded into the </a:t>
            </a:r>
            <a:r>
              <a:rPr lang="en-US" sz="1350" dirty="0" smtClean="0"/>
              <a:t>CAT</a:t>
            </a:r>
            <a:endParaRPr lang="en-US" sz="135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713" y="1278321"/>
            <a:ext cx="4398063" cy="23811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456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38</a:t>
            </a:fld>
            <a:endParaRPr lang="en-US"/>
          </a:p>
        </p:txBody>
      </p:sp>
      <p:sp>
        <p:nvSpPr>
          <p:cNvPr id="5" name="Text Placeholder 4"/>
          <p:cNvSpPr>
            <a:spLocks noGrp="1"/>
          </p:cNvSpPr>
          <p:nvPr>
            <p:ph type="body" sz="quarter" idx="13"/>
          </p:nvPr>
        </p:nvSpPr>
        <p:spPr/>
        <p:txBody>
          <a:bodyPr/>
          <a:lstStyle/>
          <a:p>
            <a:r>
              <a:rPr lang="en-US" dirty="0" smtClean="0"/>
              <a:t>Audit Log Report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26" y="4077072"/>
            <a:ext cx="6525927" cy="223329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10" name="TextBox 9"/>
          <p:cNvSpPr txBox="1"/>
          <p:nvPr/>
        </p:nvSpPr>
        <p:spPr>
          <a:xfrm>
            <a:off x="215516" y="1297948"/>
            <a:ext cx="4241269" cy="2369880"/>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Displays which </a:t>
            </a:r>
            <a:r>
              <a:rPr lang="en-US" sz="1350" dirty="0"/>
              <a:t>users have edited and saved particular </a:t>
            </a:r>
            <a:r>
              <a:rPr lang="en-US" sz="1350" b="1" dirty="0"/>
              <a:t>CAT, Vacant Position and Budget Adjustment </a:t>
            </a:r>
            <a:r>
              <a:rPr lang="en-US" sz="1350" b="1" dirty="0" smtClean="0"/>
              <a:t>records</a:t>
            </a:r>
            <a:endParaRPr lang="en-US" sz="1350" b="1" dirty="0"/>
          </a:p>
          <a:p>
            <a:pPr marL="285750" indent="-285750">
              <a:buFont typeface="Arial" panose="020B0604020202020204" pitchFamily="34" charset="0"/>
              <a:buChar char="•"/>
            </a:pPr>
            <a:r>
              <a:rPr lang="en-US" sz="1350" dirty="0"/>
              <a:t>P</a:t>
            </a:r>
            <a:r>
              <a:rPr lang="en-US" sz="1350" dirty="0" smtClean="0"/>
              <a:t>ulls </a:t>
            </a:r>
            <a:r>
              <a:rPr lang="en-US" sz="1350" dirty="0"/>
              <a:t>records separately from the Audit Log tables</a:t>
            </a:r>
            <a:r>
              <a:rPr lang="en-US" sz="1350" b="1" dirty="0"/>
              <a:t> </a:t>
            </a:r>
            <a:r>
              <a:rPr lang="en-US" sz="1350" dirty="0"/>
              <a:t>for CAT, Vacant Positions and Budget Adjustments, and </a:t>
            </a:r>
            <a:r>
              <a:rPr lang="en-US" sz="1350" dirty="0" smtClean="0"/>
              <a:t>can generate three </a:t>
            </a:r>
            <a:r>
              <a:rPr lang="en-US" sz="1350" dirty="0"/>
              <a:t>unique </a:t>
            </a:r>
            <a:r>
              <a:rPr lang="en-US" sz="1350" dirty="0" smtClean="0"/>
              <a:t>reports</a:t>
            </a:r>
          </a:p>
          <a:p>
            <a:pPr marL="285750" indent="-285750">
              <a:buFont typeface="Arial" panose="020B0604020202020204" pitchFamily="34" charset="0"/>
              <a:buChar char="•"/>
            </a:pPr>
            <a:r>
              <a:rPr lang="en-US" sz="1350" dirty="0" smtClean="0"/>
              <a:t>Allows users </a:t>
            </a:r>
            <a:r>
              <a:rPr lang="en-US" sz="1350" dirty="0"/>
              <a:t>of the CAT </a:t>
            </a:r>
            <a:r>
              <a:rPr lang="en-US" sz="1350" dirty="0" smtClean="0"/>
              <a:t>to </a:t>
            </a:r>
            <a:r>
              <a:rPr lang="en-US" sz="1350" dirty="0"/>
              <a:t>view if other users have </a:t>
            </a:r>
            <a:r>
              <a:rPr lang="en-US" sz="1350" b="1" dirty="0"/>
              <a:t>changed the information on a shared </a:t>
            </a:r>
            <a:r>
              <a:rPr lang="en-US" sz="1350" b="1" dirty="0" smtClean="0"/>
              <a:t>employee </a:t>
            </a:r>
            <a:r>
              <a:rPr lang="en-US" sz="1350" dirty="0" smtClean="0"/>
              <a:t>so they can communicate </a:t>
            </a:r>
            <a:r>
              <a:rPr lang="en-US" sz="1350" dirty="0"/>
              <a:t>with other </a:t>
            </a:r>
            <a:r>
              <a:rPr lang="en-US" sz="1350" dirty="0" smtClean="0"/>
              <a:t>users </a:t>
            </a:r>
            <a:r>
              <a:rPr lang="en-US" sz="1350" dirty="0"/>
              <a:t>to determine if the compensation increases and funding entered in the CAT is </a:t>
            </a:r>
            <a:r>
              <a:rPr lang="en-US" sz="1350" dirty="0" smtClean="0"/>
              <a:t>correct</a:t>
            </a:r>
            <a:endParaRPr lang="en-US" sz="1350" dirty="0"/>
          </a:p>
          <a:p>
            <a:pPr marL="285750" indent="-285750">
              <a:buFont typeface="Arial" panose="020B0604020202020204" pitchFamily="34" charset="0"/>
              <a:buChar char="•"/>
            </a:pPr>
            <a:endParaRPr lang="en-US" sz="1300"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190" y="1245195"/>
            <a:ext cx="4291382" cy="2735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342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39</a:t>
            </a:fld>
            <a:endParaRPr lang="en-US"/>
          </a:p>
        </p:txBody>
      </p:sp>
      <p:sp>
        <p:nvSpPr>
          <p:cNvPr id="5" name="Text Placeholder 4"/>
          <p:cNvSpPr>
            <a:spLocks noGrp="1"/>
          </p:cNvSpPr>
          <p:nvPr>
            <p:ph type="body" sz="quarter" idx="13"/>
          </p:nvPr>
        </p:nvSpPr>
        <p:spPr/>
        <p:txBody>
          <a:bodyPr/>
          <a:lstStyle/>
          <a:p>
            <a:r>
              <a:rPr lang="en-US" dirty="0" smtClean="0"/>
              <a:t>Position Report</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3784"/>
          <a:stretch/>
        </p:blipFill>
        <p:spPr bwMode="auto">
          <a:xfrm>
            <a:off x="2303748" y="3897052"/>
            <a:ext cx="6482300" cy="2207513"/>
          </a:xfrm>
          <a:prstGeom prst="rect">
            <a:avLst/>
          </a:prstGeom>
          <a:solidFill>
            <a:schemeClr val="bg1"/>
          </a:solidFill>
          <a:ln>
            <a:noFill/>
          </a:ln>
          <a:effectLst>
            <a:outerShdw blurRad="63500" sx="102000" sy="102000" algn="ctr" rotWithShape="0">
              <a:prstClr val="black">
                <a:alpha val="40000"/>
              </a:prstClr>
            </a:outerShdw>
          </a:effectLst>
        </p:spPr>
      </p:pic>
      <p:sp>
        <p:nvSpPr>
          <p:cNvPr id="10" name="Rectangle 9"/>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11" name="TextBox 10"/>
          <p:cNvSpPr txBox="1"/>
          <p:nvPr/>
        </p:nvSpPr>
        <p:spPr>
          <a:xfrm>
            <a:off x="215516" y="1297947"/>
            <a:ext cx="3780409" cy="2169825"/>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Pulls key </a:t>
            </a:r>
            <a:r>
              <a:rPr lang="en-US" sz="1350" dirty="0"/>
              <a:t>information on all </a:t>
            </a:r>
            <a:r>
              <a:rPr lang="en-US" sz="1350" b="1" dirty="0" smtClean="0"/>
              <a:t>Positions</a:t>
            </a:r>
            <a:r>
              <a:rPr lang="en-US" sz="1350" dirty="0" smtClean="0"/>
              <a:t> </a:t>
            </a:r>
            <a:r>
              <a:rPr lang="en-US" sz="1350" dirty="0"/>
              <a:t>(CAT Records) and </a:t>
            </a:r>
            <a:r>
              <a:rPr lang="en-US" sz="1350" b="1" dirty="0" smtClean="0"/>
              <a:t>Vacant/Other Bud </a:t>
            </a:r>
            <a:r>
              <a:rPr lang="en-US" sz="1350" b="1" dirty="0"/>
              <a:t>Adjustment </a:t>
            </a:r>
            <a:r>
              <a:rPr lang="en-US" sz="1350" dirty="0"/>
              <a:t>rows (Additional Adjustments Page records) based on selected run control </a:t>
            </a:r>
            <a:r>
              <a:rPr lang="en-US" sz="1350" dirty="0" smtClean="0"/>
              <a:t>criteria</a:t>
            </a:r>
          </a:p>
          <a:p>
            <a:pPr marL="285750" indent="-285750">
              <a:buFont typeface="Arial" panose="020B0604020202020204" pitchFamily="34" charset="0"/>
              <a:buChar char="•"/>
            </a:pPr>
            <a:r>
              <a:rPr lang="en-US" sz="1350" dirty="0" smtClean="0"/>
              <a:t>Allows users </a:t>
            </a:r>
            <a:r>
              <a:rPr lang="en-US" sz="1350" dirty="0"/>
              <a:t>of CAT to view all records that exist in the CAT and the </a:t>
            </a:r>
            <a:r>
              <a:rPr lang="en-US" sz="1350" dirty="0" smtClean="0"/>
              <a:t>AAP</a:t>
            </a:r>
            <a:r>
              <a:rPr lang="en-US" sz="1350" dirty="0"/>
              <a:t> </a:t>
            </a:r>
            <a:r>
              <a:rPr lang="en-US" sz="1350" dirty="0" smtClean="0"/>
              <a:t>and see a </a:t>
            </a:r>
            <a:r>
              <a:rPr lang="en-US" sz="1350" dirty="0"/>
              <a:t>complete picture of their </a:t>
            </a:r>
            <a:r>
              <a:rPr lang="en-US" sz="1350" dirty="0" smtClean="0"/>
              <a:t>budgeted salary. They </a:t>
            </a:r>
            <a:r>
              <a:rPr lang="en-US" sz="1350" dirty="0"/>
              <a:t>may also distribute it to other users who may not have access to the CAT/AAP, but need to see the data that it </a:t>
            </a:r>
            <a:r>
              <a:rPr lang="en-US" sz="1350" dirty="0" smtClean="0"/>
              <a:t>houses </a:t>
            </a:r>
            <a:endParaRPr lang="en-US" sz="135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545" y="1278320"/>
            <a:ext cx="4628005" cy="2496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19115" y="5721714"/>
            <a:ext cx="921720" cy="382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05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62000"/>
          </a:xfrm>
          <a:solidFill>
            <a:srgbClr val="C00000"/>
          </a:solidFill>
        </p:spPr>
        <p:txBody>
          <a:bodyPr>
            <a:normAutofit/>
          </a:bodyPr>
          <a:lstStyle/>
          <a:p>
            <a:pPr algn="ctr"/>
            <a:r>
              <a:rPr lang="en-US" sz="4000" dirty="0" smtClean="0">
                <a:solidFill>
                  <a:schemeClr val="bg1"/>
                </a:solidFill>
              </a:rPr>
              <a:t>Overall Process Flow (Technical) </a:t>
            </a:r>
            <a:endParaRPr lang="en-US" sz="4000"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30113961"/>
              </p:ext>
            </p:extLst>
          </p:nvPr>
        </p:nvGraphicFramePr>
        <p:xfrm>
          <a:off x="1066800" y="1295400"/>
          <a:ext cx="6619875" cy="5162550"/>
        </p:xfrm>
        <a:graphic>
          <a:graphicData uri="http://schemas.openxmlformats.org/presentationml/2006/ole">
            <mc:AlternateContent xmlns:mc="http://schemas.openxmlformats.org/markup-compatibility/2006">
              <mc:Choice xmlns:v="urn:schemas-microsoft-com:vml" Requires="v">
                <p:oleObj spid="_x0000_s1071" name="Visio" r:id="rId4" imgW="7130098" imgH="6284594" progId="Visio.Drawing.11">
                  <p:embed/>
                </p:oleObj>
              </mc:Choice>
              <mc:Fallback>
                <p:oleObj name="Visio" r:id="rId4" imgW="7130098" imgH="6284594" progId="Visio.Drawing.11">
                  <p:embed/>
                  <p:pic>
                    <p:nvPicPr>
                      <p:cNvPr id="0" name=""/>
                      <p:cNvPicPr>
                        <a:picLocks noChangeAspect="1" noChangeArrowheads="1"/>
                      </p:cNvPicPr>
                      <p:nvPr/>
                    </p:nvPicPr>
                    <p:blipFill>
                      <a:blip r:embed="rId5"/>
                      <a:srcRect/>
                      <a:stretch>
                        <a:fillRect/>
                      </a:stretch>
                    </p:blipFill>
                    <p:spPr bwMode="auto">
                      <a:xfrm>
                        <a:off x="1066800" y="1295400"/>
                        <a:ext cx="6619875" cy="516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p:nvPr/>
        </p:nvPicPr>
        <p:blipFill>
          <a:blip r:embed="rId6"/>
          <a:stretch>
            <a:fillRect/>
          </a:stretch>
        </p:blipFill>
        <p:spPr>
          <a:xfrm>
            <a:off x="7467600" y="5791200"/>
            <a:ext cx="1524000" cy="1006824"/>
          </a:xfrm>
          <a:prstGeom prst="rect">
            <a:avLst/>
          </a:prstGeom>
        </p:spPr>
      </p:pic>
    </p:spTree>
    <p:extLst>
      <p:ext uri="{BB962C8B-B14F-4D97-AF65-F5344CB8AC3E}">
        <p14:creationId xmlns:p14="http://schemas.microsoft.com/office/powerpoint/2010/main" val="2882279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019" y="1239915"/>
            <a:ext cx="8871555" cy="4525963"/>
          </a:xfrm>
        </p:spPr>
        <p:txBody>
          <a:bodyPr>
            <a:normAutofit/>
          </a:bodyPr>
          <a:lstStyle/>
          <a:p>
            <a:r>
              <a:rPr lang="en-US" sz="1900" dirty="0"/>
              <a:t>Data will be </a:t>
            </a:r>
            <a:r>
              <a:rPr lang="en-US" sz="1900" dirty="0" smtClean="0"/>
              <a:t>read </a:t>
            </a:r>
            <a:r>
              <a:rPr lang="en-US" sz="1900" dirty="0"/>
              <a:t>instantly from the CAT and populate the appropriate fields on the remaining pages of 2, 3, 5, 6, 26, and 27 of BSUM. </a:t>
            </a:r>
            <a:endParaRPr lang="en-US" sz="1900" dirty="0" smtClean="0"/>
          </a:p>
          <a:p>
            <a:r>
              <a:rPr lang="en-US" sz="1900" dirty="0" smtClean="0"/>
              <a:t>Any </a:t>
            </a:r>
            <a:r>
              <a:rPr lang="en-US" sz="1900" dirty="0"/>
              <a:t>employee class (including Student Help and LTE) </a:t>
            </a:r>
            <a:r>
              <a:rPr lang="en-US" sz="1900" dirty="0" smtClean="0"/>
              <a:t>is allowed to </a:t>
            </a:r>
            <a:r>
              <a:rPr lang="en-US" sz="1900" dirty="0"/>
              <a:t>be loaded to or entered in the CAT Page, and </a:t>
            </a:r>
            <a:r>
              <a:rPr lang="en-US" sz="1900" dirty="0" smtClean="0"/>
              <a:t>consequently </a:t>
            </a:r>
            <a:r>
              <a:rPr lang="en-US" sz="1900" dirty="0"/>
              <a:t>be included in FTE calculation in BSUM. </a:t>
            </a:r>
            <a:endParaRPr lang="en-US" sz="1900" dirty="0" smtClean="0"/>
          </a:p>
          <a:p>
            <a:r>
              <a:rPr lang="en-US" sz="1900" dirty="0"/>
              <a:t>Users will now make all changes in CAT that were previously done in BDGT, BADJR and BRATE. </a:t>
            </a:r>
            <a:endParaRPr lang="en-US" sz="1900" dirty="0" smtClean="0"/>
          </a:p>
          <a:p>
            <a:r>
              <a:rPr lang="en-US" sz="1900" dirty="0" smtClean="0"/>
              <a:t>Users </a:t>
            </a:r>
            <a:r>
              <a:rPr lang="en-US" sz="1900" dirty="0"/>
              <a:t>will refer to BSUM for reporting purposes to gather salary, budget, and allocation totals. </a:t>
            </a: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40</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BSUM</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7" t="62327" r="1570" b="17521"/>
          <a:stretch/>
        </p:blipFill>
        <p:spPr bwMode="auto">
          <a:xfrm>
            <a:off x="177800" y="3889860"/>
            <a:ext cx="8788400" cy="12496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699" b="64973"/>
          <a:stretch/>
        </p:blipFill>
        <p:spPr bwMode="auto">
          <a:xfrm>
            <a:off x="1070769" y="5272440"/>
            <a:ext cx="7002463" cy="9448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79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41</a:t>
            </a:fld>
            <a:endParaRPr lang="en-US"/>
          </a:p>
        </p:txBody>
      </p:sp>
      <p:sp>
        <p:nvSpPr>
          <p:cNvPr id="5" name="Text Placeholder 4"/>
          <p:cNvSpPr>
            <a:spLocks noGrp="1"/>
          </p:cNvSpPr>
          <p:nvPr>
            <p:ph type="body" sz="quarter" idx="13"/>
          </p:nvPr>
        </p:nvSpPr>
        <p:spPr>
          <a:solidFill>
            <a:srgbClr val="C00000"/>
          </a:solidFill>
        </p:spPr>
        <p:txBody>
          <a:bodyPr>
            <a:normAutofit fontScale="92500"/>
          </a:bodyPr>
          <a:lstStyle/>
          <a:p>
            <a:r>
              <a:rPr lang="en-US" dirty="0" smtClean="0"/>
              <a:t>Tying Out the Position Report to BSUM</a:t>
            </a:r>
            <a:endParaRPr lang="en-US" dirty="0"/>
          </a:p>
        </p:txBody>
      </p:sp>
      <p:pic>
        <p:nvPicPr>
          <p:cNvPr id="12" name="Picture 11"/>
          <p:cNvPicPr/>
          <p:nvPr/>
        </p:nvPicPr>
        <p:blipFill>
          <a:blip r:embed="rId2"/>
          <a:stretch>
            <a:fillRect/>
          </a:stretch>
        </p:blipFill>
        <p:spPr>
          <a:xfrm>
            <a:off x="2498130" y="1239915"/>
            <a:ext cx="6522720" cy="3286125"/>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stretch>
            <a:fillRect/>
          </a:stretch>
        </p:blipFill>
        <p:spPr>
          <a:xfrm>
            <a:off x="155425" y="3039444"/>
            <a:ext cx="5568725" cy="3341235"/>
          </a:xfrm>
          <a:prstGeom prst="rect">
            <a:avLst/>
          </a:prstGeom>
          <a:ln>
            <a:solidFill>
              <a:schemeClr val="tx1"/>
            </a:solidFill>
          </a:ln>
          <a:effectLst>
            <a:outerShdw blurRad="63500" sx="102000" sy="102000" algn="ctr" rotWithShape="0">
              <a:prstClr val="black">
                <a:alpha val="40000"/>
              </a:prstClr>
            </a:outerShdw>
          </a:effectLst>
        </p:spPr>
      </p:pic>
      <p:grpSp>
        <p:nvGrpSpPr>
          <p:cNvPr id="14" name="Canvas 61"/>
          <p:cNvGrpSpPr/>
          <p:nvPr/>
        </p:nvGrpSpPr>
        <p:grpSpPr>
          <a:xfrm>
            <a:off x="1384385" y="2770836"/>
            <a:ext cx="7637422" cy="4431229"/>
            <a:chOff x="937895" y="821704"/>
            <a:chExt cx="6950226" cy="6111226"/>
          </a:xfrm>
        </p:grpSpPr>
        <p:sp>
          <p:nvSpPr>
            <p:cNvPr id="15" name="Rectangle 14"/>
            <p:cNvSpPr/>
            <p:nvPr/>
          </p:nvSpPr>
          <p:spPr>
            <a:xfrm>
              <a:off x="937895" y="1915795"/>
              <a:ext cx="6360795" cy="5017135"/>
            </a:xfrm>
            <a:prstGeom prst="rect">
              <a:avLst/>
            </a:prstGeom>
          </p:spPr>
        </p:sp>
        <p:sp>
          <p:nvSpPr>
            <p:cNvPr id="16" name="Rectangle 15"/>
            <p:cNvSpPr/>
            <p:nvPr/>
          </p:nvSpPr>
          <p:spPr>
            <a:xfrm>
              <a:off x="7239389" y="821991"/>
              <a:ext cx="377272" cy="161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1287389" y="4579616"/>
              <a:ext cx="683418" cy="198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a:stCxn id="17" idx="0"/>
              <a:endCxn id="16" idx="2"/>
            </p:cNvCxnSpPr>
            <p:nvPr/>
          </p:nvCxnSpPr>
          <p:spPr>
            <a:xfrm flipV="1">
              <a:off x="1629098" y="983929"/>
              <a:ext cx="5798926" cy="3595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39516" y="821704"/>
              <a:ext cx="248605" cy="1628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2894329" y="3437392"/>
              <a:ext cx="466691" cy="1987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1" name="Straight Connector 20"/>
            <p:cNvCxnSpPr>
              <a:stCxn id="20" idx="0"/>
              <a:endCxn id="19" idx="2"/>
            </p:cNvCxnSpPr>
            <p:nvPr/>
          </p:nvCxnSpPr>
          <p:spPr>
            <a:xfrm flipV="1">
              <a:off x="3127675" y="984593"/>
              <a:ext cx="4636143" cy="24527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179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19692175"/>
              </p:ext>
            </p:extLst>
          </p:nvPr>
        </p:nvGraphicFramePr>
        <p:xfrm>
          <a:off x="1066800" y="1828800"/>
          <a:ext cx="7239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42</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Training Overview</a:t>
            </a:r>
            <a:endParaRPr lang="en-US" dirty="0"/>
          </a:p>
        </p:txBody>
      </p:sp>
    </p:spTree>
    <p:extLst>
      <p:ext uri="{BB962C8B-B14F-4D97-AF65-F5344CB8AC3E}">
        <p14:creationId xmlns:p14="http://schemas.microsoft.com/office/powerpoint/2010/main" val="2520621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43</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EPM and Interactive Reporting</a:t>
            </a:r>
            <a:endParaRPr lang="en-US" dirty="0"/>
          </a:p>
        </p:txBody>
      </p:sp>
      <p:pic>
        <p:nvPicPr>
          <p:cNvPr id="6" name="Picture 5"/>
          <p:cNvPicPr/>
          <p:nvPr/>
        </p:nvPicPr>
        <p:blipFill rotWithShape="1">
          <a:blip r:embed="rId2"/>
          <a:srcRect r="24970" b="23247"/>
          <a:stretch/>
        </p:blipFill>
        <p:spPr bwMode="auto">
          <a:xfrm>
            <a:off x="7114353" y="1316725"/>
            <a:ext cx="1843440" cy="176663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6286559" y="1316725"/>
            <a:ext cx="695325" cy="762000"/>
          </a:xfrm>
          <a:prstGeom prst="rect">
            <a:avLst/>
          </a:prstGeom>
          <a:ln>
            <a:noFill/>
          </a:ln>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462665" y="1355130"/>
            <a:ext cx="6413635" cy="1881845"/>
          </a:xfrm>
        </p:spPr>
        <p:txBody>
          <a:bodyPr>
            <a:normAutofit fontScale="92500"/>
          </a:bodyPr>
          <a:lstStyle/>
          <a:p>
            <a:r>
              <a:rPr lang="en-US" sz="2800" dirty="0"/>
              <a:t>Overnight data transfer</a:t>
            </a:r>
          </a:p>
          <a:p>
            <a:r>
              <a:rPr lang="en-US" sz="2800" dirty="0"/>
              <a:t>Views available in </a:t>
            </a:r>
            <a:r>
              <a:rPr lang="en-US" sz="2800" dirty="0" smtClean="0"/>
              <a:t>Interactive Reporting</a:t>
            </a:r>
          </a:p>
          <a:p>
            <a:pPr lvl="1"/>
            <a:r>
              <a:rPr lang="en-US" sz="2000" dirty="0" smtClean="0"/>
              <a:t>There are two options to access EPM queries:</a:t>
            </a:r>
          </a:p>
          <a:p>
            <a:pPr lvl="2"/>
            <a:r>
              <a:rPr lang="en-US" sz="1600" dirty="0" smtClean="0"/>
              <a:t>Web client: </a:t>
            </a:r>
            <a:r>
              <a:rPr lang="en-US" sz="1600" u="sng" dirty="0">
                <a:hlinkClick r:id="rId4"/>
              </a:rPr>
              <a:t>https://</a:t>
            </a:r>
            <a:r>
              <a:rPr lang="en-US" sz="1600" u="sng" dirty="0" smtClean="0">
                <a:hlinkClick r:id="rId4"/>
              </a:rPr>
              <a:t>bi2.fastar.wisconsin.edu/workspace/index.jsp</a:t>
            </a:r>
            <a:endParaRPr lang="en-US" sz="1600" u="sng" dirty="0" smtClean="0"/>
          </a:p>
          <a:p>
            <a:pPr lvl="2"/>
            <a:r>
              <a:rPr lang="en-US" sz="1600" dirty="0" smtClean="0"/>
              <a:t>Studio client: found on your desktop</a:t>
            </a:r>
            <a:endParaRPr lang="en-US" sz="2000" dirty="0"/>
          </a:p>
        </p:txBody>
      </p:sp>
      <p:grpSp>
        <p:nvGrpSpPr>
          <p:cNvPr id="11" name="Group 10"/>
          <p:cNvGrpSpPr/>
          <p:nvPr/>
        </p:nvGrpSpPr>
        <p:grpSpPr>
          <a:xfrm>
            <a:off x="5685745" y="3390595"/>
            <a:ext cx="3187615" cy="2803565"/>
            <a:chOff x="5416910" y="3467405"/>
            <a:chExt cx="3187615" cy="2803565"/>
          </a:xfrm>
        </p:grpSpPr>
        <p:pic>
          <p:nvPicPr>
            <p:cNvPr id="8" name="Picture 7"/>
            <p:cNvPicPr/>
            <p:nvPr/>
          </p:nvPicPr>
          <p:blipFill rotWithShape="1">
            <a:blip r:embed="rId5"/>
            <a:srcRect r="15357"/>
            <a:stretch/>
          </p:blipFill>
          <p:spPr bwMode="auto">
            <a:xfrm>
              <a:off x="5477841" y="3467405"/>
              <a:ext cx="3126684" cy="2765160"/>
            </a:xfrm>
            <a:prstGeom prst="rect">
              <a:avLst/>
            </a:prstGeom>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Rectangle 8"/>
            <p:cNvSpPr/>
            <p:nvPr/>
          </p:nvSpPr>
          <p:spPr>
            <a:xfrm>
              <a:off x="5416910" y="4764444"/>
              <a:ext cx="1613010" cy="1506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0" y="3390596"/>
            <a:ext cx="5342468" cy="27651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787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b="1" dirty="0"/>
              <a:t>Current CAT </a:t>
            </a:r>
            <a:r>
              <a:rPr lang="en-US" b="1" dirty="0" smtClean="0"/>
              <a:t>All Rate </a:t>
            </a:r>
            <a:r>
              <a:rPr lang="en-US" b="1" dirty="0"/>
              <a:t>and Funding View</a:t>
            </a:r>
            <a:r>
              <a:rPr lang="en-US" dirty="0"/>
              <a:t>: </a:t>
            </a:r>
            <a:r>
              <a:rPr lang="en-US" dirty="0" smtClean="0"/>
              <a:t>(PS_UW_CAT_C</a:t>
            </a:r>
            <a:r>
              <a:rPr lang="en-US" b="1" dirty="0" smtClean="0"/>
              <a:t>A</a:t>
            </a:r>
            <a:r>
              <a:rPr lang="en-US" dirty="0" smtClean="0"/>
              <a:t>_RF_VW) This </a:t>
            </a:r>
            <a:r>
              <a:rPr lang="en-US" dirty="0"/>
              <a:t>view contains all employee job, compensation, and funding data from the CAT </a:t>
            </a:r>
            <a:r>
              <a:rPr lang="en-US" dirty="0" smtClean="0"/>
              <a:t>Page and AAP </a:t>
            </a:r>
            <a:r>
              <a:rPr lang="en-US" dirty="0"/>
              <a:t>stored within </a:t>
            </a:r>
            <a:r>
              <a:rPr lang="en-US" dirty="0" smtClean="0"/>
              <a:t>the </a:t>
            </a:r>
            <a:r>
              <a:rPr lang="en-US" dirty="0"/>
              <a:t>EPM tables for the current fiscal year.</a:t>
            </a:r>
          </a:p>
          <a:p>
            <a:r>
              <a:rPr lang="en-US" b="1" dirty="0"/>
              <a:t>Current CAT </a:t>
            </a:r>
            <a:r>
              <a:rPr lang="en-US" b="1" dirty="0" smtClean="0"/>
              <a:t>All Funding </a:t>
            </a:r>
            <a:r>
              <a:rPr lang="en-US" b="1" dirty="0"/>
              <a:t>View</a:t>
            </a:r>
            <a:r>
              <a:rPr lang="en-US" dirty="0"/>
              <a:t>: </a:t>
            </a:r>
            <a:r>
              <a:rPr lang="en-US" dirty="0" smtClean="0"/>
              <a:t>(PS_UW_CAT_C</a:t>
            </a:r>
            <a:r>
              <a:rPr lang="en-US" b="1" dirty="0" smtClean="0"/>
              <a:t>A</a:t>
            </a:r>
            <a:r>
              <a:rPr lang="en-US" dirty="0" smtClean="0"/>
              <a:t>_FD_VW) This </a:t>
            </a:r>
            <a:r>
              <a:rPr lang="en-US" dirty="0"/>
              <a:t>view contains all employee job and funding data from the CAT Page </a:t>
            </a:r>
            <a:r>
              <a:rPr lang="en-US" dirty="0" smtClean="0"/>
              <a:t>and AAP stored </a:t>
            </a:r>
            <a:r>
              <a:rPr lang="en-US" dirty="0"/>
              <a:t>within the </a:t>
            </a:r>
            <a:r>
              <a:rPr lang="en-US" dirty="0" smtClean="0"/>
              <a:t>EPM </a:t>
            </a:r>
            <a:r>
              <a:rPr lang="en-US" dirty="0"/>
              <a:t>tables for the current fiscal year.</a:t>
            </a:r>
          </a:p>
          <a:p>
            <a:pPr lvl="0"/>
            <a:r>
              <a:rPr lang="en-US" b="1" dirty="0" smtClean="0"/>
              <a:t>Historical </a:t>
            </a:r>
            <a:r>
              <a:rPr lang="en-US" b="1" dirty="0"/>
              <a:t>CAT </a:t>
            </a:r>
            <a:r>
              <a:rPr lang="en-US" b="1" dirty="0" smtClean="0"/>
              <a:t>All Rate </a:t>
            </a:r>
            <a:r>
              <a:rPr lang="en-US" b="1" dirty="0"/>
              <a:t>and Funding View</a:t>
            </a:r>
            <a:r>
              <a:rPr lang="en-US" dirty="0"/>
              <a:t>: </a:t>
            </a:r>
            <a:r>
              <a:rPr lang="en-US" dirty="0" smtClean="0"/>
              <a:t>(PS_UW_CAT_H</a:t>
            </a:r>
            <a:r>
              <a:rPr lang="en-US" b="1" dirty="0" smtClean="0"/>
              <a:t>A</a:t>
            </a:r>
            <a:r>
              <a:rPr lang="en-US" dirty="0" smtClean="0"/>
              <a:t>_RF_VW) The </a:t>
            </a:r>
            <a:r>
              <a:rPr lang="en-US" dirty="0"/>
              <a:t>view contains all employee job, compensation, and funding data from the CAT </a:t>
            </a:r>
            <a:r>
              <a:rPr lang="en-US" dirty="0" smtClean="0"/>
              <a:t>Page and AAP </a:t>
            </a:r>
            <a:r>
              <a:rPr lang="en-US" dirty="0"/>
              <a:t>stored within the </a:t>
            </a:r>
            <a:r>
              <a:rPr lang="en-US" dirty="0" smtClean="0"/>
              <a:t>EPM </a:t>
            </a:r>
            <a:r>
              <a:rPr lang="en-US" dirty="0"/>
              <a:t>tables for all prior fiscal years.</a:t>
            </a:r>
          </a:p>
          <a:p>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44</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EPM Views – CAT and AAP Combined</a:t>
            </a:r>
            <a:endParaRPr lang="en-US" dirty="0"/>
          </a:p>
        </p:txBody>
      </p:sp>
    </p:spTree>
    <p:extLst>
      <p:ext uri="{BB962C8B-B14F-4D97-AF65-F5344CB8AC3E}">
        <p14:creationId xmlns:p14="http://schemas.microsoft.com/office/powerpoint/2010/main" val="327104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r>
              <a:rPr lang="en-US" b="1" dirty="0"/>
              <a:t>Current CAT Rate and Funding View</a:t>
            </a:r>
            <a:r>
              <a:rPr lang="en-US" dirty="0"/>
              <a:t>: </a:t>
            </a:r>
            <a:r>
              <a:rPr lang="en-US" dirty="0" smtClean="0"/>
              <a:t>(PS_UW_CAT_C</a:t>
            </a:r>
            <a:r>
              <a:rPr lang="en-US" b="1" dirty="0" smtClean="0"/>
              <a:t>R</a:t>
            </a:r>
            <a:r>
              <a:rPr lang="en-US" dirty="0" smtClean="0"/>
              <a:t>_RF_VW) This </a:t>
            </a:r>
            <a:r>
              <a:rPr lang="en-US" dirty="0"/>
              <a:t>view contains all employee job, compensation, and funding data from the CAT Page stored within the CAT EPM tables for the current fiscal year.</a:t>
            </a:r>
          </a:p>
          <a:p>
            <a:r>
              <a:rPr lang="en-US" b="1" dirty="0"/>
              <a:t>Current CAT Funding View</a:t>
            </a:r>
            <a:r>
              <a:rPr lang="en-US" dirty="0"/>
              <a:t>: (PS_UW_CAT_C</a:t>
            </a:r>
            <a:r>
              <a:rPr lang="en-US" b="1" dirty="0"/>
              <a:t>R</a:t>
            </a:r>
            <a:r>
              <a:rPr lang="en-US" dirty="0"/>
              <a:t>_FD_VW) This view contains all employee job and funding data from the CAT Page stored within the CAT EPM tables for the current fiscal year.</a:t>
            </a:r>
          </a:p>
          <a:p>
            <a:pPr lvl="0"/>
            <a:r>
              <a:rPr lang="en-US" b="1" dirty="0" smtClean="0"/>
              <a:t>Current </a:t>
            </a:r>
            <a:r>
              <a:rPr lang="en-US" b="1" dirty="0"/>
              <a:t>CAT Rate View</a:t>
            </a:r>
            <a:r>
              <a:rPr lang="en-US" dirty="0"/>
              <a:t>: </a:t>
            </a:r>
            <a:r>
              <a:rPr lang="en-US" dirty="0" smtClean="0"/>
              <a:t>(PS_UW_CAT_CR_RT_VW) This </a:t>
            </a:r>
            <a:r>
              <a:rPr lang="en-US" dirty="0"/>
              <a:t>view contains all employee job and compensation data from the CAT Page stored within the CAT EPM tables for the current fiscal year.</a:t>
            </a:r>
          </a:p>
          <a:p>
            <a:pPr lvl="0"/>
            <a:r>
              <a:rPr lang="en-US" b="1" dirty="0" smtClean="0"/>
              <a:t>Historical </a:t>
            </a:r>
            <a:r>
              <a:rPr lang="en-US" b="1" dirty="0"/>
              <a:t>CAT Rate and Funding View</a:t>
            </a:r>
            <a:r>
              <a:rPr lang="en-US" dirty="0"/>
              <a:t>: </a:t>
            </a:r>
            <a:r>
              <a:rPr lang="en-US" dirty="0" smtClean="0"/>
              <a:t>(PS_UW_CAT_H</a:t>
            </a:r>
            <a:r>
              <a:rPr lang="en-US" b="1" dirty="0" smtClean="0"/>
              <a:t>S</a:t>
            </a:r>
            <a:r>
              <a:rPr lang="en-US" dirty="0" smtClean="0"/>
              <a:t>_RF_VW) The </a:t>
            </a:r>
            <a:r>
              <a:rPr lang="en-US" dirty="0"/>
              <a:t>view contains all employee job, compensation, and funding data from the CAT Page stored within the CAT EPM tables for all prior fiscal years.</a:t>
            </a:r>
          </a:p>
          <a:p>
            <a:r>
              <a:rPr lang="en-US" b="1" dirty="0" smtClean="0"/>
              <a:t>AAP Vacant Positions View</a:t>
            </a:r>
            <a:r>
              <a:rPr lang="en-US" dirty="0" smtClean="0"/>
              <a:t>: (PS_UW_CAT_ADJ_VAC) This </a:t>
            </a:r>
            <a:r>
              <a:rPr lang="en-US" dirty="0"/>
              <a:t>view contains all </a:t>
            </a:r>
            <a:r>
              <a:rPr lang="en-US" dirty="0" smtClean="0"/>
              <a:t>vacant position </a:t>
            </a:r>
            <a:r>
              <a:rPr lang="en-US" dirty="0"/>
              <a:t>data from the </a:t>
            </a:r>
            <a:r>
              <a:rPr lang="en-US" dirty="0" smtClean="0"/>
              <a:t>AAP for </a:t>
            </a:r>
            <a:r>
              <a:rPr lang="en-US" dirty="0"/>
              <a:t>the current </a:t>
            </a:r>
            <a:r>
              <a:rPr lang="en-US" dirty="0" smtClean="0"/>
              <a:t>and all prior fiscal years.</a:t>
            </a:r>
            <a:endParaRPr lang="en-US" dirty="0"/>
          </a:p>
          <a:p>
            <a:r>
              <a:rPr lang="en-US" b="1" dirty="0"/>
              <a:t>AAP </a:t>
            </a:r>
            <a:r>
              <a:rPr lang="en-US" b="1" dirty="0" smtClean="0"/>
              <a:t>Other Budget Adjustments View</a:t>
            </a:r>
            <a:r>
              <a:rPr lang="en-US" dirty="0" smtClean="0"/>
              <a:t>: (PS_UW_CAT_ADJ_BA) </a:t>
            </a:r>
            <a:r>
              <a:rPr lang="en-US" dirty="0"/>
              <a:t>This view contains all </a:t>
            </a:r>
            <a:r>
              <a:rPr lang="en-US" dirty="0" smtClean="0"/>
              <a:t>other budget adjustment data </a:t>
            </a:r>
            <a:r>
              <a:rPr lang="en-US" dirty="0"/>
              <a:t>from the AAP for the current and all prior fiscal years.</a:t>
            </a: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45</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EPM Views – CAT and AAP Separate</a:t>
            </a:r>
            <a:endParaRPr lang="en-US" dirty="0"/>
          </a:p>
        </p:txBody>
      </p:sp>
    </p:spTree>
    <p:extLst>
      <p:ext uri="{BB962C8B-B14F-4D97-AF65-F5344CB8AC3E}">
        <p14:creationId xmlns:p14="http://schemas.microsoft.com/office/powerpoint/2010/main" val="2217949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53526519"/>
              </p:ext>
            </p:extLst>
          </p:nvPr>
        </p:nvGraphicFramePr>
        <p:xfrm>
          <a:off x="1066800" y="2057400"/>
          <a:ext cx="7010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46</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Training Overview</a:t>
            </a:r>
            <a:endParaRPr lang="en-US" dirty="0"/>
          </a:p>
        </p:txBody>
      </p:sp>
    </p:spTree>
    <p:extLst>
      <p:ext uri="{BB962C8B-B14F-4D97-AF65-F5344CB8AC3E}">
        <p14:creationId xmlns:p14="http://schemas.microsoft.com/office/powerpoint/2010/main" val="1238737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r>
              <a:rPr lang="en-US" sz="2800" dirty="0" smtClean="0"/>
              <a:t>Compensation Administration Tool Website</a:t>
            </a:r>
          </a:p>
          <a:p>
            <a:pPr lvl="1"/>
            <a:r>
              <a:rPr lang="en-US" sz="2000" dirty="0">
                <a:hlinkClick r:id="rId3"/>
              </a:rPr>
              <a:t>https://www.wisconsin.edu/compensation-administration-tool</a:t>
            </a:r>
            <a:r>
              <a:rPr lang="en-US" sz="2000" dirty="0" smtClean="0">
                <a:hlinkClick r:id="rId3"/>
              </a:rPr>
              <a:t>/</a:t>
            </a:r>
            <a:endParaRPr lang="en-US" sz="2000" dirty="0" smtClean="0"/>
          </a:p>
          <a:p>
            <a:pPr marL="457200" lvl="1" indent="0">
              <a:buNone/>
            </a:pPr>
            <a:endParaRPr lang="en-US" sz="2000" dirty="0"/>
          </a:p>
          <a:p>
            <a:pPr marL="457200" lvl="1" indent="0">
              <a:buNone/>
            </a:pPr>
            <a:r>
              <a:rPr lang="en-US" sz="2000" dirty="0" smtClean="0"/>
              <a:t>Resources Include:</a:t>
            </a:r>
          </a:p>
          <a:p>
            <a:pPr lvl="1">
              <a:buFontTx/>
              <a:buChar char="-"/>
            </a:pPr>
            <a:r>
              <a:rPr lang="en-US" sz="2000" dirty="0" smtClean="0"/>
              <a:t>CAT Process KB Documents</a:t>
            </a:r>
          </a:p>
          <a:p>
            <a:pPr lvl="1">
              <a:buFontTx/>
              <a:buChar char="-"/>
            </a:pPr>
            <a:r>
              <a:rPr lang="en-US" sz="2000" dirty="0" smtClean="0"/>
              <a:t>CAT Reporting KB Documents</a:t>
            </a:r>
          </a:p>
          <a:p>
            <a:pPr lvl="1">
              <a:buFontTx/>
              <a:buChar char="-"/>
            </a:pPr>
            <a:r>
              <a:rPr lang="en-US" sz="2000" dirty="0" smtClean="0"/>
              <a:t>Demonstration Videos</a:t>
            </a:r>
          </a:p>
          <a:p>
            <a:pPr lvl="1">
              <a:buFontTx/>
              <a:buChar char="-"/>
            </a:pPr>
            <a:r>
              <a:rPr lang="en-US" sz="2000" dirty="0" smtClean="0"/>
              <a:t>Training Session Materials</a:t>
            </a:r>
          </a:p>
          <a:p>
            <a:pPr lvl="1">
              <a:buFontTx/>
              <a:buChar char="-"/>
            </a:pPr>
            <a:r>
              <a:rPr lang="en-US" sz="2000" dirty="0" smtClean="0"/>
              <a:t>Business Process Resources</a:t>
            </a:r>
          </a:p>
          <a:p>
            <a:pPr lvl="1">
              <a:buFontTx/>
              <a:buChar char="-"/>
            </a:pPr>
            <a:r>
              <a:rPr lang="en-US" sz="2000" dirty="0" smtClean="0"/>
              <a:t>UAT Scripts &amp; Workbooks</a:t>
            </a:r>
          </a:p>
          <a:p>
            <a:pPr lvl="1">
              <a:buFontTx/>
              <a:buChar char="-"/>
            </a:pPr>
            <a:r>
              <a:rPr lang="en-US" sz="2000" dirty="0" smtClean="0"/>
              <a:t>CAT User Guides</a:t>
            </a:r>
          </a:p>
          <a:p>
            <a:pPr lvl="1">
              <a:buFontTx/>
              <a:buChar char="-"/>
            </a:pPr>
            <a:r>
              <a:rPr lang="en-US" sz="2000" dirty="0" smtClean="0"/>
              <a:t>Error Message Database</a:t>
            </a:r>
          </a:p>
          <a:p>
            <a:pPr lvl="1">
              <a:buFontTx/>
              <a:buChar char="-"/>
            </a:pPr>
            <a:endParaRPr lang="en-US" sz="2000" dirty="0" smtClean="0"/>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47</a:t>
            </a:fld>
            <a:endParaRPr lang="en-US">
              <a:solidFill>
                <a:prstClr val="black">
                  <a:tint val="75000"/>
                </a:prstClr>
              </a:solidFill>
            </a:endParaRPr>
          </a:p>
        </p:txBody>
      </p:sp>
      <p:sp>
        <p:nvSpPr>
          <p:cNvPr id="6"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prstClr val="white"/>
                </a:solidFill>
                <a:cs typeface="Arial" panose="020B0604020202020204" pitchFamily="34" charset="0"/>
              </a:rPr>
              <a:t>CAT Resources and Links</a:t>
            </a:r>
            <a:endParaRPr lang="en-US" sz="4000" dirty="0">
              <a:solidFill>
                <a:prstClr val="white"/>
              </a:solidFill>
              <a:cs typeface="Arial" panose="020B0604020202020204" pitchFamily="34" charset="0"/>
            </a:endParaRPr>
          </a:p>
        </p:txBody>
      </p:sp>
    </p:spTree>
    <p:extLst>
      <p:ext uri="{BB962C8B-B14F-4D97-AF65-F5344CB8AC3E}">
        <p14:creationId xmlns:p14="http://schemas.microsoft.com/office/powerpoint/2010/main" val="3955078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Refer </a:t>
            </a:r>
            <a:r>
              <a:rPr lang="en-US" dirty="0"/>
              <a:t>directly to </a:t>
            </a:r>
            <a:r>
              <a:rPr lang="en-US" dirty="0" smtClean="0"/>
              <a:t>your </a:t>
            </a:r>
            <a:r>
              <a:rPr lang="en-US" b="1" dirty="0" smtClean="0">
                <a:solidFill>
                  <a:srgbClr val="0D24FF"/>
                </a:solidFill>
              </a:rPr>
              <a:t>institutional liaison </a:t>
            </a:r>
            <a:r>
              <a:rPr lang="en-US" dirty="0"/>
              <a:t>for information on </a:t>
            </a:r>
            <a:r>
              <a:rPr lang="en-US" dirty="0" smtClean="0"/>
              <a:t>training and business </a:t>
            </a:r>
            <a:r>
              <a:rPr lang="en-US" dirty="0"/>
              <a:t>process</a:t>
            </a:r>
          </a:p>
          <a:p>
            <a:r>
              <a:rPr lang="en-US" dirty="0" smtClean="0"/>
              <a:t>All </a:t>
            </a:r>
            <a:r>
              <a:rPr lang="en-US" dirty="0"/>
              <a:t>other </a:t>
            </a:r>
            <a:r>
              <a:rPr lang="en-US" dirty="0" smtClean="0"/>
              <a:t>functional and technical </a:t>
            </a:r>
            <a:r>
              <a:rPr lang="en-US" dirty="0"/>
              <a:t>questions can be routed </a:t>
            </a:r>
            <a:r>
              <a:rPr lang="en-US" dirty="0" smtClean="0"/>
              <a:t>to </a:t>
            </a:r>
            <a:r>
              <a:rPr lang="en-US" b="1" dirty="0" smtClean="0">
                <a:hlinkClick r:id="rId2"/>
              </a:rPr>
              <a:t>catquestions@uwsa.edu</a:t>
            </a:r>
            <a:r>
              <a:rPr lang="en-US" dirty="0" smtClean="0"/>
              <a:t> </a:t>
            </a:r>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48</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Support</a:t>
            </a:r>
            <a:endParaRPr lang="en-US" dirty="0"/>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810" t="6869" r="4000" b="12568"/>
          <a:stretch/>
        </p:blipFill>
        <p:spPr>
          <a:xfrm>
            <a:off x="3419850" y="4643787"/>
            <a:ext cx="1905000" cy="1012703"/>
          </a:xfrm>
          <a:prstGeom prst="rect">
            <a:avLst/>
          </a:prstGeom>
          <a:ln w="28575">
            <a:solidFill>
              <a:schemeClr val="accent2"/>
            </a:solidFill>
          </a:ln>
        </p:spPr>
      </p:pic>
    </p:spTree>
    <p:extLst>
      <p:ext uri="{BB962C8B-B14F-4D97-AF65-F5344CB8AC3E}">
        <p14:creationId xmlns:p14="http://schemas.microsoft.com/office/powerpoint/2010/main" val="915978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F28032-F433-4918-9302-354B4E1A8ED5}" type="slidenum">
              <a:rPr lang="en-US" smtClean="0"/>
              <a:t>49</a:t>
            </a:fld>
            <a:endParaRPr lang="en-US" dirty="0"/>
          </a:p>
        </p:txBody>
      </p:sp>
      <p:sp>
        <p:nvSpPr>
          <p:cNvPr id="6"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Questions?</a:t>
            </a:r>
            <a:endParaRPr lang="en-US" sz="4000" dirty="0">
              <a:solidFill>
                <a:schemeClr val="bg1"/>
              </a:solidFill>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1524000" y="2667000"/>
            <a:ext cx="5937701" cy="1676528"/>
          </a:xfrm>
          <a:prstGeom prst="rect">
            <a:avLst/>
          </a:prstGeom>
        </p:spPr>
      </p:pic>
    </p:spTree>
    <p:extLst>
      <p:ext uri="{BB962C8B-B14F-4D97-AF65-F5344CB8AC3E}">
        <p14:creationId xmlns:p14="http://schemas.microsoft.com/office/powerpoint/2010/main" val="117247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77846584"/>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Training Overview</a:t>
            </a:r>
            <a:endParaRPr lang="en-US" dirty="0"/>
          </a:p>
        </p:txBody>
      </p:sp>
    </p:spTree>
    <p:extLst>
      <p:ext uri="{BB962C8B-B14F-4D97-AF65-F5344CB8AC3E}">
        <p14:creationId xmlns:p14="http://schemas.microsoft.com/office/powerpoint/2010/main" val="185445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smtClean="0"/>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6</a:t>
            </a:fld>
            <a:endParaRPr lang="en-US">
              <a:solidFill>
                <a:prstClr val="black">
                  <a:tint val="75000"/>
                </a:prstClr>
              </a:solidFill>
            </a:endParaRPr>
          </a:p>
        </p:txBody>
      </p:sp>
      <p:sp>
        <p:nvSpPr>
          <p:cNvPr id="6" name="Title 2"/>
          <p:cNvSpPr txBox="1">
            <a:spLocks/>
          </p:cNvSpPr>
          <p:nvPr/>
        </p:nvSpPr>
        <p:spPr>
          <a:xfrm>
            <a:off x="0" y="84063"/>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prstClr val="white"/>
                </a:solidFill>
                <a:cs typeface="Arial" panose="020B0604020202020204" pitchFamily="34" charset="0"/>
              </a:rPr>
              <a:t>Navigation</a:t>
            </a:r>
            <a:endParaRPr lang="en-US" sz="4000" dirty="0">
              <a:solidFill>
                <a:prstClr val="white"/>
              </a:solidFill>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1" t="1439" r="2170" b="-1"/>
          <a:stretch/>
        </p:blipFill>
        <p:spPr bwMode="auto">
          <a:xfrm>
            <a:off x="494236" y="2436722"/>
            <a:ext cx="2112275" cy="3614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1752"/>
          <a:stretch/>
        </p:blipFill>
        <p:spPr bwMode="auto">
          <a:xfrm>
            <a:off x="2614715" y="4336925"/>
            <a:ext cx="6197048" cy="1714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1615925"/>
            <a:ext cx="5410200" cy="2554545"/>
          </a:xfrm>
          <a:prstGeom prst="rect">
            <a:avLst/>
          </a:prstGeom>
        </p:spPr>
        <p:txBody>
          <a:bodyPr wrap="square">
            <a:spAutoFit/>
          </a:bodyPr>
          <a:lstStyle/>
          <a:p>
            <a:pPr marL="285750" indent="-285750">
              <a:buFont typeface="Arial" panose="020B0604020202020204" pitchFamily="34" charset="0"/>
              <a:buChar char="•"/>
            </a:pPr>
            <a:r>
              <a:rPr lang="en-US" sz="3200" dirty="0"/>
              <a:t>The CAT can be found by navigating in PeopleSoft </a:t>
            </a:r>
            <a:r>
              <a:rPr lang="en-US" sz="3200" dirty="0" smtClean="0"/>
              <a:t>to: </a:t>
            </a:r>
            <a:r>
              <a:rPr lang="en-US" sz="3200" dirty="0"/>
              <a:t/>
            </a:r>
            <a:br>
              <a:rPr lang="en-US" sz="3200" dirty="0"/>
            </a:br>
            <a:r>
              <a:rPr lang="en-US" sz="3200" dirty="0">
                <a:solidFill>
                  <a:srgbClr val="FF0000"/>
                </a:solidFill>
              </a:rPr>
              <a:t>Workforce Administration </a:t>
            </a:r>
            <a:r>
              <a:rPr lang="en-US" sz="3200" dirty="0">
                <a:solidFill>
                  <a:srgbClr val="FF0000"/>
                </a:solidFill>
                <a:sym typeface="Wingdings" panose="05000000000000000000" pitchFamily="2" charset="2"/>
              </a:rPr>
              <a:t> </a:t>
            </a:r>
            <a:br>
              <a:rPr lang="en-US" sz="3200" dirty="0">
                <a:solidFill>
                  <a:srgbClr val="FF0000"/>
                </a:solidFill>
                <a:sym typeface="Wingdings" panose="05000000000000000000" pitchFamily="2" charset="2"/>
              </a:rPr>
            </a:br>
            <a:r>
              <a:rPr lang="en-US" sz="3200" dirty="0">
                <a:solidFill>
                  <a:srgbClr val="FF0000"/>
                </a:solidFill>
                <a:sym typeface="Wingdings" panose="05000000000000000000" pitchFamily="2" charset="2"/>
              </a:rPr>
              <a:t>UW External HR Systems  </a:t>
            </a:r>
            <a:endParaRPr lang="en-US" sz="3200" dirty="0" smtClean="0">
              <a:solidFill>
                <a:srgbClr val="FF0000"/>
              </a:solidFill>
              <a:sym typeface="Wingdings" panose="05000000000000000000" pitchFamily="2" charset="2"/>
            </a:endParaRPr>
          </a:p>
          <a:p>
            <a:r>
              <a:rPr lang="en-US" sz="3200" dirty="0" smtClean="0">
                <a:solidFill>
                  <a:srgbClr val="FF0000"/>
                </a:solidFill>
                <a:sym typeface="Wingdings" panose="05000000000000000000" pitchFamily="2" charset="2"/>
              </a:rPr>
              <a:t>   Compensation </a:t>
            </a:r>
            <a:r>
              <a:rPr lang="en-US" sz="3200" dirty="0">
                <a:solidFill>
                  <a:srgbClr val="FF0000"/>
                </a:solidFill>
                <a:sym typeface="Wingdings" panose="05000000000000000000" pitchFamily="2" charset="2"/>
              </a:rPr>
              <a:t>Admin Tool</a:t>
            </a:r>
            <a:endParaRPr lang="en-US" sz="3200" dirty="0">
              <a:solidFill>
                <a:srgbClr val="FF0000"/>
              </a:solidFill>
            </a:endParaRPr>
          </a:p>
        </p:txBody>
      </p:sp>
    </p:spTree>
    <p:extLst>
      <p:ext uri="{BB962C8B-B14F-4D97-AF65-F5344CB8AC3E}">
        <p14:creationId xmlns:p14="http://schemas.microsoft.com/office/powerpoint/2010/main" val="360848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 y="1161223"/>
            <a:ext cx="3651898" cy="332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7</a:t>
            </a:fld>
            <a:endParaRPr lang="en-US"/>
          </a:p>
        </p:txBody>
      </p:sp>
      <p:sp>
        <p:nvSpPr>
          <p:cNvPr id="5" name="Text Placeholder 4"/>
          <p:cNvSpPr>
            <a:spLocks noGrp="1"/>
          </p:cNvSpPr>
          <p:nvPr>
            <p:ph type="body" sz="quarter" idx="13"/>
          </p:nvPr>
        </p:nvSpPr>
        <p:spPr/>
        <p:txBody>
          <a:bodyPr/>
          <a:lstStyle/>
          <a:p>
            <a:r>
              <a:rPr lang="en-US" dirty="0" smtClean="0"/>
              <a:t>Initialization Report (IR)</a:t>
            </a:r>
            <a:endParaRPr lang="en-US" dirty="0"/>
          </a:p>
        </p:txBody>
      </p:sp>
      <p:sp>
        <p:nvSpPr>
          <p:cNvPr id="9" name="TextBox 8"/>
          <p:cNvSpPr txBox="1"/>
          <p:nvPr/>
        </p:nvSpPr>
        <p:spPr>
          <a:xfrm>
            <a:off x="3505200" y="1295400"/>
            <a:ext cx="5334000" cy="172354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IR allows the user to create a run control, specifying these particular fields:</a:t>
            </a:r>
          </a:p>
          <a:p>
            <a:pPr marL="742950" lvl="1" indent="-285750">
              <a:buFont typeface="Courier New" panose="02070309020205020404" pitchFamily="49" charset="0"/>
              <a:buChar char="o"/>
            </a:pPr>
            <a:r>
              <a:rPr lang="en-US" sz="1400" dirty="0" smtClean="0"/>
              <a:t>Fiscal Year</a:t>
            </a:r>
          </a:p>
          <a:p>
            <a:pPr marL="742950" lvl="1" indent="-285750">
              <a:buFont typeface="Courier New" panose="02070309020205020404" pitchFamily="49" charset="0"/>
              <a:buChar char="o"/>
            </a:pPr>
            <a:r>
              <a:rPr lang="en-US" sz="1400" dirty="0" smtClean="0"/>
              <a:t>Effective Date (ex. 07/01/2016)</a:t>
            </a:r>
          </a:p>
          <a:p>
            <a:pPr marL="742950" lvl="1" indent="-285750">
              <a:buFont typeface="Courier New" panose="02070309020205020404" pitchFamily="49" charset="0"/>
              <a:buChar char="o"/>
            </a:pPr>
            <a:r>
              <a:rPr lang="en-US" sz="1400" dirty="0" smtClean="0"/>
              <a:t>Business Unit</a:t>
            </a:r>
          </a:p>
          <a:p>
            <a:pPr marL="742950" lvl="1" indent="-285750">
              <a:buFont typeface="Courier New" panose="02070309020205020404" pitchFamily="49" charset="0"/>
              <a:buChar char="o"/>
            </a:pPr>
            <a:r>
              <a:rPr lang="en-US" sz="1400" dirty="0" smtClean="0"/>
              <a:t>Division</a:t>
            </a:r>
          </a:p>
          <a:p>
            <a:pPr marL="742950" lvl="1" indent="-285750">
              <a:buFont typeface="Courier New" panose="02070309020205020404" pitchFamily="49" charset="0"/>
              <a:buChar char="o"/>
            </a:pPr>
            <a:r>
              <a:rPr lang="en-US" sz="1400" dirty="0" smtClean="0"/>
              <a:t>Employee Class</a:t>
            </a:r>
            <a:endParaRPr 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635" y="3544215"/>
            <a:ext cx="5368502" cy="259862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4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1708"/>
            <a:ext cx="3653515" cy="33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8</a:t>
            </a:fld>
            <a:endParaRPr lang="en-US"/>
          </a:p>
        </p:txBody>
      </p:sp>
      <p:sp>
        <p:nvSpPr>
          <p:cNvPr id="5" name="Text Placeholder 4"/>
          <p:cNvSpPr>
            <a:spLocks noGrp="1"/>
          </p:cNvSpPr>
          <p:nvPr>
            <p:ph type="body" sz="quarter" idx="13"/>
          </p:nvPr>
        </p:nvSpPr>
        <p:spPr/>
        <p:txBody>
          <a:bodyPr/>
          <a:lstStyle/>
          <a:p>
            <a:r>
              <a:rPr lang="en-US" dirty="0" smtClean="0"/>
              <a:t>Initialization Report (IR)</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24446"/>
            <a:ext cx="6167338" cy="263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05200" y="1295400"/>
            <a:ext cx="5334000" cy="2492990"/>
          </a:xfrm>
          <a:prstGeom prst="rect">
            <a:avLst/>
          </a:prstGeom>
          <a:noFill/>
        </p:spPr>
        <p:txBody>
          <a:bodyPr wrap="square" rtlCol="0">
            <a:spAutoFit/>
          </a:bodyPr>
          <a:lstStyle/>
          <a:p>
            <a:pPr marL="285750" indent="-285750">
              <a:buFont typeface="Arial" panose="020B0604020202020204" pitchFamily="34" charset="0"/>
              <a:buChar char="•"/>
            </a:pPr>
            <a:r>
              <a:rPr lang="en-US" dirty="0"/>
              <a:t>When the process is run, it will provide an Excel spreadsheet output file, specifying fields including:</a:t>
            </a:r>
          </a:p>
          <a:p>
            <a:pPr marL="742950" lvl="1" indent="-285750">
              <a:buFont typeface="Courier New" panose="02070309020205020404" pitchFamily="49" charset="0"/>
              <a:buChar char="o"/>
            </a:pPr>
            <a:r>
              <a:rPr lang="en-US" sz="1400" dirty="0" smtClean="0"/>
              <a:t>Business Unit</a:t>
            </a:r>
          </a:p>
          <a:p>
            <a:pPr marL="742950" lvl="1" indent="-285750">
              <a:buFont typeface="Courier New" panose="02070309020205020404" pitchFamily="49" charset="0"/>
              <a:buChar char="o"/>
            </a:pPr>
            <a:r>
              <a:rPr lang="en-US" sz="1400" dirty="0" smtClean="0"/>
              <a:t>Department </a:t>
            </a:r>
            <a:r>
              <a:rPr lang="en-US" sz="1400" dirty="0"/>
              <a:t>ID</a:t>
            </a:r>
          </a:p>
          <a:p>
            <a:pPr marL="742950" lvl="1" indent="-285750">
              <a:buFont typeface="Courier New" panose="02070309020205020404" pitchFamily="49" charset="0"/>
              <a:buChar char="o"/>
            </a:pPr>
            <a:r>
              <a:rPr lang="en-US" sz="1400" dirty="0"/>
              <a:t>Employee ID</a:t>
            </a:r>
          </a:p>
          <a:p>
            <a:pPr marL="742950" lvl="1" indent="-285750">
              <a:buFont typeface="Courier New" panose="02070309020205020404" pitchFamily="49" charset="0"/>
              <a:buChar char="o"/>
            </a:pPr>
            <a:r>
              <a:rPr lang="en-US" sz="1400" dirty="0"/>
              <a:t>Employee Record Number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may be two Excel outputs</a:t>
            </a:r>
          </a:p>
          <a:p>
            <a:pPr marL="742950" lvl="1" indent="-285750">
              <a:buFont typeface="Courier New" panose="02070309020205020404" pitchFamily="49" charset="0"/>
              <a:buChar char="o"/>
            </a:pPr>
            <a:r>
              <a:rPr lang="en-US" sz="1400" dirty="0" smtClean="0"/>
              <a:t>One for employees with five or fewer funding splits</a:t>
            </a:r>
          </a:p>
          <a:p>
            <a:pPr marL="742950" lvl="1" indent="-285750">
              <a:buFont typeface="Courier New" panose="02070309020205020404" pitchFamily="49" charset="0"/>
              <a:buChar char="o"/>
            </a:pPr>
            <a:r>
              <a:rPr lang="en-US" sz="1400" dirty="0" smtClean="0"/>
              <a:t>One for employees with more than five funding splits</a:t>
            </a:r>
            <a:endParaRPr lang="en-US" sz="1400" dirty="0"/>
          </a:p>
        </p:txBody>
      </p:sp>
      <p:sp>
        <p:nvSpPr>
          <p:cNvPr id="6" name="Rectangle 5"/>
          <p:cNvSpPr/>
          <p:nvPr/>
        </p:nvSpPr>
        <p:spPr>
          <a:xfrm>
            <a:off x="5839365" y="1854395"/>
            <a:ext cx="2324405" cy="738664"/>
          </a:xfrm>
          <a:prstGeom prst="rect">
            <a:avLst/>
          </a:prstGeom>
        </p:spPr>
        <p:txBody>
          <a:bodyPr wrap="square">
            <a:spAutoFit/>
          </a:bodyPr>
          <a:lstStyle/>
          <a:p>
            <a:pPr marL="742950" lvl="1" indent="-285750">
              <a:buFont typeface="Courier New" panose="02070309020205020404" pitchFamily="49" charset="0"/>
              <a:buChar char="o"/>
            </a:pPr>
            <a:r>
              <a:rPr lang="en-US" sz="1400" dirty="0"/>
              <a:t>Name</a:t>
            </a:r>
          </a:p>
          <a:p>
            <a:pPr marL="742950" lvl="1" indent="-285750">
              <a:buFont typeface="Courier New" panose="02070309020205020404" pitchFamily="49" charset="0"/>
              <a:buChar char="o"/>
            </a:pPr>
            <a:r>
              <a:rPr lang="en-US" sz="1400" dirty="0"/>
              <a:t>Employee Class</a:t>
            </a:r>
          </a:p>
          <a:p>
            <a:pPr marL="742950" lvl="1" indent="-285750">
              <a:buFont typeface="Courier New" panose="02070309020205020404" pitchFamily="49" charset="0"/>
              <a:buChar char="o"/>
            </a:pPr>
            <a:r>
              <a:rPr lang="en-US" sz="1400" dirty="0"/>
              <a:t>Etc.</a:t>
            </a:r>
          </a:p>
        </p:txBody>
      </p:sp>
    </p:spTree>
    <p:extLst>
      <p:ext uri="{BB962C8B-B14F-4D97-AF65-F5344CB8AC3E}">
        <p14:creationId xmlns:p14="http://schemas.microsoft.com/office/powerpoint/2010/main" val="1430738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9</a:t>
            </a:fld>
            <a:endParaRPr lang="en-US"/>
          </a:p>
        </p:txBody>
      </p:sp>
      <p:sp>
        <p:nvSpPr>
          <p:cNvPr id="5" name="Text Placeholder 4"/>
          <p:cNvSpPr>
            <a:spLocks noGrp="1"/>
          </p:cNvSpPr>
          <p:nvPr>
            <p:ph type="body" sz="quarter" idx="13"/>
          </p:nvPr>
        </p:nvSpPr>
        <p:spPr/>
        <p:txBody>
          <a:bodyPr/>
          <a:lstStyle/>
          <a:p>
            <a:r>
              <a:rPr lang="en-US" dirty="0" smtClean="0"/>
              <a:t>IR to IPS Transfer</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54" y="4646427"/>
            <a:ext cx="3880837" cy="166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430" y="4684977"/>
            <a:ext cx="3880837" cy="15780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299408" y="5393497"/>
            <a:ext cx="405530" cy="22426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89" y="1292634"/>
            <a:ext cx="3409286" cy="29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05200" y="1295400"/>
            <a:ext cx="5334000" cy="1692771"/>
          </a:xfrm>
          <a:prstGeom prst="rect">
            <a:avLst/>
          </a:prstGeom>
          <a:noFill/>
        </p:spPr>
        <p:txBody>
          <a:bodyPr wrap="square" rtlCol="0">
            <a:spAutoFit/>
          </a:bodyPr>
          <a:lstStyle/>
          <a:p>
            <a:pPr marL="285750" indent="-285750">
              <a:buFont typeface="Arial" panose="020B0604020202020204" pitchFamily="34" charset="0"/>
              <a:buChar char="•"/>
            </a:pPr>
            <a:r>
              <a:rPr lang="en-US" dirty="0"/>
              <a:t>This is a manual transfer process between the IR Excel file and the IPS Excel template file. </a:t>
            </a:r>
          </a:p>
          <a:p>
            <a:pPr marL="742950" lvl="1" indent="-285750">
              <a:buFont typeface="Courier New" panose="02070309020205020404" pitchFamily="49" charset="0"/>
              <a:buChar char="o"/>
            </a:pPr>
            <a:r>
              <a:rPr lang="en-US" sz="1400" dirty="0"/>
              <a:t>This template file can be found on the CAT </a:t>
            </a:r>
            <a:r>
              <a:rPr lang="en-US" sz="1400" dirty="0" smtClean="0"/>
              <a:t>website</a:t>
            </a:r>
            <a:r>
              <a:rPr lang="en-US" sz="1400" dirty="0"/>
              <a:t>. </a:t>
            </a:r>
            <a:endParaRPr lang="en-US" sz="1400" dirty="0" smtClean="0"/>
          </a:p>
          <a:p>
            <a:pPr marL="1200150" lvl="2" indent="-285750">
              <a:buFont typeface="Wingdings" panose="05000000000000000000" pitchFamily="2" charset="2"/>
              <a:buChar char="§"/>
            </a:pPr>
            <a:r>
              <a:rPr lang="en-US" sz="1200" dirty="0" smtClean="0">
                <a:hlinkClick r:id="rId6"/>
              </a:rPr>
              <a:t>www.wisconsin.edu/compensation-administration-tool</a:t>
            </a:r>
            <a:r>
              <a:rPr lang="en-US" sz="1200" dirty="0" smtClean="0"/>
              <a:t> </a:t>
            </a:r>
            <a:endParaRPr lang="en-US" sz="1200" dirty="0"/>
          </a:p>
          <a:p>
            <a:pPr marL="742950" lvl="1" indent="-285750">
              <a:buFont typeface="Courier New" panose="02070309020205020404" pitchFamily="49" charset="0"/>
              <a:buChar char="o"/>
            </a:pPr>
            <a:r>
              <a:rPr lang="en-US" sz="1400" dirty="0"/>
              <a:t>Each institution will choose between the IPS Base template and the IPS Cumulative template depending on their </a:t>
            </a:r>
            <a:r>
              <a:rPr lang="en-US" sz="1400" dirty="0" smtClean="0"/>
              <a:t>institutional </a:t>
            </a:r>
            <a:r>
              <a:rPr lang="en-US" sz="1400" dirty="0"/>
              <a:t>annual setup preferences.</a:t>
            </a:r>
          </a:p>
        </p:txBody>
      </p:sp>
      <p:grpSp>
        <p:nvGrpSpPr>
          <p:cNvPr id="6" name="Group 5"/>
          <p:cNvGrpSpPr/>
          <p:nvPr/>
        </p:nvGrpSpPr>
        <p:grpSpPr>
          <a:xfrm>
            <a:off x="4572000" y="3044950"/>
            <a:ext cx="4109335" cy="1413762"/>
            <a:chOff x="4379975" y="3044950"/>
            <a:chExt cx="4109335" cy="1413762"/>
          </a:xfrm>
        </p:grpSpPr>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9356" t="47159" r="7333" b="22316"/>
            <a:stretch/>
          </p:blipFill>
          <p:spPr bwMode="auto">
            <a:xfrm>
              <a:off x="4379975" y="3044950"/>
              <a:ext cx="4109335" cy="14137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470267" y="3851455"/>
              <a:ext cx="1921085" cy="580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0852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HCGDocViewForm</Display>
  <Edit>HCGDocEditForm</Edit>
</FormTemplates>
</file>

<file path=customXml/item2.xml><?xml version="1.0" encoding="utf-8"?>
<ct:contentTypeSchema xmlns:ct="http://schemas.microsoft.com/office/2006/metadata/contentType" xmlns:ma="http://schemas.microsoft.com/office/2006/metadata/properties/metaAttributes" ct:_="" ma:_="" ma:contentTypeName="Consulting Services Document" ma:contentTypeID="0x0101007CA655B1FCB135478CAA214C2412228E01003240042D15D6BE469D894109E6357FA4" ma:contentTypeVersion="68" ma:contentTypeDescription="" ma:contentTypeScope="" ma:versionID="4ca5b2dac50e15a3ee1732c5c45f446f">
  <xsd:schema xmlns:xsd="http://www.w3.org/2001/XMLSchema" xmlns:xs="http://www.w3.org/2001/XMLSchema" xmlns:p="http://schemas.microsoft.com/office/2006/metadata/properties" xmlns:ns2="e497b1db-a13e-4ee7-9197-b96be736c43f" targetNamespace="http://schemas.microsoft.com/office/2006/metadata/properties" ma:root="true" ma:fieldsID="9b65088ce1102ae1e51fac3c055a68b6" ns2:_="">
    <xsd:import namespace="e497b1db-a13e-4ee7-9197-b96be736c43f"/>
    <xsd:element name="properties">
      <xsd:complexType>
        <xsd:sequence>
          <xsd:element name="documentManagement">
            <xsd:complexType>
              <xsd:all>
                <xsd:element ref="ns2:Document_x0020_Status" minOccurs="0"/>
                <xsd:element ref="ns2:Client" minOccurs="0"/>
                <xsd:element ref="ns2:Engagement" minOccurs="0"/>
                <xsd:element ref="ns2:Begin_x0020_Date" minOccurs="0"/>
                <xsd:element ref="ns2:Final_x0020_Date" minOccurs="0"/>
                <xsd:element ref="ns2:Engagement_x0020_Manager" minOccurs="0"/>
                <xsd:element ref="ns2:Engagement_x0020_MD" minOccurs="0"/>
                <xsd:element ref="ns2:Billing_x0020_Manager" minOccurs="0"/>
                <xsd:element ref="ns2:Service_x0020_Line" minOccurs="0"/>
                <xsd:element ref="ns2:Huron_x0020_State" minOccurs="0"/>
                <xsd:element ref="ns2:Huron_x0020_Country" minOccurs="0"/>
                <xsd:element ref="ns2:Contract_x0020_Comments" minOccurs="0"/>
                <xsd:element ref="ns2:Given_x0020_To_x0020_Client" minOccurs="0"/>
                <xsd:element ref="ns2:TaxCatchAllLabel" minOccurs="0"/>
                <xsd:element ref="ns2:_dlc_DocIdUrl" minOccurs="0"/>
                <xsd:element ref="ns2:_dlc_DocIdPersistId" minOccurs="0"/>
                <xsd:element ref="ns2:TaxCatchAll" minOccurs="0"/>
                <xsd:element ref="ns2:g70dec96ccbb4999b9437aaec2c08ec9" minOccurs="0"/>
                <xsd:element ref="ns2:m2ad1529b76b46e4aab97fb1baf39063" minOccurs="0"/>
                <xsd:element ref="ns2:TaxKeywordTaxHTField" minOccurs="0"/>
                <xsd:element ref="ns2:_dlc_DocId" minOccurs="0"/>
                <xsd:element ref="ns2:Engagemen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b1db-a13e-4ee7-9197-b96be736c43f" elementFormDefault="qualified">
    <xsd:import namespace="http://schemas.microsoft.com/office/2006/documentManagement/types"/>
    <xsd:import namespace="http://schemas.microsoft.com/office/infopath/2007/PartnerControls"/>
    <xsd:element name="Document_x0020_Status" ma:index="4" nillable="true" ma:displayName="Document Status" ma:default="WIP" ma:format="Dropdown" ma:internalName="Document_x0020_Status">
      <xsd:simpleType>
        <xsd:restriction base="dms:Choice">
          <xsd:enumeration value="WIP"/>
          <xsd:enumeration value="Final"/>
        </xsd:restriction>
      </xsd:simpleType>
    </xsd:element>
    <xsd:element name="Client" ma:index="5" nillable="true" ma:displayName="Client" ma:internalName="Client">
      <xsd:simpleType>
        <xsd:restriction base="dms:Text">
          <xsd:maxLength value="255"/>
        </xsd:restriction>
      </xsd:simpleType>
    </xsd:element>
    <xsd:element name="Engagement" ma:index="6" nillable="true" ma:displayName="Engagement No" ma:internalName="Engagement" ma:readOnly="false">
      <xsd:simpleType>
        <xsd:restriction base="dms:Text">
          <xsd:maxLength value="255"/>
        </xsd:restriction>
      </xsd:simpleType>
    </xsd:element>
    <xsd:element name="Begin_x0020_Date" ma:index="7" nillable="true" ma:displayName="Engagement Start" ma:format="DateOnly" ma:internalName="Begin_x0020_Date" ma:readOnly="false">
      <xsd:simpleType>
        <xsd:restriction base="dms:DateTime"/>
      </xsd:simpleType>
    </xsd:element>
    <xsd:element name="Final_x0020_Date" ma:index="8" nillable="true" ma:displayName="Engagement End" ma:format="DateOnly" ma:internalName="Final_x0020_Date" ma:readOnly="false">
      <xsd:simpleType>
        <xsd:restriction base="dms:DateTime"/>
      </xsd:simpleType>
    </xsd:element>
    <xsd:element name="Engagement_x0020_Manager" ma:index="9" nillable="true" ma:displayName="Project Director" ma:internalName="Engagement_x0020_Manager" ma:readOnly="false">
      <xsd:simpleType>
        <xsd:restriction base="dms:Text">
          <xsd:maxLength value="255"/>
        </xsd:restriction>
      </xsd:simpleType>
    </xsd:element>
    <xsd:element name="Engagement_x0020_MD" ma:index="10" nillable="true" ma:displayName="Engagement MD" ma:internalName="Engagement_x0020_MD">
      <xsd:simpleType>
        <xsd:restriction base="dms:Text">
          <xsd:maxLength value="255"/>
        </xsd:restriction>
      </xsd:simpleType>
    </xsd:element>
    <xsd:element name="Billing_x0020_Manager" ma:index="11" nillable="true" ma:displayName="Billing Manager" ma:internalName="Billing_x0020_Manager">
      <xsd:simpleType>
        <xsd:restriction base="dms:Text">
          <xsd:maxLength value="255"/>
        </xsd:restriction>
      </xsd:simpleType>
    </xsd:element>
    <xsd:element name="Service_x0020_Line" ma:index="12" nillable="true" ma:displayName="Service Line" ma:internalName="Service_x0020_Line">
      <xsd:simpleType>
        <xsd:restriction base="dms:Text">
          <xsd:maxLength value="255"/>
        </xsd:restriction>
      </xsd:simpleType>
    </xsd:element>
    <xsd:element name="Huron_x0020_State" ma:index="13" nillable="true" ma:displayName="State" ma:internalName="Huron_x0020_State" ma:readOnly="false">
      <xsd:simpleType>
        <xsd:restriction base="dms:Text">
          <xsd:maxLength value="255"/>
        </xsd:restriction>
      </xsd:simpleType>
    </xsd:element>
    <xsd:element name="Huron_x0020_Country" ma:index="14" nillable="true" ma:displayName="Country" ma:internalName="Huron_x0020_Country">
      <xsd:simpleType>
        <xsd:restriction base="dms:Text">
          <xsd:maxLength value="255"/>
        </xsd:restriction>
      </xsd:simpleType>
    </xsd:element>
    <xsd:element name="Contract_x0020_Comments" ma:index="15" nillable="true" ma:displayName="Contract Comments" ma:internalName="Contract_x0020_Comments">
      <xsd:simpleType>
        <xsd:restriction base="dms:Note">
          <xsd:maxLength value="255"/>
        </xsd:restriction>
      </xsd:simpleType>
    </xsd:element>
    <xsd:element name="Given_x0020_To_x0020_Client" ma:index="16" nillable="true" ma:displayName="Given To Client" ma:default="No" ma:format="Dropdown" ma:internalName="Given_x0020_To_x0020_Client">
      <xsd:simpleType>
        <xsd:restriction base="dms:Choice">
          <xsd:enumeration value="No"/>
          <xsd:enumeration value="Yes"/>
        </xsd:restriction>
      </xsd:simpleType>
    </xsd:element>
    <xsd:element name="TaxCatchAllLabel" ma:index="21" nillable="true" ma:displayName="Taxonomy Catch All Column1" ma:description="" ma:hidden="true" ma:list="{03b4eed6-b18a-4f79-badb-30056d09a7a1}" ma:internalName="TaxCatchAllLabel" ma:readOnly="true" ma:showField="CatchAllDataLabel"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description="" ma:hidden="true" ma:list="{03b4eed6-b18a-4f79-badb-30056d09a7a1}" ma:internalName="TaxCatchAll" ma:showField="CatchAllData"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g70dec96ccbb4999b9437aaec2c08ec9" ma:index="25" nillable="true" ma:taxonomy="true" ma:internalName="g70dec96ccbb4999b9437aaec2c08ec9" ma:taxonomyFieldName="Area" ma:displayName="Area" ma:readOnly="false" ma:default="" ma:fieldId="{070dec96-ccbb-4999-b943-7aaec2c08ec9}" ma:sspId="be221cdd-541e-4561-82f5-28d26c3c7d2e" ma:termSetId="db376cbe-cbca-4152-b663-6f3018acd9f7" ma:anchorId="00000000-0000-0000-0000-000000000000" ma:open="false" ma:isKeyword="false">
      <xsd:complexType>
        <xsd:sequence>
          <xsd:element ref="pc:Terms" minOccurs="0" maxOccurs="1"/>
        </xsd:sequence>
      </xsd:complexType>
    </xsd:element>
    <xsd:element name="m2ad1529b76b46e4aab97fb1baf39063" ma:index="27" ma:taxonomy="true" ma:internalName="m2ad1529b76b46e4aab97fb1baf39063" ma:taxonomyFieldName="Class" ma:displayName="Class" ma:default="4;#Analysis and Workpapers|98f50a5b-730f-4e00-85ba-0d5573a9d2bc" ma:fieldId="{62ad1529-b76b-46e4-aab9-7fb1baf39063}" ma:sspId="be221cdd-541e-4561-82f5-28d26c3c7d2e" ma:termSetId="741defdb-dc5a-4d4d-8561-386e25c3f09d" ma:anchorId="00000000-0000-0000-0000-000000000000" ma:open="false" ma:isKeyword="false">
      <xsd:complexType>
        <xsd:sequence>
          <xsd:element ref="pc:Terms" minOccurs="0" maxOccurs="1"/>
        </xsd:sequence>
      </xsd:complexType>
    </xsd:element>
    <xsd:element name="TaxKeywordTaxHTField" ma:index="29" nillable="true" ma:taxonomy="true" ma:internalName="TaxKeywordTaxHTField" ma:taxonomyFieldName="TaxKeyword" ma:displayName="Enterprise Keywords" ma:fieldId="{23f27201-bee3-471e-b2e7-b64fd8b7ca38}" ma:taxonomyMulti="true" ma:sspId="be221cdd-541e-4561-82f5-28d26c3c7d2e" ma:termSetId="00000000-0000-0000-0000-000000000000" ma:anchorId="00000000-0000-0000-0000-000000000000" ma:open="true" ma:isKeyword="true">
      <xsd:complexType>
        <xsd:sequence>
          <xsd:element ref="pc:Terms" minOccurs="0" maxOccurs="1"/>
        </xsd:sequence>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Engagement_x0020_Name" ma:index="32" nillable="true" ma:displayName="Engagement Name" ma:internalName="Engagement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be221cdd-541e-4561-82f5-28d26c3c7d2e" ContentTypeId="0x0101007CA655B1FCB135478CAA214C2412228E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
    <Synchronization>Asynchronous</Synchronization>
    <Type>10002</Type>
    <SequenceNumber>10000</SequenceNumber>
    <Assembly>HCGCascadingMetadata, Version=1.0.0.0, Culture=neutral, PublicKeyToken=fef11715a425316d</Assembly>
    <Class>HCGCascadingMetadata.HCGDocReceiver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ngagement_x0020_MD xmlns="e497b1db-a13e-4ee7-9197-b96be736c43f" xsi:nil="true"/>
    <Contract_x0020_Comments xmlns="e497b1db-a13e-4ee7-9197-b96be736c43f" xsi:nil="true"/>
    <m2ad1529b76b46e4aab97fb1baf39063 xmlns="e497b1db-a13e-4ee7-9197-b96be736c43f">
      <Terms xmlns="http://schemas.microsoft.com/office/infopath/2007/PartnerControls">
        <TermInfo xmlns="http://schemas.microsoft.com/office/infopath/2007/PartnerControls">
          <TermName xmlns="http://schemas.microsoft.com/office/infopath/2007/PartnerControls">Analysis and Workpapers</TermName>
          <TermId xmlns="http://schemas.microsoft.com/office/infopath/2007/PartnerControls">98f50a5b-730f-4e00-85ba-0d5573a9d2bc</TermId>
        </TermInfo>
      </Terms>
    </m2ad1529b76b46e4aab97fb1baf39063>
    <Client xmlns="e497b1db-a13e-4ee7-9197-b96be736c43f" xsi:nil="true"/>
    <Engagement_x0020_Manager xmlns="e497b1db-a13e-4ee7-9197-b96be736c43f" xsi:nil="true"/>
    <Billing_x0020_Manager xmlns="e497b1db-a13e-4ee7-9197-b96be736c43f" xsi:nil="true"/>
    <Service_x0020_Line xmlns="e497b1db-a13e-4ee7-9197-b96be736c43f" xsi:nil="true"/>
    <Huron_x0020_State xmlns="e497b1db-a13e-4ee7-9197-b96be736c43f" xsi:nil="true"/>
    <Final_x0020_Date xmlns="e497b1db-a13e-4ee7-9197-b96be736c43f" xsi:nil="true"/>
    <Given_x0020_To_x0020_Client xmlns="e497b1db-a13e-4ee7-9197-b96be736c43f">No</Given_x0020_To_x0020_Client>
    <Document_x0020_Status xmlns="e497b1db-a13e-4ee7-9197-b96be736c43f">WIP</Document_x0020_Status>
    <Engagement xmlns="e497b1db-a13e-4ee7-9197-b96be736c43f" xsi:nil="true"/>
    <Begin_x0020_Date xmlns="e497b1db-a13e-4ee7-9197-b96be736c43f" xsi:nil="true"/>
    <TaxCatchAll xmlns="e497b1db-a13e-4ee7-9197-b96be736c43f">
      <Value>4</Value>
    </TaxCatchAll>
    <g70dec96ccbb4999b9437aaec2c08ec9 xmlns="e497b1db-a13e-4ee7-9197-b96be736c43f">
      <Terms xmlns="http://schemas.microsoft.com/office/infopath/2007/PartnerControls"/>
    </g70dec96ccbb4999b9437aaec2c08ec9>
    <Engagement_x0020_Name xmlns="e497b1db-a13e-4ee7-9197-b96be736c43f" xsi:nil="true"/>
    <TaxKeywordTaxHTField xmlns="e497b1db-a13e-4ee7-9197-b96be736c43f">
      <Terms xmlns="http://schemas.microsoft.com/office/infopath/2007/PartnerControls"/>
    </TaxKeywordTaxHTField>
    <Huron_x0020_Country xmlns="e497b1db-a13e-4ee7-9197-b96be736c43f" xsi:nil="true"/>
    <_dlc_DocId xmlns="e497b1db-a13e-4ee7-9197-b96be736c43f">ZZ3N2KNH64PS-143-7053</_dlc_DocId>
    <_dlc_DocIdUrl xmlns="e497b1db-a13e-4ee7-9197-b96be736c43f">
      <Url>https://omega.huronconsultinggroup.com/hec/hels/eng/uws/040uwshrs/_layouts/DocIdRedir.aspx?ID=ZZ3N2KNH64PS-143-7053</Url>
      <Description>ZZ3N2KNH64PS-143-7053</Description>
    </_dlc_DocIdUrl>
  </documentManagement>
</p:properties>
</file>

<file path=customXml/itemProps1.xml><?xml version="1.0" encoding="utf-8"?>
<ds:datastoreItem xmlns:ds="http://schemas.openxmlformats.org/officeDocument/2006/customXml" ds:itemID="{C8EEAF55-5CFF-4608-9F48-2F6C4259FFFD}">
  <ds:schemaRefs>
    <ds:schemaRef ds:uri="http://schemas.microsoft.com/sharepoint/v3/contenttype/forms"/>
  </ds:schemaRefs>
</ds:datastoreItem>
</file>

<file path=customXml/itemProps2.xml><?xml version="1.0" encoding="utf-8"?>
<ds:datastoreItem xmlns:ds="http://schemas.openxmlformats.org/officeDocument/2006/customXml" ds:itemID="{B0712660-EC53-4F2D-8E07-7EC0926C7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b1db-a13e-4ee7-9197-b96be736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D918A-DB38-4E80-BA12-64F22F55F13B}">
  <ds:schemaRefs>
    <ds:schemaRef ds:uri="Microsoft.SharePoint.Taxonomy.ContentTypeSync"/>
  </ds:schemaRefs>
</ds:datastoreItem>
</file>

<file path=customXml/itemProps4.xml><?xml version="1.0" encoding="utf-8"?>
<ds:datastoreItem xmlns:ds="http://schemas.openxmlformats.org/officeDocument/2006/customXml" ds:itemID="{AEC96C63-7DBE-4DF3-A4F6-55021B64022A}">
  <ds:schemaRefs>
    <ds:schemaRef ds:uri="http://schemas.microsoft.com/sharepoint/events"/>
  </ds:schemaRefs>
</ds:datastoreItem>
</file>

<file path=customXml/itemProps5.xml><?xml version="1.0" encoding="utf-8"?>
<ds:datastoreItem xmlns:ds="http://schemas.openxmlformats.org/officeDocument/2006/customXml" ds:itemID="{AF27A3B7-163A-44A7-8B71-31CF3227249A}">
  <ds:schemaRefs>
    <ds:schemaRef ds:uri="http://purl.org/dc/terms/"/>
    <ds:schemaRef ds:uri="http://schemas.microsoft.com/office/infopath/2007/PartnerControls"/>
    <ds:schemaRef ds:uri="http://schemas.openxmlformats.org/package/2006/metadata/core-propertie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e497b1db-a13e-4ee7-9197-b96be736c43f"/>
  </ds:schemaRefs>
</ds:datastoreItem>
</file>

<file path=docProps/app.xml><?xml version="1.0" encoding="utf-8"?>
<Properties xmlns="http://schemas.openxmlformats.org/officeDocument/2006/extended-properties" xmlns:vt="http://schemas.openxmlformats.org/officeDocument/2006/docPropsVTypes">
  <TotalTime>30983</TotalTime>
  <Words>3110</Words>
  <Application>Microsoft Office PowerPoint</Application>
  <PresentationFormat>On-screen Show (4:3)</PresentationFormat>
  <Paragraphs>445</Paragraphs>
  <Slides>49</Slides>
  <Notes>33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Courier New</vt:lpstr>
      <vt:lpstr>Wingdings</vt:lpstr>
      <vt:lpstr>Office Theme</vt:lpstr>
      <vt:lpstr>1_Office Theme</vt:lpstr>
      <vt:lpstr>Visio</vt:lpstr>
      <vt:lpstr>PowerPoint Presentation</vt:lpstr>
      <vt:lpstr>PowerPoint Presentation</vt:lpstr>
      <vt:lpstr>PowerPoint Presentation</vt:lpstr>
      <vt:lpstr>Overall Process Flow (Technical)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Huron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M. Wheaton</dc:creator>
  <cp:lastModifiedBy>Jennifer Goytowski</cp:lastModifiedBy>
  <cp:revision>388</cp:revision>
  <cp:lastPrinted>2017-02-09T20:56:11Z</cp:lastPrinted>
  <dcterms:created xsi:type="dcterms:W3CDTF">2015-02-09T21:02:32Z</dcterms:created>
  <dcterms:modified xsi:type="dcterms:W3CDTF">2017-02-09T22:23:10Z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0x0101007CA655B1FCB135478CAA214C2412228E01003240042D15D6BE469D894109E6357FA4</vt:lpwstr>
  </property>
  <property fmtid="{D5CDD505-2E9C-101B-9397-08002B2CF9AE}" pid="3" name="TaxKeyword">
    <vt:lpwstr/>
  </property>
  <property fmtid="{D5CDD505-2E9C-101B-9397-08002B2CF9AE}" pid="4" name="Class">
    <vt:lpwstr>4;#Analysis and Workpapers|98f50a5b-730f-4e00-85ba-0d5573a9d2bc</vt:lpwstr>
  </property>
  <property fmtid="{D5CDD505-2E9C-101B-9397-08002B2CF9AE}" pid="5" name="Area">
    <vt:lpwstr/>
  </property>
  <property fmtid="{D5CDD505-2E9C-101B-9397-08002B2CF9AE}" pid="6" name="_dlc_DocIdItemGuid">
    <vt:lpwstr>de61c776-e2fa-4508-812e-c27a29ab6f6d</vt:lpwstr>
  </property>
</Properties>
</file>