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270" r:id="rId3"/>
    <p:sldId id="272" r:id="rId4"/>
    <p:sldId id="274" r:id="rId5"/>
    <p:sldId id="273" r:id="rId6"/>
    <p:sldId id="276" r:id="rId7"/>
    <p:sldId id="344" r:id="rId8"/>
    <p:sldId id="278" r:id="rId9"/>
    <p:sldId id="279" r:id="rId10"/>
    <p:sldId id="347" r:id="rId11"/>
    <p:sldId id="348" r:id="rId12"/>
    <p:sldId id="282" r:id="rId13"/>
    <p:sldId id="283" r:id="rId14"/>
    <p:sldId id="284" r:id="rId15"/>
    <p:sldId id="285" r:id="rId16"/>
    <p:sldId id="286" r:id="rId17"/>
    <p:sldId id="287" r:id="rId18"/>
    <p:sldId id="288" r:id="rId19"/>
    <p:sldId id="291" r:id="rId20"/>
    <p:sldId id="290" r:id="rId21"/>
    <p:sldId id="294" r:id="rId22"/>
    <p:sldId id="295" r:id="rId23"/>
    <p:sldId id="339" r:id="rId24"/>
    <p:sldId id="296" r:id="rId25"/>
    <p:sldId id="297" r:id="rId26"/>
    <p:sldId id="298" r:id="rId27"/>
    <p:sldId id="299" r:id="rId28"/>
    <p:sldId id="300" r:id="rId29"/>
    <p:sldId id="301" r:id="rId30"/>
    <p:sldId id="308" r:id="rId31"/>
    <p:sldId id="309" r:id="rId32"/>
    <p:sldId id="310" r:id="rId33"/>
    <p:sldId id="345" r:id="rId34"/>
    <p:sldId id="302" r:id="rId35"/>
    <p:sldId id="303" r:id="rId36"/>
    <p:sldId id="304" r:id="rId37"/>
    <p:sldId id="306" r:id="rId38"/>
    <p:sldId id="311" r:id="rId39"/>
    <p:sldId id="313" r:id="rId40"/>
    <p:sldId id="314" r:id="rId41"/>
    <p:sldId id="315" r:id="rId42"/>
    <p:sldId id="316" r:id="rId43"/>
    <p:sldId id="317" r:id="rId44"/>
    <p:sldId id="318" r:id="rId45"/>
    <p:sldId id="319" r:id="rId46"/>
    <p:sldId id="320" r:id="rId47"/>
    <p:sldId id="349" r:id="rId48"/>
    <p:sldId id="323" r:id="rId49"/>
    <p:sldId id="324" r:id="rId50"/>
    <p:sldId id="325" r:id="rId51"/>
    <p:sldId id="343" r:id="rId52"/>
    <p:sldId id="341" r:id="rId53"/>
    <p:sldId id="327" r:id="rId54"/>
    <p:sldId id="328" r:id="rId55"/>
    <p:sldId id="329" r:id="rId56"/>
    <p:sldId id="331" r:id="rId57"/>
    <p:sldId id="332" r:id="rId58"/>
    <p:sldId id="333" r:id="rId59"/>
    <p:sldId id="334" r:id="rId60"/>
    <p:sldId id="335" r:id="rId61"/>
    <p:sldId id="336" r:id="rId62"/>
    <p:sldId id="337" r:id="rId63"/>
    <p:sldId id="338" r:id="rId64"/>
    <p:sldId id="257" r:id="rId65"/>
    <p:sldId id="346" r:id="rId66"/>
    <p:sldId id="26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0" autoAdjust="0"/>
    <p:restoredTop sz="78337" autoAdjust="0"/>
  </p:normalViewPr>
  <p:slideViewPr>
    <p:cSldViewPr snapToObjects="1">
      <p:cViewPr varScale="1">
        <p:scale>
          <a:sx n="108" d="100"/>
          <a:sy n="108" d="100"/>
        </p:scale>
        <p:origin x="1632" y="96"/>
      </p:cViewPr>
      <p:guideLst>
        <p:guide orient="horz" pos="2160"/>
        <p:guide pos="2880"/>
      </p:guideLst>
    </p:cSldViewPr>
  </p:slideViewPr>
  <p:outlineViewPr>
    <p:cViewPr>
      <p:scale>
        <a:sx n="33" d="100"/>
        <a:sy n="33" d="100"/>
      </p:scale>
      <p:origin x="0" y="21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lumMod val="20000"/>
                  <a:lumOff val="80000"/>
                </a:schemeClr>
              </a:solidFill>
            </c:spPr>
          </c:dPt>
          <c:dPt>
            <c:idx val="1"/>
            <c:bubble3D val="0"/>
            <c:spPr>
              <a:solidFill>
                <a:schemeClr val="accent2">
                  <a:lumMod val="60000"/>
                  <a:lumOff val="40000"/>
                </a:schemeClr>
              </a:solidFill>
            </c:spPr>
          </c:dPt>
          <c:dPt>
            <c:idx val="2"/>
            <c:bubble3D val="0"/>
            <c:spPr>
              <a:solidFill>
                <a:schemeClr val="accent2">
                  <a:lumMod val="50000"/>
                </a:schemeClr>
              </a:solidFill>
            </c:spPr>
          </c:dPt>
          <c:dPt>
            <c:idx val="3"/>
            <c:bubble3D val="0"/>
            <c:spPr>
              <a:solidFill>
                <a:schemeClr val="accent2">
                  <a:lumMod val="75000"/>
                </a:schemeClr>
              </a:solidFill>
            </c:spPr>
          </c:dPt>
          <c:dLbls>
            <c:dLbl>
              <c:idx val="0"/>
              <c:layout>
                <c:manualLayout>
                  <c:x val="-9.7195263382774798E-3"/>
                  <c:y val="9.0029761904761904E-2"/>
                </c:manualLayout>
              </c:layout>
              <c:tx>
                <c:rich>
                  <a:bodyPr/>
                  <a:lstStyle/>
                  <a:p>
                    <a:r>
                      <a:rPr lang="en-US" sz="2400" dirty="0"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2400" dirty="0" smtClean="0"/>
                      <a:t>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1468328450222801"/>
                  <c:y val="-0.25588887326584198"/>
                </c:manualLayout>
              </c:layout>
              <c:tx>
                <c:rich>
                  <a:bodyPr/>
                  <a:lstStyle/>
                  <a:p>
                    <a:r>
                      <a:rPr lang="en-US" sz="2400" dirty="0" smtClean="0"/>
                      <a:t>46%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2400" dirty="0" smtClean="0"/>
                      <a:t>36%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4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Unknown</c:v>
                </c:pt>
                <c:pt idx="1">
                  <c:v>Sophomores</c:v>
                </c:pt>
                <c:pt idx="2">
                  <c:v>Juniors</c:v>
                </c:pt>
                <c:pt idx="3">
                  <c:v>Seniors</c:v>
                </c:pt>
              </c:strCache>
            </c:strRef>
          </c:cat>
          <c:val>
            <c:numRef>
              <c:f>Sheet1!$B$2:$B$5</c:f>
              <c:numCache>
                <c:formatCode>General</c:formatCode>
                <c:ptCount val="4"/>
                <c:pt idx="0">
                  <c:v>4</c:v>
                </c:pt>
                <c:pt idx="1">
                  <c:v>16</c:v>
                </c:pt>
                <c:pt idx="2">
                  <c:v>46</c:v>
                </c:pt>
                <c:pt idx="3">
                  <c:v>34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F33CC-BD05-AF40-9C60-4DDC77CDD8D8}" type="datetimeFigureOut">
              <a:rPr lang="en-US" smtClean="0"/>
              <a:pPr/>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59C5-D608-0042-8A95-99CD3798DFD6}" type="slidenum">
              <a:rPr lang="en-US" smtClean="0"/>
              <a:pPr/>
              <a:t>‹#›</a:t>
            </a:fld>
            <a:endParaRPr lang="en-US"/>
          </a:p>
        </p:txBody>
      </p:sp>
    </p:spTree>
    <p:extLst>
      <p:ext uri="{BB962C8B-B14F-4D97-AF65-F5344CB8AC3E}">
        <p14:creationId xmlns:p14="http://schemas.microsoft.com/office/powerpoint/2010/main" val="38866335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EMPT is a free, statewide</a:t>
            </a:r>
            <a:r>
              <a:rPr lang="en-US" baseline="0" dirty="0" smtClean="0"/>
              <a:t> program sponsored by the University of Wisconsin System, the Wisconsin Technical Colleges, and the Department of Public Instruction.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a:t>
            </a:fld>
            <a:endParaRPr lang="en-US"/>
          </a:p>
        </p:txBody>
      </p:sp>
    </p:spTree>
    <p:extLst>
      <p:ext uri="{BB962C8B-B14F-4D97-AF65-F5344CB8AC3E}">
        <p14:creationId xmlns:p14="http://schemas.microsoft.com/office/powerpoint/2010/main" val="288614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type of curriculum you are using</a:t>
            </a:r>
            <a:r>
              <a:rPr lang="en-US" baseline="0" dirty="0" smtClean="0"/>
              <a:t> for that period.</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16</a:t>
            </a:fld>
            <a:endParaRPr lang="en-US"/>
          </a:p>
        </p:txBody>
      </p:sp>
    </p:spTree>
    <p:extLst>
      <p:ext uri="{BB962C8B-B14F-4D97-AF65-F5344CB8AC3E}">
        <p14:creationId xmlns:p14="http://schemas.microsoft.com/office/powerpoint/2010/main" val="372887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then need to choose the format…</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17</a:t>
            </a:fld>
            <a:endParaRPr lang="en-US"/>
          </a:p>
        </p:txBody>
      </p:sp>
    </p:spTree>
    <p:extLst>
      <p:ext uri="{BB962C8B-B14F-4D97-AF65-F5344CB8AC3E}">
        <p14:creationId xmlns:p14="http://schemas.microsoft.com/office/powerpoint/2010/main" val="275466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version.</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18</a:t>
            </a:fld>
            <a:endParaRPr lang="en-US"/>
          </a:p>
        </p:txBody>
      </p:sp>
    </p:spTree>
    <p:extLst>
      <p:ext uri="{BB962C8B-B14F-4D97-AF65-F5344CB8AC3E}">
        <p14:creationId xmlns:p14="http://schemas.microsoft.com/office/powerpoint/2010/main" val="362120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your class is registered</a:t>
            </a:r>
            <a:r>
              <a:rPr lang="en-US" baseline="0" dirty="0" smtClean="0"/>
              <a:t> </a:t>
            </a:r>
            <a:r>
              <a:rPr lang="en-US" dirty="0" smtClean="0"/>
              <a:t>it will appear</a:t>
            </a:r>
            <a:r>
              <a:rPr lang="en-US" baseline="0" dirty="0" smtClean="0"/>
              <a:t> here in your classroom summary.</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19</a:t>
            </a:fld>
            <a:endParaRPr lang="en-US"/>
          </a:p>
        </p:txBody>
      </p:sp>
    </p:spTree>
    <p:extLst>
      <p:ext uri="{BB962C8B-B14F-4D97-AF65-F5344CB8AC3E}">
        <p14:creationId xmlns:p14="http://schemas.microsoft.com/office/powerpoint/2010/main" val="5813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now you’ve registered your classes. The information for students is located here…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20</a:t>
            </a:fld>
            <a:endParaRPr lang="en-US"/>
          </a:p>
        </p:txBody>
      </p:sp>
    </p:spTree>
    <p:extLst>
      <p:ext uri="{BB962C8B-B14F-4D97-AF65-F5344CB8AC3E}">
        <p14:creationId xmlns:p14="http://schemas.microsoft.com/office/powerpoint/2010/main" val="129231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give this</a:t>
            </a:r>
            <a:r>
              <a:rPr lang="en-US" baseline="0" dirty="0" smtClean="0"/>
              <a:t> address to students. If you forget the address, you can always click the “Instructions for students” on the left sidebar after you login.</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21</a:t>
            </a:fld>
            <a:endParaRPr lang="en-US"/>
          </a:p>
        </p:txBody>
      </p:sp>
    </p:spTree>
    <p:extLst>
      <p:ext uri="{BB962C8B-B14F-4D97-AF65-F5344CB8AC3E}">
        <p14:creationId xmlns:p14="http://schemas.microsoft.com/office/powerpoint/2010/main" val="303661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student page. To begin,</a:t>
            </a:r>
            <a:r>
              <a:rPr lang="en-US" baseline="0" dirty="0" smtClean="0"/>
              <a:t> students enter your school’s ACT code, their teacher’s last name, class period, and the access code you gave them. The access code is located here…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22</a:t>
            </a:fld>
            <a:endParaRPr lang="en-US"/>
          </a:p>
        </p:txBody>
      </p:sp>
    </p:spTree>
    <p:extLst>
      <p:ext uri="{BB962C8B-B14F-4D97-AF65-F5344CB8AC3E}">
        <p14:creationId xmlns:p14="http://schemas.microsoft.com/office/powerpoint/2010/main" val="4088309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on your</a:t>
            </a:r>
            <a:r>
              <a:rPr lang="en-US" baseline="0" dirty="0" smtClean="0"/>
              <a:t> “classroom summary.” So, after the student has entered the teacher information…</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23</a:t>
            </a:fld>
            <a:endParaRPr lang="en-US"/>
          </a:p>
        </p:txBody>
      </p:sp>
    </p:spTree>
    <p:extLst>
      <p:ext uri="{BB962C8B-B14F-4D97-AF65-F5344CB8AC3E}">
        <p14:creationId xmlns:p14="http://schemas.microsoft.com/office/powerpoint/2010/main" val="38002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are presented with a page to enter their own details: name, date of birth, gender, and grade.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24</a:t>
            </a:fld>
            <a:endParaRPr lang="en-US"/>
          </a:p>
        </p:txBody>
      </p:sp>
    </p:spTree>
    <p:extLst>
      <p:ext uri="{BB962C8B-B14F-4D97-AF65-F5344CB8AC3E}">
        <p14:creationId xmlns:p14="http://schemas.microsoft.com/office/powerpoint/2010/main" val="337797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students log in, they are presented with the format of the EMPT which you already preselected. In this case I selected</a:t>
            </a:r>
            <a:r>
              <a:rPr lang="en-US" baseline="0" dirty="0" smtClean="0"/>
              <a:t> the online, disclosed format.</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25</a:t>
            </a:fld>
            <a:endParaRPr lang="en-US"/>
          </a:p>
        </p:txBody>
      </p:sp>
    </p:spTree>
    <p:extLst>
      <p:ext uri="{BB962C8B-B14F-4D97-AF65-F5344CB8AC3E}">
        <p14:creationId xmlns:p14="http://schemas.microsoft.com/office/powerpoint/2010/main" val="213078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a:t>
            </a:fld>
            <a:endParaRPr lang="en-US"/>
          </a:p>
        </p:txBody>
      </p:sp>
    </p:spTree>
    <p:extLst>
      <p:ext uri="{BB962C8B-B14F-4D97-AF65-F5344CB8AC3E}">
        <p14:creationId xmlns:p14="http://schemas.microsoft.com/office/powerpoint/2010/main" val="1810725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page with</a:t>
            </a:r>
            <a:r>
              <a:rPr lang="en-US" baseline="0" dirty="0" smtClean="0"/>
              <a:t> problems students are presented with…</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26</a:t>
            </a:fld>
            <a:endParaRPr lang="en-US"/>
          </a:p>
        </p:txBody>
      </p:sp>
    </p:spTree>
    <p:extLst>
      <p:ext uri="{BB962C8B-B14F-4D97-AF65-F5344CB8AC3E}">
        <p14:creationId xmlns:p14="http://schemas.microsoft.com/office/powerpoint/2010/main" val="34789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there are 40</a:t>
            </a:r>
            <a:r>
              <a:rPr lang="en-US" baseline="0" dirty="0" smtClean="0"/>
              <a:t> problems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27</a:t>
            </a:fld>
            <a:endParaRPr lang="en-US"/>
          </a:p>
        </p:txBody>
      </p:sp>
    </p:spTree>
    <p:extLst>
      <p:ext uri="{BB962C8B-B14F-4D97-AF65-F5344CB8AC3E}">
        <p14:creationId xmlns:p14="http://schemas.microsoft.com/office/powerpoint/2010/main" val="3626142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students have 45 minutes to complete them.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28</a:t>
            </a:fld>
            <a:endParaRPr lang="en-US"/>
          </a:p>
        </p:txBody>
      </p:sp>
    </p:spTree>
    <p:extLst>
      <p:ext uri="{BB962C8B-B14F-4D97-AF65-F5344CB8AC3E}">
        <p14:creationId xmlns:p14="http://schemas.microsoft.com/office/powerpoint/2010/main" val="234118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a:t>
            </a:r>
            <a:r>
              <a:rPr lang="en-US" baseline="0" dirty="0" smtClean="0"/>
              <a:t> you select the paper and pencil version for your class. Well, after the students have completed the test the information still needs to be entered. It’s similar to the online version…students enter the same information…</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29</a:t>
            </a:fld>
            <a:endParaRPr lang="en-US"/>
          </a:p>
        </p:txBody>
      </p:sp>
    </p:spTree>
    <p:extLst>
      <p:ext uri="{BB962C8B-B14F-4D97-AF65-F5344CB8AC3E}">
        <p14:creationId xmlns:p14="http://schemas.microsoft.com/office/powerpoint/2010/main" val="999515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are then presented with the page to enter their information.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30</a:t>
            </a:fld>
            <a:endParaRPr lang="en-US"/>
          </a:p>
        </p:txBody>
      </p:sp>
    </p:spTree>
    <p:extLst>
      <p:ext uri="{BB962C8B-B14F-4D97-AF65-F5344CB8AC3E}">
        <p14:creationId xmlns:p14="http://schemas.microsoft.com/office/powerpoint/2010/main" val="282088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next part is different. Here students need to transfer their answers from the template, on the last page of the printed out assessment, to this template.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31</a:t>
            </a:fld>
            <a:endParaRPr lang="en-US"/>
          </a:p>
        </p:txBody>
      </p:sp>
    </p:spTree>
    <p:extLst>
      <p:ext uri="{BB962C8B-B14F-4D97-AF65-F5344CB8AC3E}">
        <p14:creationId xmlns:p14="http://schemas.microsoft.com/office/powerpoint/2010/main" val="2688216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they have finished they click</a:t>
            </a:r>
            <a:r>
              <a:rPr lang="en-US" baseline="0" dirty="0" smtClean="0"/>
              <a:t> “submit” and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32</a:t>
            </a:fld>
            <a:endParaRPr lang="en-US"/>
          </a:p>
        </p:txBody>
      </p:sp>
    </p:spTree>
    <p:extLst>
      <p:ext uri="{BB962C8B-B14F-4D97-AF65-F5344CB8AC3E}">
        <p14:creationId xmlns:p14="http://schemas.microsoft.com/office/powerpoint/2010/main" val="38763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“Link” to review the Student Feedback</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33</a:t>
            </a:fld>
            <a:endParaRPr lang="en-US"/>
          </a:p>
        </p:txBody>
      </p:sp>
    </p:spTree>
    <p:extLst>
      <p:ext uri="{BB962C8B-B14F-4D97-AF65-F5344CB8AC3E}">
        <p14:creationId xmlns:p14="http://schemas.microsoft.com/office/powerpoint/2010/main" val="1426227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are presented with the results of the assessment. In this case, we can see that the student placed at level 1 and the</a:t>
            </a:r>
            <a:r>
              <a:rPr lang="en-US" baseline="0" dirty="0" smtClean="0"/>
              <a:t> student feedback details where the student did well and gives a descriptive comparison of the score.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34</a:t>
            </a:fld>
            <a:endParaRPr lang="en-US"/>
          </a:p>
        </p:txBody>
      </p:sp>
    </p:spTree>
    <p:extLst>
      <p:ext uri="{BB962C8B-B14F-4D97-AF65-F5344CB8AC3E}">
        <p14:creationId xmlns:p14="http://schemas.microsoft.com/office/powerpoint/2010/main" val="1678980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can see the descriptive feedback for Level</a:t>
            </a:r>
            <a:r>
              <a:rPr lang="en-US" baseline="0" dirty="0" smtClean="0"/>
              <a:t> 1 through </a:t>
            </a:r>
            <a:r>
              <a:rPr lang="en-US" dirty="0" smtClean="0"/>
              <a:t>Level 9.</a:t>
            </a:r>
            <a:r>
              <a:rPr lang="en-US" baseline="0" dirty="0" smtClean="0"/>
              <a:t>  </a:t>
            </a:r>
            <a:r>
              <a:rPr lang="en-US" dirty="0" smtClean="0"/>
              <a:t>The feedback for online and paper and pencil versions</a:t>
            </a:r>
            <a:r>
              <a:rPr lang="en-US" baseline="0" dirty="0" smtClean="0"/>
              <a:t> are identical.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35</a:t>
            </a:fld>
            <a:endParaRPr lang="en-US"/>
          </a:p>
        </p:txBody>
      </p:sp>
    </p:spTree>
    <p:extLst>
      <p:ext uri="{BB962C8B-B14F-4D97-AF65-F5344CB8AC3E}">
        <p14:creationId xmlns:p14="http://schemas.microsoft.com/office/powerpoint/2010/main" val="223620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a:t>
            </a:fld>
            <a:endParaRPr lang="en-US"/>
          </a:p>
        </p:txBody>
      </p:sp>
    </p:spTree>
    <p:extLst>
      <p:ext uri="{BB962C8B-B14F-4D97-AF65-F5344CB8AC3E}">
        <p14:creationId xmlns:p14="http://schemas.microsoft.com/office/powerpoint/2010/main" val="1651798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student feedback also lists the web site where they can go to receive more information about the math requirements for specific universities.</a:t>
            </a:r>
            <a:endParaRPr lang="en-US"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36</a:t>
            </a:fld>
            <a:endParaRPr lang="en-US"/>
          </a:p>
        </p:txBody>
      </p:sp>
    </p:spTree>
    <p:extLst>
      <p:ext uri="{BB962C8B-B14F-4D97-AF65-F5344CB8AC3E}">
        <p14:creationId xmlns:p14="http://schemas.microsoft.com/office/powerpoint/2010/main" val="2477249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options available for teachers</a:t>
            </a:r>
            <a:r>
              <a:rPr lang="en-US" baseline="0" dirty="0" smtClean="0"/>
              <a:t> about their classes.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37</a:t>
            </a:fld>
            <a:endParaRPr lang="en-US"/>
          </a:p>
        </p:txBody>
      </p:sp>
    </p:spTree>
    <p:extLst>
      <p:ext uri="{BB962C8B-B14F-4D97-AF65-F5344CB8AC3E}">
        <p14:creationId xmlns:p14="http://schemas.microsoft.com/office/powerpoint/2010/main" val="3114719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these features are available under “View or print reports” highlighted here on the left sidebar.</a:t>
            </a:r>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38</a:t>
            </a:fld>
            <a:endParaRPr lang="en-US"/>
          </a:p>
        </p:txBody>
      </p:sp>
    </p:spTree>
    <p:extLst>
      <p:ext uri="{BB962C8B-B14F-4D97-AF65-F5344CB8AC3E}">
        <p14:creationId xmlns:p14="http://schemas.microsoft.com/office/powerpoint/2010/main" val="915428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feature I want to highlight is</a:t>
            </a:r>
            <a:r>
              <a:rPr lang="en-US" baseline="0" dirty="0" smtClean="0"/>
              <a:t> the scores by classroom report highlighted here.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39</a:t>
            </a:fld>
            <a:endParaRPr lang="en-US"/>
          </a:p>
        </p:txBody>
      </p:sp>
    </p:spTree>
    <p:extLst>
      <p:ext uri="{BB962C8B-B14F-4D97-AF65-F5344CB8AC3E}">
        <p14:creationId xmlns:p14="http://schemas.microsoft.com/office/powerpoint/2010/main" val="298450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report by classroom lists the </a:t>
            </a:r>
            <a:r>
              <a:rPr lang="en-US" dirty="0" err="1" smtClean="0"/>
              <a:t>subscores</a:t>
            </a:r>
            <a:r>
              <a:rPr lang="en-US" dirty="0" smtClean="0"/>
              <a:t> and placement level of all your students</a:t>
            </a:r>
            <a:r>
              <a:rPr lang="en-US" baseline="0" dirty="0" smtClean="0"/>
              <a:t> in that class.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40</a:t>
            </a:fld>
            <a:endParaRPr lang="en-US"/>
          </a:p>
        </p:txBody>
      </p:sp>
    </p:spTree>
    <p:extLst>
      <p:ext uri="{BB962C8B-B14F-4D97-AF65-F5344CB8AC3E}">
        <p14:creationId xmlns:p14="http://schemas.microsoft.com/office/powerpoint/2010/main" val="3066781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a:t>
            </a:r>
            <a:r>
              <a:rPr lang="en-US" baseline="0" dirty="0" smtClean="0"/>
              <a:t> features I want to also highlight: You can export this table to Excel, as seen here, or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41</a:t>
            </a:fld>
            <a:endParaRPr lang="en-US"/>
          </a:p>
        </p:txBody>
      </p:sp>
    </p:spTree>
    <p:extLst>
      <p:ext uri="{BB962C8B-B14F-4D97-AF65-F5344CB8AC3E}">
        <p14:creationId xmlns:p14="http://schemas.microsoft.com/office/powerpoint/2010/main" val="49589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“Display Placement Chart” here and this gives you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42</a:t>
            </a:fld>
            <a:endParaRPr lang="en-US"/>
          </a:p>
        </p:txBody>
      </p:sp>
    </p:spTree>
    <p:extLst>
      <p:ext uri="{BB962C8B-B14F-4D97-AF65-F5344CB8AC3E}">
        <p14:creationId xmlns:p14="http://schemas.microsoft.com/office/powerpoint/2010/main" val="2782117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histogram of that</a:t>
            </a:r>
            <a:r>
              <a:rPr lang="en-US" baseline="0" dirty="0" smtClean="0"/>
              <a:t> particular classes placement level.</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43</a:t>
            </a:fld>
            <a:endParaRPr lang="en-US"/>
          </a:p>
        </p:txBody>
      </p:sp>
    </p:spTree>
    <p:extLst>
      <p:ext uri="{BB962C8B-B14F-4D97-AF65-F5344CB8AC3E}">
        <p14:creationId xmlns:p14="http://schemas.microsoft.com/office/powerpoint/2010/main" val="2395297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report by course type is similar, but for example, if you have</a:t>
            </a:r>
            <a:r>
              <a:rPr lang="en-US" baseline="0" dirty="0" smtClean="0"/>
              <a:t> entered 2 or more classes with the same text –say a geometry class– this will concatenate all classes of the same curriculum together.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44</a:t>
            </a:fld>
            <a:endParaRPr lang="en-US"/>
          </a:p>
        </p:txBody>
      </p:sp>
    </p:spTree>
    <p:extLst>
      <p:ext uri="{BB962C8B-B14F-4D97-AF65-F5344CB8AC3E}">
        <p14:creationId xmlns:p14="http://schemas.microsoft.com/office/powerpoint/2010/main" val="4116385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report is similar to the reports by classroom, but in this report all students using the</a:t>
            </a:r>
            <a:r>
              <a:rPr lang="en-US" baseline="0" dirty="0" smtClean="0"/>
              <a:t> same curriculum (for example, geometry) are put into 1 report for you. You are also able to export this to Excel or get a histogram by clicking “Same to Excel” or “Display Placement Chart”</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45</a:t>
            </a:fld>
            <a:endParaRPr lang="en-US"/>
          </a:p>
        </p:txBody>
      </p:sp>
    </p:spTree>
    <p:extLst>
      <p:ext uri="{BB962C8B-B14F-4D97-AF65-F5344CB8AC3E}">
        <p14:creationId xmlns:p14="http://schemas.microsoft.com/office/powerpoint/2010/main" val="189510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brings you to the registration page……where you just enter</a:t>
            </a:r>
            <a:r>
              <a:rPr lang="en-US" baseline="0" dirty="0" smtClean="0"/>
              <a:t> the required details and our system confirms your registration with an email.</a:t>
            </a:r>
            <a:endParaRPr lang="en-US"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8</a:t>
            </a:fld>
            <a:endParaRPr lang="en-US"/>
          </a:p>
        </p:txBody>
      </p:sp>
    </p:spTree>
    <p:extLst>
      <p:ext uri="{BB962C8B-B14F-4D97-AF65-F5344CB8AC3E}">
        <p14:creationId xmlns:p14="http://schemas.microsoft.com/office/powerpoint/2010/main" val="2733293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useful feature is the item analysis. T</a:t>
            </a:r>
            <a:r>
              <a:rPr lang="en-US" dirty="0" smtClean="0"/>
              <a:t>here</a:t>
            </a:r>
            <a:r>
              <a:rPr lang="en-US" baseline="0" dirty="0" smtClean="0"/>
              <a:t> are two kinds of item analysis available…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46</a:t>
            </a:fld>
            <a:endParaRPr lang="en-US"/>
          </a:p>
        </p:txBody>
      </p:sp>
    </p:spTree>
    <p:extLst>
      <p:ext uri="{BB962C8B-B14F-4D97-AF65-F5344CB8AC3E}">
        <p14:creationId xmlns:p14="http://schemas.microsoft.com/office/powerpoint/2010/main" val="1002766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an item analysis by classroom… This</a:t>
            </a:r>
            <a:r>
              <a:rPr lang="en-US" baseline="0" dirty="0" smtClean="0"/>
              <a:t> gives you the performance across each item on the test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48</a:t>
            </a:fld>
            <a:endParaRPr lang="en-US"/>
          </a:p>
        </p:txBody>
      </p:sp>
    </p:spTree>
    <p:extLst>
      <p:ext uri="{BB962C8B-B14F-4D97-AF65-F5344CB8AC3E}">
        <p14:creationId xmlns:p14="http://schemas.microsoft.com/office/powerpoint/2010/main" val="1095498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…highlighted here and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49</a:t>
            </a:fld>
            <a:endParaRPr lang="en-US"/>
          </a:p>
        </p:txBody>
      </p:sp>
    </p:spTree>
    <p:extLst>
      <p:ext uri="{BB962C8B-B14F-4D97-AF65-F5344CB8AC3E}">
        <p14:creationId xmlns:p14="http://schemas.microsoft.com/office/powerpoint/2010/main" val="3273806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…gives you a comparison of the percentage</a:t>
            </a:r>
            <a:r>
              <a:rPr lang="en-US" baseline="0" dirty="0" smtClean="0"/>
              <a:t> correct for all incoming UW freshman.</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50</a:t>
            </a:fld>
            <a:endParaRPr lang="en-US"/>
          </a:p>
        </p:txBody>
      </p:sp>
    </p:spTree>
    <p:extLst>
      <p:ext uri="{BB962C8B-B14F-4D97-AF65-F5344CB8AC3E}">
        <p14:creationId xmlns:p14="http://schemas.microsoft.com/office/powerpoint/2010/main" val="4057182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51</a:t>
            </a:fld>
            <a:endParaRPr lang="en-US"/>
          </a:p>
        </p:txBody>
      </p:sp>
    </p:spTree>
    <p:extLst>
      <p:ext uri="{BB962C8B-B14F-4D97-AF65-F5344CB8AC3E}">
        <p14:creationId xmlns:p14="http://schemas.microsoft.com/office/powerpoint/2010/main" val="2047875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52</a:t>
            </a:fld>
            <a:endParaRPr lang="en-US"/>
          </a:p>
        </p:txBody>
      </p:sp>
    </p:spTree>
    <p:extLst>
      <p:ext uri="{BB962C8B-B14F-4D97-AF65-F5344CB8AC3E}">
        <p14:creationId xmlns:p14="http://schemas.microsoft.com/office/powerpoint/2010/main" val="2806758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student letters section gives</a:t>
            </a:r>
            <a:r>
              <a:rPr lang="en-US" baseline="0" dirty="0" smtClean="0"/>
              <a:t> you the individual student letters for each classroom…</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53</a:t>
            </a:fld>
            <a:endParaRPr lang="en-US"/>
          </a:p>
        </p:txBody>
      </p:sp>
    </p:spTree>
    <p:extLst>
      <p:ext uri="{BB962C8B-B14F-4D97-AF65-F5344CB8AC3E}">
        <p14:creationId xmlns:p14="http://schemas.microsoft.com/office/powerpoint/2010/main" val="2224702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option contains all the student feedback letters for each of your classes. The only difference now is that these letters are available as a PDF document you can print; to either mail or send home to parents. </a:t>
            </a:r>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54</a:t>
            </a:fld>
            <a:endParaRPr lang="en-US"/>
          </a:p>
        </p:txBody>
      </p:sp>
    </p:spTree>
    <p:extLst>
      <p:ext uri="{BB962C8B-B14F-4D97-AF65-F5344CB8AC3E}">
        <p14:creationId xmlns:p14="http://schemas.microsoft.com/office/powerpoint/2010/main" val="2661623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same student letters that</a:t>
            </a:r>
            <a:r>
              <a:rPr lang="en-US" baseline="0" dirty="0" smtClean="0"/>
              <a:t> were presented to students after they completed the assessment. </a:t>
            </a:r>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55</a:t>
            </a:fld>
            <a:endParaRPr lang="en-US"/>
          </a:p>
        </p:txBody>
      </p:sp>
    </p:spTree>
    <p:extLst>
      <p:ext uri="{BB962C8B-B14F-4D97-AF65-F5344CB8AC3E}">
        <p14:creationId xmlns:p14="http://schemas.microsoft.com/office/powerpoint/2010/main" val="3287737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section I want to demonstrate for you is the actual second part of the EMPT program. The “math requirements by major.”  Before you login, this can be found by first clicking on “Resources” then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56</a:t>
            </a:fld>
            <a:endParaRPr lang="en-US"/>
          </a:p>
        </p:txBody>
      </p:sp>
    </p:spTree>
    <p:extLst>
      <p:ext uri="{BB962C8B-B14F-4D97-AF65-F5344CB8AC3E}">
        <p14:creationId xmlns:p14="http://schemas.microsoft.com/office/powerpoint/2010/main" val="362165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access the features</a:t>
            </a:r>
            <a:r>
              <a:rPr lang="en-US" baseline="0" dirty="0" smtClean="0"/>
              <a:t> you need to login from the main page…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9</a:t>
            </a:fld>
            <a:endParaRPr lang="en-US"/>
          </a:p>
        </p:txBody>
      </p:sp>
    </p:spTree>
    <p:extLst>
      <p:ext uri="{BB962C8B-B14F-4D97-AF65-F5344CB8AC3E}">
        <p14:creationId xmlns:p14="http://schemas.microsoft.com/office/powerpoint/2010/main" val="8166424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“math requirements by major.”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57</a:t>
            </a:fld>
            <a:endParaRPr lang="en-US"/>
          </a:p>
        </p:txBody>
      </p:sp>
    </p:spTree>
    <p:extLst>
      <p:ext uri="{BB962C8B-B14F-4D97-AF65-F5344CB8AC3E}">
        <p14:creationId xmlns:p14="http://schemas.microsoft.com/office/powerpoint/2010/main" val="1774817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page has the same descriptive information as the student feedback letters and if we scroll down…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58</a:t>
            </a:fld>
            <a:endParaRPr lang="en-US"/>
          </a:p>
        </p:txBody>
      </p:sp>
    </p:spTree>
    <p:extLst>
      <p:ext uri="{BB962C8B-B14F-4D97-AF65-F5344CB8AC3E}">
        <p14:creationId xmlns:p14="http://schemas.microsoft.com/office/powerpoint/2010/main" val="27527370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select any one of </a:t>
            </a:r>
            <a:r>
              <a:rPr lang="en-US" baseline="0" dirty="0" smtClean="0"/>
              <a:t>Wisconsin’s public universities or the technical college to get specific information.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59</a:t>
            </a:fld>
            <a:endParaRPr lang="en-US"/>
          </a:p>
        </p:txBody>
      </p:sp>
    </p:spTree>
    <p:extLst>
      <p:ext uri="{BB962C8B-B14F-4D97-AF65-F5344CB8AC3E}">
        <p14:creationId xmlns:p14="http://schemas.microsoft.com/office/powerpoint/2010/main" val="588546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if I click on Platteville</a:t>
            </a:r>
            <a:r>
              <a:rPr lang="en-US" baseline="0" dirty="0" smtClean="0"/>
              <a:t>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60</a:t>
            </a:fld>
            <a:endParaRPr lang="en-US"/>
          </a:p>
        </p:txBody>
      </p:sp>
    </p:spTree>
    <p:extLst>
      <p:ext uri="{BB962C8B-B14F-4D97-AF65-F5344CB8AC3E}">
        <p14:creationId xmlns:p14="http://schemas.microsoft.com/office/powerpoint/2010/main" val="2685397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presented with a page that details specific information for Platteville and tells me which</a:t>
            </a:r>
            <a:r>
              <a:rPr lang="en-US" baseline="0" dirty="0" smtClean="0"/>
              <a:t> courses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61</a:t>
            </a:fld>
            <a:endParaRPr lang="en-US"/>
          </a:p>
        </p:txBody>
      </p:sp>
    </p:spTree>
    <p:extLst>
      <p:ext uri="{BB962C8B-B14F-4D97-AF65-F5344CB8AC3E}">
        <p14:creationId xmlns:p14="http://schemas.microsoft.com/office/powerpoint/2010/main" val="3789919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…correspond</a:t>
            </a:r>
            <a:r>
              <a:rPr lang="en-US" baseline="0" dirty="0" smtClean="0"/>
              <a:t> with specific math courses offered at Platteville. Finally, the last part details…</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62</a:t>
            </a:fld>
            <a:endParaRPr lang="en-US"/>
          </a:p>
        </p:txBody>
      </p:sp>
    </p:spTree>
    <p:extLst>
      <p:ext uri="{BB962C8B-B14F-4D97-AF65-F5344CB8AC3E}">
        <p14:creationId xmlns:p14="http://schemas.microsoft.com/office/powerpoint/2010/main" val="19253489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required math courses for each of the majors also</a:t>
            </a:r>
            <a:r>
              <a:rPr lang="en-US" baseline="0" dirty="0" smtClean="0"/>
              <a:t> offered here at Platteville.</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63</a:t>
            </a:fld>
            <a:endParaRPr lang="en-US"/>
          </a:p>
        </p:txBody>
      </p:sp>
    </p:spTree>
    <p:extLst>
      <p:ext uri="{BB962C8B-B14F-4D97-AF65-F5344CB8AC3E}">
        <p14:creationId xmlns:p14="http://schemas.microsoft.com/office/powerpoint/2010/main" val="213057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64</a:t>
            </a:fld>
            <a:endParaRPr lang="en-US"/>
          </a:p>
        </p:txBody>
      </p:sp>
    </p:spTree>
    <p:extLst>
      <p:ext uri="{BB962C8B-B14F-4D97-AF65-F5344CB8AC3E}">
        <p14:creationId xmlns:p14="http://schemas.microsoft.com/office/powerpoint/2010/main" val="1607105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65</a:t>
            </a:fld>
            <a:endParaRPr lang="en-US"/>
          </a:p>
        </p:txBody>
      </p:sp>
    </p:spTree>
    <p:extLst>
      <p:ext uri="{BB962C8B-B14F-4D97-AF65-F5344CB8AC3E}">
        <p14:creationId xmlns:p14="http://schemas.microsoft.com/office/powerpoint/2010/main" val="3272025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66</a:t>
            </a:fld>
            <a:endParaRPr lang="en-US"/>
          </a:p>
        </p:txBody>
      </p:sp>
    </p:spTree>
    <p:extLst>
      <p:ext uri="{BB962C8B-B14F-4D97-AF65-F5344CB8AC3E}">
        <p14:creationId xmlns:p14="http://schemas.microsoft.com/office/powerpoint/2010/main" val="334618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you have logged in, you can access the reports and features made available.</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12</a:t>
            </a:fld>
            <a:endParaRPr lang="en-US"/>
          </a:p>
        </p:txBody>
      </p:sp>
    </p:spTree>
    <p:extLst>
      <p:ext uri="{BB962C8B-B14F-4D97-AF65-F5344CB8AC3E}">
        <p14:creationId xmlns:p14="http://schemas.microsoft.com/office/powerpoint/2010/main" val="135170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add a classroom, click on the “add or edit classrooms” here</a:t>
            </a:r>
            <a:r>
              <a:rPr lang="en-US" baseline="0" dirty="0" smtClean="0"/>
              <a:t> on the left sidebar.</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13</a:t>
            </a:fld>
            <a:endParaRPr lang="en-US"/>
          </a:p>
        </p:txBody>
      </p:sp>
    </p:spTree>
    <p:extLst>
      <p:ext uri="{BB962C8B-B14F-4D97-AF65-F5344CB8AC3E}">
        <p14:creationId xmlns:p14="http://schemas.microsoft.com/office/powerpoint/2010/main" val="145115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brings you to your</a:t>
            </a:r>
            <a:r>
              <a:rPr lang="en-US" baseline="0" dirty="0" smtClean="0"/>
              <a:t> summary page which lists all the classes you have and the number of students tested. To add a class…</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14</a:t>
            </a:fld>
            <a:endParaRPr lang="en-US"/>
          </a:p>
        </p:txBody>
      </p:sp>
    </p:spTree>
    <p:extLst>
      <p:ext uri="{BB962C8B-B14F-4D97-AF65-F5344CB8AC3E}">
        <p14:creationId xmlns:p14="http://schemas.microsoft.com/office/powerpoint/2010/main" val="27761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a:t>
            </a:r>
            <a:r>
              <a:rPr lang="en-US" baseline="0" dirty="0" smtClean="0"/>
              <a:t> the period and …</a:t>
            </a:r>
            <a:endParaRPr lang="en-US" dirty="0"/>
          </a:p>
        </p:txBody>
      </p:sp>
      <p:sp>
        <p:nvSpPr>
          <p:cNvPr id="4" name="Slide Number Placeholder 3"/>
          <p:cNvSpPr>
            <a:spLocks noGrp="1"/>
          </p:cNvSpPr>
          <p:nvPr>
            <p:ph type="sldNum" sz="quarter" idx="10"/>
          </p:nvPr>
        </p:nvSpPr>
        <p:spPr/>
        <p:txBody>
          <a:bodyPr/>
          <a:lstStyle/>
          <a:p>
            <a:fld id="{D9F259C5-D608-0042-8A95-99CD3798DFD6}" type="slidenum">
              <a:rPr lang="en-US" smtClean="0"/>
              <a:pPr/>
              <a:t>15</a:t>
            </a:fld>
            <a:endParaRPr lang="en-US"/>
          </a:p>
        </p:txBody>
      </p:sp>
    </p:spTree>
    <p:extLst>
      <p:ext uri="{BB962C8B-B14F-4D97-AF65-F5344CB8AC3E}">
        <p14:creationId xmlns:p14="http://schemas.microsoft.com/office/powerpoint/2010/main" val="393830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8AA0E-75DF-8E4E-A9C0-EF2A78FF1CBD}"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14FB6-F130-9E4C-89C5-0CCC39F688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8AA0E-75DF-8E4E-A9C0-EF2A78FF1CBD}" type="datetimeFigureOut">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14FB6-F130-9E4C-89C5-0CCC39F688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Times New Roman"/>
                <a:cs typeface="Times New Roman"/>
              </a:rPr>
              <a:t>Early Math Placement Tool (EMPT):  Preparing Students for College-Level Mathematics</a:t>
            </a:r>
            <a:br>
              <a:rPr lang="en-US" b="1" dirty="0" smtClean="0">
                <a:latin typeface="Times New Roman"/>
                <a:cs typeface="Times New Roman"/>
              </a:rPr>
            </a:br>
            <a:endParaRPr lang="en-US" b="1" dirty="0">
              <a:latin typeface="Times New Roman"/>
              <a:cs typeface="Times New Roman"/>
            </a:endParaRPr>
          </a:p>
        </p:txBody>
      </p:sp>
      <p:sp>
        <p:nvSpPr>
          <p:cNvPr id="3" name="Subtitle 2"/>
          <p:cNvSpPr>
            <a:spLocks noGrp="1"/>
          </p:cNvSpPr>
          <p:nvPr>
            <p:ph type="subTitle" idx="1"/>
          </p:nvPr>
        </p:nvSpPr>
        <p:spPr/>
        <p:txBody>
          <a:bodyPr>
            <a:normAutofit/>
          </a:bodyPr>
          <a:lstStyle/>
          <a:p>
            <a:r>
              <a:rPr lang="en-US" b="1" dirty="0">
                <a:latin typeface="Times New Roman"/>
                <a:cs typeface="Times New Roman"/>
              </a:rPr>
              <a:t>Mark Schroeder, M.S.</a:t>
            </a:r>
          </a:p>
          <a:p>
            <a:r>
              <a:rPr lang="en-US" b="1" dirty="0" smtClean="0">
                <a:latin typeface="Times New Roman"/>
                <a:cs typeface="Times New Roman"/>
              </a:rPr>
              <a:t>Sonya K. </a:t>
            </a:r>
            <a:r>
              <a:rPr lang="en-US" b="1" dirty="0" err="1" smtClean="0">
                <a:latin typeface="Times New Roman"/>
                <a:cs typeface="Times New Roman"/>
              </a:rPr>
              <a:t>Sedivy</a:t>
            </a:r>
            <a:r>
              <a:rPr lang="en-US" b="1" dirty="0" smtClean="0">
                <a:latin typeface="Times New Roman"/>
                <a:cs typeface="Times New Roman"/>
              </a:rPr>
              <a:t>, Ph.D.</a:t>
            </a:r>
          </a:p>
          <a:p>
            <a:endParaRPr lang="en-US" b="1" dirty="0">
              <a:latin typeface="Times New Roman"/>
              <a:cs typeface="Times New Roman"/>
            </a:endParaRPr>
          </a:p>
          <a:p>
            <a:endParaRPr lang="en-US" b="1" dirty="0" smtClean="0">
              <a:latin typeface="Times New Roman"/>
              <a:cs typeface="Times New Roman"/>
            </a:endParaRPr>
          </a:p>
          <a:p>
            <a:endParaRPr lang="en-US" b="1" dirty="0" smtClean="0">
              <a:latin typeface="Times New Roman"/>
              <a:cs typeface="Times New Roman"/>
            </a:endParaRPr>
          </a:p>
          <a:p>
            <a:endParaRPr lang="en-US" b="1" dirty="0" smtClean="0">
              <a:latin typeface="Times New Roman"/>
              <a:cs typeface="Times New Roman"/>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Teacher Login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782140"/>
            <a:ext cx="9131300" cy="6075860"/>
          </a:xfrm>
          <a:prstGeom prst="rect">
            <a:avLst/>
          </a:prstGeom>
        </p:spPr>
      </p:pic>
    </p:spTree>
    <p:extLst>
      <p:ext uri="{BB962C8B-B14F-4D97-AF65-F5344CB8AC3E}">
        <p14:creationId xmlns:p14="http://schemas.microsoft.com/office/powerpoint/2010/main" val="122496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Teacher Login</a:t>
            </a:r>
            <a:endParaRPr lang="en-US" sz="4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Tree>
    <p:extLst>
      <p:ext uri="{BB962C8B-B14F-4D97-AF65-F5344CB8AC3E}">
        <p14:creationId xmlns:p14="http://schemas.microsoft.com/office/powerpoint/2010/main" val="2902002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latin typeface="Times New Roman"/>
                <a:cs typeface="Times New Roman"/>
              </a:rPr>
              <a:t>Early Math Placement Tool:</a:t>
            </a:r>
            <a:br>
              <a:rPr lang="en-US" b="1" dirty="0" smtClean="0">
                <a:latin typeface="Times New Roman"/>
                <a:cs typeface="Times New Roman"/>
              </a:rPr>
            </a:br>
            <a:r>
              <a:rPr lang="en-US" b="1" dirty="0" smtClean="0">
                <a:latin typeface="Times New Roman"/>
                <a:cs typeface="Times New Roman"/>
              </a:rPr>
              <a:t> What it is</a:t>
            </a:r>
            <a:endParaRPr lang="en-US" b="1" dirty="0">
              <a:latin typeface="Times New Roman"/>
              <a:cs typeface="Times New Roman"/>
            </a:endParaRPr>
          </a:p>
        </p:txBody>
      </p:sp>
      <p:sp>
        <p:nvSpPr>
          <p:cNvPr id="5" name="Rounded Rectangle 4"/>
          <p:cNvSpPr/>
          <p:nvPr/>
        </p:nvSpPr>
        <p:spPr>
          <a:xfrm>
            <a:off x="304800" y="1887957"/>
            <a:ext cx="2739454" cy="30820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latin typeface="Times New Roman"/>
                <a:cs typeface="Times New Roman"/>
              </a:rPr>
              <a:t>University of Wisconsin System</a:t>
            </a:r>
            <a:endParaRPr lang="en-US" sz="4000" b="1" dirty="0">
              <a:latin typeface="Times New Roman"/>
              <a:cs typeface="Times New Roman"/>
            </a:endParaRPr>
          </a:p>
        </p:txBody>
      </p:sp>
      <p:sp>
        <p:nvSpPr>
          <p:cNvPr id="7" name="Rounded Rectangle 6"/>
          <p:cNvSpPr/>
          <p:nvPr/>
        </p:nvSpPr>
        <p:spPr>
          <a:xfrm>
            <a:off x="3204146" y="1887957"/>
            <a:ext cx="2739454" cy="30820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latin typeface="Times New Roman"/>
                <a:cs typeface="Times New Roman"/>
              </a:rPr>
              <a:t>Wisconsin Technical Colleges</a:t>
            </a:r>
            <a:endParaRPr lang="en-US" sz="4000" b="1" dirty="0">
              <a:latin typeface="Times New Roman"/>
              <a:cs typeface="Times New Roman"/>
            </a:endParaRPr>
          </a:p>
        </p:txBody>
      </p:sp>
      <p:sp>
        <p:nvSpPr>
          <p:cNvPr id="8" name="Rounded Rectangle 7"/>
          <p:cNvSpPr/>
          <p:nvPr/>
        </p:nvSpPr>
        <p:spPr>
          <a:xfrm>
            <a:off x="6088508" y="1887957"/>
            <a:ext cx="2739454" cy="30820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atin typeface="Times New Roman"/>
                <a:cs typeface="Times New Roman"/>
              </a:rPr>
              <a:t>WI</a:t>
            </a:r>
          </a:p>
          <a:p>
            <a:pPr algn="ctr"/>
            <a:r>
              <a:rPr lang="en-US" sz="4000" b="1" dirty="0" smtClean="0">
                <a:latin typeface="Times New Roman"/>
                <a:cs typeface="Times New Roman"/>
              </a:rPr>
              <a:t> DPI</a:t>
            </a:r>
            <a:endParaRPr lang="en-US" sz="4000" b="1" dirty="0">
              <a:latin typeface="Times New Roman"/>
              <a:cs typeface="Times New Roman"/>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Student instructions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Student instructions</a:t>
            </a:r>
            <a:endParaRPr lang="en-US" sz="4400" b="1" dirty="0">
              <a:latin typeface="Times New Roman"/>
              <a:cs typeface="Times New Rom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Student login</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110"/>
            <a:ext cx="9144000" cy="597789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Next, register a class</a:t>
            </a:r>
            <a:endParaRPr lang="en-US" sz="4400" b="1" dirty="0">
              <a:latin typeface="Times New Roman"/>
              <a:cs typeface="Times New Roma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24"/>
            <a:ext cx="9144000" cy="5915276"/>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Student login</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797"/>
            <a:ext cx="9144000" cy="5985203"/>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EMPT Format</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EMPT Format</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7264"/>
            <a:ext cx="9144000" cy="5880735"/>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EMPT Format</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336"/>
            <a:ext cx="9144000" cy="6219664"/>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EMPT Format</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9441"/>
            <a:ext cx="9144000" cy="6088559"/>
          </a:xfrm>
          <a:prstGeom prst="rect">
            <a:avLst/>
          </a:prstGeo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Paper and Pencil Version</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1540"/>
            <a:ext cx="9144000" cy="596646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latin typeface="Times New Roman"/>
                <a:cs typeface="Times New Roman"/>
              </a:rPr>
              <a:t>Early Math Placement Tool:</a:t>
            </a:r>
            <a:br>
              <a:rPr lang="en-US" b="1" dirty="0" smtClean="0">
                <a:latin typeface="Times New Roman"/>
                <a:cs typeface="Times New Roman"/>
              </a:rPr>
            </a:br>
            <a:r>
              <a:rPr lang="en-US" b="1" dirty="0" smtClean="0">
                <a:latin typeface="Times New Roman"/>
                <a:cs typeface="Times New Roman"/>
              </a:rPr>
              <a:t> What it is</a:t>
            </a:r>
            <a:endParaRPr lang="en-US" b="1" dirty="0">
              <a:latin typeface="Times New Roman"/>
              <a:cs typeface="Times New Roman"/>
            </a:endParaRPr>
          </a:p>
        </p:txBody>
      </p:sp>
      <p:sp>
        <p:nvSpPr>
          <p:cNvPr id="7" name="Rounded Rectangle 6"/>
          <p:cNvSpPr/>
          <p:nvPr/>
        </p:nvSpPr>
        <p:spPr>
          <a:xfrm>
            <a:off x="215900" y="2095500"/>
            <a:ext cx="4255962" cy="30820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u="sng" dirty="0" smtClean="0">
                <a:latin typeface="Times New Roman"/>
                <a:cs typeface="Times New Roman"/>
              </a:rPr>
              <a:t>Two Versions:</a:t>
            </a:r>
          </a:p>
          <a:p>
            <a:pPr algn="ctr"/>
            <a:r>
              <a:rPr lang="en-US" sz="4000" b="1" dirty="0" smtClean="0">
                <a:latin typeface="Times New Roman"/>
                <a:cs typeface="Times New Roman"/>
              </a:rPr>
              <a:t>Paper and Pencil</a:t>
            </a:r>
          </a:p>
          <a:p>
            <a:pPr algn="ctr"/>
            <a:r>
              <a:rPr lang="en-US" sz="4000" b="1" dirty="0" smtClean="0">
                <a:latin typeface="Times New Roman"/>
                <a:cs typeface="Times New Roman"/>
              </a:rPr>
              <a:t>Online</a:t>
            </a:r>
            <a:endParaRPr lang="en-US" sz="4000" b="1" dirty="0">
              <a:latin typeface="Times New Roman"/>
              <a:cs typeface="Times New Roman"/>
            </a:endParaRPr>
          </a:p>
        </p:txBody>
      </p:sp>
      <p:sp>
        <p:nvSpPr>
          <p:cNvPr id="8" name="Rounded Rectangle 7"/>
          <p:cNvSpPr/>
          <p:nvPr/>
        </p:nvSpPr>
        <p:spPr>
          <a:xfrm>
            <a:off x="4649662" y="2095500"/>
            <a:ext cx="4255962" cy="30820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u="sng" dirty="0" smtClean="0">
                <a:latin typeface="Times New Roman"/>
                <a:cs typeface="Times New Roman"/>
              </a:rPr>
              <a:t>Two Forms:</a:t>
            </a:r>
          </a:p>
          <a:p>
            <a:pPr algn="ctr"/>
            <a:r>
              <a:rPr lang="en-US" sz="4000" b="1" dirty="0" smtClean="0">
                <a:latin typeface="Times New Roman"/>
                <a:cs typeface="Times New Roman"/>
              </a:rPr>
              <a:t>Form A</a:t>
            </a:r>
          </a:p>
          <a:p>
            <a:pPr algn="ctr"/>
            <a:r>
              <a:rPr lang="en-US" sz="4000" b="1" dirty="0" smtClean="0">
                <a:latin typeface="Times New Roman"/>
                <a:cs typeface="Times New Roman"/>
              </a:rPr>
              <a:t>Form B</a:t>
            </a:r>
            <a:endParaRPr lang="en-US" sz="4000" b="1" dirty="0">
              <a:latin typeface="Times New Roman"/>
              <a:cs typeface="Times New Roman"/>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Paper and Pencil Version</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4058"/>
            <a:ext cx="9144000" cy="5983941"/>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Paper and Pencil Version</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1520"/>
            <a:ext cx="9144000" cy="6126480"/>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Paper and Pencil Version</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Tree>
    <p:extLst>
      <p:ext uri="{BB962C8B-B14F-4D97-AF65-F5344CB8AC3E}">
        <p14:creationId xmlns:p14="http://schemas.microsoft.com/office/powerpoint/2010/main" val="1710698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Student Feedback</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3962400"/>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Same Student Feedback</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4474"/>
            <a:ext cx="9144000" cy="4276725"/>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Same Student Feedback</a:t>
            </a:r>
            <a:endParaRPr lang="en-US" sz="4400" b="1" dirty="0">
              <a:latin typeface="Times New Roman"/>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Teacher Feedback</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769441"/>
            <a:ext cx="9144000" cy="6088559"/>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Teacher Feedback</a:t>
            </a:r>
            <a:endParaRPr lang="en-US" sz="4400" b="1" dirty="0">
              <a:latin typeface="Times New Roman"/>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9441"/>
            <a:ext cx="9144000" cy="6088559"/>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View or </a:t>
            </a:r>
            <a:r>
              <a:rPr lang="en-US" sz="4400" b="1" smtClean="0">
                <a:latin typeface="Times New Roman"/>
                <a:cs typeface="Times New Roman"/>
              </a:rPr>
              <a:t>Print Reports</a:t>
            </a:r>
            <a:endParaRPr lang="en-US" sz="4400" b="1" dirty="0">
              <a:latin typeface="Times New Roman"/>
              <a:cs typeface="Times New Roman"/>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latin typeface="Times New Roman"/>
                <a:cs typeface="Times New Roman"/>
              </a:rPr>
              <a:t>Early Math Placement Tool:</a:t>
            </a:r>
            <a:br>
              <a:rPr lang="en-US" b="1" dirty="0" smtClean="0">
                <a:latin typeface="Times New Roman"/>
                <a:cs typeface="Times New Roman"/>
              </a:rPr>
            </a:br>
            <a:r>
              <a:rPr lang="en-US" b="1" dirty="0" smtClean="0">
                <a:latin typeface="Times New Roman"/>
                <a:cs typeface="Times New Roman"/>
              </a:rPr>
              <a:t> What it is</a:t>
            </a:r>
            <a:endParaRPr lang="en-US" b="1" dirty="0">
              <a:latin typeface="Times New Roman"/>
              <a:cs typeface="Times New Roman"/>
            </a:endParaRPr>
          </a:p>
        </p:txBody>
      </p:sp>
      <p:sp>
        <p:nvSpPr>
          <p:cNvPr id="6" name="Rounded Rectangle 5"/>
          <p:cNvSpPr/>
          <p:nvPr/>
        </p:nvSpPr>
        <p:spPr>
          <a:xfrm>
            <a:off x="228600" y="1873250"/>
            <a:ext cx="4255962" cy="4400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atin typeface="Times New Roman"/>
                <a:cs typeface="Times New Roman"/>
              </a:rPr>
              <a:t>Evaluation of students’ readiness to transition to college-level math</a:t>
            </a:r>
            <a:endParaRPr lang="en-US" sz="4000" b="1" dirty="0">
              <a:latin typeface="Times New Roman"/>
              <a:cs typeface="Times New Roman"/>
            </a:endParaRPr>
          </a:p>
        </p:txBody>
      </p:sp>
      <p:sp>
        <p:nvSpPr>
          <p:cNvPr id="7" name="Rounded Rectangle 6"/>
          <p:cNvSpPr/>
          <p:nvPr/>
        </p:nvSpPr>
        <p:spPr>
          <a:xfrm>
            <a:off x="4659438" y="1873250"/>
            <a:ext cx="4255962" cy="4400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atin typeface="Times New Roman"/>
                <a:cs typeface="Times New Roman"/>
              </a:rPr>
              <a:t>Online guide for the math requirements of all public universities and technical colleges in WI</a:t>
            </a:r>
            <a:endParaRPr lang="en-US" sz="4000" b="1" dirty="0">
              <a:latin typeface="Times New Roman"/>
              <a:cs typeface="Times New Roman"/>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Report by Classroom</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9441"/>
            <a:ext cx="9144000" cy="6088559"/>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Report by Classroom</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Report by Classroom</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9441"/>
            <a:ext cx="9144000" cy="6088559"/>
          </a:xfrm>
          <a:prstGeom prst="rect">
            <a:avLst/>
          </a:prstGeom>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Display Placement Chart</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3810000"/>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Reports by Course Type</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Reports by Course Type</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399"/>
            <a:ext cx="9144000" cy="5943601"/>
          </a:xfrm>
          <a:prstGeom prst="rect">
            <a:avLst/>
          </a:prstGeom>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9144000" cy="769441"/>
          </a:xfrm>
          <a:prstGeom prst="rect">
            <a:avLst/>
          </a:prstGeom>
          <a:noFill/>
        </p:spPr>
        <p:txBody>
          <a:bodyPr wrap="square" rtlCol="0">
            <a:spAutoFit/>
          </a:bodyPr>
          <a:lstStyle/>
          <a:p>
            <a:pPr algn="ctr"/>
            <a:r>
              <a:rPr lang="en-US" sz="4400" b="1" dirty="0" smtClean="0">
                <a:latin typeface="Times New Roman"/>
                <a:cs typeface="Times New Roman"/>
              </a:rPr>
              <a:t>Item Analysis</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Item Analysis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9441"/>
            <a:ext cx="9144000" cy="6088559"/>
          </a:xfrm>
          <a:prstGeom prst="rect">
            <a:avLst/>
          </a:prstGeom>
        </p:spPr>
      </p:pic>
      <p:sp>
        <p:nvSpPr>
          <p:cNvPr id="4" name="Rectangle 3"/>
          <p:cNvSpPr/>
          <p:nvPr/>
        </p:nvSpPr>
        <p:spPr>
          <a:xfrm>
            <a:off x="2286000" y="4800600"/>
            <a:ext cx="2743200" cy="9906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848383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Item Analysis</a:t>
            </a:r>
            <a:endParaRPr lang="en-US" sz="4400" b="1" dirty="0">
              <a:latin typeface="Times New Roman"/>
              <a:cs typeface="Times New Roman"/>
            </a:endParaRPr>
          </a:p>
        </p:txBody>
      </p:sp>
      <p:pic>
        <p:nvPicPr>
          <p:cNvPr id="5" name="Picture 4"/>
          <p:cNvPicPr>
            <a:picLocks noChangeAspect="1"/>
          </p:cNvPicPr>
          <p:nvPr/>
        </p:nvPicPr>
        <p:blipFill>
          <a:blip r:embed="rId3"/>
          <a:stretch>
            <a:fillRect/>
          </a:stretch>
        </p:blipFill>
        <p:spPr>
          <a:xfrm>
            <a:off x="0" y="769441"/>
            <a:ext cx="9144000" cy="6088559"/>
          </a:xfrm>
          <a:prstGeom prst="rect">
            <a:avLst/>
          </a:prstGeo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Item Analysis</a:t>
            </a:r>
            <a:endParaRPr lang="en-US" sz="4400" b="1" dirty="0">
              <a:latin typeface="Times New Roman"/>
              <a:cs typeface="Times New Roman"/>
            </a:endParaRPr>
          </a:p>
        </p:txBody>
      </p:sp>
      <p:pic>
        <p:nvPicPr>
          <p:cNvPr id="5" name="Picture 4"/>
          <p:cNvPicPr>
            <a:picLocks noChangeAspect="1"/>
          </p:cNvPicPr>
          <p:nvPr/>
        </p:nvPicPr>
        <p:blipFill>
          <a:blip r:embed="rId3">
            <a:lum bright="-30000" contrast="-30000"/>
            <a:alphaModFix amt="70000"/>
          </a:blip>
          <a:stretch>
            <a:fillRect/>
          </a:stretch>
        </p:blipFill>
        <p:spPr>
          <a:xfrm>
            <a:off x="0" y="769441"/>
            <a:ext cx="9144000" cy="6088559"/>
          </a:xfrm>
          <a:prstGeom prst="rect">
            <a:avLst/>
          </a:prstGeom>
        </p:spPr>
      </p:pic>
      <p:pic>
        <p:nvPicPr>
          <p:cNvPr id="4" name="Picture 3"/>
          <p:cNvPicPr>
            <a:picLocks noChangeAspect="1"/>
          </p:cNvPicPr>
          <p:nvPr/>
        </p:nvPicPr>
        <p:blipFill>
          <a:blip r:embed="rId3"/>
          <a:srcRect l="77500" t="11142" r="11667" b="3755"/>
          <a:stretch>
            <a:fillRect/>
          </a:stretch>
        </p:blipFill>
        <p:spPr>
          <a:xfrm>
            <a:off x="7086600" y="1447800"/>
            <a:ext cx="990600" cy="5181600"/>
          </a:xfrm>
          <a:prstGeom prst="rect">
            <a:avLst/>
          </a:prstGeom>
          <a:effectLst>
            <a:glow rad="101600">
              <a:schemeClr val="accent1">
                <a:alpha val="75000"/>
              </a:schemeClr>
            </a:glo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latin typeface="Times New Roman"/>
                <a:cs typeface="Times New Roman"/>
              </a:rPr>
              <a:t>Early Math Placement Tool:</a:t>
            </a:r>
            <a:br>
              <a:rPr lang="en-US" b="1" dirty="0" smtClean="0">
                <a:latin typeface="Times New Roman"/>
                <a:cs typeface="Times New Roman"/>
              </a:rPr>
            </a:br>
            <a:r>
              <a:rPr lang="en-US" b="1" dirty="0" smtClean="0">
                <a:latin typeface="Times New Roman"/>
                <a:cs typeface="Times New Roman"/>
              </a:rPr>
              <a:t> What it is not</a:t>
            </a:r>
            <a:endParaRPr lang="en-US" b="1" dirty="0">
              <a:latin typeface="Times New Roman"/>
              <a:cs typeface="Times New Roman"/>
            </a:endParaRPr>
          </a:p>
        </p:txBody>
      </p:sp>
      <p:sp>
        <p:nvSpPr>
          <p:cNvPr id="6" name="Rounded Rectangle 5"/>
          <p:cNvSpPr/>
          <p:nvPr/>
        </p:nvSpPr>
        <p:spPr>
          <a:xfrm>
            <a:off x="228600" y="1828800"/>
            <a:ext cx="4255962" cy="4400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atin typeface="Times New Roman"/>
                <a:cs typeface="Times New Roman"/>
              </a:rPr>
              <a:t>Not intended to assess individual teachers or the quality of a mathematics curriculum</a:t>
            </a:r>
            <a:endParaRPr lang="en-US" sz="4000" b="1" dirty="0">
              <a:latin typeface="Times New Roman"/>
              <a:cs typeface="Times New Roman"/>
            </a:endParaRPr>
          </a:p>
        </p:txBody>
      </p:sp>
      <p:sp>
        <p:nvSpPr>
          <p:cNvPr id="7" name="Rounded Rectangle 6"/>
          <p:cNvSpPr/>
          <p:nvPr/>
        </p:nvSpPr>
        <p:spPr>
          <a:xfrm>
            <a:off x="4724400" y="1828800"/>
            <a:ext cx="4255962" cy="4400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atin typeface="Times New Roman"/>
                <a:cs typeface="Times New Roman"/>
              </a:rPr>
              <a:t>Results are for teachers only, not administrators, school boards, or district coordinators</a:t>
            </a:r>
            <a:endParaRPr lang="en-US" sz="4000" b="1" dirty="0">
              <a:latin typeface="Times New Roman"/>
              <a:cs typeface="Times New Roman"/>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Item Analysis</a:t>
            </a:r>
            <a:endParaRPr lang="en-US" sz="4400" b="1" dirty="0">
              <a:latin typeface="Times New Roman"/>
              <a:cs typeface="Times New Roman"/>
            </a:endParaRPr>
          </a:p>
        </p:txBody>
      </p:sp>
      <p:pic>
        <p:nvPicPr>
          <p:cNvPr id="5" name="Picture 4"/>
          <p:cNvPicPr>
            <a:picLocks noChangeAspect="1"/>
          </p:cNvPicPr>
          <p:nvPr/>
        </p:nvPicPr>
        <p:blipFill>
          <a:blip r:embed="rId3">
            <a:lum bright="-30000" contrast="-30000"/>
            <a:alphaModFix amt="70000"/>
          </a:blip>
          <a:stretch>
            <a:fillRect/>
          </a:stretch>
        </p:blipFill>
        <p:spPr>
          <a:xfrm>
            <a:off x="0" y="769441"/>
            <a:ext cx="9144000" cy="6088559"/>
          </a:xfrm>
          <a:prstGeom prst="rect">
            <a:avLst/>
          </a:prstGeom>
        </p:spPr>
      </p:pic>
      <p:pic>
        <p:nvPicPr>
          <p:cNvPr id="6" name="Picture 5"/>
          <p:cNvPicPr>
            <a:picLocks noChangeAspect="1"/>
          </p:cNvPicPr>
          <p:nvPr/>
        </p:nvPicPr>
        <p:blipFill>
          <a:blip r:embed="rId3">
            <a:lum/>
            <a:alphaModFix/>
          </a:blip>
          <a:srcRect l="86667" t="13645" r="2500" b="5006"/>
          <a:stretch>
            <a:fillRect/>
          </a:stretch>
        </p:blipFill>
        <p:spPr>
          <a:xfrm>
            <a:off x="7924800" y="1600200"/>
            <a:ext cx="990600" cy="4953000"/>
          </a:xfrm>
          <a:prstGeom prst="rect">
            <a:avLst/>
          </a:prstGeom>
          <a:effectLst>
            <a:glow rad="101600">
              <a:schemeClr val="accent1">
                <a:alpha val="75000"/>
              </a:schemeClr>
            </a:glow>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5508973"/>
              </p:ext>
            </p:extLst>
          </p:nvPr>
        </p:nvGraphicFramePr>
        <p:xfrm>
          <a:off x="558800" y="1143000"/>
          <a:ext cx="8305800" cy="5370390"/>
        </p:xfrm>
        <a:graphic>
          <a:graphicData uri="http://schemas.openxmlformats.org/drawingml/2006/table">
            <a:tbl>
              <a:tblPr firstRow="1" firstCol="1" bandRow="1" bandCol="1">
                <a:tableStyleId>{21E4AEA4-8DFA-4A89-87EB-49C32662AFE0}</a:tableStyleId>
              </a:tblPr>
              <a:tblGrid>
                <a:gridCol w="2768600"/>
                <a:gridCol w="2768600"/>
                <a:gridCol w="2768600"/>
              </a:tblGrid>
              <a:tr h="918998">
                <a:tc>
                  <a:txBody>
                    <a:bodyPr/>
                    <a:lstStyle/>
                    <a:p>
                      <a:pPr marL="0" marR="0" algn="ctr">
                        <a:spcBef>
                          <a:spcPts val="0"/>
                        </a:spcBef>
                        <a:spcAft>
                          <a:spcPts val="0"/>
                        </a:spcAft>
                      </a:pPr>
                      <a:endParaRPr lang="en-US" sz="2400" dirty="0" smtClean="0">
                        <a:effectLst/>
                      </a:endParaRPr>
                    </a:p>
                    <a:p>
                      <a:pPr marL="0" marR="0" algn="ctr">
                        <a:spcBef>
                          <a:spcPts val="0"/>
                        </a:spcBef>
                        <a:spcAft>
                          <a:spcPts val="0"/>
                        </a:spcAft>
                      </a:pPr>
                      <a:r>
                        <a:rPr lang="en-US" sz="2400" dirty="0" smtClean="0">
                          <a:effectLst/>
                        </a:rPr>
                        <a:t>Actual 2014 </a:t>
                      </a:r>
                      <a:r>
                        <a:rPr lang="en-US" sz="2400" dirty="0">
                          <a:effectLst/>
                        </a:rPr>
                        <a:t>MPT</a:t>
                      </a:r>
                    </a:p>
                    <a:p>
                      <a:pPr marL="0" marR="0" algn="ctr">
                        <a:spcBef>
                          <a:spcPts val="0"/>
                        </a:spcBef>
                        <a:spcAft>
                          <a:spcPts val="0"/>
                        </a:spcAft>
                      </a:pPr>
                      <a:r>
                        <a:rPr lang="en-US" sz="2400" dirty="0">
                          <a:effectLst/>
                        </a:rPr>
                        <a:t>Placement Level</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0"/>
                        </a:spcBef>
                        <a:spcAft>
                          <a:spcPts val="0"/>
                        </a:spcAft>
                      </a:pPr>
                      <a:r>
                        <a:rPr lang="en-US" sz="2400" dirty="0">
                          <a:effectLst/>
                        </a:rPr>
                        <a:t>Participated</a:t>
                      </a:r>
                    </a:p>
                    <a:p>
                      <a:pPr marL="0" marR="0" algn="ctr">
                        <a:spcBef>
                          <a:spcPts val="0"/>
                        </a:spcBef>
                        <a:spcAft>
                          <a:spcPts val="0"/>
                        </a:spcAft>
                      </a:pPr>
                      <a:r>
                        <a:rPr lang="en-US" sz="2400" dirty="0">
                          <a:effectLst/>
                        </a:rPr>
                        <a:t>in </a:t>
                      </a:r>
                      <a:r>
                        <a:rPr lang="en-US" sz="2400" dirty="0" smtClean="0">
                          <a:effectLst/>
                        </a:rPr>
                        <a:t>2012-13 </a:t>
                      </a:r>
                      <a:r>
                        <a:rPr lang="en-US" sz="2400" dirty="0">
                          <a:effectLst/>
                        </a:rPr>
                        <a:t>EMPT</a:t>
                      </a:r>
                      <a:endParaRPr lang="en-US" sz="2400" dirty="0">
                        <a:effectLst/>
                        <a:latin typeface="Cambria"/>
                        <a:ea typeface="Cambria"/>
                        <a:cs typeface="Times New Roman"/>
                      </a:endParaRPr>
                    </a:p>
                  </a:txBody>
                  <a:tcPr marL="68580" marR="68580" marT="0" marB="0" anchor="ctr">
                    <a:solidFill>
                      <a:schemeClr val="accent2">
                        <a:lumMod val="75000"/>
                      </a:schemeClr>
                    </a:solidFill>
                  </a:tcPr>
                </a:tc>
                <a:tc>
                  <a:txBody>
                    <a:bodyPr/>
                    <a:lstStyle/>
                    <a:p>
                      <a:pPr marL="0" marR="0" algn="ctr">
                        <a:spcBef>
                          <a:spcPts val="0"/>
                        </a:spcBef>
                        <a:spcAft>
                          <a:spcPts val="0"/>
                        </a:spcAft>
                      </a:pPr>
                      <a:r>
                        <a:rPr lang="en-US" sz="2400" dirty="0">
                          <a:effectLst/>
                        </a:rPr>
                        <a:t>Did Not Participate</a:t>
                      </a:r>
                    </a:p>
                    <a:p>
                      <a:pPr marL="0" marR="0" algn="ctr">
                        <a:spcBef>
                          <a:spcPts val="0"/>
                        </a:spcBef>
                        <a:spcAft>
                          <a:spcPts val="0"/>
                        </a:spcAft>
                      </a:pPr>
                      <a:r>
                        <a:rPr lang="en-US" sz="2400" dirty="0">
                          <a:effectLst/>
                        </a:rPr>
                        <a:t>in </a:t>
                      </a:r>
                      <a:r>
                        <a:rPr lang="en-US" sz="2400" dirty="0" smtClean="0">
                          <a:effectLst/>
                        </a:rPr>
                        <a:t>2012-13 </a:t>
                      </a:r>
                      <a:r>
                        <a:rPr lang="en-US" sz="2400" dirty="0">
                          <a:effectLst/>
                        </a:rPr>
                        <a:t>EMPT</a:t>
                      </a:r>
                      <a:endParaRPr lang="en-US" sz="2400" dirty="0">
                        <a:effectLst/>
                        <a:latin typeface="Cambria"/>
                        <a:ea typeface="Cambria"/>
                        <a:cs typeface="Times New Roman"/>
                      </a:endParaRPr>
                    </a:p>
                  </a:txBody>
                  <a:tcPr marL="68580" marR="68580" marT="0" marB="0" anchor="ctr">
                    <a:solidFill>
                      <a:schemeClr val="accent2">
                        <a:lumMod val="75000"/>
                      </a:schemeClr>
                    </a:solidFill>
                  </a:tcPr>
                </a:tc>
              </a:tr>
              <a:tr h="474790">
                <a:tc>
                  <a:txBody>
                    <a:bodyPr/>
                    <a:lstStyle/>
                    <a:p>
                      <a:pPr marL="0" marR="0" algn="ctr">
                        <a:spcBef>
                          <a:spcPts val="600"/>
                        </a:spcBef>
                        <a:spcAft>
                          <a:spcPts val="0"/>
                        </a:spcAft>
                      </a:pPr>
                      <a:r>
                        <a:rPr lang="en-US" sz="2400" dirty="0">
                          <a:effectLst/>
                        </a:rPr>
                        <a:t>1</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2.7%</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6.2%</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2</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latin typeface="+mn-lt"/>
                          <a:ea typeface="+mn-ea"/>
                          <a:cs typeface="+mn-cs"/>
                        </a:rPr>
                        <a:t>3.9%</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8.1%</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3</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8.4%</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14.2%</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4</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16.6%</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15.6%</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5</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12.2%</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10.7%</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6</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11.6%</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10.1%</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7</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3.2%</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2.4%</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8</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13.3%</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9.9%</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r h="474790">
                <a:tc>
                  <a:txBody>
                    <a:bodyPr/>
                    <a:lstStyle/>
                    <a:p>
                      <a:pPr marL="0" marR="0" algn="ctr">
                        <a:spcBef>
                          <a:spcPts val="600"/>
                        </a:spcBef>
                        <a:spcAft>
                          <a:spcPts val="0"/>
                        </a:spcAft>
                      </a:pPr>
                      <a:r>
                        <a:rPr lang="en-US" sz="2400" dirty="0">
                          <a:effectLst/>
                        </a:rPr>
                        <a:t>9</a:t>
                      </a:r>
                      <a:endParaRPr lang="en-US" sz="2400" dirty="0">
                        <a:effectLst/>
                        <a:latin typeface="Cambria"/>
                        <a:ea typeface="Cambria"/>
                        <a:cs typeface="Times New Roman"/>
                      </a:endParaRPr>
                    </a:p>
                  </a:txBody>
                  <a:tcPr marL="68580" marR="68580" marT="0" marB="0">
                    <a:solidFill>
                      <a:schemeClr val="accent2">
                        <a:lumMod val="75000"/>
                      </a:schemeClr>
                    </a:solidFill>
                  </a:tcPr>
                </a:tc>
                <a:tc>
                  <a:txBody>
                    <a:bodyPr/>
                    <a:lstStyle/>
                    <a:p>
                      <a:pPr marL="0" marR="0" algn="ctr">
                        <a:spcBef>
                          <a:spcPts val="600"/>
                        </a:spcBef>
                        <a:spcAft>
                          <a:spcPts val="0"/>
                        </a:spcAft>
                      </a:pPr>
                      <a:r>
                        <a:rPr lang="en-US" sz="2400" dirty="0" smtClean="0">
                          <a:effectLst/>
                        </a:rPr>
                        <a:t>28.3%</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0"/>
                        </a:spcAft>
                      </a:pPr>
                      <a:r>
                        <a:rPr lang="en-US" sz="2400" dirty="0" smtClean="0">
                          <a:effectLst/>
                        </a:rPr>
                        <a:t>22.9%</a:t>
                      </a:r>
                      <a:endParaRPr lang="en-US" sz="2400" dirty="0">
                        <a:effectLst/>
                        <a:latin typeface="Cambria"/>
                        <a:ea typeface="Cambria"/>
                        <a:cs typeface="Times New Roman"/>
                      </a:endParaRPr>
                    </a:p>
                  </a:txBody>
                  <a:tcPr marL="68580" marR="68580" marT="0" marB="0">
                    <a:solidFill>
                      <a:schemeClr val="accent2">
                        <a:lumMod val="20000"/>
                        <a:lumOff val="80000"/>
                      </a:schemeClr>
                    </a:solidFill>
                  </a:tcPr>
                </a:tc>
              </a:tr>
            </a:tbl>
          </a:graphicData>
        </a:graphic>
      </p:graphicFrame>
      <p:sp>
        <p:nvSpPr>
          <p:cNvPr id="3" name="TextBox 2"/>
          <p:cNvSpPr txBox="1"/>
          <p:nvPr/>
        </p:nvSpPr>
        <p:spPr>
          <a:xfrm>
            <a:off x="1106424" y="180304"/>
            <a:ext cx="7406640" cy="738664"/>
          </a:xfrm>
          <a:prstGeom prst="rect">
            <a:avLst/>
          </a:prstGeom>
          <a:noFill/>
        </p:spPr>
        <p:txBody>
          <a:bodyPr wrap="square" rtlCol="0">
            <a:spAutoFit/>
          </a:bodyPr>
          <a:lstStyle/>
          <a:p>
            <a:pPr algn="ctr"/>
            <a:r>
              <a:rPr lang="en-US" sz="4200" b="1" dirty="0" smtClean="0">
                <a:latin typeface="Times New Roman"/>
                <a:cs typeface="Times New Roman"/>
              </a:rPr>
              <a:t>EMPT lowers remedial rates</a:t>
            </a:r>
            <a:endParaRPr lang="en-US" sz="4200" b="1" dirty="0">
              <a:latin typeface="Times New Roman"/>
              <a:cs typeface="Times New Roman"/>
            </a:endParaRPr>
          </a:p>
        </p:txBody>
      </p:sp>
    </p:spTree>
    <p:extLst>
      <p:ext uri="{BB962C8B-B14F-4D97-AF65-F5344CB8AC3E}">
        <p14:creationId xmlns:p14="http://schemas.microsoft.com/office/powerpoint/2010/main" val="192959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6424" y="180304"/>
            <a:ext cx="7406640" cy="738664"/>
          </a:xfrm>
          <a:prstGeom prst="rect">
            <a:avLst/>
          </a:prstGeom>
          <a:noFill/>
        </p:spPr>
        <p:txBody>
          <a:bodyPr wrap="square" rtlCol="0">
            <a:spAutoFit/>
          </a:bodyPr>
          <a:lstStyle/>
          <a:p>
            <a:pPr algn="ctr"/>
            <a:r>
              <a:rPr lang="en-US" sz="4200" b="1" dirty="0" smtClean="0">
                <a:latin typeface="Times New Roman"/>
                <a:cs typeface="Times New Roman"/>
              </a:rPr>
              <a:t>EMPT helps students improve</a:t>
            </a:r>
            <a:endParaRPr lang="en-US" sz="4200" b="1" dirty="0">
              <a:latin typeface="Times New Roman"/>
              <a:cs typeface="Times New Roman"/>
            </a:endParaRPr>
          </a:p>
        </p:txBody>
      </p:sp>
      <p:sp>
        <p:nvSpPr>
          <p:cNvPr id="4" name="TextBox 3"/>
          <p:cNvSpPr txBox="1"/>
          <p:nvPr/>
        </p:nvSpPr>
        <p:spPr>
          <a:xfrm>
            <a:off x="0" y="4141113"/>
            <a:ext cx="2209800" cy="430887"/>
          </a:xfrm>
          <a:prstGeom prst="rect">
            <a:avLst/>
          </a:prstGeom>
          <a:noFill/>
          <a:scene3d>
            <a:camera prst="orthographicFront">
              <a:rot lat="0" lon="0" rev="5400000"/>
            </a:camera>
            <a:lightRig rig="threePt" dir="t"/>
          </a:scene3d>
        </p:spPr>
        <p:txBody>
          <a:bodyPr wrap="square" rtlCol="0">
            <a:spAutoFit/>
          </a:bodyPr>
          <a:lstStyle/>
          <a:p>
            <a:r>
              <a:rPr lang="en-US" sz="2200" b="1" dirty="0" smtClean="0">
                <a:solidFill>
                  <a:schemeClr val="bg1"/>
                </a:solidFill>
                <a:latin typeface="Times New Roman" pitchFamily="18" charset="0"/>
                <a:cs typeface="Times New Roman" pitchFamily="18" charset="0"/>
              </a:rPr>
              <a:t>2010 MPT Level</a:t>
            </a:r>
            <a:endParaRPr lang="en-US" sz="2200" b="1" dirty="0">
              <a:solidFill>
                <a:schemeClr val="bg1"/>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8356181"/>
              </p:ext>
            </p:extLst>
          </p:nvPr>
        </p:nvGraphicFramePr>
        <p:xfrm>
          <a:off x="482592" y="1066801"/>
          <a:ext cx="8229604" cy="5486402"/>
        </p:xfrm>
        <a:graphic>
          <a:graphicData uri="http://schemas.openxmlformats.org/drawingml/2006/table">
            <a:tbl>
              <a:tblPr firstRow="1" firstCol="1" bandRow="1" bandCol="1">
                <a:tableStyleId>{21E4AEA4-8DFA-4A89-87EB-49C32662AFE0}</a:tableStyleId>
              </a:tblPr>
              <a:tblGrid>
                <a:gridCol w="1140624"/>
                <a:gridCol w="643555"/>
                <a:gridCol w="643555"/>
                <a:gridCol w="643555"/>
                <a:gridCol w="643555"/>
                <a:gridCol w="643555"/>
                <a:gridCol w="643555"/>
                <a:gridCol w="643555"/>
                <a:gridCol w="651784"/>
                <a:gridCol w="651784"/>
                <a:gridCol w="643555"/>
                <a:gridCol w="636972"/>
              </a:tblGrid>
              <a:tr h="239025">
                <a:tc rowSpan="2">
                  <a:txBody>
                    <a:bodyPr/>
                    <a:lstStyle/>
                    <a:p>
                      <a:pPr marL="0" marR="0" algn="ctr">
                        <a:spcBef>
                          <a:spcPts val="1200"/>
                        </a:spcBef>
                        <a:spcAft>
                          <a:spcPts val="0"/>
                        </a:spcAft>
                      </a:pPr>
                      <a:r>
                        <a:rPr lang="en-US" sz="1500" dirty="0" smtClean="0">
                          <a:effectLst/>
                        </a:rPr>
                        <a:t>2014 </a:t>
                      </a:r>
                      <a:r>
                        <a:rPr lang="en-US" sz="1500" dirty="0">
                          <a:effectLst/>
                        </a:rPr>
                        <a:t>MPT Levels</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gridSpan="9">
                  <a:txBody>
                    <a:bodyPr/>
                    <a:lstStyle/>
                    <a:p>
                      <a:pPr marL="0" marR="0" algn="ctr">
                        <a:spcBef>
                          <a:spcPts val="300"/>
                        </a:spcBef>
                        <a:spcAft>
                          <a:spcPts val="0"/>
                        </a:spcAft>
                      </a:pPr>
                      <a:r>
                        <a:rPr lang="en-US" sz="1500" dirty="0" smtClean="0">
                          <a:effectLst/>
                        </a:rPr>
                        <a:t>2012-2013 </a:t>
                      </a:r>
                      <a:r>
                        <a:rPr lang="en-US" sz="1500" dirty="0">
                          <a:effectLst/>
                        </a:rPr>
                        <a:t>EMPT Levels</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0"/>
                        </a:spcAft>
                      </a:pPr>
                      <a:r>
                        <a:rPr lang="en-US" sz="1500" dirty="0">
                          <a:effectLst/>
                        </a:rPr>
                        <a:t> </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effectLst/>
                        </a:rPr>
                        <a:t> </a:t>
                      </a:r>
                      <a:endParaRPr lang="en-US" sz="1500" dirty="0">
                        <a:effectLst/>
                        <a:latin typeface="Cambria"/>
                        <a:ea typeface="Cambria"/>
                        <a:cs typeface="Times New Roman"/>
                      </a:endParaRPr>
                    </a:p>
                  </a:txBody>
                  <a:tcPr marL="49817" marR="49817" marT="0" marB="0" anchor="ctr">
                    <a:solidFill>
                      <a:schemeClr val="accent2">
                        <a:lumMod val="75000"/>
                      </a:schemeClr>
                    </a:solidFill>
                  </a:tcPr>
                </a:tc>
              </a:tr>
              <a:tr h="665711">
                <a:tc vMerge="1">
                  <a:txBody>
                    <a:bodyPr/>
                    <a:lstStyle/>
                    <a:p>
                      <a:endParaRPr lang="en-US"/>
                    </a:p>
                  </a:txBody>
                  <a:tcPr/>
                </a:tc>
                <a:tc>
                  <a:txBody>
                    <a:bodyPr/>
                    <a:lstStyle/>
                    <a:p>
                      <a:pPr marL="0" marR="0" algn="ctr">
                        <a:spcBef>
                          <a:spcPts val="300"/>
                        </a:spcBef>
                        <a:spcAft>
                          <a:spcPts val="0"/>
                        </a:spcAft>
                      </a:pPr>
                      <a:r>
                        <a:rPr lang="en-US" sz="1500" dirty="0">
                          <a:solidFill>
                            <a:schemeClr val="tx1"/>
                          </a:solidFill>
                          <a:effectLst/>
                        </a:rPr>
                        <a:t>1</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2</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3</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4</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5</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6</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7</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8</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9</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500" dirty="0">
                          <a:solidFill>
                            <a:schemeClr val="tx1"/>
                          </a:solidFill>
                          <a:effectLst/>
                        </a:rPr>
                        <a:t>Total</a:t>
                      </a:r>
                      <a:endParaRPr lang="en-US" sz="15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spcBef>
                          <a:spcPts val="300"/>
                        </a:spcBef>
                        <a:spcAft>
                          <a:spcPts val="0"/>
                        </a:spcAft>
                      </a:pPr>
                      <a:r>
                        <a:rPr lang="en-US" sz="1400" dirty="0">
                          <a:solidFill>
                            <a:schemeClr val="tx1"/>
                          </a:solidFill>
                          <a:effectLst/>
                        </a:rPr>
                        <a:t>Avg. Level</a:t>
                      </a:r>
                      <a:endParaRPr lang="en-US" sz="1400" b="1" dirty="0">
                        <a:solidFill>
                          <a:schemeClr val="tx1"/>
                        </a:solidFill>
                        <a:effectLst/>
                        <a:latin typeface="Cambria"/>
                        <a:ea typeface="Cambria"/>
                        <a:cs typeface="Times New Roman"/>
                      </a:endParaRPr>
                    </a:p>
                  </a:txBody>
                  <a:tcPr marL="49817" marR="49817" marT="0" marB="0" anchor="ctr">
                    <a:solidFill>
                      <a:schemeClr val="accent2">
                        <a:lumMod val="75000"/>
                      </a:schemeClr>
                    </a:solidFill>
                  </a:tcPr>
                </a:tc>
              </a:tr>
              <a:tr h="352436">
                <a:tc>
                  <a:txBody>
                    <a:bodyPr/>
                    <a:lstStyle/>
                    <a:p>
                      <a:pPr marL="0" marR="0" algn="ctr">
                        <a:lnSpc>
                          <a:spcPct val="150000"/>
                        </a:lnSpc>
                        <a:spcBef>
                          <a:spcPts val="300"/>
                        </a:spcBef>
                        <a:spcAft>
                          <a:spcPts val="0"/>
                        </a:spcAft>
                      </a:pPr>
                      <a:r>
                        <a:rPr lang="en-US" sz="1500" dirty="0">
                          <a:effectLst/>
                        </a:rPr>
                        <a:t>1</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20</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0</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46</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2.67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2</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24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12</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5</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9</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0</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0</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67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2.67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3</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28</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17</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49</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0</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0</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146</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3.29</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4</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31</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27</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89</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45</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57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25</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287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3.71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5</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21</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14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44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22</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55</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6</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211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4.34</a:t>
                      </a: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6</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5</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7</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44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20</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53</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28</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24</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9</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201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5.04</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7</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effectLst/>
                        </a:rPr>
                        <a:t>1</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0</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6</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6</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14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14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5</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6</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55</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5.58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8</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0</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5</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14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11</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54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25</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26</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rPr>
                        <a:t>45</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51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231</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6.57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352436">
                <a:tc>
                  <a:txBody>
                    <a:bodyPr/>
                    <a:lstStyle/>
                    <a:p>
                      <a:pPr marL="0" marR="0" algn="ctr">
                        <a:lnSpc>
                          <a:spcPct val="150000"/>
                        </a:lnSpc>
                        <a:spcBef>
                          <a:spcPts val="300"/>
                        </a:spcBef>
                        <a:spcAft>
                          <a:spcPts val="0"/>
                        </a:spcAft>
                      </a:pPr>
                      <a:r>
                        <a:rPr lang="en-US" sz="1500" dirty="0">
                          <a:effectLst/>
                        </a:rPr>
                        <a:t>9</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3</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14</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9</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61</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59</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31</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solidFill>
                            <a:schemeClr val="dk1"/>
                          </a:solidFill>
                          <a:effectLst/>
                          <a:latin typeface="+mn-lt"/>
                          <a:ea typeface="+mn-ea"/>
                          <a:cs typeface="+mn-cs"/>
                        </a:rPr>
                        <a:t>100</a:t>
                      </a:r>
                      <a:endParaRPr lang="en-US" sz="1500" dirty="0">
                        <a:solidFill>
                          <a:schemeClr val="accent2">
                            <a:lumMod val="75000"/>
                          </a:schemeClr>
                        </a:solidFill>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b="1" dirty="0" smtClean="0">
                          <a:effectLst/>
                          <a:latin typeface="+mn-lt"/>
                          <a:ea typeface="+mn-ea"/>
                          <a:cs typeface="+mn-cs"/>
                        </a:rPr>
                        <a:t>209</a:t>
                      </a:r>
                      <a:endParaRPr lang="en-US" sz="1500" b="1"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490</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7.44</a:t>
                      </a:r>
                    </a:p>
                  </a:txBody>
                  <a:tcPr marL="49817" marR="49817" marT="0" marB="0" anchor="ctr">
                    <a:solidFill>
                      <a:schemeClr val="accent2">
                        <a:lumMod val="20000"/>
                        <a:lumOff val="80000"/>
                      </a:schemeClr>
                    </a:solidFill>
                  </a:tcPr>
                </a:tc>
              </a:tr>
              <a:tr h="704871">
                <a:tc>
                  <a:txBody>
                    <a:bodyPr/>
                    <a:lstStyle/>
                    <a:p>
                      <a:pPr marL="0" marR="0" algn="ctr">
                        <a:lnSpc>
                          <a:spcPct val="150000"/>
                        </a:lnSpc>
                        <a:spcBef>
                          <a:spcPts val="300"/>
                        </a:spcBef>
                        <a:spcAft>
                          <a:spcPts val="0"/>
                        </a:spcAft>
                      </a:pPr>
                      <a:r>
                        <a:rPr lang="en-US" sz="1500" dirty="0">
                          <a:effectLst/>
                        </a:rPr>
                        <a:t>Total</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133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93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284</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132</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327</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202</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89</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186</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288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1734</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5.33</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r h="704871">
                <a:tc>
                  <a:txBody>
                    <a:bodyPr/>
                    <a:lstStyle/>
                    <a:p>
                      <a:pPr marL="0" marR="0" algn="ctr">
                        <a:lnSpc>
                          <a:spcPct val="150000"/>
                        </a:lnSpc>
                        <a:spcBef>
                          <a:spcPts val="300"/>
                        </a:spcBef>
                        <a:spcAft>
                          <a:spcPts val="0"/>
                        </a:spcAft>
                      </a:pPr>
                      <a:r>
                        <a:rPr lang="en-US" sz="1500" dirty="0">
                          <a:effectLst/>
                        </a:rPr>
                        <a:t>Avg. Level</a:t>
                      </a:r>
                      <a:endParaRPr lang="en-US" sz="1500" dirty="0">
                        <a:effectLst/>
                        <a:latin typeface="Cambria"/>
                        <a:ea typeface="Cambria"/>
                        <a:cs typeface="Times New Roman"/>
                      </a:endParaRPr>
                    </a:p>
                  </a:txBody>
                  <a:tcPr marL="49817" marR="49817" marT="0" marB="0" anchor="ctr">
                    <a:solidFill>
                      <a:schemeClr val="accent2">
                        <a:lumMod val="75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3.35</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4.06</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4.59</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5.08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6.08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6.48</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7.42</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latin typeface="+mn-lt"/>
                          <a:ea typeface="+mn-ea"/>
                          <a:cs typeface="+mn-cs"/>
                        </a:rPr>
                        <a:t>8.04</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8.40</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smtClean="0">
                          <a:effectLst/>
                        </a:rPr>
                        <a:t>6.15</a:t>
                      </a:r>
                    </a:p>
                  </a:txBody>
                  <a:tcPr marL="49817" marR="49817" marT="0" marB="0" anchor="ctr">
                    <a:solidFill>
                      <a:schemeClr val="accent2">
                        <a:lumMod val="20000"/>
                        <a:lumOff val="80000"/>
                      </a:schemeClr>
                    </a:solidFill>
                  </a:tcPr>
                </a:tc>
                <a:tc>
                  <a:txBody>
                    <a:bodyPr/>
                    <a:lstStyle/>
                    <a:p>
                      <a:pPr marL="0" marR="0" algn="ctr">
                        <a:lnSpc>
                          <a:spcPct val="150000"/>
                        </a:lnSpc>
                        <a:spcBef>
                          <a:spcPts val="300"/>
                        </a:spcBef>
                        <a:spcAft>
                          <a:spcPts val="0"/>
                        </a:spcAft>
                      </a:pPr>
                      <a:r>
                        <a:rPr lang="en-US" sz="1500" dirty="0">
                          <a:effectLst/>
                        </a:rPr>
                        <a:t> </a:t>
                      </a:r>
                      <a:endParaRPr lang="en-US" sz="1500" dirty="0">
                        <a:effectLst/>
                        <a:latin typeface="Cambria"/>
                        <a:ea typeface="Cambria"/>
                        <a:cs typeface="Times New Roman"/>
                      </a:endParaRPr>
                    </a:p>
                  </a:txBody>
                  <a:tcPr marL="49817" marR="49817" marT="0" marB="0" anchor="ctr">
                    <a:solidFill>
                      <a:schemeClr val="accent2">
                        <a:lumMod val="20000"/>
                        <a:lumOff val="80000"/>
                      </a:schemeClr>
                    </a:solidFill>
                  </a:tcPr>
                </a:tc>
              </a:tr>
            </a:tbl>
          </a:graphicData>
        </a:graphic>
      </p:graphicFrame>
      <p:cxnSp>
        <p:nvCxnSpPr>
          <p:cNvPr id="15" name="Straight Connector 14"/>
          <p:cNvCxnSpPr/>
          <p:nvPr/>
        </p:nvCxnSpPr>
        <p:spPr>
          <a:xfrm>
            <a:off x="228605" y="5842000"/>
            <a:ext cx="876299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1005" y="5143500"/>
            <a:ext cx="876299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24721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Viewing the Student Letters</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Viewing the Student Letters</a:t>
            </a:r>
            <a:endParaRPr lang="en-US" sz="4400" b="1" dirty="0">
              <a:latin typeface="Times New Roman"/>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2819400"/>
          </a:xfrm>
          <a:prstGeom prst="rect">
            <a:avLst/>
          </a:prstGeom>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Viewing the Student Letters</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797"/>
            <a:ext cx="9144000" cy="5985203"/>
          </a:xfrm>
          <a:prstGeom prst="rect">
            <a:avLst/>
          </a:prstGeom>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5656"/>
            <a:ext cx="9144000" cy="5982344"/>
          </a:xfrm>
          <a:prstGeom prst="rect">
            <a:avLst/>
          </a:prstGeom>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EMPT Web Page</a:t>
            </a:r>
            <a:endParaRPr lang="en-US" sz="4400" b="1" dirty="0">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067800" cy="5943600"/>
          </a:xfrm>
          <a:prstGeom prst="rect">
            <a:avLst/>
          </a:prstGeo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Math Requirements by Major</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399"/>
            <a:ext cx="9144000" cy="5943601"/>
          </a:xfrm>
          <a:prstGeom prst="rect">
            <a:avLst/>
          </a:prstGeom>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39789114"/>
              </p:ext>
            </p:extLst>
          </p:nvPr>
        </p:nvGraphicFramePr>
        <p:xfrm>
          <a:off x="770046" y="1223018"/>
          <a:ext cx="7603908" cy="4846320"/>
        </p:xfrm>
        <a:graphic>
          <a:graphicData uri="http://schemas.openxmlformats.org/drawingml/2006/table">
            <a:tbl>
              <a:tblPr firstRow="1" bandRow="1">
                <a:tableStyleId>{21E4AEA4-8DFA-4A89-87EB-49C32662AFE0}</a:tableStyleId>
              </a:tblPr>
              <a:tblGrid>
                <a:gridCol w="2049354"/>
                <a:gridCol w="1676400"/>
                <a:gridCol w="1905000"/>
                <a:gridCol w="1973154"/>
              </a:tblGrid>
              <a:tr h="491249">
                <a:tc>
                  <a:txBody>
                    <a:bodyPr/>
                    <a:lstStyle/>
                    <a:p>
                      <a:endParaRPr lang="en-US" sz="3200" b="1" dirty="0">
                        <a:latin typeface="Times New Roman"/>
                        <a:cs typeface="Times New Roman"/>
                      </a:endParaRPr>
                    </a:p>
                  </a:txBody>
                  <a:tcPr>
                    <a:solidFill>
                      <a:schemeClr val="accent2">
                        <a:lumMod val="75000"/>
                      </a:schemeClr>
                    </a:solidFill>
                  </a:tcPr>
                </a:tc>
                <a:tc>
                  <a:txBody>
                    <a:bodyPr/>
                    <a:lstStyle/>
                    <a:p>
                      <a:pPr algn="ctr"/>
                      <a:r>
                        <a:rPr lang="en-US" sz="3200" dirty="0" smtClean="0"/>
                        <a:t>’13-’14</a:t>
                      </a:r>
                    </a:p>
                  </a:txBody>
                  <a:tcPr>
                    <a:solidFill>
                      <a:schemeClr val="accent2">
                        <a:lumMod val="75000"/>
                      </a:schemeClr>
                    </a:solidFill>
                  </a:tcPr>
                </a:tc>
                <a:tc>
                  <a:txBody>
                    <a:bodyPr/>
                    <a:lstStyle/>
                    <a:p>
                      <a:pPr algn="ctr"/>
                      <a:r>
                        <a:rPr lang="en-US" sz="3200" dirty="0" smtClean="0"/>
                        <a:t>’14-’15</a:t>
                      </a:r>
                      <a:endParaRPr lang="en-US" sz="3200" b="1" dirty="0">
                        <a:latin typeface="Times New Roman"/>
                        <a:cs typeface="Times New Roman"/>
                      </a:endParaRPr>
                    </a:p>
                  </a:txBody>
                  <a:tcPr>
                    <a:solidFill>
                      <a:schemeClr val="accent2">
                        <a:lumMod val="75000"/>
                      </a:schemeClr>
                    </a:solidFill>
                  </a:tcPr>
                </a:tc>
                <a:tc>
                  <a:txBody>
                    <a:bodyPr/>
                    <a:lstStyle/>
                    <a:p>
                      <a:pPr algn="ctr"/>
                      <a:r>
                        <a:rPr lang="en-US" sz="3200" dirty="0" smtClean="0"/>
                        <a:t>’15-’16</a:t>
                      </a:r>
                      <a:endParaRPr lang="en-US" sz="3200" b="1" dirty="0">
                        <a:latin typeface="Times New Roman"/>
                        <a:cs typeface="Times New Roman"/>
                      </a:endParaRPr>
                    </a:p>
                  </a:txBody>
                  <a:tcPr>
                    <a:solidFill>
                      <a:schemeClr val="accent2">
                        <a:lumMod val="75000"/>
                      </a:schemeClr>
                    </a:solidFill>
                  </a:tcPr>
                </a:tc>
              </a:tr>
              <a:tr h="491249">
                <a:tc>
                  <a:txBody>
                    <a:bodyPr/>
                    <a:lstStyle/>
                    <a:p>
                      <a:r>
                        <a:rPr lang="en-US" sz="3200" dirty="0" smtClean="0"/>
                        <a:t>Schools</a:t>
                      </a:r>
                      <a:endParaRPr lang="en-US" sz="3200" b="1" dirty="0">
                        <a:latin typeface="Times New Roman"/>
                        <a:cs typeface="Times New Roman"/>
                      </a:endParaRPr>
                    </a:p>
                  </a:txBody>
                  <a:tcPr/>
                </a:tc>
                <a:tc>
                  <a:txBody>
                    <a:bodyPr/>
                    <a:lstStyle/>
                    <a:p>
                      <a:pPr algn="ctr"/>
                      <a:r>
                        <a:rPr lang="en-US" sz="3200" b="0" dirty="0" smtClean="0">
                          <a:latin typeface="+mn-lt"/>
                          <a:cs typeface="+mn-cs"/>
                        </a:rPr>
                        <a:t>104</a:t>
                      </a:r>
                      <a:endParaRPr lang="en-US" sz="3200" b="1" dirty="0">
                        <a:latin typeface="Times New Roman"/>
                        <a:cs typeface="Times New Roman"/>
                      </a:endParaRPr>
                    </a:p>
                  </a:txBody>
                  <a:tcPr/>
                </a:tc>
                <a:tc>
                  <a:txBody>
                    <a:bodyPr/>
                    <a:lstStyle/>
                    <a:p>
                      <a:pPr algn="ctr"/>
                      <a:r>
                        <a:rPr lang="en-US" sz="3200" b="0" dirty="0" smtClean="0">
                          <a:latin typeface="+mn-lt"/>
                          <a:cs typeface="+mn-cs"/>
                        </a:rPr>
                        <a:t>127</a:t>
                      </a:r>
                      <a:endParaRPr lang="en-US" sz="3200" b="1" dirty="0">
                        <a:latin typeface="Times New Roman"/>
                        <a:cs typeface="Times New Roman"/>
                      </a:endParaRPr>
                    </a:p>
                  </a:txBody>
                  <a:tcPr/>
                </a:tc>
                <a:tc>
                  <a:txBody>
                    <a:bodyPr/>
                    <a:lstStyle/>
                    <a:p>
                      <a:pPr algn="ctr"/>
                      <a:r>
                        <a:rPr lang="en-US" sz="3200" b="0" dirty="0" smtClean="0">
                          <a:latin typeface="+mj-lt"/>
                          <a:cs typeface="Times New Roman"/>
                        </a:rPr>
                        <a:t>60</a:t>
                      </a:r>
                      <a:endParaRPr lang="en-US" sz="3200" b="0" dirty="0">
                        <a:latin typeface="+mj-lt"/>
                        <a:cs typeface="Times New Roman"/>
                      </a:endParaRPr>
                    </a:p>
                  </a:txBody>
                  <a:tcPr/>
                </a:tc>
              </a:tr>
              <a:tr h="904933">
                <a:tc>
                  <a:txBody>
                    <a:bodyPr/>
                    <a:lstStyle/>
                    <a:p>
                      <a:r>
                        <a:rPr lang="en-US" sz="3200" dirty="0" smtClean="0"/>
                        <a:t>Registered teachers</a:t>
                      </a:r>
                      <a:endParaRPr lang="en-US" sz="3200" b="1" dirty="0">
                        <a:latin typeface="Times New Roman"/>
                        <a:cs typeface="Times New Roman"/>
                      </a:endParaRPr>
                    </a:p>
                  </a:txBody>
                  <a:tcPr/>
                </a:tc>
                <a:tc>
                  <a:txBody>
                    <a:bodyPr/>
                    <a:lstStyle/>
                    <a:p>
                      <a:pPr algn="ctr"/>
                      <a:r>
                        <a:rPr lang="en-US" sz="3200" b="0" dirty="0" smtClean="0">
                          <a:latin typeface="+mn-lt"/>
                          <a:cs typeface="+mn-cs"/>
                        </a:rPr>
                        <a:t>159</a:t>
                      </a:r>
                      <a:endParaRPr lang="en-US" sz="3200" b="1" dirty="0">
                        <a:latin typeface="Times New Roman"/>
                        <a:cs typeface="Times New Roman"/>
                      </a:endParaRPr>
                    </a:p>
                  </a:txBody>
                  <a:tcPr anchor="ctr"/>
                </a:tc>
                <a:tc>
                  <a:txBody>
                    <a:bodyPr/>
                    <a:lstStyle/>
                    <a:p>
                      <a:pPr algn="ctr"/>
                      <a:r>
                        <a:rPr lang="en-US" sz="3200" b="0" dirty="0" smtClean="0">
                          <a:latin typeface="+mn-lt"/>
                          <a:cs typeface="+mn-cs"/>
                        </a:rPr>
                        <a:t>192</a:t>
                      </a:r>
                      <a:endParaRPr lang="en-US" sz="3200" b="1" dirty="0">
                        <a:latin typeface="Times New Roman"/>
                        <a:cs typeface="Times New Roman"/>
                      </a:endParaRPr>
                    </a:p>
                  </a:txBody>
                  <a:tcPr anchor="ctr"/>
                </a:tc>
                <a:tc>
                  <a:txBody>
                    <a:bodyPr/>
                    <a:lstStyle/>
                    <a:p>
                      <a:pPr algn="ctr"/>
                      <a:r>
                        <a:rPr lang="en-US" sz="3200" b="0" dirty="0" smtClean="0">
                          <a:latin typeface="+mj-lt"/>
                          <a:cs typeface="Times New Roman"/>
                        </a:rPr>
                        <a:t>83</a:t>
                      </a:r>
                      <a:endParaRPr lang="en-US" sz="3200" b="0" dirty="0">
                        <a:latin typeface="+mj-lt"/>
                        <a:cs typeface="Times New Roman"/>
                      </a:endParaRPr>
                    </a:p>
                  </a:txBody>
                  <a:tcPr anchor="ctr"/>
                </a:tc>
              </a:tr>
              <a:tr h="904933">
                <a:tc>
                  <a:txBody>
                    <a:bodyPr/>
                    <a:lstStyle/>
                    <a:p>
                      <a:r>
                        <a:rPr lang="en-US" sz="3200" dirty="0" smtClean="0"/>
                        <a:t>Registered</a:t>
                      </a:r>
                      <a:r>
                        <a:rPr lang="en-US" sz="3200" baseline="0" dirty="0" smtClean="0"/>
                        <a:t> classes</a:t>
                      </a:r>
                      <a:endParaRPr lang="en-US" sz="3200" b="1" dirty="0">
                        <a:latin typeface="Times New Roman"/>
                        <a:cs typeface="Times New Roman"/>
                      </a:endParaRPr>
                    </a:p>
                  </a:txBody>
                  <a:tcPr/>
                </a:tc>
                <a:tc>
                  <a:txBody>
                    <a:bodyPr/>
                    <a:lstStyle/>
                    <a:p>
                      <a:pPr algn="ctr"/>
                      <a:r>
                        <a:rPr lang="en-US" sz="3200" b="0" dirty="0" smtClean="0">
                          <a:latin typeface="+mn-lt"/>
                          <a:cs typeface="+mn-cs"/>
                        </a:rPr>
                        <a:t>429</a:t>
                      </a:r>
                      <a:endParaRPr lang="en-US" sz="3200" b="1" dirty="0">
                        <a:latin typeface="Times New Roman"/>
                        <a:cs typeface="Times New Roman"/>
                      </a:endParaRPr>
                    </a:p>
                  </a:txBody>
                  <a:tcPr anchor="ctr"/>
                </a:tc>
                <a:tc>
                  <a:txBody>
                    <a:bodyPr/>
                    <a:lstStyle/>
                    <a:p>
                      <a:pPr algn="ctr"/>
                      <a:r>
                        <a:rPr lang="en-US" sz="3200" b="0" dirty="0" smtClean="0">
                          <a:latin typeface="+mn-lt"/>
                          <a:cs typeface="+mn-cs"/>
                        </a:rPr>
                        <a:t>628</a:t>
                      </a:r>
                      <a:endParaRPr lang="en-US" sz="3200" b="1" dirty="0">
                        <a:latin typeface="Times New Roman"/>
                        <a:cs typeface="Times New Roman"/>
                      </a:endParaRPr>
                    </a:p>
                  </a:txBody>
                  <a:tcPr anchor="ctr"/>
                </a:tc>
                <a:tc>
                  <a:txBody>
                    <a:bodyPr/>
                    <a:lstStyle/>
                    <a:p>
                      <a:pPr algn="ctr"/>
                      <a:r>
                        <a:rPr lang="en-US" sz="3200" b="0" dirty="0" smtClean="0">
                          <a:latin typeface="+mj-lt"/>
                          <a:cs typeface="Times New Roman"/>
                        </a:rPr>
                        <a:t>224</a:t>
                      </a:r>
                      <a:endParaRPr lang="en-US" sz="3200" b="0" dirty="0">
                        <a:latin typeface="+mj-lt"/>
                        <a:cs typeface="Times New Roman"/>
                      </a:endParaRPr>
                    </a:p>
                  </a:txBody>
                  <a:tcPr anchor="ctr"/>
                </a:tc>
              </a:tr>
              <a:tr h="1318617">
                <a:tc>
                  <a:txBody>
                    <a:bodyPr/>
                    <a:lstStyle/>
                    <a:p>
                      <a:r>
                        <a:rPr lang="en-US" sz="3200" dirty="0" smtClean="0"/>
                        <a:t>Total number of students</a:t>
                      </a:r>
                      <a:endParaRPr lang="en-US" sz="3200" b="1" dirty="0">
                        <a:latin typeface="Times New Roman"/>
                        <a:cs typeface="Times New Roman"/>
                      </a:endParaRPr>
                    </a:p>
                  </a:txBody>
                  <a:tcPr/>
                </a:tc>
                <a:tc>
                  <a:txBody>
                    <a:bodyPr/>
                    <a:lstStyle/>
                    <a:p>
                      <a:pPr algn="ctr"/>
                      <a:r>
                        <a:rPr lang="en-US" sz="3200" b="0" dirty="0" smtClean="0">
                          <a:latin typeface="+mn-lt"/>
                          <a:cs typeface="+mn-cs"/>
                        </a:rPr>
                        <a:t>8,730</a:t>
                      </a:r>
                      <a:endParaRPr lang="en-US" sz="3200" b="1" dirty="0">
                        <a:latin typeface="Times New Roman"/>
                        <a:cs typeface="Times New Roman"/>
                      </a:endParaRPr>
                    </a:p>
                  </a:txBody>
                  <a:tcPr anchor="ctr"/>
                </a:tc>
                <a:tc>
                  <a:txBody>
                    <a:bodyPr/>
                    <a:lstStyle/>
                    <a:p>
                      <a:pPr algn="ctr"/>
                      <a:endParaRPr lang="en-US" sz="3200" b="0" dirty="0" smtClean="0">
                        <a:latin typeface="+mn-lt"/>
                        <a:cs typeface="+mn-cs"/>
                      </a:endParaRPr>
                    </a:p>
                    <a:p>
                      <a:pPr algn="ctr"/>
                      <a:r>
                        <a:rPr lang="en-US" sz="3200" b="0" dirty="0" smtClean="0">
                          <a:latin typeface="+mn-lt"/>
                          <a:cs typeface="+mn-cs"/>
                        </a:rPr>
                        <a:t>12,030</a:t>
                      </a:r>
                    </a:p>
                    <a:p>
                      <a:pPr algn="ctr"/>
                      <a:endParaRPr lang="en-US" sz="3200" b="1" dirty="0">
                        <a:latin typeface="Times New Roman"/>
                        <a:cs typeface="Times New Roman"/>
                      </a:endParaRPr>
                    </a:p>
                  </a:txBody>
                  <a:tcPr anchor="ctr"/>
                </a:tc>
                <a:tc>
                  <a:txBody>
                    <a:bodyPr/>
                    <a:lstStyle/>
                    <a:p>
                      <a:pPr algn="ctr"/>
                      <a:endParaRPr lang="en-US" sz="3200" dirty="0" smtClean="0">
                        <a:latin typeface="+mj-lt"/>
                      </a:endParaRPr>
                    </a:p>
                    <a:p>
                      <a:pPr algn="ctr"/>
                      <a:r>
                        <a:rPr lang="en-US" sz="3200" dirty="0" smtClean="0">
                          <a:latin typeface="+mj-lt"/>
                        </a:rPr>
                        <a:t>3,239</a:t>
                      </a:r>
                    </a:p>
                    <a:p>
                      <a:pPr algn="ctr"/>
                      <a:endParaRPr lang="en-US" sz="3200" b="1" dirty="0">
                        <a:latin typeface="+mj-lt"/>
                        <a:cs typeface="Times New Roman"/>
                      </a:endParaRPr>
                    </a:p>
                  </a:txBody>
                  <a:tcPr anchor="ctr"/>
                </a:tc>
              </a:tr>
            </a:tbl>
          </a:graphicData>
        </a:graphic>
      </p:graphicFrame>
      <p:sp>
        <p:nvSpPr>
          <p:cNvPr id="6" name="TextBox 5"/>
          <p:cNvSpPr txBox="1"/>
          <p:nvPr/>
        </p:nvSpPr>
        <p:spPr>
          <a:xfrm>
            <a:off x="1524000" y="359174"/>
            <a:ext cx="6096000" cy="830997"/>
          </a:xfrm>
          <a:prstGeom prst="rect">
            <a:avLst/>
          </a:prstGeom>
          <a:noFill/>
        </p:spPr>
        <p:txBody>
          <a:bodyPr wrap="square" rtlCol="0">
            <a:spAutoFit/>
          </a:bodyPr>
          <a:lstStyle/>
          <a:p>
            <a:pPr algn="ctr"/>
            <a:r>
              <a:rPr lang="en-US" sz="4800" b="1" dirty="0" smtClean="0">
                <a:latin typeface="Times New Roman"/>
                <a:cs typeface="Times New Roman"/>
              </a:rPr>
              <a:t>EMPT Overview</a:t>
            </a:r>
            <a:endParaRPr lang="en-US" sz="4800" b="1" dirty="0">
              <a:latin typeface="Times New Roman"/>
              <a:cs typeface="Times New Roman"/>
            </a:endParaRPr>
          </a:p>
        </p:txBody>
      </p:sp>
      <p:sp>
        <p:nvSpPr>
          <p:cNvPr id="4" name="Oval 3"/>
          <p:cNvSpPr/>
          <p:nvPr/>
        </p:nvSpPr>
        <p:spPr>
          <a:xfrm>
            <a:off x="2895600" y="4876800"/>
            <a:ext cx="5257800" cy="914400"/>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59174"/>
            <a:ext cx="6096000" cy="1569660"/>
          </a:xfrm>
          <a:prstGeom prst="rect">
            <a:avLst/>
          </a:prstGeom>
          <a:noFill/>
        </p:spPr>
        <p:txBody>
          <a:bodyPr wrap="square" rtlCol="0">
            <a:spAutoFit/>
          </a:bodyPr>
          <a:lstStyle/>
          <a:p>
            <a:pPr algn="ctr"/>
            <a:r>
              <a:rPr lang="en-US" sz="4800" b="1" dirty="0" smtClean="0">
                <a:latin typeface="Times New Roman"/>
                <a:cs typeface="Times New Roman"/>
              </a:rPr>
              <a:t>EMPT Users by Grade Level</a:t>
            </a:r>
            <a:endParaRPr lang="en-US" sz="4800" b="1" dirty="0">
              <a:latin typeface="Times New Roman"/>
              <a:cs typeface="Times New Roman"/>
            </a:endParaRPr>
          </a:p>
        </p:txBody>
      </p:sp>
      <p:graphicFrame>
        <p:nvGraphicFramePr>
          <p:cNvPr id="2" name="Chart 1"/>
          <p:cNvGraphicFramePr/>
          <p:nvPr>
            <p:extLst>
              <p:ext uri="{D42A27DB-BD31-4B8C-83A1-F6EECF244321}">
                <p14:modId xmlns:p14="http://schemas.microsoft.com/office/powerpoint/2010/main" val="4035260647"/>
              </p:ext>
            </p:extLst>
          </p:nvPr>
        </p:nvGraphicFramePr>
        <p:xfrm>
          <a:off x="1752600" y="2133600"/>
          <a:ext cx="65532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47" y="1179493"/>
            <a:ext cx="8714305" cy="954107"/>
          </a:xfrm>
          <a:prstGeom prst="rect">
            <a:avLst/>
          </a:prstGeom>
          <a:noFill/>
        </p:spPr>
        <p:txBody>
          <a:bodyPr wrap="square" rtlCol="0">
            <a:spAutoFit/>
          </a:bodyPr>
          <a:lstStyle/>
          <a:p>
            <a:pPr lvl="1" algn="ctr">
              <a:spcBef>
                <a:spcPct val="15000"/>
              </a:spcBef>
            </a:pPr>
            <a:r>
              <a:rPr lang="en-US" sz="5600" b="1" dirty="0" smtClean="0">
                <a:latin typeface="Times New Roman"/>
                <a:cs typeface="Times New Roman"/>
              </a:rPr>
              <a:t>Thank you!</a:t>
            </a:r>
            <a:endParaRPr lang="en-US" sz="5600" b="1" dirty="0">
              <a:latin typeface="Times New Roman"/>
              <a:cs typeface="Times New Roman"/>
            </a:endParaRPr>
          </a:p>
        </p:txBody>
      </p:sp>
      <p:sp>
        <p:nvSpPr>
          <p:cNvPr id="4" name="TextBox 3"/>
          <p:cNvSpPr txBox="1"/>
          <p:nvPr/>
        </p:nvSpPr>
        <p:spPr>
          <a:xfrm>
            <a:off x="297923" y="2960638"/>
            <a:ext cx="8548152" cy="1446550"/>
          </a:xfrm>
          <a:prstGeom prst="rect">
            <a:avLst/>
          </a:prstGeom>
          <a:noFill/>
        </p:spPr>
        <p:txBody>
          <a:bodyPr wrap="square" rtlCol="0">
            <a:spAutoFit/>
          </a:bodyPr>
          <a:lstStyle/>
          <a:p>
            <a:pPr algn="ctr"/>
            <a:r>
              <a:rPr lang="en-US" sz="3500" b="1" dirty="0" smtClean="0">
                <a:latin typeface="Times New Roman"/>
                <a:cs typeface="Times New Roman"/>
              </a:rPr>
              <a:t>empt@exams.wisc.edu</a:t>
            </a:r>
          </a:p>
          <a:p>
            <a:pPr algn="ctr"/>
            <a:r>
              <a:rPr lang="en-US" sz="3500" b="1" dirty="0" smtClean="0">
                <a:latin typeface="Times New Roman"/>
                <a:cs typeface="Times New Roman"/>
              </a:rPr>
              <a:t>https://</a:t>
            </a:r>
            <a:r>
              <a:rPr lang="en-US" sz="3500" b="1" dirty="0" err="1" smtClean="0">
                <a:latin typeface="Times New Roman"/>
                <a:cs typeface="Times New Roman"/>
              </a:rPr>
              <a:t>exams.wisc.edu</a:t>
            </a:r>
            <a:r>
              <a:rPr lang="en-US" sz="3500" b="1" dirty="0" smtClean="0">
                <a:latin typeface="Times New Roman"/>
                <a:cs typeface="Times New Roman"/>
              </a:rPr>
              <a:t>/empt/</a:t>
            </a:r>
            <a:r>
              <a:rPr lang="en-US" sz="3500" b="1" dirty="0" err="1" smtClean="0">
                <a:latin typeface="Times New Roman"/>
                <a:cs typeface="Times New Roman"/>
              </a:rPr>
              <a:t>home.php</a:t>
            </a:r>
            <a:endParaRPr lang="en-US" sz="3500" b="1" dirty="0" smtClean="0">
              <a:latin typeface="Times New Roman"/>
              <a:cs typeface="Times New Roman"/>
            </a:endParaRPr>
          </a:p>
          <a:p>
            <a:pPr algn="ct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7420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latin typeface="Times New Roman"/>
                <a:cs typeface="Times New Roman"/>
              </a:rPr>
              <a:t>Enter required information</a:t>
            </a:r>
            <a:endParaRPr lang="en-US" sz="4400" b="1"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2967"/>
            <a:ext cx="9144000" cy="597503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0"/>
            <a:ext cx="5372100" cy="769441"/>
          </a:xfrm>
          <a:prstGeom prst="rect">
            <a:avLst/>
          </a:prstGeom>
          <a:noFill/>
        </p:spPr>
        <p:txBody>
          <a:bodyPr wrap="square" rtlCol="0">
            <a:spAutoFit/>
          </a:bodyPr>
          <a:lstStyle/>
          <a:p>
            <a:pPr algn="ctr"/>
            <a:r>
              <a:rPr lang="en-US" sz="4400" b="1" dirty="0" smtClean="0">
                <a:latin typeface="Times New Roman"/>
                <a:cs typeface="Times New Roman"/>
              </a:rPr>
              <a:t>Teacher Login</a:t>
            </a:r>
            <a:endParaRPr lang="en-US" sz="4400" b="1" dirty="0">
              <a:latin typeface="Times New Roman"/>
              <a:cs typeface="Times New Roma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251"/>
            <a:ext cx="9144000" cy="5980749"/>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5025</TotalTime>
  <Words>1679</Words>
  <Application>Microsoft Office PowerPoint</Application>
  <PresentationFormat>On-screen Show (4:3)</PresentationFormat>
  <Paragraphs>409</Paragraphs>
  <Slides>66</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Cambria</vt:lpstr>
      <vt:lpstr>Times New Roman</vt:lpstr>
      <vt:lpstr>Office Theme</vt:lpstr>
      <vt:lpstr>Early Math Placement Tool (EMPT):  Preparing Students for College-Level Mathematics </vt:lpstr>
      <vt:lpstr>Early Math Placement Tool:  What it is</vt:lpstr>
      <vt:lpstr>Early Math Placement Tool:  What it is</vt:lpstr>
      <vt:lpstr>Early Math Placement Tool:  What it is</vt:lpstr>
      <vt:lpstr>Early Math Placement Tool:  What it is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Madison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EMPT program</dc:title>
  <dc:creator>Michael Fish</dc:creator>
  <cp:lastModifiedBy>Mark Schroeder</cp:lastModifiedBy>
  <cp:revision>166</cp:revision>
  <dcterms:created xsi:type="dcterms:W3CDTF">2009-11-17T17:05:42Z</dcterms:created>
  <dcterms:modified xsi:type="dcterms:W3CDTF">2015-10-21T14:30:51Z</dcterms:modified>
</cp:coreProperties>
</file>