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68" r:id="rId3"/>
    <p:sldId id="273" r:id="rId4"/>
    <p:sldId id="269" r:id="rId5"/>
    <p:sldId id="258" r:id="rId6"/>
    <p:sldId id="259" r:id="rId7"/>
    <p:sldId id="260" r:id="rId8"/>
    <p:sldId id="261" r:id="rId9"/>
    <p:sldId id="262" r:id="rId10"/>
    <p:sldId id="271" r:id="rId11"/>
    <p:sldId id="270" r:id="rId12"/>
    <p:sldId id="272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8E0000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E4EA4-4671-4444-A039-85698D87AA6E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8F8F-F7AC-4924-8D66-4D2FB2148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4C05C-6BA4-4F7A-81C2-50E9FEDD960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3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191000"/>
            <a:ext cx="7772400" cy="1089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6400800" cy="106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3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799"/>
            <a:ext cx="8229600" cy="3581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3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599"/>
            <a:ext cx="2057400" cy="43434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3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49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2973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2973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048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048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3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2667000"/>
            <a:ext cx="8229600" cy="3581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67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1"/>
            <a:ext cx="5111750" cy="4495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9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24400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838200"/>
            <a:ext cx="5486400" cy="3889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838200"/>
            <a:ext cx="3048000" cy="449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68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55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Franklin Gothic Heavy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Franklin Gothic Heavy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Franklin Gothic Heavy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Franklin Gothic Heavy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Franklin Gothic Heavy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Franklin Gothic Heavy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Franklin Gothic Heavy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Franklin Gothic Heavy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whelp.wisconsin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acnet.org/studentinfo/Pages/Default.asp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royerb@uwm.edu" TargetMode="External"/><Relationship Id="rId2" Type="http://schemas.openxmlformats.org/officeDocument/2006/relationships/hyperlink" Target="mailto:moldenht@uwp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066800"/>
          </a:xfrm>
        </p:spPr>
        <p:txBody>
          <a:bodyPr/>
          <a:lstStyle/>
          <a:p>
            <a:r>
              <a:rPr lang="en-US" sz="3200" dirty="0">
                <a:solidFill>
                  <a:srgbClr val="960000"/>
                </a:solidFill>
              </a:rPr>
              <a:t>College Readiness </a:t>
            </a:r>
            <a:r>
              <a:rPr lang="en-US" sz="3200" dirty="0" smtClean="0">
                <a:solidFill>
                  <a:srgbClr val="960000"/>
                </a:solidFill>
              </a:rPr>
              <a:t>Webinar: </a:t>
            </a:r>
            <a:br>
              <a:rPr lang="en-US" sz="3200" dirty="0" smtClean="0">
                <a:solidFill>
                  <a:srgbClr val="960000"/>
                </a:solidFill>
              </a:rPr>
            </a:br>
            <a:r>
              <a:rPr lang="en-US" sz="3200" dirty="0" smtClean="0">
                <a:solidFill>
                  <a:srgbClr val="960000"/>
                </a:solidFill>
              </a:rPr>
              <a:t>College Admissions</a:t>
            </a:r>
            <a:br>
              <a:rPr lang="en-US" sz="3200" dirty="0" smtClean="0">
                <a:solidFill>
                  <a:srgbClr val="960000"/>
                </a:solidFill>
              </a:rPr>
            </a:br>
            <a:r>
              <a:rPr lang="en-US" sz="3200" dirty="0">
                <a:solidFill>
                  <a:srgbClr val="960000"/>
                </a:solidFill>
              </a:rPr>
              <a:t>w</a:t>
            </a:r>
            <a:r>
              <a:rPr lang="en-US" sz="3200" dirty="0" smtClean="0">
                <a:solidFill>
                  <a:srgbClr val="960000"/>
                </a:solidFill>
              </a:rPr>
              <a:t>ill begin soon.</a:t>
            </a:r>
            <a:endParaRPr lang="en-US" sz="3200" dirty="0">
              <a:solidFill>
                <a:srgbClr val="9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5908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4000" i="1" dirty="0" smtClean="0">
                <a:solidFill>
                  <a:srgbClr val="8E0000"/>
                </a:solidFill>
                <a:latin typeface="+mj-lt"/>
              </a:rPr>
              <a:t>Please </a:t>
            </a:r>
            <a:r>
              <a:rPr lang="en-US" sz="4000" i="1" dirty="0">
                <a:solidFill>
                  <a:srgbClr val="8E0000"/>
                </a:solidFill>
                <a:latin typeface="+mj-lt"/>
              </a:rPr>
              <a:t>mute your sound to avoid 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rgbClr val="8E0000"/>
                </a:solidFill>
                <a:latin typeface="+mj-lt"/>
              </a:rPr>
              <a:t>noise distraction during the 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rgbClr val="8E0000"/>
                </a:solidFill>
                <a:latin typeface="+mj-lt"/>
              </a:rPr>
              <a:t>webinar.</a:t>
            </a:r>
          </a:p>
        </p:txBody>
      </p:sp>
    </p:spTree>
    <p:extLst>
      <p:ext uri="{BB962C8B-B14F-4D97-AF65-F5344CB8AC3E}">
        <p14:creationId xmlns:p14="http://schemas.microsoft.com/office/powerpoint/2010/main" val="52214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6829425" cy="5067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5486400"/>
            <a:ext cx="2830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http://uwhelp.wisconsin.edu/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pPr algn="l"/>
            <a:r>
              <a:rPr lang="en-US" dirty="0" smtClean="0"/>
              <a:t>Available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3528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sz="3000" dirty="0"/>
              <a:t>Campus and State websites</a:t>
            </a:r>
          </a:p>
          <a:p>
            <a:pPr marL="514350" indent="-514350">
              <a:buAutoNum type="alphaLcPeriod" startAt="6"/>
            </a:pPr>
            <a:r>
              <a:rPr lang="en-US" sz="3000" dirty="0"/>
              <a:t>Publications (Introduction to the UW System)</a:t>
            </a:r>
          </a:p>
          <a:p>
            <a:pPr marL="514350" indent="-514350">
              <a:buAutoNum type="alphaLcPeriod" startAt="6"/>
            </a:pPr>
            <a:r>
              <a:rPr lang="en-US" sz="3000" dirty="0"/>
              <a:t>College Goal Wisconsin (for FAFSA Completion)</a:t>
            </a:r>
          </a:p>
          <a:p>
            <a:pPr marL="514350" indent="-514350">
              <a:buAutoNum type="alphaLcPeriod" startAt="6"/>
            </a:pPr>
            <a:r>
              <a:rPr lang="en-US" sz="3000" dirty="0"/>
              <a:t>National Association of College Admission </a:t>
            </a:r>
            <a:r>
              <a:rPr lang="en-US" sz="3000" dirty="0" smtClean="0"/>
              <a:t>Counseling (</a:t>
            </a:r>
            <a:r>
              <a:rPr lang="en-US" sz="3000" dirty="0" err="1" smtClean="0"/>
              <a:t>www.nacacnet.org</a:t>
            </a:r>
            <a:r>
              <a:rPr lang="en-US" sz="3000" dirty="0" smtClean="0"/>
              <a:t>)</a:t>
            </a:r>
            <a:endParaRPr lang="en-US" sz="3000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298" y="540916"/>
            <a:ext cx="1571752" cy="2047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274407"/>
            <a:ext cx="901306" cy="1071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248110"/>
            <a:ext cx="1678387" cy="4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0"/>
            <a:ext cx="9144000" cy="5368200"/>
          </a:xfrm>
        </p:spPr>
      </p:pic>
      <p:sp>
        <p:nvSpPr>
          <p:cNvPr id="3" name="Rectangle 2"/>
          <p:cNvSpPr/>
          <p:nvPr/>
        </p:nvSpPr>
        <p:spPr>
          <a:xfrm>
            <a:off x="762000" y="5486400"/>
            <a:ext cx="246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http://www.nacacnet.org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066800"/>
          </a:xfrm>
        </p:spPr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  </a:t>
            </a:r>
            <a:r>
              <a:rPr lang="en-US" sz="2000" b="1" dirty="0" smtClean="0"/>
              <a:t>Troy Moldenhauer</a:t>
            </a:r>
          </a:p>
          <a:p>
            <a:pPr marL="0" indent="0" algn="ctr">
              <a:buNone/>
            </a:pPr>
            <a:r>
              <a:rPr lang="en-US" sz="2000" dirty="0" smtClean="0"/>
              <a:t>  Director of Admissions and Recruitment</a:t>
            </a:r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dirty="0" smtClean="0"/>
              <a:t> University of  Wisconsin – Parkside</a:t>
            </a:r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262-595-2355         </a:t>
            </a:r>
            <a:r>
              <a:rPr lang="en-US" sz="2000" dirty="0" smtClean="0">
                <a:hlinkClick r:id="rId2"/>
              </a:rPr>
              <a:t>moldenht@uwp.edu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 smtClean="0"/>
              <a:t>Brian Troyer</a:t>
            </a:r>
          </a:p>
          <a:p>
            <a:pPr marL="0" indent="0" algn="ctr">
              <a:buNone/>
            </a:pPr>
            <a:r>
              <a:rPr lang="en-US" sz="2000" dirty="0" smtClean="0"/>
              <a:t>Director of Undergraduate Admissions</a:t>
            </a:r>
          </a:p>
          <a:p>
            <a:pPr marL="0" indent="0" algn="ctr">
              <a:buNone/>
            </a:pPr>
            <a:r>
              <a:rPr lang="en-US" sz="2000" dirty="0" smtClean="0"/>
              <a:t>University of Wisconsin – Milwaukee</a:t>
            </a:r>
          </a:p>
          <a:p>
            <a:pPr marL="0" indent="0" algn="ctr">
              <a:buNone/>
            </a:pPr>
            <a:r>
              <a:rPr lang="en-US" sz="2000" dirty="0" smtClean="0"/>
              <a:t>414-229-4445      </a:t>
            </a:r>
            <a:r>
              <a:rPr lang="en-US" sz="2000" dirty="0" smtClean="0">
                <a:hlinkClick r:id="rId3"/>
              </a:rPr>
              <a:t>troyerb@uwm.edu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91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College Readiness Webinar: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College Admissions</a:t>
            </a:r>
          </a:p>
          <a:p>
            <a:pPr marL="0" indent="0" algn="ctr">
              <a:buNone/>
            </a:pPr>
            <a:endParaRPr lang="en-US" sz="1100" b="1" i="1" dirty="0" smtClean="0"/>
          </a:p>
          <a:p>
            <a:pPr marL="0" indent="0" algn="ctr">
              <a:buNone/>
            </a:pPr>
            <a:r>
              <a:rPr lang="en-US" sz="2400" dirty="0" smtClean="0"/>
              <a:t>Presenters:</a:t>
            </a:r>
          </a:p>
          <a:p>
            <a:pPr marL="0" indent="0" algn="ctr">
              <a:buNone/>
            </a:pPr>
            <a:r>
              <a:rPr lang="en-US" sz="2400" b="1" i="1" dirty="0" smtClean="0"/>
              <a:t>Troy Moldenhauer</a:t>
            </a:r>
          </a:p>
          <a:p>
            <a:pPr marL="0" indent="0" algn="ctr">
              <a:buNone/>
            </a:pPr>
            <a:r>
              <a:rPr lang="en-US" sz="2400" b="1" i="1" dirty="0" smtClean="0"/>
              <a:t>Director of Admissions &amp; Recruitment, UW-Parkside</a:t>
            </a:r>
          </a:p>
          <a:p>
            <a:pPr marL="0" indent="0" algn="ctr">
              <a:buNone/>
            </a:pPr>
            <a:endParaRPr lang="en-US" sz="1100" b="1" i="1" dirty="0"/>
          </a:p>
          <a:p>
            <a:pPr marL="0" indent="0" algn="ctr">
              <a:buNone/>
            </a:pPr>
            <a:r>
              <a:rPr lang="en-US" sz="2400" b="1" i="1" dirty="0" smtClean="0"/>
              <a:t>Brian Troyer</a:t>
            </a:r>
          </a:p>
          <a:p>
            <a:pPr marL="0" indent="0" algn="ctr">
              <a:buNone/>
            </a:pPr>
            <a:r>
              <a:rPr lang="en-US" sz="2400" b="1" i="1" dirty="0" smtClean="0"/>
              <a:t>Director of Undergraduate Admissions, UW-Milwaukee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9749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048000"/>
          </a:xfrm>
        </p:spPr>
        <p:txBody>
          <a:bodyPr/>
          <a:lstStyle/>
          <a:p>
            <a:r>
              <a:rPr lang="en-US" dirty="0" smtClean="0"/>
              <a:t>The Importance of Applying </a:t>
            </a:r>
            <a:r>
              <a:rPr lang="en-US" dirty="0"/>
              <a:t>E</a:t>
            </a:r>
            <a:r>
              <a:rPr lang="en-US" dirty="0" smtClean="0"/>
              <a:t>arly</a:t>
            </a:r>
          </a:p>
          <a:p>
            <a:r>
              <a:rPr lang="en-US" dirty="0" smtClean="0"/>
              <a:t>Application Consideration</a:t>
            </a:r>
          </a:p>
          <a:p>
            <a:r>
              <a:rPr lang="en-US" dirty="0" smtClean="0"/>
              <a:t>Application Timeline</a:t>
            </a:r>
          </a:p>
          <a:p>
            <a:r>
              <a:rPr lang="en-US" dirty="0" smtClean="0"/>
              <a:t>Available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1"/>
            <a:ext cx="8229600" cy="762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>The Importance of Applying Early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 rtlCol="0">
            <a:normAutofit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What to include in the application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Letters of recommendation </a:t>
            </a:r>
          </a:p>
          <a:p>
            <a:pPr marL="514350" indent="-514350">
              <a:buAutoNum type="alphaLcPeriod"/>
            </a:pPr>
            <a:r>
              <a:rPr lang="en-US" dirty="0" smtClean="0"/>
              <a:t>Proper preparation in high school</a:t>
            </a:r>
          </a:p>
          <a:p>
            <a:pPr marL="514350" indent="-514350">
              <a:buAutoNum type="alphaLcPeriod"/>
            </a:pPr>
            <a:r>
              <a:rPr lang="en-US" dirty="0" smtClean="0"/>
              <a:t>Development courses (course placement)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46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9372600" cy="914400"/>
          </a:xfrm>
        </p:spPr>
        <p:txBody>
          <a:bodyPr/>
          <a:lstStyle/>
          <a:p>
            <a:pPr algn="l"/>
            <a:r>
              <a:rPr lang="en-US" sz="4000" dirty="0"/>
              <a:t>The Importance of Applying Early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0"/>
          </a:xfrm>
        </p:spPr>
        <p:txBody>
          <a:bodyPr/>
          <a:lstStyle/>
          <a:p>
            <a:pPr marL="514350" indent="-514350">
              <a:buAutoNum type="alphaLcPeriod" startAt="5"/>
            </a:pPr>
            <a:r>
              <a:rPr lang="en-US" dirty="0" smtClean="0"/>
              <a:t>Math senior year</a:t>
            </a:r>
          </a:p>
          <a:p>
            <a:pPr marL="514350" indent="-514350">
              <a:buAutoNum type="alphaLcPeriod" startAt="5"/>
            </a:pPr>
            <a:r>
              <a:rPr lang="en-US" dirty="0" smtClean="0"/>
              <a:t>Strong English curriculum </a:t>
            </a:r>
            <a:endParaRPr lang="en-US" dirty="0"/>
          </a:p>
          <a:p>
            <a:pPr marL="514350" indent="-514350">
              <a:buAutoNum type="alphaLcPeriod" startAt="5"/>
            </a:pPr>
            <a:r>
              <a:rPr lang="en-US" dirty="0" smtClean="0"/>
              <a:t>Academic Rigor (take core courses and beyond)</a:t>
            </a:r>
          </a:p>
          <a:p>
            <a:pPr marL="514350" indent="-514350">
              <a:buAutoNum type="alphaLcPeriod" startAt="5"/>
            </a:pPr>
            <a:r>
              <a:rPr lang="en-US" dirty="0" smtClean="0"/>
              <a:t>Prior-Prior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94" y="152400"/>
            <a:ext cx="8229600" cy="1066800"/>
          </a:xfrm>
        </p:spPr>
        <p:txBody>
          <a:bodyPr/>
          <a:lstStyle/>
          <a:p>
            <a:pPr algn="l"/>
            <a:r>
              <a:rPr lang="en-US" dirty="0" smtClean="0"/>
              <a:t>Application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32" y="1219200"/>
            <a:ext cx="8229600" cy="33528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Application Statement</a:t>
            </a:r>
          </a:p>
          <a:p>
            <a:pPr marL="857250" lvl="1" indent="-457200"/>
            <a:r>
              <a:rPr lang="en-US" dirty="0"/>
              <a:t>W</a:t>
            </a:r>
            <a:r>
              <a:rPr lang="en-US" dirty="0" smtClean="0"/>
              <a:t>e want to learn about your students:</a:t>
            </a:r>
          </a:p>
          <a:p>
            <a:pPr marL="1257300" lvl="2" indent="-457200"/>
            <a:r>
              <a:rPr lang="en-US" dirty="0" smtClean="0"/>
              <a:t>Goals and aspirations</a:t>
            </a:r>
          </a:p>
          <a:p>
            <a:pPr marL="1257300" lvl="2" indent="-457200"/>
            <a:r>
              <a:rPr lang="en-US" dirty="0"/>
              <a:t>W</a:t>
            </a:r>
            <a:r>
              <a:rPr lang="en-US" dirty="0" smtClean="0"/>
              <a:t>hy our school?</a:t>
            </a:r>
          </a:p>
          <a:p>
            <a:pPr marL="1257300" lvl="2" indent="-457200"/>
            <a:r>
              <a:rPr lang="en-US" dirty="0"/>
              <a:t>W</a:t>
            </a:r>
            <a:r>
              <a:rPr lang="en-US" dirty="0" smtClean="0"/>
              <a:t>hat are you interested in studying and why? </a:t>
            </a:r>
            <a:endParaRPr lang="en-US" dirty="0"/>
          </a:p>
          <a:p>
            <a:pPr marL="1257300" lvl="2" indent="-457200"/>
            <a:r>
              <a:rPr lang="en-US" dirty="0" smtClean="0"/>
              <a:t>Are there any life experiences that might help us understand you, or may explain other parts of your application/academics?</a:t>
            </a:r>
          </a:p>
          <a:p>
            <a:pPr lvl="1"/>
            <a:r>
              <a:rPr lang="en-US" dirty="0" smtClean="0"/>
              <a:t>This is a student’s chance to bring her/his ‘voice’ to the college application.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686800" cy="896815"/>
          </a:xfrm>
        </p:spPr>
        <p:txBody>
          <a:bodyPr/>
          <a:lstStyle/>
          <a:p>
            <a:pPr algn="l"/>
            <a:r>
              <a:rPr lang="en-US" dirty="0" smtClean="0"/>
              <a:t>Application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848600" cy="3352800"/>
          </a:xfrm>
        </p:spPr>
        <p:txBody>
          <a:bodyPr/>
          <a:lstStyle/>
          <a:p>
            <a:pPr marL="514350" indent="-514350">
              <a:buAutoNum type="alphaLcPeriod" startAt="2"/>
            </a:pPr>
            <a:r>
              <a:rPr lang="en-US" dirty="0" smtClean="0"/>
              <a:t>Skill sets (talent and ability, activities,                                                                employment)   </a:t>
            </a:r>
          </a:p>
          <a:p>
            <a:pPr marL="514350" indent="-514350">
              <a:buAutoNum type="alphaLcPeriod" startAt="2"/>
            </a:pPr>
            <a:r>
              <a:rPr lang="en-US" dirty="0" smtClean="0"/>
              <a:t>Evaluations of transcripts (dual credit courses, academic rigor (AP, Honors, etc.), trends in grades, courses taken)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l"/>
            <a:r>
              <a:rPr lang="en-US" dirty="0" smtClean="0"/>
              <a:t>Application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3528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How long does it take to process an application?</a:t>
            </a:r>
          </a:p>
          <a:p>
            <a:pPr marL="514350" indent="-514350">
              <a:buAutoNum type="alphaLcPeriod"/>
            </a:pPr>
            <a:r>
              <a:rPr lang="en-US" dirty="0" smtClean="0"/>
              <a:t>What is a “complete” application?</a:t>
            </a:r>
          </a:p>
          <a:p>
            <a:pPr marL="514350" indent="-514350">
              <a:buAutoNum type="alphaLcPeriod"/>
            </a:pPr>
            <a:r>
              <a:rPr lang="en-US" dirty="0" smtClean="0"/>
              <a:t>Applications are not reviewed until complete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dirty="0"/>
              <a:t>Some campuses have self-service / application tracking software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pPr algn="l"/>
            <a:r>
              <a:rPr lang="en-US" dirty="0" smtClean="0"/>
              <a:t>Available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83" y="2438400"/>
            <a:ext cx="8229600" cy="33528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sz="3000" dirty="0" smtClean="0"/>
              <a:t>UW System workshops</a:t>
            </a:r>
          </a:p>
          <a:p>
            <a:pPr marL="514350" indent="-514350">
              <a:buAutoNum type="alphaLcPeriod"/>
            </a:pPr>
            <a:r>
              <a:rPr lang="en-US" sz="3000" dirty="0" smtClean="0"/>
              <a:t>Individual campuses offer assistance</a:t>
            </a:r>
          </a:p>
          <a:p>
            <a:pPr marL="514350" indent="-514350">
              <a:buAutoNum type="alphaLcPeriod"/>
            </a:pPr>
            <a:r>
              <a:rPr lang="en-US" sz="3000" dirty="0" smtClean="0"/>
              <a:t>Wisconsin Education Fairs (WEFs)</a:t>
            </a:r>
          </a:p>
          <a:p>
            <a:pPr marL="514350" indent="-514350">
              <a:buAutoNum type="alphaLcPeriod"/>
            </a:pPr>
            <a:r>
              <a:rPr lang="en-US" sz="3000" dirty="0" smtClean="0"/>
              <a:t>UW HELP</a:t>
            </a:r>
          </a:p>
          <a:p>
            <a:pPr marL="0" indent="0">
              <a:buNone/>
            </a:pPr>
            <a:endParaRPr lang="en-US" sz="3000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505200"/>
            <a:ext cx="1285875" cy="620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121885"/>
            <a:ext cx="2476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tem-ppt2-template">
  <a:themeElements>
    <a:clrScheme name="Custom 1">
      <a:dk1>
        <a:srgbClr val="3B3B3B"/>
      </a:dk1>
      <a:lt1>
        <a:sysClr val="window" lastClr="FFFFFF"/>
      </a:lt1>
      <a:dk2>
        <a:srgbClr val="560A22"/>
      </a:dk2>
      <a:lt2>
        <a:srgbClr val="D2D2D2"/>
      </a:lt2>
      <a:accent1>
        <a:srgbClr val="820032"/>
      </a:accent1>
      <a:accent2>
        <a:srgbClr val="640026"/>
      </a:accent2>
      <a:accent3>
        <a:srgbClr val="420019"/>
      </a:accent3>
      <a:accent4>
        <a:srgbClr val="2E0012"/>
      </a:accent4>
      <a:accent5>
        <a:srgbClr val="180009"/>
      </a:accent5>
      <a:accent6>
        <a:srgbClr val="A2003E"/>
      </a:accent6>
      <a:hlink>
        <a:srgbClr val="990033"/>
      </a:hlink>
      <a:folHlink>
        <a:srgbClr val="990033"/>
      </a:folHlink>
    </a:clrScheme>
    <a:fontScheme name="Custom 2">
      <a:majorFont>
        <a:latin typeface="Franklin Gothic Heav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330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Heavy</vt:lpstr>
      <vt:lpstr>Gill Sans MT</vt:lpstr>
      <vt:lpstr>System-ppt2-template</vt:lpstr>
      <vt:lpstr>College Readiness Webinar:  College Admissions will begin soon.</vt:lpstr>
      <vt:lpstr>College Readiness Webinar:</vt:lpstr>
      <vt:lpstr>Goals for Today</vt:lpstr>
      <vt:lpstr>The Importance of Applying Early</vt:lpstr>
      <vt:lpstr>The Importance of Applying Early</vt:lpstr>
      <vt:lpstr>Application Consideration</vt:lpstr>
      <vt:lpstr>Application Consideration</vt:lpstr>
      <vt:lpstr>Application Timeline</vt:lpstr>
      <vt:lpstr>Available Resources</vt:lpstr>
      <vt:lpstr>PowerPoint Presentation</vt:lpstr>
      <vt:lpstr>Available Resources</vt:lpstr>
      <vt:lpstr>PowerPoint Presentation</vt:lpstr>
      <vt:lpstr>Questions &amp; Comments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Denny Roark</dc:creator>
  <cp:lastModifiedBy>Diane Waters</cp:lastModifiedBy>
  <cp:revision>32</cp:revision>
  <dcterms:created xsi:type="dcterms:W3CDTF">2015-10-19T21:16:21Z</dcterms:created>
  <dcterms:modified xsi:type="dcterms:W3CDTF">2015-12-10T15:02:03Z</dcterms:modified>
</cp:coreProperties>
</file>