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7" r:id="rId2"/>
    <p:sldId id="272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5143500" type="screen16x9"/>
  <p:notesSz cx="6858000" cy="9144000"/>
  <p:embeddedFontLst>
    <p:embeddedFont>
      <p:font typeface="PT Sans Narrow" panose="020B0604020202020204" charset="0"/>
      <p:regular r:id="rId20"/>
      <p:bold r:id="rId21"/>
    </p:embeddedFont>
    <p:embeddedFont>
      <p:font typeface="Open Sans" panose="020B0604020202020204" charset="0"/>
      <p:regular r:id="rId22"/>
      <p:bold r:id="rId23"/>
      <p:italic r:id="rId24"/>
      <p:boldItalic r:id="rId25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67531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53558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9906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236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771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9861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4178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71207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44182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8424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6810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5355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6537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8474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0207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8870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5220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199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hape 9"/>
          <p:cNvCxnSpPr/>
          <p:nvPr/>
        </p:nvCxnSpPr>
        <p:spPr>
          <a:xfrm>
            <a:off x="7007735" y="3176887"/>
            <a:ext cx="562199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Shape 10"/>
          <p:cNvCxnSpPr/>
          <p:nvPr/>
        </p:nvCxnSpPr>
        <p:spPr>
          <a:xfrm>
            <a:off x="1575034" y="3158251"/>
            <a:ext cx="562199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" name="Shape 11"/>
          <p:cNvGrpSpPr/>
          <p:nvPr/>
        </p:nvGrpSpPr>
        <p:grpSpPr>
          <a:xfrm>
            <a:off x="1004143" y="1022025"/>
            <a:ext cx="7136667" cy="152400"/>
            <a:chOff x="1346428" y="1011300"/>
            <a:chExt cx="6452100" cy="152400"/>
          </a:xfrm>
        </p:grpSpPr>
        <p:cxnSp>
          <p:nvCxnSpPr>
            <p:cNvPr id="12" name="Shape 12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" name="Shape 14"/>
          <p:cNvGrpSpPr/>
          <p:nvPr/>
        </p:nvGrpSpPr>
        <p:grpSpPr>
          <a:xfrm>
            <a:off x="1004150" y="3969100"/>
            <a:ext cx="7136667" cy="152400"/>
            <a:chOff x="1346435" y="3969087"/>
            <a:chExt cx="6452100" cy="152400"/>
          </a:xfrm>
        </p:grpSpPr>
        <p:cxnSp>
          <p:nvCxnSpPr>
            <p:cNvPr id="15" name="Shape 15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4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599" cy="1538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599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899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899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599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lang="en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dirty="0"/>
              <a:t>Welcome</a:t>
            </a:r>
            <a:r>
              <a:rPr lang="en" dirty="0" smtClean="0"/>
              <a:t>!</a:t>
            </a:r>
            <a:br>
              <a:rPr lang="en" dirty="0" smtClean="0"/>
            </a:br>
            <a:r>
              <a:rPr lang="en" dirty="0"/>
              <a:t/>
            </a:r>
            <a:br>
              <a:rPr lang="en" dirty="0"/>
            </a:br>
            <a:r>
              <a:rPr lang="en" dirty="0" smtClean="0"/>
              <a:t>The College Readiness for English webinar</a:t>
            </a:r>
            <a:br>
              <a:rPr lang="en" dirty="0" smtClean="0"/>
            </a:br>
            <a:r>
              <a:rPr lang="en" dirty="0" smtClean="0"/>
              <a:t>will </a:t>
            </a:r>
            <a:r>
              <a:rPr lang="en" dirty="0"/>
              <a:t>begin </a:t>
            </a:r>
            <a:r>
              <a:rPr lang="en" dirty="0" smtClean="0"/>
              <a:t>soon.</a:t>
            </a:r>
            <a:r>
              <a:rPr lang="en" dirty="0"/>
              <a:t/>
            </a:r>
            <a:br>
              <a:rPr lang="en" dirty="0"/>
            </a:br>
            <a:r>
              <a:rPr lang="en" dirty="0"/>
              <a:t/>
            </a:r>
            <a:br>
              <a:rPr lang="en" dirty="0"/>
            </a:br>
            <a:r>
              <a:rPr lang="en" dirty="0"/>
              <a:t>Please mute your sound to avoid noise distraction during the webinar.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Writing Processes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>
                <a:solidFill>
                  <a:srgbClr val="695D46"/>
                </a:solidFill>
              </a:rPr>
              <a:t>Common Steps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Writing processes allows students to explore, invent, make missteps, recover, and view their work from multiple perspectives—ultimately to produce a more effective final product.</a:t>
            </a:r>
          </a:p>
          <a:p>
            <a:pPr marL="45720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Invention</a:t>
            </a:r>
          </a:p>
          <a:p>
            <a:pPr marL="45720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Planning                     	The process is not always linear (unlike my presentation).</a:t>
            </a:r>
          </a:p>
          <a:p>
            <a:pPr marL="45720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Drafting</a:t>
            </a:r>
          </a:p>
          <a:p>
            <a:pPr marL="45720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Feedback</a:t>
            </a:r>
          </a:p>
          <a:p>
            <a:pPr marL="45720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Revision</a:t>
            </a:r>
          </a:p>
          <a:p>
            <a:pPr marL="45720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Editing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Writing Processes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>
                <a:solidFill>
                  <a:srgbClr val="695D46"/>
                </a:solidFill>
              </a:rPr>
              <a:t>Flexibility is Essential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Introduce students to multiple strategies for their writing toolbox.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Invention          	(outlines, mapping, web diagrams, freewriting, brainstorming)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Planning           	(audience awareness, assignment review, research)  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Drafting            	(paper, computer, dictation)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Feedback          	(instructor or peer)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Revision           	(look again vs. fixing)</a:t>
            </a:r>
          </a:p>
          <a:p>
            <a:pPr indent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</a:rPr>
              <a:t>Editing             	(timing is everything)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Writing Processes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>
                <a:solidFill>
                  <a:srgbClr val="695D46"/>
                </a:solidFill>
              </a:rPr>
              <a:t>Value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If students realize that writing processes can help them communicate their ideas more effectively, they are more likely to use them when NOT directed.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College composition—students will receive some level of guidance through the writing process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Other college courses—students need to direct themselves and seek out feedback on their own (Writing Center, instructor, peers)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Knowledge of Conventions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666666"/>
                </a:solidFill>
              </a:rPr>
              <a:t>Conventions arise from a history of use and facilitate reading by invoking common expectations between writers and readers. These expectations are not universal; they vary by </a:t>
            </a:r>
            <a:r>
              <a:rPr lang="en" b="1" dirty="0" smtClean="0">
                <a:solidFill>
                  <a:srgbClr val="666666"/>
                </a:solidFill>
              </a:rPr>
              <a:t>genre, </a:t>
            </a:r>
            <a:r>
              <a:rPr lang="en" b="1" dirty="0">
                <a:solidFill>
                  <a:srgbClr val="666666"/>
                </a:solidFill>
              </a:rPr>
              <a:t>by </a:t>
            </a:r>
            <a:r>
              <a:rPr lang="en" b="1" dirty="0" smtClean="0">
                <a:solidFill>
                  <a:srgbClr val="666666"/>
                </a:solidFill>
              </a:rPr>
              <a:t>discipline, </a:t>
            </a:r>
            <a:r>
              <a:rPr lang="en" b="1" dirty="0">
                <a:solidFill>
                  <a:srgbClr val="666666"/>
                </a:solidFill>
              </a:rPr>
              <a:t>and by occasion. 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dirty="0"/>
              <a:t>Conventions of format and structure based on range of genres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dirty="0"/>
              <a:t>Conventions of mechanics and grammar taught in context</a:t>
            </a:r>
          </a:p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" dirty="0"/>
              <a:t>Conventions of source integration and acknowledgement to avoid plagiarism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Knowledge of Conventions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/>
              <a:t>Conventions of format and structure based on range of genres: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College writers will be asked to consider how genre dictates things like structure, tone, paragraphing, thesis placement, and mechanics.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Genres: editorial, proposal, report, research article, narrative.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Students will be expected to move beyond the five-paragraph essay format.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Students will take more responsibility for analyzing genres to understand their demands.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Knowledge of Conventions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/>
              <a:t>Conventions of mechanics and grammar taught in context: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Most professors will place error-free writing far below content and development in importance.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Most professors will not teach the conventions of mechanics and grammar.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Instruction at the sentence level will focus more on stylistic choices rather than correctness.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Conventions of grammar and mechanics become an audience/genre issue.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Knowledge of Conventions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/>
              <a:t>Conventions of source integration and acknowledgement to avoid plagiarism: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Again, genre and audience needs will dictate source integration and citation.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Students will learn citation systems preferred by various disciplines.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Respect for intellectual property will inform discussions of plagiarism.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Source integration and acknowledgement are used to build a writer’s credibility.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College Readiness for English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4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400"/>
              <a:t>presented by Virginia Crank, UW-La Crosse; Wade Mahon, UW-Stevens Point; Karen McLeer, UW-Platteville; Shevaun Watson, UW-Milwaukee</a:t>
            </a:r>
          </a:p>
        </p:txBody>
      </p:sp>
    </p:spTree>
    <p:extLst>
      <p:ext uri="{BB962C8B-B14F-4D97-AF65-F5344CB8AC3E}">
        <p14:creationId xmlns:p14="http://schemas.microsoft.com/office/powerpoint/2010/main" val="110187855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Framework for Success in Postsecondary Writing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Eight habits of mind essential for success in college writing: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 i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Curiosity</a:t>
            </a: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– the desire to know more about the world.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 i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Openness </a:t>
            </a: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– the willingness to consider new ways of being and thinking in the world.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 i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Engagement</a:t>
            </a: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– a sense of investment and involvement in learning.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 i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Creativity </a:t>
            </a: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– the ability to use novel approaches for generating, investigating, and representing ideas.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 i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Persistence</a:t>
            </a: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– the ability to sustain interest in and attention to short- and long-term projects.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 i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Responsibility</a:t>
            </a: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– the ability to take ownership of one’s actions and understand the consequences of those actions for oneself and others.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 i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Flexibility</a:t>
            </a: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– the ability to adapt to situations, expectations, or demands.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 i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Metacognition</a:t>
            </a: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– the ability to reflect on one’s own thinking as well as on the individual and cultural processes used to structure knowledge.</a:t>
            </a:r>
          </a:p>
          <a:p>
            <a:pPr>
              <a:spcBef>
                <a:spcPts val="0"/>
              </a:spcBef>
              <a:buNone/>
            </a:pPr>
            <a:endParaRPr sz="1200" b="1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1873550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Rhetorical Knowledge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“Rhetorical Dexterity”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the ability to read, write, and function effectively within a broad array of rhetorical situations in and outside of school-based contexts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meta-level understanding of communication contexts and their varying needs and demands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anticipating this variety, expecting it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understanding that one is never done learning to write, but that new situations will necessarily involve “un-learning” and “re-learning” forms, “rules,” expectations, etc.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this is as much a skill as it is a mindset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Rhetorical Knowledge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67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Rhetorical Dexterity for Reading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exposure to a wide range of nonfiction texts—and difficult texts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shift from “what happened” to “what the author is trying to do”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more experience with tracking an argument or moves in a long discussion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Rhetorical Dexterity for Researching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T Sans Narrow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explicit discussion about wide range of source types—and the need for and credibility of each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T Sans Narrow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facilitating more individual decision-making about sources (with defense/rationale)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T Sans Narrow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shift from prescribed processes for research to a more recursive and “messy” process</a:t>
            </a:r>
          </a:p>
          <a:p>
            <a:pPr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Rhetorical Dexterity for Writing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T Sans Narrow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shift from discussions of correctness to discussions of credibility (within specific situations)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T Sans Narrow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teach forms/modes/genres, but overlay with concepts of inevitable variability and limitedness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T Sans Narrow"/>
            </a:pPr>
            <a:r>
              <a:rPr lang="en" sz="140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shift from linear processes and requirements to facilitating the “organic” learning that happens in the act of writing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Critical Thinking, Reading, and Writing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b="1" dirty="0">
                <a:latin typeface="PT Sans Narrow"/>
                <a:ea typeface="PT Sans Narrow"/>
                <a:cs typeface="PT Sans Narrow"/>
                <a:sym typeface="PT Sans Narrow"/>
              </a:rPr>
              <a:t>“</a:t>
            </a:r>
            <a:r>
              <a:rPr lang="en" sz="1400" b="1" i="1" dirty="0">
                <a:latin typeface="PT Sans Narrow"/>
                <a:ea typeface="PT Sans Narrow"/>
                <a:cs typeface="PT Sans Narrow"/>
                <a:sym typeface="PT Sans Narrow"/>
              </a:rPr>
              <a:t>Critical Thinking”</a:t>
            </a:r>
            <a:r>
              <a:rPr lang="en" sz="1400" b="1" dirty="0">
                <a:latin typeface="PT Sans Narrow"/>
                <a:ea typeface="PT Sans Narrow"/>
                <a:cs typeface="PT Sans Narrow"/>
                <a:sym typeface="PT Sans Narrow"/>
              </a:rPr>
              <a:t> describes the ability to recognize, analyze, and evaluate the logical connections between ideas</a:t>
            </a:r>
          </a:p>
          <a:p>
            <a:pPr indent="45720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This ability does not come naturally and is not easy to learn</a:t>
            </a:r>
          </a:p>
          <a:p>
            <a:pPr marL="971550" lvl="0" indent="-28575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Some advanced critical thinking vocabulary students struggle with in their writing (examples):</a:t>
            </a:r>
          </a:p>
          <a:p>
            <a:pPr indent="45720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Deliberate practice can help develop these skills</a:t>
            </a:r>
          </a:p>
          <a:p>
            <a:pPr marL="971550" lvl="0" indent="-28575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Key teaching tool: “Argument Mapping”—Helps us to visualize the relationships between ideas</a:t>
            </a:r>
          </a:p>
          <a:p>
            <a:pPr marL="914400" indent="45720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i="1" dirty="0">
                <a:solidFill>
                  <a:schemeClr val="bg2">
                    <a:lumMod val="50000"/>
                  </a:schemeClr>
                </a:solidFill>
                <a:latin typeface="PT Sans Narrow"/>
                <a:ea typeface="PT Sans Narrow"/>
                <a:cs typeface="PT Sans Narrow"/>
                <a:sym typeface="PT Sans Narrow"/>
              </a:rPr>
              <a:t>(UWSP project</a:t>
            </a:r>
            <a:r>
              <a:rPr lang="en" sz="1400" i="1" dirty="0" smtClean="0">
                <a:solidFill>
                  <a:schemeClr val="bg2">
                    <a:lumMod val="50000"/>
                  </a:schemeClr>
                </a:solidFill>
                <a:latin typeface="PT Sans Narrow"/>
                <a:ea typeface="PT Sans Narrow"/>
                <a:cs typeface="PT Sans Narrow"/>
                <a:sym typeface="PT Sans Narrow"/>
              </a:rPr>
              <a:t>: </a:t>
            </a:r>
            <a:r>
              <a:rPr lang="en" sz="1400" i="1" dirty="0" smtClean="0">
                <a:solidFill>
                  <a:srgbClr val="00206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https://argumentmapping.wordpress.com/)</a:t>
            </a:r>
            <a:endParaRPr lang="en" sz="1400" i="1" dirty="0">
              <a:solidFill>
                <a:srgbClr val="00206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marL="914400" indent="45720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i="1" dirty="0">
                <a:solidFill>
                  <a:schemeClr val="bg2">
                    <a:lumMod val="50000"/>
                  </a:schemeClr>
                </a:solidFill>
                <a:latin typeface="PT Sans Narrow"/>
                <a:ea typeface="PT Sans Narrow"/>
                <a:cs typeface="PT Sans Narrow"/>
                <a:sym typeface="PT Sans Narrow"/>
              </a:rPr>
              <a:t>(Rationale.com)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Critical Thinking, Reading, and Writing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1251850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/>
              <a:t>Mapping the logical structure of arguments:</a:t>
            </a:r>
          </a:p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endParaRPr sz="600" i="1" dirty="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i="1" dirty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Toulmin Method		</a:t>
            </a:r>
            <a:r>
              <a:rPr lang="en" sz="1400" i="1" dirty="0" smtClean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    </a:t>
            </a:r>
            <a:r>
              <a:rPr lang="en" sz="1400" i="1" dirty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	</a:t>
            </a:r>
            <a:r>
              <a:rPr lang="en" sz="1400" i="1" dirty="0" smtClean="0">
                <a:solidFill>
                  <a:srgbClr val="00000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               Rationale.com</a:t>
            </a:r>
            <a:endParaRPr lang="en" sz="1400" i="1" dirty="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endParaRPr sz="1400" i="1" dirty="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 sz="1400" i="1" dirty="0">
              <a:solidFill>
                <a:srgbClr val="000000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7550" y="2336625"/>
            <a:ext cx="4531800" cy="216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2423425"/>
            <a:ext cx="3995950" cy="1709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Critical Thinking, Reading, and Writing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152425"/>
            <a:ext cx="8520599" cy="341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/>
              <a:t>Mapping the rhetorical structure of arguments</a:t>
            </a: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>
                <a:solidFill>
                  <a:srgbClr val="000000"/>
                </a:solidFill>
              </a:rPr>
              <a:t>Strategic (vs. topical) outlines: emphasis on what a paragraph/section is </a:t>
            </a:r>
            <a:r>
              <a:rPr lang="en" sz="1400" i="1" dirty="0">
                <a:solidFill>
                  <a:srgbClr val="000000"/>
                </a:solidFill>
              </a:rPr>
              <a:t>doing </a:t>
            </a:r>
            <a:r>
              <a:rPr lang="en" sz="1400" dirty="0">
                <a:solidFill>
                  <a:srgbClr val="000000"/>
                </a:solidFill>
              </a:rPr>
              <a:t>vs. what it is </a:t>
            </a:r>
            <a:r>
              <a:rPr lang="en" sz="1400" i="1" dirty="0">
                <a:solidFill>
                  <a:srgbClr val="000000"/>
                </a:solidFill>
              </a:rPr>
              <a:t>saying</a:t>
            </a:r>
          </a:p>
          <a:p>
            <a:pPr marL="914400" indent="45720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i="1" u="sng" dirty="0">
                <a:solidFill>
                  <a:srgbClr val="000000"/>
                </a:solidFill>
              </a:rPr>
              <a:t>Paragraphs</a:t>
            </a:r>
            <a:r>
              <a:rPr lang="en" sz="1400" i="1" dirty="0">
                <a:solidFill>
                  <a:srgbClr val="000000"/>
                </a:solidFill>
              </a:rPr>
              <a:t> 		   </a:t>
            </a:r>
            <a:r>
              <a:rPr lang="en" sz="1400" i="1" u="sng" dirty="0">
                <a:solidFill>
                  <a:srgbClr val="000000"/>
                </a:solidFill>
              </a:rPr>
              <a:t>Sections</a:t>
            </a: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 smtClean="0">
                <a:solidFill>
                  <a:srgbClr val="000000"/>
                </a:solidFill>
              </a:rPr>
              <a:t>	         Introduction</a:t>
            </a:r>
            <a:r>
              <a:rPr lang="en" sz="1400" dirty="0">
                <a:solidFill>
                  <a:srgbClr val="000000"/>
                </a:solidFill>
              </a:rPr>
              <a:t>		   Introduction</a:t>
            </a: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 smtClean="0">
                <a:solidFill>
                  <a:srgbClr val="000000"/>
                </a:solidFill>
              </a:rPr>
              <a:t>	         Body </a:t>
            </a:r>
            <a:r>
              <a:rPr lang="en" sz="1400" dirty="0">
                <a:solidFill>
                  <a:srgbClr val="000000"/>
                </a:solidFill>
              </a:rPr>
              <a:t>#1		</a:t>
            </a:r>
            <a:r>
              <a:rPr lang="en" sz="1400" dirty="0" smtClean="0">
                <a:solidFill>
                  <a:srgbClr val="000000"/>
                </a:solidFill>
              </a:rPr>
              <a:t>   </a:t>
            </a:r>
            <a:r>
              <a:rPr lang="en" sz="1400" dirty="0">
                <a:solidFill>
                  <a:srgbClr val="000000"/>
                </a:solidFill>
              </a:rPr>
              <a:t>Background</a:t>
            </a: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b="1" dirty="0">
                <a:solidFill>
                  <a:srgbClr val="000000"/>
                </a:solidFill>
              </a:rPr>
              <a:t>5 ¶ Essay	</a:t>
            </a:r>
            <a:r>
              <a:rPr lang="en" sz="1400" b="1" dirty="0" smtClean="0">
                <a:solidFill>
                  <a:srgbClr val="000000"/>
                </a:solidFill>
              </a:rPr>
              <a:t>         </a:t>
            </a:r>
            <a:r>
              <a:rPr lang="en" sz="1400" dirty="0" smtClean="0">
                <a:solidFill>
                  <a:srgbClr val="000000"/>
                </a:solidFill>
              </a:rPr>
              <a:t>Body </a:t>
            </a:r>
            <a:r>
              <a:rPr lang="en" sz="1400" dirty="0">
                <a:solidFill>
                  <a:srgbClr val="000000"/>
                </a:solidFill>
              </a:rPr>
              <a:t>#2		 </a:t>
            </a:r>
            <a:r>
              <a:rPr lang="en" sz="1400" dirty="0" smtClean="0">
                <a:solidFill>
                  <a:srgbClr val="000000"/>
                </a:solidFill>
              </a:rPr>
              <a:t>  </a:t>
            </a:r>
            <a:r>
              <a:rPr lang="en" sz="1400" dirty="0">
                <a:solidFill>
                  <a:srgbClr val="000000"/>
                </a:solidFill>
              </a:rPr>
              <a:t>Proposition (Thesis)	     </a:t>
            </a:r>
            <a:r>
              <a:rPr lang="en" sz="1400" b="1" dirty="0">
                <a:solidFill>
                  <a:srgbClr val="000000"/>
                </a:solidFill>
              </a:rPr>
              <a:t>Classical Arrangement</a:t>
            </a: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>
                <a:solidFill>
                  <a:srgbClr val="000000"/>
                </a:solidFill>
              </a:rPr>
              <a:t>	 </a:t>
            </a:r>
            <a:r>
              <a:rPr lang="en" sz="1400" dirty="0" smtClean="0">
                <a:solidFill>
                  <a:srgbClr val="000000"/>
                </a:solidFill>
              </a:rPr>
              <a:t>        Body </a:t>
            </a:r>
            <a:r>
              <a:rPr lang="en" sz="1400" dirty="0">
                <a:solidFill>
                  <a:srgbClr val="000000"/>
                </a:solidFill>
              </a:rPr>
              <a:t>#3		</a:t>
            </a:r>
            <a:r>
              <a:rPr lang="en" sz="1400" dirty="0" smtClean="0">
                <a:solidFill>
                  <a:srgbClr val="000000"/>
                </a:solidFill>
              </a:rPr>
              <a:t>   Proof</a:t>
            </a:r>
            <a:endParaRPr lang="en" sz="1400" dirty="0">
              <a:solidFill>
                <a:srgbClr val="000000"/>
              </a:solidFill>
            </a:endParaRPr>
          </a:p>
          <a:p>
            <a:pPr mar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>
                <a:solidFill>
                  <a:srgbClr val="000000"/>
                </a:solidFill>
              </a:rPr>
              <a:t>	 </a:t>
            </a:r>
            <a:r>
              <a:rPr lang="en" sz="1400" dirty="0" smtClean="0">
                <a:solidFill>
                  <a:srgbClr val="000000"/>
                </a:solidFill>
              </a:rPr>
              <a:t>        Conclusion</a:t>
            </a:r>
            <a:r>
              <a:rPr lang="en" sz="1400" dirty="0">
                <a:solidFill>
                  <a:srgbClr val="000000"/>
                </a:solidFill>
              </a:rPr>
              <a:t>		 </a:t>
            </a:r>
            <a:r>
              <a:rPr lang="en" sz="1400" dirty="0" smtClean="0">
                <a:solidFill>
                  <a:srgbClr val="000000"/>
                </a:solidFill>
              </a:rPr>
              <a:t>  </a:t>
            </a:r>
            <a:r>
              <a:rPr lang="en" sz="1400" dirty="0">
                <a:solidFill>
                  <a:srgbClr val="000000"/>
                </a:solidFill>
              </a:rPr>
              <a:t>Refutation</a:t>
            </a:r>
          </a:p>
          <a:p>
            <a:pPr marL="0" lv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>
                <a:solidFill>
                  <a:srgbClr val="000000"/>
                </a:solidFill>
              </a:rPr>
              <a:t>				</a:t>
            </a:r>
            <a:r>
              <a:rPr lang="en" sz="1400" dirty="0" smtClean="0">
                <a:solidFill>
                  <a:srgbClr val="000000"/>
                </a:solidFill>
              </a:rPr>
              <a:t>   </a:t>
            </a:r>
            <a:r>
              <a:rPr lang="en" sz="1400" dirty="0">
                <a:solidFill>
                  <a:srgbClr val="000000"/>
                </a:solidFill>
              </a:rPr>
              <a:t>Conclusion</a:t>
            </a:r>
          </a:p>
        </p:txBody>
      </p:sp>
      <p:cxnSp>
        <p:nvCxnSpPr>
          <p:cNvPr id="102" name="Shape 102"/>
          <p:cNvCxnSpPr/>
          <p:nvPr/>
        </p:nvCxnSpPr>
        <p:spPr>
          <a:xfrm>
            <a:off x="3219200" y="2249825"/>
            <a:ext cx="21599" cy="228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Critical Thinking, Reading, and Writing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1152425"/>
            <a:ext cx="8520599" cy="365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/>
              <a:t>Critical Reading and Writing</a:t>
            </a:r>
          </a:p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>
                <a:solidFill>
                  <a:srgbClr val="000000"/>
                </a:solidFill>
              </a:rPr>
              <a:t>Both reading and writing benefit from logical and rhetorical mapping</a:t>
            </a:r>
          </a:p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i="1" dirty="0">
                <a:solidFill>
                  <a:srgbClr val="000000"/>
                </a:solidFill>
              </a:rPr>
              <a:t>Reading</a:t>
            </a:r>
            <a:r>
              <a:rPr lang="en" sz="1400" dirty="0">
                <a:solidFill>
                  <a:srgbClr val="000000"/>
                </a:solidFill>
              </a:rPr>
              <a:t>: </a:t>
            </a:r>
          </a:p>
          <a:p>
            <a:pPr marL="514350" lvl="0" indent="-28575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0000"/>
                </a:solidFill>
              </a:rPr>
              <a:t>Students need to be able to identify the main idea in any text they read. </a:t>
            </a:r>
          </a:p>
          <a:p>
            <a:pPr marL="514350" lvl="0" indent="-28575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0000"/>
                </a:solidFill>
              </a:rPr>
              <a:t>Identifying the rhetorical structure / outline of a text helps them pinpoint the author’s strategy, the “thesis,” and the underlying logical structure.</a:t>
            </a:r>
          </a:p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i="1" dirty="0">
                <a:solidFill>
                  <a:srgbClr val="000000"/>
                </a:solidFill>
              </a:rPr>
              <a:t>Writing</a:t>
            </a:r>
            <a:r>
              <a:rPr lang="en" sz="1400" dirty="0">
                <a:solidFill>
                  <a:srgbClr val="000000"/>
                </a:solidFill>
              </a:rPr>
              <a:t>: </a:t>
            </a:r>
          </a:p>
          <a:p>
            <a:pPr marL="514350" lvl="0" indent="-28575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0000"/>
                </a:solidFill>
              </a:rPr>
              <a:t>Students need to be able to articulate the main idea / thesis of what they are writing. </a:t>
            </a:r>
          </a:p>
          <a:p>
            <a:pPr marL="514350" lvl="0" indent="-28575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000000"/>
                </a:solidFill>
              </a:rPr>
              <a:t>Both logical and rhetorical “maps” help them visualize what they need to say and how their arguments differ from opposing views.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1031</Words>
  <Application>Microsoft Office PowerPoint</Application>
  <PresentationFormat>On-screen Show (16:9)</PresentationFormat>
  <Paragraphs>114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PT Sans Narrow</vt:lpstr>
      <vt:lpstr>Arial</vt:lpstr>
      <vt:lpstr>Open Sans</vt:lpstr>
      <vt:lpstr>tropic</vt:lpstr>
      <vt:lpstr>Welcome!  The College Readiness for English webinar will begin soon.  Please mute your sound to avoid noise distraction during the webinar.</vt:lpstr>
      <vt:lpstr>College Readiness for English</vt:lpstr>
      <vt:lpstr>Framework for Success in Postsecondary Writing</vt:lpstr>
      <vt:lpstr>Rhetorical Knowledge</vt:lpstr>
      <vt:lpstr>Rhetorical Knowledge</vt:lpstr>
      <vt:lpstr>Critical Thinking, Reading, and Writing</vt:lpstr>
      <vt:lpstr>Critical Thinking, Reading, and Writing</vt:lpstr>
      <vt:lpstr>Critical Thinking, Reading, and Writing</vt:lpstr>
      <vt:lpstr>Critical Thinking, Reading, and Writing</vt:lpstr>
      <vt:lpstr>Writing Processes</vt:lpstr>
      <vt:lpstr>Writing Processes</vt:lpstr>
      <vt:lpstr>Writing Processes</vt:lpstr>
      <vt:lpstr>Knowledge of Conventions</vt:lpstr>
      <vt:lpstr>Knowledge of Conventions</vt:lpstr>
      <vt:lpstr>Knowledge of Conventions</vt:lpstr>
      <vt:lpstr>Knowledge of Conventions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Readiness for English</dc:title>
  <dc:creator>Crank Virginia N</dc:creator>
  <cp:lastModifiedBy>Diane Waters</cp:lastModifiedBy>
  <cp:revision>7</cp:revision>
  <dcterms:modified xsi:type="dcterms:W3CDTF">2015-11-19T14:10:22Z</dcterms:modified>
</cp:coreProperties>
</file>