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2" r:id="rId1"/>
  </p:sldMasterIdLst>
  <p:notesMasterIdLst>
    <p:notesMasterId r:id="rId43"/>
  </p:notesMasterIdLst>
  <p:handoutMasterIdLst>
    <p:handoutMasterId r:id="rId44"/>
  </p:handoutMasterIdLst>
  <p:sldIdLst>
    <p:sldId id="256" r:id="rId2"/>
    <p:sldId id="850" r:id="rId3"/>
    <p:sldId id="396" r:id="rId4"/>
    <p:sldId id="856" r:id="rId5"/>
    <p:sldId id="397" r:id="rId6"/>
    <p:sldId id="836" r:id="rId7"/>
    <p:sldId id="399" r:id="rId8"/>
    <p:sldId id="837" r:id="rId9"/>
    <p:sldId id="851" r:id="rId10"/>
    <p:sldId id="853" r:id="rId11"/>
    <p:sldId id="599" r:id="rId12"/>
    <p:sldId id="388" r:id="rId13"/>
    <p:sldId id="834" r:id="rId14"/>
    <p:sldId id="761" r:id="rId15"/>
    <p:sldId id="857" r:id="rId16"/>
    <p:sldId id="401" r:id="rId17"/>
    <p:sldId id="400" r:id="rId18"/>
    <p:sldId id="402" r:id="rId19"/>
    <p:sldId id="852" r:id="rId20"/>
    <p:sldId id="757" r:id="rId21"/>
    <p:sldId id="858" r:id="rId22"/>
    <p:sldId id="390" r:id="rId23"/>
    <p:sldId id="392" r:id="rId24"/>
    <p:sldId id="838" r:id="rId25"/>
    <p:sldId id="395" r:id="rId26"/>
    <p:sldId id="839" r:id="rId27"/>
    <p:sldId id="840" r:id="rId28"/>
    <p:sldId id="841" r:id="rId29"/>
    <p:sldId id="842" r:id="rId30"/>
    <p:sldId id="843" r:id="rId31"/>
    <p:sldId id="844" r:id="rId32"/>
    <p:sldId id="846" r:id="rId33"/>
    <p:sldId id="847" r:id="rId34"/>
    <p:sldId id="849" r:id="rId35"/>
    <p:sldId id="848" r:id="rId36"/>
    <p:sldId id="833" r:id="rId37"/>
    <p:sldId id="859" r:id="rId38"/>
    <p:sldId id="854" r:id="rId39"/>
    <p:sldId id="391" r:id="rId40"/>
    <p:sldId id="855" r:id="rId41"/>
    <p:sldId id="860"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Palet" initials="ZP" lastIdx="2" clrIdx="0">
    <p:extLst>
      <p:ext uri="{19B8F6BF-5375-455C-9EA6-DF929625EA0E}">
        <p15:presenceInfo xmlns:p15="http://schemas.microsoft.com/office/powerpoint/2012/main" userId="S::zpalet@huronconsultinggroup.com::3fca2627-9ab4-4e7a-824e-69008356a124" providerId="AD"/>
      </p:ext>
    </p:extLst>
  </p:cmAuthor>
  <p:cmAuthor id="2" name="Matt Tyburowski" initials="MT" lastIdx="10" clrIdx="1">
    <p:extLst>
      <p:ext uri="{19B8F6BF-5375-455C-9EA6-DF929625EA0E}">
        <p15:presenceInfo xmlns:p15="http://schemas.microsoft.com/office/powerpoint/2012/main" userId="6f1a346958b862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6532" autoAdjust="0"/>
  </p:normalViewPr>
  <p:slideViewPr>
    <p:cSldViewPr snapToGrid="0">
      <p:cViewPr varScale="1">
        <p:scale>
          <a:sx n="114" d="100"/>
          <a:sy n="114" d="100"/>
        </p:scale>
        <p:origin x="666"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014AC-A0DE-4DD6-B62C-FE9BA0EAA5CD}" type="doc">
      <dgm:prSet loTypeId="urn:microsoft.com/office/officeart/2005/8/layout/pyramid2" loCatId="pyramid" qsTypeId="urn:microsoft.com/office/officeart/2005/8/quickstyle/simple1" qsCatId="simple" csTypeId="urn:microsoft.com/office/officeart/2005/8/colors/accent3_2" csCatId="accent3" phldr="1"/>
      <dgm:spPr/>
    </dgm:pt>
    <dgm:pt modelId="{E34CE19E-490F-4D0B-9D81-A7AA0D3150EE}">
      <dgm:prSet phldrT="[Text]" custT="1"/>
      <dgm:spPr/>
      <dgm:t>
        <a:bodyPr/>
        <a:lstStyle/>
        <a:p>
          <a:r>
            <a:rPr lang="en-US" sz="2000" b="1" dirty="0"/>
            <a:t>Level 1</a:t>
          </a:r>
          <a:endParaRPr lang="en-US" sz="1600" b="1" dirty="0"/>
        </a:p>
        <a:p>
          <a:r>
            <a:rPr lang="en-US" sz="1400" dirty="0"/>
            <a:t>Highest Level of Budget Input</a:t>
          </a:r>
        </a:p>
        <a:p>
          <a:r>
            <a:rPr lang="en-US" sz="1400" i="1" dirty="0"/>
            <a:t>“Required” Level</a:t>
          </a:r>
        </a:p>
      </dgm:t>
    </dgm:pt>
    <dgm:pt modelId="{08ED7FF1-0012-418E-915D-A03F78D56F17}" type="parTrans" cxnId="{E4A9CB38-AF6F-4378-B794-9EDA1C474C0A}">
      <dgm:prSet/>
      <dgm:spPr/>
      <dgm:t>
        <a:bodyPr/>
        <a:lstStyle/>
        <a:p>
          <a:endParaRPr lang="en-US"/>
        </a:p>
      </dgm:t>
    </dgm:pt>
    <dgm:pt modelId="{96DFDB3B-64D9-4A63-B1AF-CBD260991D31}" type="sibTrans" cxnId="{E4A9CB38-AF6F-4378-B794-9EDA1C474C0A}">
      <dgm:prSet/>
      <dgm:spPr/>
      <dgm:t>
        <a:bodyPr/>
        <a:lstStyle/>
        <a:p>
          <a:endParaRPr lang="en-US"/>
        </a:p>
      </dgm:t>
    </dgm:pt>
    <dgm:pt modelId="{4C967462-743F-4940-B8F4-90AAB1C6954C}">
      <dgm:prSet phldrT="[Text]" custT="1"/>
      <dgm:spPr/>
      <dgm:t>
        <a:bodyPr/>
        <a:lstStyle/>
        <a:p>
          <a:pPr algn="ctr"/>
          <a:r>
            <a:rPr lang="en-US" sz="2000" b="1" dirty="0"/>
            <a:t>Level 2</a:t>
          </a:r>
          <a:endParaRPr lang="en-US" sz="1200" b="1" dirty="0"/>
        </a:p>
        <a:p>
          <a:pPr algn="ctr"/>
          <a:r>
            <a:rPr lang="en-US" sz="1400" dirty="0"/>
            <a:t>An intermediate level in between the GL accounts and level 1</a:t>
          </a:r>
        </a:p>
      </dgm:t>
    </dgm:pt>
    <dgm:pt modelId="{3036B06F-C542-440A-BAD7-53DCF037376E}" type="parTrans" cxnId="{102DB12A-225B-494A-96E8-1BB87A206738}">
      <dgm:prSet/>
      <dgm:spPr/>
      <dgm:t>
        <a:bodyPr/>
        <a:lstStyle/>
        <a:p>
          <a:endParaRPr lang="en-US"/>
        </a:p>
      </dgm:t>
    </dgm:pt>
    <dgm:pt modelId="{FE950259-FABB-4328-886E-9FB6B5F8DF7B}" type="sibTrans" cxnId="{102DB12A-225B-494A-96E8-1BB87A206738}">
      <dgm:prSet/>
      <dgm:spPr/>
      <dgm:t>
        <a:bodyPr/>
        <a:lstStyle/>
        <a:p>
          <a:endParaRPr lang="en-US"/>
        </a:p>
      </dgm:t>
    </dgm:pt>
    <dgm:pt modelId="{19067021-CD26-4152-B3B7-6F84CEE20CC3}">
      <dgm:prSet phldrT="[Text]" custT="1"/>
      <dgm:spPr/>
      <dgm:t>
        <a:bodyPr/>
        <a:lstStyle/>
        <a:p>
          <a:r>
            <a:rPr lang="en-US" sz="2000" b="1" dirty="0"/>
            <a:t>Level 3</a:t>
          </a:r>
          <a:endParaRPr lang="en-US" sz="1200" b="1" dirty="0"/>
        </a:p>
        <a:p>
          <a:r>
            <a:rPr lang="en-US" sz="1400" dirty="0"/>
            <a:t>The </a:t>
          </a:r>
          <a:r>
            <a:rPr lang="en-US" sz="1400" u="sng" dirty="0"/>
            <a:t>lowest</a:t>
          </a:r>
          <a:r>
            <a:rPr lang="en-US" sz="1400" dirty="0"/>
            <a:t> (or most granular) level available for </a:t>
          </a:r>
          <a:r>
            <a:rPr lang="en-US" sz="1400" u="sng" dirty="0"/>
            <a:t>Non Comp</a:t>
          </a:r>
          <a:r>
            <a:rPr lang="en-US" sz="1400" dirty="0"/>
            <a:t> and </a:t>
          </a:r>
          <a:r>
            <a:rPr lang="en-US" sz="1400" u="sng" dirty="0"/>
            <a:t>Revenue</a:t>
          </a:r>
          <a:r>
            <a:rPr lang="en-US" sz="1400" dirty="0"/>
            <a:t> budgeting, and will contain exclusively GL accounts from SFS</a:t>
          </a:r>
        </a:p>
      </dgm:t>
    </dgm:pt>
    <dgm:pt modelId="{7FBB5EEE-9AA8-45BF-80EE-6E073024EA5B}" type="parTrans" cxnId="{E7788A1A-F346-49A3-BF8C-5A791056A5DE}">
      <dgm:prSet/>
      <dgm:spPr/>
      <dgm:t>
        <a:bodyPr/>
        <a:lstStyle/>
        <a:p>
          <a:endParaRPr lang="en-US"/>
        </a:p>
      </dgm:t>
    </dgm:pt>
    <dgm:pt modelId="{13D54156-E471-4DB4-A8C7-54AB578F423B}" type="sibTrans" cxnId="{E7788A1A-F346-49A3-BF8C-5A791056A5DE}">
      <dgm:prSet/>
      <dgm:spPr/>
      <dgm:t>
        <a:bodyPr/>
        <a:lstStyle/>
        <a:p>
          <a:endParaRPr lang="en-US"/>
        </a:p>
      </dgm:t>
    </dgm:pt>
    <dgm:pt modelId="{2DE9581F-2B8F-41A8-B35B-8A336317A52C}">
      <dgm:prSet phldrT="[Text]" custT="1"/>
      <dgm:spPr/>
      <dgm:t>
        <a:bodyPr/>
        <a:lstStyle/>
        <a:p>
          <a:r>
            <a:rPr lang="en-US" sz="2000" b="1" dirty="0"/>
            <a:t>Level 4</a:t>
          </a:r>
          <a:endParaRPr lang="en-US" sz="1200" b="1" dirty="0"/>
        </a:p>
        <a:p>
          <a:r>
            <a:rPr lang="en-US" sz="1400" dirty="0"/>
            <a:t>The </a:t>
          </a:r>
          <a:r>
            <a:rPr lang="en-US" sz="1400" u="sng" dirty="0"/>
            <a:t>lowest</a:t>
          </a:r>
          <a:r>
            <a:rPr lang="en-US" sz="1400" dirty="0"/>
            <a:t> (or most granular) level available for </a:t>
          </a:r>
          <a:r>
            <a:rPr lang="en-US" sz="1400" u="sng" dirty="0"/>
            <a:t>Fringe</a:t>
          </a:r>
          <a:r>
            <a:rPr lang="en-US" sz="1400" dirty="0"/>
            <a:t> budgeting, and will contain exclusively GL accounts from SFS</a:t>
          </a:r>
        </a:p>
      </dgm:t>
    </dgm:pt>
    <dgm:pt modelId="{36E0C41F-DFA7-46E8-9BF4-A7B1F45C7921}" type="parTrans" cxnId="{59313218-8B97-4C3C-86EC-F27BDA73EC45}">
      <dgm:prSet/>
      <dgm:spPr/>
      <dgm:t>
        <a:bodyPr/>
        <a:lstStyle/>
        <a:p>
          <a:endParaRPr lang="en-US"/>
        </a:p>
      </dgm:t>
    </dgm:pt>
    <dgm:pt modelId="{9BC8CA03-EFD0-4C73-A83F-FA4669C05502}" type="sibTrans" cxnId="{59313218-8B97-4C3C-86EC-F27BDA73EC45}">
      <dgm:prSet/>
      <dgm:spPr/>
      <dgm:t>
        <a:bodyPr/>
        <a:lstStyle/>
        <a:p>
          <a:endParaRPr lang="en-US"/>
        </a:p>
      </dgm:t>
    </dgm:pt>
    <dgm:pt modelId="{CF053298-8EBA-4B9C-8629-BA303091723F}">
      <dgm:prSet phldrT="[Text]"/>
      <dgm:spPr/>
      <dgm:t>
        <a:bodyPr/>
        <a:lstStyle/>
        <a:p>
          <a:pPr algn="l"/>
          <a:endParaRPr lang="en-US" sz="900" dirty="0"/>
        </a:p>
      </dgm:t>
    </dgm:pt>
    <dgm:pt modelId="{BD1B4A84-9C43-4530-AFB9-FA7FC74E7D63}" type="parTrans" cxnId="{D96CFE26-3296-40B9-A65D-CA4545EB96CA}">
      <dgm:prSet/>
      <dgm:spPr/>
      <dgm:t>
        <a:bodyPr/>
        <a:lstStyle/>
        <a:p>
          <a:endParaRPr lang="en-US"/>
        </a:p>
      </dgm:t>
    </dgm:pt>
    <dgm:pt modelId="{59D11424-188A-413A-BD21-6212B6567F31}" type="sibTrans" cxnId="{D96CFE26-3296-40B9-A65D-CA4545EB96CA}">
      <dgm:prSet/>
      <dgm:spPr/>
      <dgm:t>
        <a:bodyPr/>
        <a:lstStyle/>
        <a:p>
          <a:endParaRPr lang="en-US"/>
        </a:p>
      </dgm:t>
    </dgm:pt>
    <dgm:pt modelId="{3BE13BFC-958E-466D-9116-6DA35FFAF31C}" type="pres">
      <dgm:prSet presAssocID="{502014AC-A0DE-4DD6-B62C-FE9BA0EAA5CD}" presName="compositeShape" presStyleCnt="0">
        <dgm:presLayoutVars>
          <dgm:dir/>
          <dgm:resizeHandles/>
        </dgm:presLayoutVars>
      </dgm:prSet>
      <dgm:spPr/>
    </dgm:pt>
    <dgm:pt modelId="{3004960D-BF78-4E13-8F37-1DF2A2514C60}" type="pres">
      <dgm:prSet presAssocID="{502014AC-A0DE-4DD6-B62C-FE9BA0EAA5CD}" presName="pyramid" presStyleLbl="node1" presStyleIdx="0" presStyleCnt="1" custScaleX="143566"/>
      <dgm:spPr/>
    </dgm:pt>
    <dgm:pt modelId="{20E97DC6-F556-4197-B9A4-8213622B5223}" type="pres">
      <dgm:prSet presAssocID="{502014AC-A0DE-4DD6-B62C-FE9BA0EAA5CD}" presName="theList" presStyleCnt="0"/>
      <dgm:spPr/>
    </dgm:pt>
    <dgm:pt modelId="{6DEA1BF1-46C6-4524-842C-83C998D67FB9}" type="pres">
      <dgm:prSet presAssocID="{E34CE19E-490F-4D0B-9D81-A7AA0D3150EE}" presName="aNode" presStyleLbl="fgAcc1" presStyleIdx="0" presStyleCnt="4" custLinFactNeighborY="49613">
        <dgm:presLayoutVars>
          <dgm:bulletEnabled val="1"/>
        </dgm:presLayoutVars>
      </dgm:prSet>
      <dgm:spPr/>
    </dgm:pt>
    <dgm:pt modelId="{D88B6B55-EB3B-4022-B0BC-93BA15B95121}" type="pres">
      <dgm:prSet presAssocID="{E34CE19E-490F-4D0B-9D81-A7AA0D3150EE}" presName="aSpace" presStyleCnt="0"/>
      <dgm:spPr/>
    </dgm:pt>
    <dgm:pt modelId="{84AEF179-9749-4B11-B030-CC12E0FD504C}" type="pres">
      <dgm:prSet presAssocID="{4C967462-743F-4940-B8F4-90AAB1C6954C}" presName="aNode" presStyleLbl="fgAcc1" presStyleIdx="1" presStyleCnt="4" custLinFactNeighborY="99227">
        <dgm:presLayoutVars>
          <dgm:bulletEnabled val="1"/>
        </dgm:presLayoutVars>
      </dgm:prSet>
      <dgm:spPr/>
    </dgm:pt>
    <dgm:pt modelId="{BFD5B4C4-03E0-4FA4-BD99-38C677784AFE}" type="pres">
      <dgm:prSet presAssocID="{4C967462-743F-4940-B8F4-90AAB1C6954C}" presName="aSpace" presStyleCnt="0"/>
      <dgm:spPr/>
    </dgm:pt>
    <dgm:pt modelId="{F33229DB-D84F-4016-A678-FFF5B3811AEB}" type="pres">
      <dgm:prSet presAssocID="{19067021-CD26-4152-B3B7-6F84CEE20CC3}" presName="aNode" presStyleLbl="fgAcc1" presStyleIdx="2" presStyleCnt="4" custScaleY="113453" custLinFactY="14379" custLinFactNeighborY="100000">
        <dgm:presLayoutVars>
          <dgm:bulletEnabled val="1"/>
        </dgm:presLayoutVars>
      </dgm:prSet>
      <dgm:spPr/>
    </dgm:pt>
    <dgm:pt modelId="{D22BA220-DE81-4A65-B1B8-721FAA8BBD88}" type="pres">
      <dgm:prSet presAssocID="{19067021-CD26-4152-B3B7-6F84CEE20CC3}" presName="aSpace" presStyleCnt="0"/>
      <dgm:spPr/>
    </dgm:pt>
    <dgm:pt modelId="{CD2397BA-D97A-4759-8FA2-C7580C86ED1A}" type="pres">
      <dgm:prSet presAssocID="{2DE9581F-2B8F-41A8-B35B-8A336317A52C}" presName="aNode" presStyleLbl="fgAcc1" presStyleIdx="3" presStyleCnt="4" custScaleY="125663" custLinFactY="21617" custLinFactNeighborY="100000">
        <dgm:presLayoutVars>
          <dgm:bulletEnabled val="1"/>
        </dgm:presLayoutVars>
      </dgm:prSet>
      <dgm:spPr/>
    </dgm:pt>
    <dgm:pt modelId="{D5DBF5E9-1A07-4743-A290-FA72700FF0EF}" type="pres">
      <dgm:prSet presAssocID="{2DE9581F-2B8F-41A8-B35B-8A336317A52C}" presName="aSpace" presStyleCnt="0"/>
      <dgm:spPr/>
    </dgm:pt>
  </dgm:ptLst>
  <dgm:cxnLst>
    <dgm:cxn modelId="{919F0B13-C87E-48D2-A25C-08C220751757}" type="presOf" srcId="{502014AC-A0DE-4DD6-B62C-FE9BA0EAA5CD}" destId="{3BE13BFC-958E-466D-9116-6DA35FFAF31C}" srcOrd="0" destOrd="0" presId="urn:microsoft.com/office/officeart/2005/8/layout/pyramid2"/>
    <dgm:cxn modelId="{59313218-8B97-4C3C-86EC-F27BDA73EC45}" srcId="{502014AC-A0DE-4DD6-B62C-FE9BA0EAA5CD}" destId="{2DE9581F-2B8F-41A8-B35B-8A336317A52C}" srcOrd="3" destOrd="0" parTransId="{36E0C41F-DFA7-46E8-9BF4-A7B1F45C7921}" sibTransId="{9BC8CA03-EFD0-4C73-A83F-FA4669C05502}"/>
    <dgm:cxn modelId="{E7788A1A-F346-49A3-BF8C-5A791056A5DE}" srcId="{502014AC-A0DE-4DD6-B62C-FE9BA0EAA5CD}" destId="{19067021-CD26-4152-B3B7-6F84CEE20CC3}" srcOrd="2" destOrd="0" parTransId="{7FBB5EEE-9AA8-45BF-80EE-6E073024EA5B}" sibTransId="{13D54156-E471-4DB4-A8C7-54AB578F423B}"/>
    <dgm:cxn modelId="{D96CFE26-3296-40B9-A65D-CA4545EB96CA}" srcId="{4C967462-743F-4940-B8F4-90AAB1C6954C}" destId="{CF053298-8EBA-4B9C-8629-BA303091723F}" srcOrd="0" destOrd="0" parTransId="{BD1B4A84-9C43-4530-AFB9-FA7FC74E7D63}" sibTransId="{59D11424-188A-413A-BD21-6212B6567F31}"/>
    <dgm:cxn modelId="{102DB12A-225B-494A-96E8-1BB87A206738}" srcId="{502014AC-A0DE-4DD6-B62C-FE9BA0EAA5CD}" destId="{4C967462-743F-4940-B8F4-90AAB1C6954C}" srcOrd="1" destOrd="0" parTransId="{3036B06F-C542-440A-BAD7-53DCF037376E}" sibTransId="{FE950259-FABB-4328-886E-9FB6B5F8DF7B}"/>
    <dgm:cxn modelId="{E4A9CB38-AF6F-4378-B794-9EDA1C474C0A}" srcId="{502014AC-A0DE-4DD6-B62C-FE9BA0EAA5CD}" destId="{E34CE19E-490F-4D0B-9D81-A7AA0D3150EE}" srcOrd="0" destOrd="0" parTransId="{08ED7FF1-0012-418E-915D-A03F78D56F17}" sibTransId="{96DFDB3B-64D9-4A63-B1AF-CBD260991D31}"/>
    <dgm:cxn modelId="{4362653F-0818-4FB4-AFC4-DFE4137CCF2B}" type="presOf" srcId="{E34CE19E-490F-4D0B-9D81-A7AA0D3150EE}" destId="{6DEA1BF1-46C6-4524-842C-83C998D67FB9}" srcOrd="0" destOrd="0" presId="urn:microsoft.com/office/officeart/2005/8/layout/pyramid2"/>
    <dgm:cxn modelId="{825D1F6C-C324-48C1-9BE8-47899E0EC564}" type="presOf" srcId="{2DE9581F-2B8F-41A8-B35B-8A336317A52C}" destId="{CD2397BA-D97A-4759-8FA2-C7580C86ED1A}" srcOrd="0" destOrd="0" presId="urn:microsoft.com/office/officeart/2005/8/layout/pyramid2"/>
    <dgm:cxn modelId="{CD4A6B55-A861-4203-BB51-17364768DF2C}" type="presOf" srcId="{19067021-CD26-4152-B3B7-6F84CEE20CC3}" destId="{F33229DB-D84F-4016-A678-FFF5B3811AEB}" srcOrd="0" destOrd="0" presId="urn:microsoft.com/office/officeart/2005/8/layout/pyramid2"/>
    <dgm:cxn modelId="{EB8FC581-7E4E-4A4E-B970-A805299D0EBF}" type="presOf" srcId="{4C967462-743F-4940-B8F4-90AAB1C6954C}" destId="{84AEF179-9749-4B11-B030-CC12E0FD504C}" srcOrd="0" destOrd="0" presId="urn:microsoft.com/office/officeart/2005/8/layout/pyramid2"/>
    <dgm:cxn modelId="{1F67EABD-AA72-4CAF-986C-EEF2B88FA625}" type="presOf" srcId="{CF053298-8EBA-4B9C-8629-BA303091723F}" destId="{84AEF179-9749-4B11-B030-CC12E0FD504C}" srcOrd="0" destOrd="1" presId="urn:microsoft.com/office/officeart/2005/8/layout/pyramid2"/>
    <dgm:cxn modelId="{D419A650-174D-4680-A540-338A95395143}" type="presParOf" srcId="{3BE13BFC-958E-466D-9116-6DA35FFAF31C}" destId="{3004960D-BF78-4E13-8F37-1DF2A2514C60}" srcOrd="0" destOrd="0" presId="urn:microsoft.com/office/officeart/2005/8/layout/pyramid2"/>
    <dgm:cxn modelId="{4FC91B81-162C-40B5-90CC-AF436F42D9A5}" type="presParOf" srcId="{3BE13BFC-958E-466D-9116-6DA35FFAF31C}" destId="{20E97DC6-F556-4197-B9A4-8213622B5223}" srcOrd="1" destOrd="0" presId="urn:microsoft.com/office/officeart/2005/8/layout/pyramid2"/>
    <dgm:cxn modelId="{432CC51E-B0A7-45AB-9F62-BE1E4A2B9510}" type="presParOf" srcId="{20E97DC6-F556-4197-B9A4-8213622B5223}" destId="{6DEA1BF1-46C6-4524-842C-83C998D67FB9}" srcOrd="0" destOrd="0" presId="urn:microsoft.com/office/officeart/2005/8/layout/pyramid2"/>
    <dgm:cxn modelId="{4E0C4C7E-5819-4FC3-8BC4-B67B4F21849E}" type="presParOf" srcId="{20E97DC6-F556-4197-B9A4-8213622B5223}" destId="{D88B6B55-EB3B-4022-B0BC-93BA15B95121}" srcOrd="1" destOrd="0" presId="urn:microsoft.com/office/officeart/2005/8/layout/pyramid2"/>
    <dgm:cxn modelId="{4A11B2FC-488A-4D9F-949B-20BFA8A59058}" type="presParOf" srcId="{20E97DC6-F556-4197-B9A4-8213622B5223}" destId="{84AEF179-9749-4B11-B030-CC12E0FD504C}" srcOrd="2" destOrd="0" presId="urn:microsoft.com/office/officeart/2005/8/layout/pyramid2"/>
    <dgm:cxn modelId="{3106F554-2FE4-4187-96B3-2E3E49700233}" type="presParOf" srcId="{20E97DC6-F556-4197-B9A4-8213622B5223}" destId="{BFD5B4C4-03E0-4FA4-BD99-38C677784AFE}" srcOrd="3" destOrd="0" presId="urn:microsoft.com/office/officeart/2005/8/layout/pyramid2"/>
    <dgm:cxn modelId="{2A1E16A5-B4BC-41EB-BAD1-6EF7F7611059}" type="presParOf" srcId="{20E97DC6-F556-4197-B9A4-8213622B5223}" destId="{F33229DB-D84F-4016-A678-FFF5B3811AEB}" srcOrd="4" destOrd="0" presId="urn:microsoft.com/office/officeart/2005/8/layout/pyramid2"/>
    <dgm:cxn modelId="{D1B7D090-94F6-4F7B-80F9-1C4BE0409A0C}" type="presParOf" srcId="{20E97DC6-F556-4197-B9A4-8213622B5223}" destId="{D22BA220-DE81-4A65-B1B8-721FAA8BBD88}" srcOrd="5" destOrd="0" presId="urn:microsoft.com/office/officeart/2005/8/layout/pyramid2"/>
    <dgm:cxn modelId="{306AF74C-1FB1-4163-89AC-C6566C0677B2}" type="presParOf" srcId="{20E97DC6-F556-4197-B9A4-8213622B5223}" destId="{CD2397BA-D97A-4759-8FA2-C7580C86ED1A}" srcOrd="6" destOrd="0" presId="urn:microsoft.com/office/officeart/2005/8/layout/pyramid2"/>
    <dgm:cxn modelId="{D762482F-1C58-4783-B899-5098A8400E0A}" type="presParOf" srcId="{20E97DC6-F556-4197-B9A4-8213622B5223}" destId="{D5DBF5E9-1A07-4743-A290-FA72700FF0E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2014AC-A0DE-4DD6-B62C-FE9BA0EAA5CD}" type="doc">
      <dgm:prSet loTypeId="urn:microsoft.com/office/officeart/2005/8/layout/pyramid2" loCatId="pyramid" qsTypeId="urn:microsoft.com/office/officeart/2005/8/quickstyle/simple1" qsCatId="simple" csTypeId="urn:microsoft.com/office/officeart/2005/8/colors/colorful2" csCatId="colorful" phldr="1"/>
      <dgm:spPr/>
    </dgm:pt>
    <dgm:pt modelId="{E34CE19E-490F-4D0B-9D81-A7AA0D3150EE}">
      <dgm:prSet phldrT="[Text]" custT="1"/>
      <dgm:spPr>
        <a:ln>
          <a:solidFill>
            <a:schemeClr val="accent2"/>
          </a:solidFill>
        </a:ln>
      </dgm:spPr>
      <dgm:t>
        <a:bodyPr/>
        <a:lstStyle/>
        <a:p>
          <a:r>
            <a:rPr lang="en-US" sz="1400" b="1" dirty="0"/>
            <a:t>Level 1 - </a:t>
          </a:r>
          <a:r>
            <a:rPr lang="en-US" sz="1400" dirty="0"/>
            <a:t>1 Account</a:t>
          </a:r>
        </a:p>
        <a:p>
          <a:r>
            <a:rPr lang="en-US" sz="1400" b="1" dirty="0"/>
            <a:t>FRINGE PLANUW</a:t>
          </a:r>
        </a:p>
      </dgm:t>
    </dgm:pt>
    <dgm:pt modelId="{08ED7FF1-0012-418E-915D-A03F78D56F17}" type="parTrans" cxnId="{E4A9CB38-AF6F-4378-B794-9EDA1C474C0A}">
      <dgm:prSet/>
      <dgm:spPr/>
      <dgm:t>
        <a:bodyPr/>
        <a:lstStyle/>
        <a:p>
          <a:endParaRPr lang="en-US"/>
        </a:p>
      </dgm:t>
    </dgm:pt>
    <dgm:pt modelId="{96DFDB3B-64D9-4A63-B1AF-CBD260991D31}" type="sibTrans" cxnId="{E4A9CB38-AF6F-4378-B794-9EDA1C474C0A}">
      <dgm:prSet/>
      <dgm:spPr/>
      <dgm:t>
        <a:bodyPr/>
        <a:lstStyle/>
        <a:p>
          <a:endParaRPr lang="en-US"/>
        </a:p>
      </dgm:t>
    </dgm:pt>
    <dgm:pt modelId="{4C967462-743F-4940-B8F4-90AAB1C6954C}">
      <dgm:prSet phldrT="[Text]" custT="1"/>
      <dgm:spPr>
        <a:ln>
          <a:solidFill>
            <a:schemeClr val="accent2"/>
          </a:solidFill>
        </a:ln>
      </dgm:spPr>
      <dgm:t>
        <a:bodyPr/>
        <a:lstStyle/>
        <a:p>
          <a:pPr algn="ctr"/>
          <a:r>
            <a:rPr lang="en-US" sz="1400" b="1" dirty="0"/>
            <a:t>Level 2 - </a:t>
          </a:r>
          <a:r>
            <a:rPr lang="en-US" sz="1400" dirty="0"/>
            <a:t>10 Accounts</a:t>
          </a:r>
        </a:p>
        <a:p>
          <a:pPr algn="ctr"/>
          <a:r>
            <a:rPr lang="en-US" sz="1400" dirty="0">
              <a:highlight>
                <a:srgbClr val="FFFF00"/>
              </a:highlight>
            </a:rPr>
            <a:t>Rate Driven Option by 5 Position accounts</a:t>
          </a:r>
          <a:r>
            <a:rPr lang="en-US" sz="1400" dirty="0">
              <a:highlight>
                <a:srgbClr val="FFFFFF"/>
              </a:highlight>
            </a:rPr>
            <a:t> OR Input</a:t>
          </a:r>
        </a:p>
      </dgm:t>
    </dgm:pt>
    <dgm:pt modelId="{3036B06F-C542-440A-BAD7-53DCF037376E}" type="parTrans" cxnId="{102DB12A-225B-494A-96E8-1BB87A206738}">
      <dgm:prSet/>
      <dgm:spPr/>
      <dgm:t>
        <a:bodyPr/>
        <a:lstStyle/>
        <a:p>
          <a:endParaRPr lang="en-US"/>
        </a:p>
      </dgm:t>
    </dgm:pt>
    <dgm:pt modelId="{FE950259-FABB-4328-886E-9FB6B5F8DF7B}" type="sibTrans" cxnId="{102DB12A-225B-494A-96E8-1BB87A206738}">
      <dgm:prSet/>
      <dgm:spPr/>
      <dgm:t>
        <a:bodyPr/>
        <a:lstStyle/>
        <a:p>
          <a:endParaRPr lang="en-US"/>
        </a:p>
      </dgm:t>
    </dgm:pt>
    <dgm:pt modelId="{19067021-CD26-4152-B3B7-6F84CEE20CC3}">
      <dgm:prSet phldrT="[Text]" custT="1"/>
      <dgm:spPr>
        <a:ln>
          <a:solidFill>
            <a:schemeClr val="accent2"/>
          </a:solidFill>
        </a:ln>
      </dgm:spPr>
      <dgm:t>
        <a:bodyPr/>
        <a:lstStyle/>
        <a:p>
          <a:r>
            <a:rPr lang="en-US" sz="1400" b="1" dirty="0"/>
            <a:t>Level 3 - </a:t>
          </a:r>
          <a:r>
            <a:rPr lang="en-US" sz="1400" dirty="0"/>
            <a:t>19 Accounts</a:t>
          </a:r>
        </a:p>
        <a:p>
          <a:r>
            <a:rPr lang="en-US" sz="1400" dirty="0"/>
            <a:t>FICA, Group Health and Misc. Fringe by Position</a:t>
          </a:r>
        </a:p>
      </dgm:t>
    </dgm:pt>
    <dgm:pt modelId="{7FBB5EEE-9AA8-45BF-80EE-6E073024EA5B}" type="parTrans" cxnId="{E7788A1A-F346-49A3-BF8C-5A791056A5DE}">
      <dgm:prSet/>
      <dgm:spPr/>
      <dgm:t>
        <a:bodyPr/>
        <a:lstStyle/>
        <a:p>
          <a:endParaRPr lang="en-US"/>
        </a:p>
      </dgm:t>
    </dgm:pt>
    <dgm:pt modelId="{13D54156-E471-4DB4-A8C7-54AB578F423B}" type="sibTrans" cxnId="{E7788A1A-F346-49A3-BF8C-5A791056A5DE}">
      <dgm:prSet/>
      <dgm:spPr/>
      <dgm:t>
        <a:bodyPr/>
        <a:lstStyle/>
        <a:p>
          <a:endParaRPr lang="en-US"/>
        </a:p>
      </dgm:t>
    </dgm:pt>
    <dgm:pt modelId="{2DE9581F-2B8F-41A8-B35B-8A336317A52C}">
      <dgm:prSet phldrT="[Text]" custT="1"/>
      <dgm:spPr>
        <a:ln>
          <a:solidFill>
            <a:schemeClr val="accent2"/>
          </a:solidFill>
        </a:ln>
      </dgm:spPr>
      <dgm:t>
        <a:bodyPr/>
        <a:lstStyle/>
        <a:p>
          <a:r>
            <a:rPr lang="en-US" sz="1400" b="1" dirty="0"/>
            <a:t>Level 4 - </a:t>
          </a:r>
          <a:r>
            <a:rPr lang="en-US" sz="1400" dirty="0"/>
            <a:t>62 accounts</a:t>
          </a:r>
        </a:p>
        <a:p>
          <a:r>
            <a:rPr lang="en-US" sz="1400" dirty="0"/>
            <a:t>All G/L Accounts</a:t>
          </a:r>
        </a:p>
      </dgm:t>
    </dgm:pt>
    <dgm:pt modelId="{36E0C41F-DFA7-46E8-9BF4-A7B1F45C7921}" type="parTrans" cxnId="{59313218-8B97-4C3C-86EC-F27BDA73EC45}">
      <dgm:prSet/>
      <dgm:spPr/>
      <dgm:t>
        <a:bodyPr/>
        <a:lstStyle/>
        <a:p>
          <a:endParaRPr lang="en-US"/>
        </a:p>
      </dgm:t>
    </dgm:pt>
    <dgm:pt modelId="{9BC8CA03-EFD0-4C73-A83F-FA4669C05502}" type="sibTrans" cxnId="{59313218-8B97-4C3C-86EC-F27BDA73EC45}">
      <dgm:prSet/>
      <dgm:spPr/>
      <dgm:t>
        <a:bodyPr/>
        <a:lstStyle/>
        <a:p>
          <a:endParaRPr lang="en-US"/>
        </a:p>
      </dgm:t>
    </dgm:pt>
    <dgm:pt modelId="{3BE13BFC-958E-466D-9116-6DA35FFAF31C}" type="pres">
      <dgm:prSet presAssocID="{502014AC-A0DE-4DD6-B62C-FE9BA0EAA5CD}" presName="compositeShape" presStyleCnt="0">
        <dgm:presLayoutVars>
          <dgm:dir/>
          <dgm:resizeHandles/>
        </dgm:presLayoutVars>
      </dgm:prSet>
      <dgm:spPr/>
    </dgm:pt>
    <dgm:pt modelId="{3004960D-BF78-4E13-8F37-1DF2A2514C60}" type="pres">
      <dgm:prSet presAssocID="{502014AC-A0DE-4DD6-B62C-FE9BA0EAA5CD}" presName="pyramid" presStyleLbl="node1" presStyleIdx="0" presStyleCnt="1" custScaleX="159618"/>
      <dgm:spPr>
        <a:solidFill>
          <a:schemeClr val="accent3"/>
        </a:solidFill>
        <a:ln>
          <a:solidFill>
            <a:schemeClr val="accent2"/>
          </a:solidFill>
        </a:ln>
      </dgm:spPr>
    </dgm:pt>
    <dgm:pt modelId="{20E97DC6-F556-4197-B9A4-8213622B5223}" type="pres">
      <dgm:prSet presAssocID="{502014AC-A0DE-4DD6-B62C-FE9BA0EAA5CD}" presName="theList" presStyleCnt="0"/>
      <dgm:spPr/>
    </dgm:pt>
    <dgm:pt modelId="{6DEA1BF1-46C6-4524-842C-83C998D67FB9}" type="pres">
      <dgm:prSet presAssocID="{E34CE19E-490F-4D0B-9D81-A7AA0D3150EE}" presName="aNode" presStyleLbl="fgAcc1" presStyleIdx="0" presStyleCnt="4" custScaleX="117950" custLinFactNeighborY="49613">
        <dgm:presLayoutVars>
          <dgm:bulletEnabled val="1"/>
        </dgm:presLayoutVars>
      </dgm:prSet>
      <dgm:spPr/>
    </dgm:pt>
    <dgm:pt modelId="{D88B6B55-EB3B-4022-B0BC-93BA15B95121}" type="pres">
      <dgm:prSet presAssocID="{E34CE19E-490F-4D0B-9D81-A7AA0D3150EE}" presName="aSpace" presStyleCnt="0"/>
      <dgm:spPr/>
    </dgm:pt>
    <dgm:pt modelId="{84AEF179-9749-4B11-B030-CC12E0FD504C}" type="pres">
      <dgm:prSet presAssocID="{4C967462-743F-4940-B8F4-90AAB1C6954C}" presName="aNode" presStyleLbl="fgAcc1" presStyleIdx="1" presStyleCnt="4" custScaleX="118474" custLinFactY="2780" custLinFactNeighborY="100000">
        <dgm:presLayoutVars>
          <dgm:bulletEnabled val="1"/>
        </dgm:presLayoutVars>
      </dgm:prSet>
      <dgm:spPr/>
    </dgm:pt>
    <dgm:pt modelId="{BFD5B4C4-03E0-4FA4-BD99-38C677784AFE}" type="pres">
      <dgm:prSet presAssocID="{4C967462-743F-4940-B8F4-90AAB1C6954C}" presName="aSpace" presStyleCnt="0"/>
      <dgm:spPr/>
    </dgm:pt>
    <dgm:pt modelId="{F33229DB-D84F-4016-A678-FFF5B3811AEB}" type="pres">
      <dgm:prSet presAssocID="{19067021-CD26-4152-B3B7-6F84CEE20CC3}" presName="aNode" presStyleLbl="fgAcc1" presStyleIdx="2" presStyleCnt="4" custScaleX="117950" custLinFactY="14379" custLinFactNeighborY="100000">
        <dgm:presLayoutVars>
          <dgm:bulletEnabled val="1"/>
        </dgm:presLayoutVars>
      </dgm:prSet>
      <dgm:spPr/>
    </dgm:pt>
    <dgm:pt modelId="{D22BA220-DE81-4A65-B1B8-721FAA8BBD88}" type="pres">
      <dgm:prSet presAssocID="{19067021-CD26-4152-B3B7-6F84CEE20CC3}" presName="aSpace" presStyleCnt="0"/>
      <dgm:spPr/>
    </dgm:pt>
    <dgm:pt modelId="{CD2397BA-D97A-4759-8FA2-C7580C86ED1A}" type="pres">
      <dgm:prSet presAssocID="{2DE9581F-2B8F-41A8-B35B-8A336317A52C}" presName="aNode" presStyleLbl="fgAcc1" presStyleIdx="3" presStyleCnt="4" custScaleX="117425" custLinFactY="21617" custLinFactNeighborY="100000">
        <dgm:presLayoutVars>
          <dgm:bulletEnabled val="1"/>
        </dgm:presLayoutVars>
      </dgm:prSet>
      <dgm:spPr/>
    </dgm:pt>
    <dgm:pt modelId="{D5DBF5E9-1A07-4743-A290-FA72700FF0EF}" type="pres">
      <dgm:prSet presAssocID="{2DE9581F-2B8F-41A8-B35B-8A336317A52C}" presName="aSpace" presStyleCnt="0"/>
      <dgm:spPr/>
    </dgm:pt>
  </dgm:ptLst>
  <dgm:cxnLst>
    <dgm:cxn modelId="{919F0B13-C87E-48D2-A25C-08C220751757}" type="presOf" srcId="{502014AC-A0DE-4DD6-B62C-FE9BA0EAA5CD}" destId="{3BE13BFC-958E-466D-9116-6DA35FFAF31C}" srcOrd="0" destOrd="0" presId="urn:microsoft.com/office/officeart/2005/8/layout/pyramid2"/>
    <dgm:cxn modelId="{59313218-8B97-4C3C-86EC-F27BDA73EC45}" srcId="{502014AC-A0DE-4DD6-B62C-FE9BA0EAA5CD}" destId="{2DE9581F-2B8F-41A8-B35B-8A336317A52C}" srcOrd="3" destOrd="0" parTransId="{36E0C41F-DFA7-46E8-9BF4-A7B1F45C7921}" sibTransId="{9BC8CA03-EFD0-4C73-A83F-FA4669C05502}"/>
    <dgm:cxn modelId="{E7788A1A-F346-49A3-BF8C-5A791056A5DE}" srcId="{502014AC-A0DE-4DD6-B62C-FE9BA0EAA5CD}" destId="{19067021-CD26-4152-B3B7-6F84CEE20CC3}" srcOrd="2" destOrd="0" parTransId="{7FBB5EEE-9AA8-45BF-80EE-6E073024EA5B}" sibTransId="{13D54156-E471-4DB4-A8C7-54AB578F423B}"/>
    <dgm:cxn modelId="{102DB12A-225B-494A-96E8-1BB87A206738}" srcId="{502014AC-A0DE-4DD6-B62C-FE9BA0EAA5CD}" destId="{4C967462-743F-4940-B8F4-90AAB1C6954C}" srcOrd="1" destOrd="0" parTransId="{3036B06F-C542-440A-BAD7-53DCF037376E}" sibTransId="{FE950259-FABB-4328-886E-9FB6B5F8DF7B}"/>
    <dgm:cxn modelId="{E4A9CB38-AF6F-4378-B794-9EDA1C474C0A}" srcId="{502014AC-A0DE-4DD6-B62C-FE9BA0EAA5CD}" destId="{E34CE19E-490F-4D0B-9D81-A7AA0D3150EE}" srcOrd="0" destOrd="0" parTransId="{08ED7FF1-0012-418E-915D-A03F78D56F17}" sibTransId="{96DFDB3B-64D9-4A63-B1AF-CBD260991D31}"/>
    <dgm:cxn modelId="{4362653F-0818-4FB4-AFC4-DFE4137CCF2B}" type="presOf" srcId="{E34CE19E-490F-4D0B-9D81-A7AA0D3150EE}" destId="{6DEA1BF1-46C6-4524-842C-83C998D67FB9}" srcOrd="0" destOrd="0" presId="urn:microsoft.com/office/officeart/2005/8/layout/pyramid2"/>
    <dgm:cxn modelId="{825D1F6C-C324-48C1-9BE8-47899E0EC564}" type="presOf" srcId="{2DE9581F-2B8F-41A8-B35B-8A336317A52C}" destId="{CD2397BA-D97A-4759-8FA2-C7580C86ED1A}" srcOrd="0" destOrd="0" presId="urn:microsoft.com/office/officeart/2005/8/layout/pyramid2"/>
    <dgm:cxn modelId="{CD4A6B55-A861-4203-BB51-17364768DF2C}" type="presOf" srcId="{19067021-CD26-4152-B3B7-6F84CEE20CC3}" destId="{F33229DB-D84F-4016-A678-FFF5B3811AEB}" srcOrd="0" destOrd="0" presId="urn:microsoft.com/office/officeart/2005/8/layout/pyramid2"/>
    <dgm:cxn modelId="{EB8FC581-7E4E-4A4E-B970-A805299D0EBF}" type="presOf" srcId="{4C967462-743F-4940-B8F4-90AAB1C6954C}" destId="{84AEF179-9749-4B11-B030-CC12E0FD504C}" srcOrd="0" destOrd="0" presId="urn:microsoft.com/office/officeart/2005/8/layout/pyramid2"/>
    <dgm:cxn modelId="{D419A650-174D-4680-A540-338A95395143}" type="presParOf" srcId="{3BE13BFC-958E-466D-9116-6DA35FFAF31C}" destId="{3004960D-BF78-4E13-8F37-1DF2A2514C60}" srcOrd="0" destOrd="0" presId="urn:microsoft.com/office/officeart/2005/8/layout/pyramid2"/>
    <dgm:cxn modelId="{4FC91B81-162C-40B5-90CC-AF436F42D9A5}" type="presParOf" srcId="{3BE13BFC-958E-466D-9116-6DA35FFAF31C}" destId="{20E97DC6-F556-4197-B9A4-8213622B5223}" srcOrd="1" destOrd="0" presId="urn:microsoft.com/office/officeart/2005/8/layout/pyramid2"/>
    <dgm:cxn modelId="{432CC51E-B0A7-45AB-9F62-BE1E4A2B9510}" type="presParOf" srcId="{20E97DC6-F556-4197-B9A4-8213622B5223}" destId="{6DEA1BF1-46C6-4524-842C-83C998D67FB9}" srcOrd="0" destOrd="0" presId="urn:microsoft.com/office/officeart/2005/8/layout/pyramid2"/>
    <dgm:cxn modelId="{4E0C4C7E-5819-4FC3-8BC4-B67B4F21849E}" type="presParOf" srcId="{20E97DC6-F556-4197-B9A4-8213622B5223}" destId="{D88B6B55-EB3B-4022-B0BC-93BA15B95121}" srcOrd="1" destOrd="0" presId="urn:microsoft.com/office/officeart/2005/8/layout/pyramid2"/>
    <dgm:cxn modelId="{4A11B2FC-488A-4D9F-949B-20BFA8A59058}" type="presParOf" srcId="{20E97DC6-F556-4197-B9A4-8213622B5223}" destId="{84AEF179-9749-4B11-B030-CC12E0FD504C}" srcOrd="2" destOrd="0" presId="urn:microsoft.com/office/officeart/2005/8/layout/pyramid2"/>
    <dgm:cxn modelId="{3106F554-2FE4-4187-96B3-2E3E49700233}" type="presParOf" srcId="{20E97DC6-F556-4197-B9A4-8213622B5223}" destId="{BFD5B4C4-03E0-4FA4-BD99-38C677784AFE}" srcOrd="3" destOrd="0" presId="urn:microsoft.com/office/officeart/2005/8/layout/pyramid2"/>
    <dgm:cxn modelId="{2A1E16A5-B4BC-41EB-BAD1-6EF7F7611059}" type="presParOf" srcId="{20E97DC6-F556-4197-B9A4-8213622B5223}" destId="{F33229DB-D84F-4016-A678-FFF5B3811AEB}" srcOrd="4" destOrd="0" presId="urn:microsoft.com/office/officeart/2005/8/layout/pyramid2"/>
    <dgm:cxn modelId="{D1B7D090-94F6-4F7B-80F9-1C4BE0409A0C}" type="presParOf" srcId="{20E97DC6-F556-4197-B9A4-8213622B5223}" destId="{D22BA220-DE81-4A65-B1B8-721FAA8BBD88}" srcOrd="5" destOrd="0" presId="urn:microsoft.com/office/officeart/2005/8/layout/pyramid2"/>
    <dgm:cxn modelId="{306AF74C-1FB1-4163-89AC-C6566C0677B2}" type="presParOf" srcId="{20E97DC6-F556-4197-B9A4-8213622B5223}" destId="{CD2397BA-D97A-4759-8FA2-C7580C86ED1A}" srcOrd="6" destOrd="0" presId="urn:microsoft.com/office/officeart/2005/8/layout/pyramid2"/>
    <dgm:cxn modelId="{D762482F-1C58-4783-B899-5098A8400E0A}" type="presParOf" srcId="{20E97DC6-F556-4197-B9A4-8213622B5223}" destId="{D5DBF5E9-1A07-4743-A290-FA72700FF0E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2014AC-A0DE-4DD6-B62C-FE9BA0EAA5CD}" type="doc">
      <dgm:prSet loTypeId="urn:microsoft.com/office/officeart/2005/8/layout/pyramid2" loCatId="pyramid" qsTypeId="urn:microsoft.com/office/officeart/2005/8/quickstyle/simple1" qsCatId="simple" csTypeId="urn:microsoft.com/office/officeart/2005/8/colors/colorful2" csCatId="colorful" phldr="1"/>
      <dgm:spPr/>
    </dgm:pt>
    <dgm:pt modelId="{E34CE19E-490F-4D0B-9D81-A7AA0D3150EE}">
      <dgm:prSet phldrT="[Text]" custT="1"/>
      <dgm:spPr>
        <a:ln>
          <a:solidFill>
            <a:schemeClr val="accent2"/>
          </a:solidFill>
        </a:ln>
      </dgm:spPr>
      <dgm:t>
        <a:bodyPr/>
        <a:lstStyle/>
        <a:p>
          <a:r>
            <a:rPr lang="en-US" sz="2000" b="1" dirty="0"/>
            <a:t>Level 1</a:t>
          </a:r>
          <a:endParaRPr lang="en-US" sz="1600" b="1" dirty="0"/>
        </a:p>
        <a:p>
          <a:r>
            <a:rPr lang="en-US" sz="1600" dirty="0"/>
            <a:t>16 Accounts</a:t>
          </a:r>
        </a:p>
      </dgm:t>
    </dgm:pt>
    <dgm:pt modelId="{08ED7FF1-0012-418E-915D-A03F78D56F17}" type="parTrans" cxnId="{E4A9CB38-AF6F-4378-B794-9EDA1C474C0A}">
      <dgm:prSet/>
      <dgm:spPr/>
      <dgm:t>
        <a:bodyPr/>
        <a:lstStyle/>
        <a:p>
          <a:endParaRPr lang="en-US"/>
        </a:p>
      </dgm:t>
    </dgm:pt>
    <dgm:pt modelId="{96DFDB3B-64D9-4A63-B1AF-CBD260991D31}" type="sibTrans" cxnId="{E4A9CB38-AF6F-4378-B794-9EDA1C474C0A}">
      <dgm:prSet/>
      <dgm:spPr/>
      <dgm:t>
        <a:bodyPr/>
        <a:lstStyle/>
        <a:p>
          <a:endParaRPr lang="en-US"/>
        </a:p>
      </dgm:t>
    </dgm:pt>
    <dgm:pt modelId="{4C967462-743F-4940-B8F4-90AAB1C6954C}">
      <dgm:prSet phldrT="[Text]" custT="1"/>
      <dgm:spPr>
        <a:ln>
          <a:solidFill>
            <a:schemeClr val="accent2"/>
          </a:solidFill>
        </a:ln>
      </dgm:spPr>
      <dgm:t>
        <a:bodyPr anchor="ctr"/>
        <a:lstStyle/>
        <a:p>
          <a:pPr algn="ctr"/>
          <a:r>
            <a:rPr lang="en-US" sz="2000" b="1" dirty="0"/>
            <a:t>Level 2</a:t>
          </a:r>
          <a:endParaRPr lang="en-US" sz="1200" b="1" dirty="0"/>
        </a:p>
        <a:p>
          <a:pPr algn="ctr"/>
          <a:r>
            <a:rPr lang="en-US" sz="1600" dirty="0"/>
            <a:t>44 Accounts</a:t>
          </a:r>
        </a:p>
      </dgm:t>
    </dgm:pt>
    <dgm:pt modelId="{3036B06F-C542-440A-BAD7-53DCF037376E}" type="parTrans" cxnId="{102DB12A-225B-494A-96E8-1BB87A206738}">
      <dgm:prSet/>
      <dgm:spPr/>
      <dgm:t>
        <a:bodyPr/>
        <a:lstStyle/>
        <a:p>
          <a:endParaRPr lang="en-US"/>
        </a:p>
      </dgm:t>
    </dgm:pt>
    <dgm:pt modelId="{FE950259-FABB-4328-886E-9FB6B5F8DF7B}" type="sibTrans" cxnId="{102DB12A-225B-494A-96E8-1BB87A206738}">
      <dgm:prSet/>
      <dgm:spPr/>
      <dgm:t>
        <a:bodyPr/>
        <a:lstStyle/>
        <a:p>
          <a:endParaRPr lang="en-US"/>
        </a:p>
      </dgm:t>
    </dgm:pt>
    <dgm:pt modelId="{19067021-CD26-4152-B3B7-6F84CEE20CC3}">
      <dgm:prSet phldrT="[Text]" custT="1"/>
      <dgm:spPr>
        <a:ln>
          <a:solidFill>
            <a:schemeClr val="accent2"/>
          </a:solidFill>
        </a:ln>
      </dgm:spPr>
      <dgm:t>
        <a:bodyPr/>
        <a:lstStyle/>
        <a:p>
          <a:r>
            <a:rPr lang="en-US" sz="2000" b="1" dirty="0"/>
            <a:t>Level 3 </a:t>
          </a:r>
        </a:p>
        <a:p>
          <a:r>
            <a:rPr lang="en-US" sz="1600" b="0" dirty="0"/>
            <a:t>241 accounts</a:t>
          </a:r>
        </a:p>
        <a:p>
          <a:r>
            <a:rPr lang="en-US" sz="1600" dirty="0"/>
            <a:t>All G/L Accounts</a:t>
          </a:r>
        </a:p>
      </dgm:t>
    </dgm:pt>
    <dgm:pt modelId="{7FBB5EEE-9AA8-45BF-80EE-6E073024EA5B}" type="parTrans" cxnId="{E7788A1A-F346-49A3-BF8C-5A791056A5DE}">
      <dgm:prSet/>
      <dgm:spPr/>
      <dgm:t>
        <a:bodyPr/>
        <a:lstStyle/>
        <a:p>
          <a:endParaRPr lang="en-US"/>
        </a:p>
      </dgm:t>
    </dgm:pt>
    <dgm:pt modelId="{13D54156-E471-4DB4-A8C7-54AB578F423B}" type="sibTrans" cxnId="{E7788A1A-F346-49A3-BF8C-5A791056A5DE}">
      <dgm:prSet/>
      <dgm:spPr/>
      <dgm:t>
        <a:bodyPr/>
        <a:lstStyle/>
        <a:p>
          <a:endParaRPr lang="en-US"/>
        </a:p>
      </dgm:t>
    </dgm:pt>
    <dgm:pt modelId="{3BE13BFC-958E-466D-9116-6DA35FFAF31C}" type="pres">
      <dgm:prSet presAssocID="{502014AC-A0DE-4DD6-B62C-FE9BA0EAA5CD}" presName="compositeShape" presStyleCnt="0">
        <dgm:presLayoutVars>
          <dgm:dir/>
          <dgm:resizeHandles/>
        </dgm:presLayoutVars>
      </dgm:prSet>
      <dgm:spPr/>
    </dgm:pt>
    <dgm:pt modelId="{3004960D-BF78-4E13-8F37-1DF2A2514C60}" type="pres">
      <dgm:prSet presAssocID="{502014AC-A0DE-4DD6-B62C-FE9BA0EAA5CD}" presName="pyramid" presStyleLbl="node1" presStyleIdx="0" presStyleCnt="1" custScaleX="143566" custLinFactNeighborX="416"/>
      <dgm:spPr>
        <a:solidFill>
          <a:schemeClr val="accent3"/>
        </a:solidFill>
        <a:ln>
          <a:solidFill>
            <a:schemeClr val="accent2"/>
          </a:solidFill>
        </a:ln>
      </dgm:spPr>
    </dgm:pt>
    <dgm:pt modelId="{20E97DC6-F556-4197-B9A4-8213622B5223}" type="pres">
      <dgm:prSet presAssocID="{502014AC-A0DE-4DD6-B62C-FE9BA0EAA5CD}" presName="theList" presStyleCnt="0"/>
      <dgm:spPr/>
    </dgm:pt>
    <dgm:pt modelId="{6DEA1BF1-46C6-4524-842C-83C998D67FB9}" type="pres">
      <dgm:prSet presAssocID="{E34CE19E-490F-4D0B-9D81-A7AA0D3150EE}" presName="aNode" presStyleLbl="fgAcc1" presStyleIdx="0" presStyleCnt="3" custLinFactNeighborY="49613">
        <dgm:presLayoutVars>
          <dgm:bulletEnabled val="1"/>
        </dgm:presLayoutVars>
      </dgm:prSet>
      <dgm:spPr/>
    </dgm:pt>
    <dgm:pt modelId="{D88B6B55-EB3B-4022-B0BC-93BA15B95121}" type="pres">
      <dgm:prSet presAssocID="{E34CE19E-490F-4D0B-9D81-A7AA0D3150EE}" presName="aSpace" presStyleCnt="0"/>
      <dgm:spPr/>
    </dgm:pt>
    <dgm:pt modelId="{84AEF179-9749-4B11-B030-CC12E0FD504C}" type="pres">
      <dgm:prSet presAssocID="{4C967462-743F-4940-B8F4-90AAB1C6954C}" presName="aNode" presStyleLbl="fgAcc1" presStyleIdx="1" presStyleCnt="3" custLinFactNeighborY="99227">
        <dgm:presLayoutVars>
          <dgm:bulletEnabled val="1"/>
        </dgm:presLayoutVars>
      </dgm:prSet>
      <dgm:spPr/>
    </dgm:pt>
    <dgm:pt modelId="{BFD5B4C4-03E0-4FA4-BD99-38C677784AFE}" type="pres">
      <dgm:prSet presAssocID="{4C967462-743F-4940-B8F4-90AAB1C6954C}" presName="aSpace" presStyleCnt="0"/>
      <dgm:spPr/>
    </dgm:pt>
    <dgm:pt modelId="{F33229DB-D84F-4016-A678-FFF5B3811AEB}" type="pres">
      <dgm:prSet presAssocID="{19067021-CD26-4152-B3B7-6F84CEE20CC3}" presName="aNode" presStyleLbl="fgAcc1" presStyleIdx="2" presStyleCnt="3" custLinFactY="14379" custLinFactNeighborY="100000">
        <dgm:presLayoutVars>
          <dgm:bulletEnabled val="1"/>
        </dgm:presLayoutVars>
      </dgm:prSet>
      <dgm:spPr/>
    </dgm:pt>
    <dgm:pt modelId="{D22BA220-DE81-4A65-B1B8-721FAA8BBD88}" type="pres">
      <dgm:prSet presAssocID="{19067021-CD26-4152-B3B7-6F84CEE20CC3}" presName="aSpace" presStyleCnt="0"/>
      <dgm:spPr/>
    </dgm:pt>
  </dgm:ptLst>
  <dgm:cxnLst>
    <dgm:cxn modelId="{919F0B13-C87E-48D2-A25C-08C220751757}" type="presOf" srcId="{502014AC-A0DE-4DD6-B62C-FE9BA0EAA5CD}" destId="{3BE13BFC-958E-466D-9116-6DA35FFAF31C}" srcOrd="0" destOrd="0" presId="urn:microsoft.com/office/officeart/2005/8/layout/pyramid2"/>
    <dgm:cxn modelId="{E7788A1A-F346-49A3-BF8C-5A791056A5DE}" srcId="{502014AC-A0DE-4DD6-B62C-FE9BA0EAA5CD}" destId="{19067021-CD26-4152-B3B7-6F84CEE20CC3}" srcOrd="2" destOrd="0" parTransId="{7FBB5EEE-9AA8-45BF-80EE-6E073024EA5B}" sibTransId="{13D54156-E471-4DB4-A8C7-54AB578F423B}"/>
    <dgm:cxn modelId="{102DB12A-225B-494A-96E8-1BB87A206738}" srcId="{502014AC-A0DE-4DD6-B62C-FE9BA0EAA5CD}" destId="{4C967462-743F-4940-B8F4-90AAB1C6954C}" srcOrd="1" destOrd="0" parTransId="{3036B06F-C542-440A-BAD7-53DCF037376E}" sibTransId="{FE950259-FABB-4328-886E-9FB6B5F8DF7B}"/>
    <dgm:cxn modelId="{E4A9CB38-AF6F-4378-B794-9EDA1C474C0A}" srcId="{502014AC-A0DE-4DD6-B62C-FE9BA0EAA5CD}" destId="{E34CE19E-490F-4D0B-9D81-A7AA0D3150EE}" srcOrd="0" destOrd="0" parTransId="{08ED7FF1-0012-418E-915D-A03F78D56F17}" sibTransId="{96DFDB3B-64D9-4A63-B1AF-CBD260991D31}"/>
    <dgm:cxn modelId="{4362653F-0818-4FB4-AFC4-DFE4137CCF2B}" type="presOf" srcId="{E34CE19E-490F-4D0B-9D81-A7AA0D3150EE}" destId="{6DEA1BF1-46C6-4524-842C-83C998D67FB9}" srcOrd="0" destOrd="0" presId="urn:microsoft.com/office/officeart/2005/8/layout/pyramid2"/>
    <dgm:cxn modelId="{CD4A6B55-A861-4203-BB51-17364768DF2C}" type="presOf" srcId="{19067021-CD26-4152-B3B7-6F84CEE20CC3}" destId="{F33229DB-D84F-4016-A678-FFF5B3811AEB}" srcOrd="0" destOrd="0" presId="urn:microsoft.com/office/officeart/2005/8/layout/pyramid2"/>
    <dgm:cxn modelId="{EB8FC581-7E4E-4A4E-B970-A805299D0EBF}" type="presOf" srcId="{4C967462-743F-4940-B8F4-90AAB1C6954C}" destId="{84AEF179-9749-4B11-B030-CC12E0FD504C}" srcOrd="0" destOrd="0" presId="urn:microsoft.com/office/officeart/2005/8/layout/pyramid2"/>
    <dgm:cxn modelId="{D419A650-174D-4680-A540-338A95395143}" type="presParOf" srcId="{3BE13BFC-958E-466D-9116-6DA35FFAF31C}" destId="{3004960D-BF78-4E13-8F37-1DF2A2514C60}" srcOrd="0" destOrd="0" presId="urn:microsoft.com/office/officeart/2005/8/layout/pyramid2"/>
    <dgm:cxn modelId="{4FC91B81-162C-40B5-90CC-AF436F42D9A5}" type="presParOf" srcId="{3BE13BFC-958E-466D-9116-6DA35FFAF31C}" destId="{20E97DC6-F556-4197-B9A4-8213622B5223}" srcOrd="1" destOrd="0" presId="urn:microsoft.com/office/officeart/2005/8/layout/pyramid2"/>
    <dgm:cxn modelId="{432CC51E-B0A7-45AB-9F62-BE1E4A2B9510}" type="presParOf" srcId="{20E97DC6-F556-4197-B9A4-8213622B5223}" destId="{6DEA1BF1-46C6-4524-842C-83C998D67FB9}" srcOrd="0" destOrd="0" presId="urn:microsoft.com/office/officeart/2005/8/layout/pyramid2"/>
    <dgm:cxn modelId="{4E0C4C7E-5819-4FC3-8BC4-B67B4F21849E}" type="presParOf" srcId="{20E97DC6-F556-4197-B9A4-8213622B5223}" destId="{D88B6B55-EB3B-4022-B0BC-93BA15B95121}" srcOrd="1" destOrd="0" presId="urn:microsoft.com/office/officeart/2005/8/layout/pyramid2"/>
    <dgm:cxn modelId="{4A11B2FC-488A-4D9F-949B-20BFA8A59058}" type="presParOf" srcId="{20E97DC6-F556-4197-B9A4-8213622B5223}" destId="{84AEF179-9749-4B11-B030-CC12E0FD504C}" srcOrd="2" destOrd="0" presId="urn:microsoft.com/office/officeart/2005/8/layout/pyramid2"/>
    <dgm:cxn modelId="{3106F554-2FE4-4187-96B3-2E3E49700233}" type="presParOf" srcId="{20E97DC6-F556-4197-B9A4-8213622B5223}" destId="{BFD5B4C4-03E0-4FA4-BD99-38C677784AFE}" srcOrd="3" destOrd="0" presId="urn:microsoft.com/office/officeart/2005/8/layout/pyramid2"/>
    <dgm:cxn modelId="{2A1E16A5-B4BC-41EB-BAD1-6EF7F7611059}" type="presParOf" srcId="{20E97DC6-F556-4197-B9A4-8213622B5223}" destId="{F33229DB-D84F-4016-A678-FFF5B3811AEB}" srcOrd="4" destOrd="0" presId="urn:microsoft.com/office/officeart/2005/8/layout/pyramid2"/>
    <dgm:cxn modelId="{D1B7D090-94F6-4F7B-80F9-1C4BE0409A0C}" type="presParOf" srcId="{20E97DC6-F556-4197-B9A4-8213622B5223}" destId="{D22BA220-DE81-4A65-B1B8-721FAA8BBD8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2014AC-A0DE-4DD6-B62C-FE9BA0EAA5CD}" type="doc">
      <dgm:prSet loTypeId="urn:microsoft.com/office/officeart/2005/8/layout/pyramid2" loCatId="pyramid" qsTypeId="urn:microsoft.com/office/officeart/2005/8/quickstyle/simple1" qsCatId="simple" csTypeId="urn:microsoft.com/office/officeart/2005/8/colors/colorful2" csCatId="colorful" phldr="1"/>
      <dgm:spPr/>
    </dgm:pt>
    <dgm:pt modelId="{E34CE19E-490F-4D0B-9D81-A7AA0D3150EE}">
      <dgm:prSet phldrT="[Text]" custT="1"/>
      <dgm:spPr>
        <a:ln>
          <a:solidFill>
            <a:schemeClr val="accent2"/>
          </a:solidFill>
        </a:ln>
      </dgm:spPr>
      <dgm:t>
        <a:bodyPr/>
        <a:lstStyle/>
        <a:p>
          <a:r>
            <a:rPr lang="en-US" sz="2000" b="1" dirty="0"/>
            <a:t>Level 1</a:t>
          </a:r>
          <a:endParaRPr lang="en-US" sz="1600" b="1" dirty="0"/>
        </a:p>
        <a:p>
          <a:r>
            <a:rPr lang="en-US" sz="1600" dirty="0"/>
            <a:t>51 Accounts</a:t>
          </a:r>
        </a:p>
      </dgm:t>
    </dgm:pt>
    <dgm:pt modelId="{08ED7FF1-0012-418E-915D-A03F78D56F17}" type="parTrans" cxnId="{E4A9CB38-AF6F-4378-B794-9EDA1C474C0A}">
      <dgm:prSet/>
      <dgm:spPr/>
      <dgm:t>
        <a:bodyPr/>
        <a:lstStyle/>
        <a:p>
          <a:endParaRPr lang="en-US"/>
        </a:p>
      </dgm:t>
    </dgm:pt>
    <dgm:pt modelId="{96DFDB3B-64D9-4A63-B1AF-CBD260991D31}" type="sibTrans" cxnId="{E4A9CB38-AF6F-4378-B794-9EDA1C474C0A}">
      <dgm:prSet/>
      <dgm:spPr/>
      <dgm:t>
        <a:bodyPr/>
        <a:lstStyle/>
        <a:p>
          <a:endParaRPr lang="en-US"/>
        </a:p>
      </dgm:t>
    </dgm:pt>
    <dgm:pt modelId="{4C967462-743F-4940-B8F4-90AAB1C6954C}">
      <dgm:prSet phldrT="[Text]" custT="1"/>
      <dgm:spPr>
        <a:ln>
          <a:solidFill>
            <a:schemeClr val="accent2"/>
          </a:solidFill>
        </a:ln>
      </dgm:spPr>
      <dgm:t>
        <a:bodyPr anchor="ctr"/>
        <a:lstStyle/>
        <a:p>
          <a:pPr algn="ctr"/>
          <a:r>
            <a:rPr lang="en-US" sz="2000" b="1" dirty="0"/>
            <a:t>Level 2</a:t>
          </a:r>
          <a:endParaRPr lang="en-US" sz="1200" b="1" dirty="0"/>
        </a:p>
        <a:p>
          <a:pPr algn="ctr"/>
          <a:r>
            <a:rPr lang="en-US" sz="1600" dirty="0"/>
            <a:t>60 Accounts</a:t>
          </a:r>
        </a:p>
      </dgm:t>
    </dgm:pt>
    <dgm:pt modelId="{3036B06F-C542-440A-BAD7-53DCF037376E}" type="parTrans" cxnId="{102DB12A-225B-494A-96E8-1BB87A206738}">
      <dgm:prSet/>
      <dgm:spPr/>
      <dgm:t>
        <a:bodyPr/>
        <a:lstStyle/>
        <a:p>
          <a:endParaRPr lang="en-US"/>
        </a:p>
      </dgm:t>
    </dgm:pt>
    <dgm:pt modelId="{FE950259-FABB-4328-886E-9FB6B5F8DF7B}" type="sibTrans" cxnId="{102DB12A-225B-494A-96E8-1BB87A206738}">
      <dgm:prSet/>
      <dgm:spPr/>
      <dgm:t>
        <a:bodyPr/>
        <a:lstStyle/>
        <a:p>
          <a:endParaRPr lang="en-US"/>
        </a:p>
      </dgm:t>
    </dgm:pt>
    <dgm:pt modelId="{19067021-CD26-4152-B3B7-6F84CEE20CC3}">
      <dgm:prSet phldrT="[Text]" custT="1"/>
      <dgm:spPr>
        <a:ln>
          <a:solidFill>
            <a:schemeClr val="accent2"/>
          </a:solidFill>
        </a:ln>
      </dgm:spPr>
      <dgm:t>
        <a:bodyPr/>
        <a:lstStyle/>
        <a:p>
          <a:r>
            <a:rPr lang="en-US" sz="2000" b="1" dirty="0"/>
            <a:t>Level 3 </a:t>
          </a:r>
        </a:p>
        <a:p>
          <a:r>
            <a:rPr lang="en-US" sz="1600" b="0" dirty="0"/>
            <a:t>265 accounts</a:t>
          </a:r>
        </a:p>
        <a:p>
          <a:r>
            <a:rPr lang="en-US" sz="1600" dirty="0"/>
            <a:t>All G/L Accounts</a:t>
          </a:r>
        </a:p>
      </dgm:t>
    </dgm:pt>
    <dgm:pt modelId="{7FBB5EEE-9AA8-45BF-80EE-6E073024EA5B}" type="parTrans" cxnId="{E7788A1A-F346-49A3-BF8C-5A791056A5DE}">
      <dgm:prSet/>
      <dgm:spPr/>
      <dgm:t>
        <a:bodyPr/>
        <a:lstStyle/>
        <a:p>
          <a:endParaRPr lang="en-US"/>
        </a:p>
      </dgm:t>
    </dgm:pt>
    <dgm:pt modelId="{13D54156-E471-4DB4-A8C7-54AB578F423B}" type="sibTrans" cxnId="{E7788A1A-F346-49A3-BF8C-5A791056A5DE}">
      <dgm:prSet/>
      <dgm:spPr/>
      <dgm:t>
        <a:bodyPr/>
        <a:lstStyle/>
        <a:p>
          <a:endParaRPr lang="en-US"/>
        </a:p>
      </dgm:t>
    </dgm:pt>
    <dgm:pt modelId="{3BE13BFC-958E-466D-9116-6DA35FFAF31C}" type="pres">
      <dgm:prSet presAssocID="{502014AC-A0DE-4DD6-B62C-FE9BA0EAA5CD}" presName="compositeShape" presStyleCnt="0">
        <dgm:presLayoutVars>
          <dgm:dir/>
          <dgm:resizeHandles/>
        </dgm:presLayoutVars>
      </dgm:prSet>
      <dgm:spPr/>
    </dgm:pt>
    <dgm:pt modelId="{3004960D-BF78-4E13-8F37-1DF2A2514C60}" type="pres">
      <dgm:prSet presAssocID="{502014AC-A0DE-4DD6-B62C-FE9BA0EAA5CD}" presName="pyramid" presStyleLbl="node1" presStyleIdx="0" presStyleCnt="1" custScaleX="143566" custLinFactNeighborX="416"/>
      <dgm:spPr>
        <a:solidFill>
          <a:schemeClr val="accent3"/>
        </a:solidFill>
        <a:ln>
          <a:solidFill>
            <a:schemeClr val="accent2"/>
          </a:solidFill>
        </a:ln>
      </dgm:spPr>
    </dgm:pt>
    <dgm:pt modelId="{20E97DC6-F556-4197-B9A4-8213622B5223}" type="pres">
      <dgm:prSet presAssocID="{502014AC-A0DE-4DD6-B62C-FE9BA0EAA5CD}" presName="theList" presStyleCnt="0"/>
      <dgm:spPr/>
    </dgm:pt>
    <dgm:pt modelId="{6DEA1BF1-46C6-4524-842C-83C998D67FB9}" type="pres">
      <dgm:prSet presAssocID="{E34CE19E-490F-4D0B-9D81-A7AA0D3150EE}" presName="aNode" presStyleLbl="fgAcc1" presStyleIdx="0" presStyleCnt="3" custLinFactNeighborY="49613">
        <dgm:presLayoutVars>
          <dgm:bulletEnabled val="1"/>
        </dgm:presLayoutVars>
      </dgm:prSet>
      <dgm:spPr/>
    </dgm:pt>
    <dgm:pt modelId="{D88B6B55-EB3B-4022-B0BC-93BA15B95121}" type="pres">
      <dgm:prSet presAssocID="{E34CE19E-490F-4D0B-9D81-A7AA0D3150EE}" presName="aSpace" presStyleCnt="0"/>
      <dgm:spPr/>
    </dgm:pt>
    <dgm:pt modelId="{84AEF179-9749-4B11-B030-CC12E0FD504C}" type="pres">
      <dgm:prSet presAssocID="{4C967462-743F-4940-B8F4-90AAB1C6954C}" presName="aNode" presStyleLbl="fgAcc1" presStyleIdx="1" presStyleCnt="3" custLinFactNeighborY="99227">
        <dgm:presLayoutVars>
          <dgm:bulletEnabled val="1"/>
        </dgm:presLayoutVars>
      </dgm:prSet>
      <dgm:spPr/>
    </dgm:pt>
    <dgm:pt modelId="{BFD5B4C4-03E0-4FA4-BD99-38C677784AFE}" type="pres">
      <dgm:prSet presAssocID="{4C967462-743F-4940-B8F4-90AAB1C6954C}" presName="aSpace" presStyleCnt="0"/>
      <dgm:spPr/>
    </dgm:pt>
    <dgm:pt modelId="{F33229DB-D84F-4016-A678-FFF5B3811AEB}" type="pres">
      <dgm:prSet presAssocID="{19067021-CD26-4152-B3B7-6F84CEE20CC3}" presName="aNode" presStyleLbl="fgAcc1" presStyleIdx="2" presStyleCnt="3" custLinFactY="14379" custLinFactNeighborY="100000">
        <dgm:presLayoutVars>
          <dgm:bulletEnabled val="1"/>
        </dgm:presLayoutVars>
      </dgm:prSet>
      <dgm:spPr/>
    </dgm:pt>
    <dgm:pt modelId="{D22BA220-DE81-4A65-B1B8-721FAA8BBD88}" type="pres">
      <dgm:prSet presAssocID="{19067021-CD26-4152-B3B7-6F84CEE20CC3}" presName="aSpace" presStyleCnt="0"/>
      <dgm:spPr/>
    </dgm:pt>
  </dgm:ptLst>
  <dgm:cxnLst>
    <dgm:cxn modelId="{919F0B13-C87E-48D2-A25C-08C220751757}" type="presOf" srcId="{502014AC-A0DE-4DD6-B62C-FE9BA0EAA5CD}" destId="{3BE13BFC-958E-466D-9116-6DA35FFAF31C}" srcOrd="0" destOrd="0" presId="urn:microsoft.com/office/officeart/2005/8/layout/pyramid2"/>
    <dgm:cxn modelId="{E7788A1A-F346-49A3-BF8C-5A791056A5DE}" srcId="{502014AC-A0DE-4DD6-B62C-FE9BA0EAA5CD}" destId="{19067021-CD26-4152-B3B7-6F84CEE20CC3}" srcOrd="2" destOrd="0" parTransId="{7FBB5EEE-9AA8-45BF-80EE-6E073024EA5B}" sibTransId="{13D54156-E471-4DB4-A8C7-54AB578F423B}"/>
    <dgm:cxn modelId="{102DB12A-225B-494A-96E8-1BB87A206738}" srcId="{502014AC-A0DE-4DD6-B62C-FE9BA0EAA5CD}" destId="{4C967462-743F-4940-B8F4-90AAB1C6954C}" srcOrd="1" destOrd="0" parTransId="{3036B06F-C542-440A-BAD7-53DCF037376E}" sibTransId="{FE950259-FABB-4328-886E-9FB6B5F8DF7B}"/>
    <dgm:cxn modelId="{E4A9CB38-AF6F-4378-B794-9EDA1C474C0A}" srcId="{502014AC-A0DE-4DD6-B62C-FE9BA0EAA5CD}" destId="{E34CE19E-490F-4D0B-9D81-A7AA0D3150EE}" srcOrd="0" destOrd="0" parTransId="{08ED7FF1-0012-418E-915D-A03F78D56F17}" sibTransId="{96DFDB3B-64D9-4A63-B1AF-CBD260991D31}"/>
    <dgm:cxn modelId="{4362653F-0818-4FB4-AFC4-DFE4137CCF2B}" type="presOf" srcId="{E34CE19E-490F-4D0B-9D81-A7AA0D3150EE}" destId="{6DEA1BF1-46C6-4524-842C-83C998D67FB9}" srcOrd="0" destOrd="0" presId="urn:microsoft.com/office/officeart/2005/8/layout/pyramid2"/>
    <dgm:cxn modelId="{CD4A6B55-A861-4203-BB51-17364768DF2C}" type="presOf" srcId="{19067021-CD26-4152-B3B7-6F84CEE20CC3}" destId="{F33229DB-D84F-4016-A678-FFF5B3811AEB}" srcOrd="0" destOrd="0" presId="urn:microsoft.com/office/officeart/2005/8/layout/pyramid2"/>
    <dgm:cxn modelId="{EB8FC581-7E4E-4A4E-B970-A805299D0EBF}" type="presOf" srcId="{4C967462-743F-4940-B8F4-90AAB1C6954C}" destId="{84AEF179-9749-4B11-B030-CC12E0FD504C}" srcOrd="0" destOrd="0" presId="urn:microsoft.com/office/officeart/2005/8/layout/pyramid2"/>
    <dgm:cxn modelId="{D419A650-174D-4680-A540-338A95395143}" type="presParOf" srcId="{3BE13BFC-958E-466D-9116-6DA35FFAF31C}" destId="{3004960D-BF78-4E13-8F37-1DF2A2514C60}" srcOrd="0" destOrd="0" presId="urn:microsoft.com/office/officeart/2005/8/layout/pyramid2"/>
    <dgm:cxn modelId="{4FC91B81-162C-40B5-90CC-AF436F42D9A5}" type="presParOf" srcId="{3BE13BFC-958E-466D-9116-6DA35FFAF31C}" destId="{20E97DC6-F556-4197-B9A4-8213622B5223}" srcOrd="1" destOrd="0" presId="urn:microsoft.com/office/officeart/2005/8/layout/pyramid2"/>
    <dgm:cxn modelId="{432CC51E-B0A7-45AB-9F62-BE1E4A2B9510}" type="presParOf" srcId="{20E97DC6-F556-4197-B9A4-8213622B5223}" destId="{6DEA1BF1-46C6-4524-842C-83C998D67FB9}" srcOrd="0" destOrd="0" presId="urn:microsoft.com/office/officeart/2005/8/layout/pyramid2"/>
    <dgm:cxn modelId="{4E0C4C7E-5819-4FC3-8BC4-B67B4F21849E}" type="presParOf" srcId="{20E97DC6-F556-4197-B9A4-8213622B5223}" destId="{D88B6B55-EB3B-4022-B0BC-93BA15B95121}" srcOrd="1" destOrd="0" presId="urn:microsoft.com/office/officeart/2005/8/layout/pyramid2"/>
    <dgm:cxn modelId="{4A11B2FC-488A-4D9F-949B-20BFA8A59058}" type="presParOf" srcId="{20E97DC6-F556-4197-B9A4-8213622B5223}" destId="{84AEF179-9749-4B11-B030-CC12E0FD504C}" srcOrd="2" destOrd="0" presId="urn:microsoft.com/office/officeart/2005/8/layout/pyramid2"/>
    <dgm:cxn modelId="{3106F554-2FE4-4187-96B3-2E3E49700233}" type="presParOf" srcId="{20E97DC6-F556-4197-B9A4-8213622B5223}" destId="{BFD5B4C4-03E0-4FA4-BD99-38C677784AFE}" srcOrd="3" destOrd="0" presId="urn:microsoft.com/office/officeart/2005/8/layout/pyramid2"/>
    <dgm:cxn modelId="{2A1E16A5-B4BC-41EB-BAD1-6EF7F7611059}" type="presParOf" srcId="{20E97DC6-F556-4197-B9A4-8213622B5223}" destId="{F33229DB-D84F-4016-A678-FFF5B3811AEB}" srcOrd="4" destOrd="0" presId="urn:microsoft.com/office/officeart/2005/8/layout/pyramid2"/>
    <dgm:cxn modelId="{D1B7D090-94F6-4F7B-80F9-1C4BE0409A0C}" type="presParOf" srcId="{20E97DC6-F556-4197-B9A4-8213622B5223}" destId="{D22BA220-DE81-4A65-B1B8-721FAA8BBD8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4960D-BF78-4E13-8F37-1DF2A2514C60}">
      <dsp:nvSpPr>
        <dsp:cNvPr id="0" name=""/>
        <dsp:cNvSpPr/>
      </dsp:nvSpPr>
      <dsp:spPr>
        <a:xfrm>
          <a:off x="1818835" y="0"/>
          <a:ext cx="7939965" cy="5530532"/>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A1BF1-46C6-4524-842C-83C998D67FB9}">
      <dsp:nvSpPr>
        <dsp:cNvPr id="0" name=""/>
        <dsp:cNvSpPr/>
      </dsp:nvSpPr>
      <dsp:spPr>
        <a:xfrm>
          <a:off x="5788818" y="610256"/>
          <a:ext cx="3594846" cy="904112"/>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Level 1</a:t>
          </a:r>
          <a:endParaRPr lang="en-US" sz="1600" b="1" kern="1200" dirty="0"/>
        </a:p>
        <a:p>
          <a:pPr marL="0" lvl="0" indent="0" algn="ctr" defTabSz="889000">
            <a:lnSpc>
              <a:spcPct val="90000"/>
            </a:lnSpc>
            <a:spcBef>
              <a:spcPct val="0"/>
            </a:spcBef>
            <a:spcAft>
              <a:spcPct val="35000"/>
            </a:spcAft>
            <a:buNone/>
          </a:pPr>
          <a:r>
            <a:rPr lang="en-US" sz="1400" kern="1200" dirty="0"/>
            <a:t>Highest Level of Budget Input</a:t>
          </a:r>
        </a:p>
        <a:p>
          <a:pPr marL="0" lvl="0" indent="0" algn="ctr" defTabSz="889000">
            <a:lnSpc>
              <a:spcPct val="90000"/>
            </a:lnSpc>
            <a:spcBef>
              <a:spcPct val="0"/>
            </a:spcBef>
            <a:spcAft>
              <a:spcPct val="35000"/>
            </a:spcAft>
            <a:buNone/>
          </a:pPr>
          <a:r>
            <a:rPr lang="en-US" sz="1400" i="1" kern="1200" dirty="0"/>
            <a:t>“Required” Level</a:t>
          </a:r>
        </a:p>
      </dsp:txBody>
      <dsp:txXfrm>
        <a:off x="5832953" y="654391"/>
        <a:ext cx="3506576" cy="815842"/>
      </dsp:txXfrm>
    </dsp:sp>
    <dsp:sp modelId="{84AEF179-9749-4B11-B030-CC12E0FD504C}">
      <dsp:nvSpPr>
        <dsp:cNvPr id="0" name=""/>
        <dsp:cNvSpPr/>
      </dsp:nvSpPr>
      <dsp:spPr>
        <a:xfrm>
          <a:off x="5788818" y="1683454"/>
          <a:ext cx="3594846" cy="904112"/>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Level 2</a:t>
          </a:r>
          <a:endParaRPr lang="en-US" sz="1200" b="1" kern="1200" dirty="0"/>
        </a:p>
        <a:p>
          <a:pPr marL="0" lvl="0" indent="0" algn="ctr" defTabSz="889000">
            <a:lnSpc>
              <a:spcPct val="90000"/>
            </a:lnSpc>
            <a:spcBef>
              <a:spcPct val="0"/>
            </a:spcBef>
            <a:spcAft>
              <a:spcPct val="35000"/>
            </a:spcAft>
            <a:buNone/>
          </a:pPr>
          <a:r>
            <a:rPr lang="en-US" sz="1400" kern="1200" dirty="0"/>
            <a:t>An intermediate level in between the GL accounts and level 1</a:t>
          </a:r>
        </a:p>
        <a:p>
          <a:pPr marL="57150" lvl="1" indent="-57150" algn="l" defTabSz="400050">
            <a:lnSpc>
              <a:spcPct val="90000"/>
            </a:lnSpc>
            <a:spcBef>
              <a:spcPct val="0"/>
            </a:spcBef>
            <a:spcAft>
              <a:spcPct val="15000"/>
            </a:spcAft>
            <a:buChar char="•"/>
          </a:pPr>
          <a:endParaRPr lang="en-US" sz="900" kern="1200" dirty="0"/>
        </a:p>
      </dsp:txBody>
      <dsp:txXfrm>
        <a:off x="5832953" y="1727589"/>
        <a:ext cx="3506576" cy="815842"/>
      </dsp:txXfrm>
    </dsp:sp>
    <dsp:sp modelId="{F33229DB-D84F-4016-A678-FFF5B3811AEB}">
      <dsp:nvSpPr>
        <dsp:cNvPr id="0" name=""/>
        <dsp:cNvSpPr/>
      </dsp:nvSpPr>
      <dsp:spPr>
        <a:xfrm>
          <a:off x="5788818" y="2831456"/>
          <a:ext cx="3594846" cy="1025742"/>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Level 3</a:t>
          </a:r>
          <a:endParaRPr lang="en-US" sz="1200" b="1" kern="1200" dirty="0"/>
        </a:p>
        <a:p>
          <a:pPr marL="0" lvl="0" indent="0" algn="ctr" defTabSz="889000">
            <a:lnSpc>
              <a:spcPct val="90000"/>
            </a:lnSpc>
            <a:spcBef>
              <a:spcPct val="0"/>
            </a:spcBef>
            <a:spcAft>
              <a:spcPct val="35000"/>
            </a:spcAft>
            <a:buNone/>
          </a:pPr>
          <a:r>
            <a:rPr lang="en-US" sz="1400" kern="1200" dirty="0"/>
            <a:t>The </a:t>
          </a:r>
          <a:r>
            <a:rPr lang="en-US" sz="1400" u="sng" kern="1200" dirty="0"/>
            <a:t>lowest</a:t>
          </a:r>
          <a:r>
            <a:rPr lang="en-US" sz="1400" kern="1200" dirty="0"/>
            <a:t> (or most granular) level available for </a:t>
          </a:r>
          <a:r>
            <a:rPr lang="en-US" sz="1400" u="sng" kern="1200" dirty="0"/>
            <a:t>Non Comp</a:t>
          </a:r>
          <a:r>
            <a:rPr lang="en-US" sz="1400" kern="1200" dirty="0"/>
            <a:t> and </a:t>
          </a:r>
          <a:r>
            <a:rPr lang="en-US" sz="1400" u="sng" kern="1200" dirty="0"/>
            <a:t>Revenue</a:t>
          </a:r>
          <a:r>
            <a:rPr lang="en-US" sz="1400" kern="1200" dirty="0"/>
            <a:t> budgeting, and will contain exclusively GL accounts from SFS</a:t>
          </a:r>
        </a:p>
      </dsp:txBody>
      <dsp:txXfrm>
        <a:off x="5838891" y="2881529"/>
        <a:ext cx="3494700" cy="925596"/>
      </dsp:txXfrm>
    </dsp:sp>
    <dsp:sp modelId="{CD2397BA-D97A-4759-8FA2-C7580C86ED1A}">
      <dsp:nvSpPr>
        <dsp:cNvPr id="0" name=""/>
        <dsp:cNvSpPr/>
      </dsp:nvSpPr>
      <dsp:spPr>
        <a:xfrm>
          <a:off x="5788818" y="4035653"/>
          <a:ext cx="3594846" cy="1136134"/>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Level 4</a:t>
          </a:r>
          <a:endParaRPr lang="en-US" sz="1200" b="1" kern="1200" dirty="0"/>
        </a:p>
        <a:p>
          <a:pPr marL="0" lvl="0" indent="0" algn="ctr" defTabSz="889000">
            <a:lnSpc>
              <a:spcPct val="90000"/>
            </a:lnSpc>
            <a:spcBef>
              <a:spcPct val="0"/>
            </a:spcBef>
            <a:spcAft>
              <a:spcPct val="35000"/>
            </a:spcAft>
            <a:buNone/>
          </a:pPr>
          <a:r>
            <a:rPr lang="en-US" sz="1400" kern="1200" dirty="0"/>
            <a:t>The </a:t>
          </a:r>
          <a:r>
            <a:rPr lang="en-US" sz="1400" u="sng" kern="1200" dirty="0"/>
            <a:t>lowest</a:t>
          </a:r>
          <a:r>
            <a:rPr lang="en-US" sz="1400" kern="1200" dirty="0"/>
            <a:t> (or most granular) level available for </a:t>
          </a:r>
          <a:r>
            <a:rPr lang="en-US" sz="1400" u="sng" kern="1200" dirty="0"/>
            <a:t>Fringe</a:t>
          </a:r>
          <a:r>
            <a:rPr lang="en-US" sz="1400" kern="1200" dirty="0"/>
            <a:t> budgeting, and will contain exclusively GL accounts from SFS</a:t>
          </a:r>
        </a:p>
      </dsp:txBody>
      <dsp:txXfrm>
        <a:off x="5844279" y="4091114"/>
        <a:ext cx="3483924" cy="1025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4960D-BF78-4E13-8F37-1DF2A2514C60}">
      <dsp:nvSpPr>
        <dsp:cNvPr id="0" name=""/>
        <dsp:cNvSpPr/>
      </dsp:nvSpPr>
      <dsp:spPr>
        <a:xfrm>
          <a:off x="1374955" y="0"/>
          <a:ext cx="8827726" cy="5530532"/>
        </a:xfrm>
        <a:prstGeom prst="triangle">
          <a:avLst/>
        </a:prstGeom>
        <a:solidFill>
          <a:schemeClr val="accent3"/>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6DEA1BF1-46C6-4524-842C-83C998D67FB9}">
      <dsp:nvSpPr>
        <dsp:cNvPr id="0" name=""/>
        <dsp:cNvSpPr/>
      </dsp:nvSpPr>
      <dsp:spPr>
        <a:xfrm>
          <a:off x="5466181" y="614553"/>
          <a:ext cx="4240121" cy="982965"/>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Level 1 - </a:t>
          </a:r>
          <a:r>
            <a:rPr lang="en-US" sz="1400" kern="1200" dirty="0"/>
            <a:t>1 Account</a:t>
          </a:r>
        </a:p>
        <a:p>
          <a:pPr marL="0" lvl="0" indent="0" algn="ctr" defTabSz="622300">
            <a:lnSpc>
              <a:spcPct val="90000"/>
            </a:lnSpc>
            <a:spcBef>
              <a:spcPct val="0"/>
            </a:spcBef>
            <a:spcAft>
              <a:spcPct val="35000"/>
            </a:spcAft>
            <a:buNone/>
          </a:pPr>
          <a:r>
            <a:rPr lang="en-US" sz="1400" b="1" kern="1200" dirty="0"/>
            <a:t>FRINGE PLANUW</a:t>
          </a:r>
        </a:p>
      </dsp:txBody>
      <dsp:txXfrm>
        <a:off x="5514165" y="662537"/>
        <a:ext cx="4144153" cy="886997"/>
      </dsp:txXfrm>
    </dsp:sp>
    <dsp:sp modelId="{84AEF179-9749-4B11-B030-CC12E0FD504C}">
      <dsp:nvSpPr>
        <dsp:cNvPr id="0" name=""/>
        <dsp:cNvSpPr/>
      </dsp:nvSpPr>
      <dsp:spPr>
        <a:xfrm>
          <a:off x="5456762" y="1809627"/>
          <a:ext cx="4258958" cy="982965"/>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Level 2 - </a:t>
          </a:r>
          <a:r>
            <a:rPr lang="en-US" sz="1400" kern="1200" dirty="0"/>
            <a:t>10 Accounts</a:t>
          </a:r>
        </a:p>
        <a:p>
          <a:pPr marL="0" lvl="0" indent="0" algn="ctr" defTabSz="622300">
            <a:lnSpc>
              <a:spcPct val="90000"/>
            </a:lnSpc>
            <a:spcBef>
              <a:spcPct val="0"/>
            </a:spcBef>
            <a:spcAft>
              <a:spcPct val="35000"/>
            </a:spcAft>
            <a:buNone/>
          </a:pPr>
          <a:r>
            <a:rPr lang="en-US" sz="1400" kern="1200" dirty="0">
              <a:highlight>
                <a:srgbClr val="FFFF00"/>
              </a:highlight>
            </a:rPr>
            <a:t>Rate Driven Option by 5 Position accounts</a:t>
          </a:r>
          <a:r>
            <a:rPr lang="en-US" sz="1400" kern="1200" dirty="0">
              <a:highlight>
                <a:srgbClr val="FFFFFF"/>
              </a:highlight>
            </a:rPr>
            <a:t> OR Input</a:t>
          </a:r>
        </a:p>
      </dsp:txBody>
      <dsp:txXfrm>
        <a:off x="5504746" y="1857611"/>
        <a:ext cx="4162990" cy="886997"/>
      </dsp:txXfrm>
    </dsp:sp>
    <dsp:sp modelId="{F33229DB-D84F-4016-A678-FFF5B3811AEB}">
      <dsp:nvSpPr>
        <dsp:cNvPr id="0" name=""/>
        <dsp:cNvSpPr/>
      </dsp:nvSpPr>
      <dsp:spPr>
        <a:xfrm>
          <a:off x="5466181" y="3029477"/>
          <a:ext cx="4240121" cy="982965"/>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Level 3 - </a:t>
          </a:r>
          <a:r>
            <a:rPr lang="en-US" sz="1400" kern="1200" dirty="0"/>
            <a:t>19 Accounts</a:t>
          </a:r>
        </a:p>
        <a:p>
          <a:pPr marL="0" lvl="0" indent="0" algn="ctr" defTabSz="622300">
            <a:lnSpc>
              <a:spcPct val="90000"/>
            </a:lnSpc>
            <a:spcBef>
              <a:spcPct val="0"/>
            </a:spcBef>
            <a:spcAft>
              <a:spcPct val="35000"/>
            </a:spcAft>
            <a:buNone/>
          </a:pPr>
          <a:r>
            <a:rPr lang="en-US" sz="1400" kern="1200" dirty="0"/>
            <a:t>FICA, Group Health and Misc. Fringe by Position</a:t>
          </a:r>
        </a:p>
      </dsp:txBody>
      <dsp:txXfrm>
        <a:off x="5514165" y="3077461"/>
        <a:ext cx="4144153" cy="886997"/>
      </dsp:txXfrm>
    </dsp:sp>
    <dsp:sp modelId="{CD2397BA-D97A-4759-8FA2-C7580C86ED1A}">
      <dsp:nvSpPr>
        <dsp:cNvPr id="0" name=""/>
        <dsp:cNvSpPr/>
      </dsp:nvSpPr>
      <dsp:spPr>
        <a:xfrm>
          <a:off x="5475617" y="4206461"/>
          <a:ext cx="4221248" cy="982965"/>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Level 4 - </a:t>
          </a:r>
          <a:r>
            <a:rPr lang="en-US" sz="1400" kern="1200" dirty="0"/>
            <a:t>62 accounts</a:t>
          </a:r>
        </a:p>
        <a:p>
          <a:pPr marL="0" lvl="0" indent="0" algn="ctr" defTabSz="622300">
            <a:lnSpc>
              <a:spcPct val="90000"/>
            </a:lnSpc>
            <a:spcBef>
              <a:spcPct val="0"/>
            </a:spcBef>
            <a:spcAft>
              <a:spcPct val="35000"/>
            </a:spcAft>
            <a:buNone/>
          </a:pPr>
          <a:r>
            <a:rPr lang="en-US" sz="1400" kern="1200" dirty="0"/>
            <a:t>All G/L Accounts</a:t>
          </a:r>
        </a:p>
      </dsp:txBody>
      <dsp:txXfrm>
        <a:off x="5523601" y="4254445"/>
        <a:ext cx="4125280" cy="886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4960D-BF78-4E13-8F37-1DF2A2514C60}">
      <dsp:nvSpPr>
        <dsp:cNvPr id="0" name=""/>
        <dsp:cNvSpPr/>
      </dsp:nvSpPr>
      <dsp:spPr>
        <a:xfrm>
          <a:off x="1841843" y="0"/>
          <a:ext cx="7939965" cy="5530532"/>
        </a:xfrm>
        <a:prstGeom prst="triangle">
          <a:avLst/>
        </a:prstGeom>
        <a:solidFill>
          <a:schemeClr val="accent3"/>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6DEA1BF1-46C6-4524-842C-83C998D67FB9}">
      <dsp:nvSpPr>
        <dsp:cNvPr id="0" name=""/>
        <dsp:cNvSpPr/>
      </dsp:nvSpPr>
      <dsp:spPr>
        <a:xfrm>
          <a:off x="5788818" y="637214"/>
          <a:ext cx="3594846" cy="1309180"/>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Level 1</a:t>
          </a:r>
          <a:endParaRPr lang="en-US" sz="1600" b="1" kern="1200" dirty="0"/>
        </a:p>
        <a:p>
          <a:pPr marL="0" lvl="0" indent="0" algn="ctr" defTabSz="889000">
            <a:lnSpc>
              <a:spcPct val="90000"/>
            </a:lnSpc>
            <a:spcBef>
              <a:spcPct val="0"/>
            </a:spcBef>
            <a:spcAft>
              <a:spcPct val="35000"/>
            </a:spcAft>
            <a:buNone/>
          </a:pPr>
          <a:r>
            <a:rPr lang="en-US" sz="1600" kern="1200" dirty="0"/>
            <a:t>16 Accounts</a:t>
          </a:r>
        </a:p>
      </dsp:txBody>
      <dsp:txXfrm>
        <a:off x="5852727" y="701123"/>
        <a:ext cx="3467028" cy="1181362"/>
      </dsp:txXfrm>
    </dsp:sp>
    <dsp:sp modelId="{84AEF179-9749-4B11-B030-CC12E0FD504C}">
      <dsp:nvSpPr>
        <dsp:cNvPr id="0" name=""/>
        <dsp:cNvSpPr/>
      </dsp:nvSpPr>
      <dsp:spPr>
        <a:xfrm>
          <a:off x="5788818" y="2191234"/>
          <a:ext cx="3594846" cy="1309180"/>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Level 2</a:t>
          </a:r>
          <a:endParaRPr lang="en-US" sz="1200" b="1" kern="1200" dirty="0"/>
        </a:p>
        <a:p>
          <a:pPr marL="0" lvl="0" indent="0" algn="ctr" defTabSz="889000">
            <a:lnSpc>
              <a:spcPct val="90000"/>
            </a:lnSpc>
            <a:spcBef>
              <a:spcPct val="0"/>
            </a:spcBef>
            <a:spcAft>
              <a:spcPct val="35000"/>
            </a:spcAft>
            <a:buNone/>
          </a:pPr>
          <a:r>
            <a:rPr lang="en-US" sz="1600" kern="1200" dirty="0"/>
            <a:t>44 Accounts</a:t>
          </a:r>
        </a:p>
      </dsp:txBody>
      <dsp:txXfrm>
        <a:off x="5852727" y="2255143"/>
        <a:ext cx="3467028" cy="1181362"/>
      </dsp:txXfrm>
    </dsp:sp>
    <dsp:sp modelId="{F33229DB-D84F-4016-A678-FFF5B3811AEB}">
      <dsp:nvSpPr>
        <dsp:cNvPr id="0" name=""/>
        <dsp:cNvSpPr/>
      </dsp:nvSpPr>
      <dsp:spPr>
        <a:xfrm>
          <a:off x="5788818" y="3853575"/>
          <a:ext cx="3594846" cy="1309180"/>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Level 3 </a:t>
          </a:r>
        </a:p>
        <a:p>
          <a:pPr marL="0" lvl="0" indent="0" algn="ctr" defTabSz="889000">
            <a:lnSpc>
              <a:spcPct val="90000"/>
            </a:lnSpc>
            <a:spcBef>
              <a:spcPct val="0"/>
            </a:spcBef>
            <a:spcAft>
              <a:spcPct val="35000"/>
            </a:spcAft>
            <a:buNone/>
          </a:pPr>
          <a:r>
            <a:rPr lang="en-US" sz="1600" b="0" kern="1200" dirty="0"/>
            <a:t>241 accounts</a:t>
          </a:r>
        </a:p>
        <a:p>
          <a:pPr marL="0" lvl="0" indent="0" algn="ctr" defTabSz="889000">
            <a:lnSpc>
              <a:spcPct val="90000"/>
            </a:lnSpc>
            <a:spcBef>
              <a:spcPct val="0"/>
            </a:spcBef>
            <a:spcAft>
              <a:spcPct val="35000"/>
            </a:spcAft>
            <a:buNone/>
          </a:pPr>
          <a:r>
            <a:rPr lang="en-US" sz="1600" kern="1200" dirty="0"/>
            <a:t>All G/L Accounts</a:t>
          </a:r>
        </a:p>
      </dsp:txBody>
      <dsp:txXfrm>
        <a:off x="5852727" y="3917484"/>
        <a:ext cx="3467028" cy="1181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4960D-BF78-4E13-8F37-1DF2A2514C60}">
      <dsp:nvSpPr>
        <dsp:cNvPr id="0" name=""/>
        <dsp:cNvSpPr/>
      </dsp:nvSpPr>
      <dsp:spPr>
        <a:xfrm>
          <a:off x="1841843" y="0"/>
          <a:ext cx="7939965" cy="5530532"/>
        </a:xfrm>
        <a:prstGeom prst="triangle">
          <a:avLst/>
        </a:prstGeom>
        <a:solidFill>
          <a:schemeClr val="accent3"/>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6DEA1BF1-46C6-4524-842C-83C998D67FB9}">
      <dsp:nvSpPr>
        <dsp:cNvPr id="0" name=""/>
        <dsp:cNvSpPr/>
      </dsp:nvSpPr>
      <dsp:spPr>
        <a:xfrm>
          <a:off x="5788818" y="637214"/>
          <a:ext cx="3594846" cy="1309180"/>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Level 1</a:t>
          </a:r>
          <a:endParaRPr lang="en-US" sz="1600" b="1" kern="1200" dirty="0"/>
        </a:p>
        <a:p>
          <a:pPr marL="0" lvl="0" indent="0" algn="ctr" defTabSz="889000">
            <a:lnSpc>
              <a:spcPct val="90000"/>
            </a:lnSpc>
            <a:spcBef>
              <a:spcPct val="0"/>
            </a:spcBef>
            <a:spcAft>
              <a:spcPct val="35000"/>
            </a:spcAft>
            <a:buNone/>
          </a:pPr>
          <a:r>
            <a:rPr lang="en-US" sz="1600" kern="1200" dirty="0"/>
            <a:t>51 Accounts</a:t>
          </a:r>
        </a:p>
      </dsp:txBody>
      <dsp:txXfrm>
        <a:off x="5852727" y="701123"/>
        <a:ext cx="3467028" cy="1181362"/>
      </dsp:txXfrm>
    </dsp:sp>
    <dsp:sp modelId="{84AEF179-9749-4B11-B030-CC12E0FD504C}">
      <dsp:nvSpPr>
        <dsp:cNvPr id="0" name=""/>
        <dsp:cNvSpPr/>
      </dsp:nvSpPr>
      <dsp:spPr>
        <a:xfrm>
          <a:off x="5788818" y="2191234"/>
          <a:ext cx="3594846" cy="1309180"/>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Level 2</a:t>
          </a:r>
          <a:endParaRPr lang="en-US" sz="1200" b="1" kern="1200" dirty="0"/>
        </a:p>
        <a:p>
          <a:pPr marL="0" lvl="0" indent="0" algn="ctr" defTabSz="889000">
            <a:lnSpc>
              <a:spcPct val="90000"/>
            </a:lnSpc>
            <a:spcBef>
              <a:spcPct val="0"/>
            </a:spcBef>
            <a:spcAft>
              <a:spcPct val="35000"/>
            </a:spcAft>
            <a:buNone/>
          </a:pPr>
          <a:r>
            <a:rPr lang="en-US" sz="1600" kern="1200" dirty="0"/>
            <a:t>60 Accounts</a:t>
          </a:r>
        </a:p>
      </dsp:txBody>
      <dsp:txXfrm>
        <a:off x="5852727" y="2255143"/>
        <a:ext cx="3467028" cy="1181362"/>
      </dsp:txXfrm>
    </dsp:sp>
    <dsp:sp modelId="{F33229DB-D84F-4016-A678-FFF5B3811AEB}">
      <dsp:nvSpPr>
        <dsp:cNvPr id="0" name=""/>
        <dsp:cNvSpPr/>
      </dsp:nvSpPr>
      <dsp:spPr>
        <a:xfrm>
          <a:off x="5788818" y="3853575"/>
          <a:ext cx="3594846" cy="1309180"/>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Level 3 </a:t>
          </a:r>
        </a:p>
        <a:p>
          <a:pPr marL="0" lvl="0" indent="0" algn="ctr" defTabSz="889000">
            <a:lnSpc>
              <a:spcPct val="90000"/>
            </a:lnSpc>
            <a:spcBef>
              <a:spcPct val="0"/>
            </a:spcBef>
            <a:spcAft>
              <a:spcPct val="35000"/>
            </a:spcAft>
            <a:buNone/>
          </a:pPr>
          <a:r>
            <a:rPr lang="en-US" sz="1600" b="0" kern="1200" dirty="0"/>
            <a:t>265 accounts</a:t>
          </a:r>
        </a:p>
        <a:p>
          <a:pPr marL="0" lvl="0" indent="0" algn="ctr" defTabSz="889000">
            <a:lnSpc>
              <a:spcPct val="90000"/>
            </a:lnSpc>
            <a:spcBef>
              <a:spcPct val="0"/>
            </a:spcBef>
            <a:spcAft>
              <a:spcPct val="35000"/>
            </a:spcAft>
            <a:buNone/>
          </a:pPr>
          <a:r>
            <a:rPr lang="en-US" sz="1600" kern="1200" dirty="0"/>
            <a:t>All G/L Accounts</a:t>
          </a:r>
        </a:p>
      </dsp:txBody>
      <dsp:txXfrm>
        <a:off x="5852727" y="3917484"/>
        <a:ext cx="3467028" cy="11813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C038F9-28D9-4A33-9DD8-6D48170F7539}"/>
              </a:ext>
            </a:extLst>
          </p:cNvPr>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D2C7CC1B-F668-4D9F-975C-5017C9D7CE0D}"/>
              </a:ext>
            </a:extLst>
          </p:cNvPr>
          <p:cNvSpPr>
            <a:spLocks noGrp="1"/>
          </p:cNvSpPr>
          <p:nvPr>
            <p:ph type="dt" sz="quarter" idx="1"/>
          </p:nvPr>
        </p:nvSpPr>
        <p:spPr>
          <a:xfrm>
            <a:off x="3971344" y="1"/>
            <a:ext cx="3037840" cy="466972"/>
          </a:xfrm>
          <a:prstGeom prst="rect">
            <a:avLst/>
          </a:prstGeom>
        </p:spPr>
        <p:txBody>
          <a:bodyPr vert="horz" lIns="93177" tIns="46589" rIns="93177" bIns="46589" rtlCol="0"/>
          <a:lstStyle>
            <a:lvl1pPr algn="r">
              <a:defRPr sz="1200"/>
            </a:lvl1pPr>
          </a:lstStyle>
          <a:p>
            <a:fld id="{0C6B4851-9E77-4060-BEC5-7CA92067EAED}" type="datetimeFigureOut">
              <a:rPr lang="en-US" smtClean="0"/>
              <a:t>11/7/2018</a:t>
            </a:fld>
            <a:endParaRPr lang="en-US"/>
          </a:p>
        </p:txBody>
      </p:sp>
      <p:sp>
        <p:nvSpPr>
          <p:cNvPr id="4" name="Footer Placeholder 3">
            <a:extLst>
              <a:ext uri="{FF2B5EF4-FFF2-40B4-BE49-F238E27FC236}">
                <a16:creationId xmlns:a16="http://schemas.microsoft.com/office/drawing/2014/main" id="{1EE42664-C5EF-42A7-A9E2-DEC53AD5C3C1}"/>
              </a:ext>
            </a:extLst>
          </p:cNvPr>
          <p:cNvSpPr>
            <a:spLocks noGrp="1"/>
          </p:cNvSpPr>
          <p:nvPr>
            <p:ph type="ftr" sz="quarter" idx="2"/>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0940E6-41A0-428B-BAE1-3A50E2CB1169}"/>
              </a:ext>
            </a:extLst>
          </p:cNvPr>
          <p:cNvSpPr>
            <a:spLocks noGrp="1"/>
          </p:cNvSpPr>
          <p:nvPr>
            <p:ph type="sldNum" sz="quarter" idx="3"/>
          </p:nvPr>
        </p:nvSpPr>
        <p:spPr>
          <a:xfrm>
            <a:off x="3971344" y="8829430"/>
            <a:ext cx="3037840" cy="466971"/>
          </a:xfrm>
          <a:prstGeom prst="rect">
            <a:avLst/>
          </a:prstGeom>
        </p:spPr>
        <p:txBody>
          <a:bodyPr vert="horz" lIns="93177" tIns="46589" rIns="93177" bIns="46589" rtlCol="0" anchor="b"/>
          <a:lstStyle>
            <a:lvl1pPr algn="r">
              <a:defRPr sz="1200"/>
            </a:lvl1pPr>
          </a:lstStyle>
          <a:p>
            <a:fld id="{E53C5ED9-24B2-4173-86DD-31CE78312BD6}" type="slidenum">
              <a:rPr lang="en-US" smtClean="0"/>
              <a:t>‹#›</a:t>
            </a:fld>
            <a:endParaRPr lang="en-US"/>
          </a:p>
        </p:txBody>
      </p:sp>
    </p:spTree>
    <p:extLst>
      <p:ext uri="{BB962C8B-B14F-4D97-AF65-F5344CB8AC3E}">
        <p14:creationId xmlns:p14="http://schemas.microsoft.com/office/powerpoint/2010/main" val="2064996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atin typeface="Verdana"/>
              </a:defRPr>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atin typeface="Verdana"/>
              </a:defRPr>
            </a:lvl1pPr>
          </a:lstStyle>
          <a:p>
            <a:fld id="{A795383B-3F81-441B-A985-F70E94AD3E15}" type="datetimeFigureOut">
              <a:rPr lang="en-US" smtClean="0"/>
              <a:pPr/>
              <a:t>11/7/2018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Verdana"/>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Verdana"/>
              </a:defRPr>
            </a:lvl1pPr>
          </a:lstStyle>
          <a:p>
            <a:fld id="{79ACC3E2-DE66-4F7D-98C8-99FA84CB73F8}" type="slidenum">
              <a:rPr lang="en-US" smtClean="0"/>
              <a:pPr/>
              <a:t>‹#›</a:t>
            </a:fld>
            <a:endParaRPr lang="en-US" dirty="0"/>
          </a:p>
        </p:txBody>
      </p:sp>
    </p:spTree>
    <p:extLst>
      <p:ext uri="{BB962C8B-B14F-4D97-AF65-F5344CB8AC3E}">
        <p14:creationId xmlns:p14="http://schemas.microsoft.com/office/powerpoint/2010/main" val="325309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a:ea typeface="+mn-ea"/>
        <a:cs typeface="+mn-cs"/>
      </a:defRPr>
    </a:lvl1pPr>
    <a:lvl2pPr marL="457200" algn="l" defTabSz="914400" rtl="0" eaLnBrk="1" latinLnBrk="0" hangingPunct="1">
      <a:defRPr sz="1200" kern="1200">
        <a:solidFill>
          <a:schemeClr val="tx1"/>
        </a:solidFill>
        <a:latin typeface="Verdana"/>
        <a:ea typeface="+mn-ea"/>
        <a:cs typeface="+mn-cs"/>
      </a:defRPr>
    </a:lvl2pPr>
    <a:lvl3pPr marL="914400" algn="l" defTabSz="914400" rtl="0" eaLnBrk="1" latinLnBrk="0" hangingPunct="1">
      <a:defRPr sz="1200" kern="1200">
        <a:solidFill>
          <a:schemeClr val="tx1"/>
        </a:solidFill>
        <a:latin typeface="Verdana"/>
        <a:ea typeface="+mn-ea"/>
        <a:cs typeface="+mn-cs"/>
      </a:defRPr>
    </a:lvl3pPr>
    <a:lvl4pPr marL="1371600" algn="l" defTabSz="914400" rtl="0" eaLnBrk="1" latinLnBrk="0" hangingPunct="1">
      <a:defRPr sz="1200" kern="1200">
        <a:solidFill>
          <a:schemeClr val="tx1"/>
        </a:solidFill>
        <a:latin typeface="Verdana"/>
        <a:ea typeface="+mn-ea"/>
        <a:cs typeface="+mn-cs"/>
      </a:defRPr>
    </a:lvl4pPr>
    <a:lvl5pPr marL="1828800" algn="l" defTabSz="914400" rtl="0" eaLnBrk="1" latinLnBrk="0" hangingPunct="1">
      <a:defRPr sz="1200" kern="1200">
        <a:solidFill>
          <a:schemeClr val="tx1"/>
        </a:solidFill>
        <a:latin typeface="Verdan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1</a:t>
            </a:fld>
            <a:endParaRPr lang="en-US" dirty="0"/>
          </a:p>
        </p:txBody>
      </p:sp>
    </p:spTree>
    <p:extLst>
      <p:ext uri="{BB962C8B-B14F-4D97-AF65-F5344CB8AC3E}">
        <p14:creationId xmlns:p14="http://schemas.microsoft.com/office/powerpoint/2010/main" val="174719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12</a:t>
            </a:fld>
            <a:endParaRPr lang="en-US" dirty="0"/>
          </a:p>
        </p:txBody>
      </p:sp>
    </p:spTree>
    <p:extLst>
      <p:ext uri="{BB962C8B-B14F-4D97-AF65-F5344CB8AC3E}">
        <p14:creationId xmlns:p14="http://schemas.microsoft.com/office/powerpoint/2010/main" val="1090604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13</a:t>
            </a:fld>
            <a:endParaRPr lang="en-US" dirty="0"/>
          </a:p>
        </p:txBody>
      </p:sp>
    </p:spTree>
    <p:extLst>
      <p:ext uri="{BB962C8B-B14F-4D97-AF65-F5344CB8AC3E}">
        <p14:creationId xmlns:p14="http://schemas.microsoft.com/office/powerpoint/2010/main" val="2070780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16</a:t>
            </a:fld>
            <a:endParaRPr lang="en-US" dirty="0"/>
          </a:p>
        </p:txBody>
      </p:sp>
    </p:spTree>
    <p:extLst>
      <p:ext uri="{BB962C8B-B14F-4D97-AF65-F5344CB8AC3E}">
        <p14:creationId xmlns:p14="http://schemas.microsoft.com/office/powerpoint/2010/main" val="16388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17</a:t>
            </a:fld>
            <a:endParaRPr lang="en-US" dirty="0"/>
          </a:p>
        </p:txBody>
      </p:sp>
    </p:spTree>
    <p:extLst>
      <p:ext uri="{BB962C8B-B14F-4D97-AF65-F5344CB8AC3E}">
        <p14:creationId xmlns:p14="http://schemas.microsoft.com/office/powerpoint/2010/main" val="1463043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18</a:t>
            </a:fld>
            <a:endParaRPr lang="en-US" dirty="0"/>
          </a:p>
        </p:txBody>
      </p:sp>
    </p:spTree>
    <p:extLst>
      <p:ext uri="{BB962C8B-B14F-4D97-AF65-F5344CB8AC3E}">
        <p14:creationId xmlns:p14="http://schemas.microsoft.com/office/powerpoint/2010/main" val="887717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19</a:t>
            </a:fld>
            <a:endParaRPr lang="en-US" dirty="0"/>
          </a:p>
        </p:txBody>
      </p:sp>
    </p:spTree>
    <p:extLst>
      <p:ext uri="{BB962C8B-B14F-4D97-AF65-F5344CB8AC3E}">
        <p14:creationId xmlns:p14="http://schemas.microsoft.com/office/powerpoint/2010/main" val="994278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22</a:t>
            </a:fld>
            <a:endParaRPr lang="en-US" dirty="0"/>
          </a:p>
        </p:txBody>
      </p:sp>
    </p:spTree>
    <p:extLst>
      <p:ext uri="{BB962C8B-B14F-4D97-AF65-F5344CB8AC3E}">
        <p14:creationId xmlns:p14="http://schemas.microsoft.com/office/powerpoint/2010/main" val="2407002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23</a:t>
            </a:fld>
            <a:endParaRPr lang="en-US" dirty="0"/>
          </a:p>
        </p:txBody>
      </p:sp>
    </p:spTree>
    <p:extLst>
      <p:ext uri="{BB962C8B-B14F-4D97-AF65-F5344CB8AC3E}">
        <p14:creationId xmlns:p14="http://schemas.microsoft.com/office/powerpoint/2010/main" val="423298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24</a:t>
            </a:fld>
            <a:endParaRPr lang="en-US" dirty="0"/>
          </a:p>
        </p:txBody>
      </p:sp>
    </p:spTree>
    <p:extLst>
      <p:ext uri="{BB962C8B-B14F-4D97-AF65-F5344CB8AC3E}">
        <p14:creationId xmlns:p14="http://schemas.microsoft.com/office/powerpoint/2010/main" val="2418041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25</a:t>
            </a:fld>
            <a:endParaRPr lang="en-US" dirty="0"/>
          </a:p>
        </p:txBody>
      </p:sp>
    </p:spTree>
    <p:extLst>
      <p:ext uri="{BB962C8B-B14F-4D97-AF65-F5344CB8AC3E}">
        <p14:creationId xmlns:p14="http://schemas.microsoft.com/office/powerpoint/2010/main" val="135600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2</a:t>
            </a:fld>
            <a:endParaRPr lang="en-US" dirty="0"/>
          </a:p>
        </p:txBody>
      </p:sp>
    </p:spTree>
    <p:extLst>
      <p:ext uri="{BB962C8B-B14F-4D97-AF65-F5344CB8AC3E}">
        <p14:creationId xmlns:p14="http://schemas.microsoft.com/office/powerpoint/2010/main" val="692893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26</a:t>
            </a:fld>
            <a:endParaRPr lang="en-US" dirty="0"/>
          </a:p>
        </p:txBody>
      </p:sp>
    </p:spTree>
    <p:extLst>
      <p:ext uri="{BB962C8B-B14F-4D97-AF65-F5344CB8AC3E}">
        <p14:creationId xmlns:p14="http://schemas.microsoft.com/office/powerpoint/2010/main" val="1813635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27</a:t>
            </a:fld>
            <a:endParaRPr lang="en-US" dirty="0"/>
          </a:p>
        </p:txBody>
      </p:sp>
    </p:spTree>
    <p:extLst>
      <p:ext uri="{BB962C8B-B14F-4D97-AF65-F5344CB8AC3E}">
        <p14:creationId xmlns:p14="http://schemas.microsoft.com/office/powerpoint/2010/main" val="10597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28</a:t>
            </a:fld>
            <a:endParaRPr lang="en-US" dirty="0"/>
          </a:p>
        </p:txBody>
      </p:sp>
    </p:spTree>
    <p:extLst>
      <p:ext uri="{BB962C8B-B14F-4D97-AF65-F5344CB8AC3E}">
        <p14:creationId xmlns:p14="http://schemas.microsoft.com/office/powerpoint/2010/main" val="145416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29</a:t>
            </a:fld>
            <a:endParaRPr lang="en-US" dirty="0"/>
          </a:p>
        </p:txBody>
      </p:sp>
    </p:spTree>
    <p:extLst>
      <p:ext uri="{BB962C8B-B14F-4D97-AF65-F5344CB8AC3E}">
        <p14:creationId xmlns:p14="http://schemas.microsoft.com/office/powerpoint/2010/main" val="2814875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30</a:t>
            </a:fld>
            <a:endParaRPr lang="en-US" dirty="0"/>
          </a:p>
        </p:txBody>
      </p:sp>
    </p:spTree>
    <p:extLst>
      <p:ext uri="{BB962C8B-B14F-4D97-AF65-F5344CB8AC3E}">
        <p14:creationId xmlns:p14="http://schemas.microsoft.com/office/powerpoint/2010/main" val="1000238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31</a:t>
            </a:fld>
            <a:endParaRPr lang="en-US" dirty="0"/>
          </a:p>
        </p:txBody>
      </p:sp>
    </p:spTree>
    <p:extLst>
      <p:ext uri="{BB962C8B-B14F-4D97-AF65-F5344CB8AC3E}">
        <p14:creationId xmlns:p14="http://schemas.microsoft.com/office/powerpoint/2010/main" val="3782176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32</a:t>
            </a:fld>
            <a:endParaRPr lang="en-US" dirty="0"/>
          </a:p>
        </p:txBody>
      </p:sp>
    </p:spTree>
    <p:extLst>
      <p:ext uri="{BB962C8B-B14F-4D97-AF65-F5344CB8AC3E}">
        <p14:creationId xmlns:p14="http://schemas.microsoft.com/office/powerpoint/2010/main" val="3020430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33</a:t>
            </a:fld>
            <a:endParaRPr lang="en-US" dirty="0"/>
          </a:p>
        </p:txBody>
      </p:sp>
    </p:spTree>
    <p:extLst>
      <p:ext uri="{BB962C8B-B14F-4D97-AF65-F5344CB8AC3E}">
        <p14:creationId xmlns:p14="http://schemas.microsoft.com/office/powerpoint/2010/main" val="1526307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34</a:t>
            </a:fld>
            <a:endParaRPr lang="en-US" dirty="0"/>
          </a:p>
        </p:txBody>
      </p:sp>
    </p:spTree>
    <p:extLst>
      <p:ext uri="{BB962C8B-B14F-4D97-AF65-F5344CB8AC3E}">
        <p14:creationId xmlns:p14="http://schemas.microsoft.com/office/powerpoint/2010/main" val="3229653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35</a:t>
            </a:fld>
            <a:endParaRPr lang="en-US" dirty="0"/>
          </a:p>
        </p:txBody>
      </p:sp>
    </p:spTree>
    <p:extLst>
      <p:ext uri="{BB962C8B-B14F-4D97-AF65-F5344CB8AC3E}">
        <p14:creationId xmlns:p14="http://schemas.microsoft.com/office/powerpoint/2010/main" val="313719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3</a:t>
            </a:fld>
            <a:endParaRPr lang="en-US" dirty="0"/>
          </a:p>
        </p:txBody>
      </p:sp>
    </p:spTree>
    <p:extLst>
      <p:ext uri="{BB962C8B-B14F-4D97-AF65-F5344CB8AC3E}">
        <p14:creationId xmlns:p14="http://schemas.microsoft.com/office/powerpoint/2010/main" val="1232156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38</a:t>
            </a:fld>
            <a:endParaRPr lang="en-US" dirty="0"/>
          </a:p>
        </p:txBody>
      </p:sp>
    </p:spTree>
    <p:extLst>
      <p:ext uri="{BB962C8B-B14F-4D97-AF65-F5344CB8AC3E}">
        <p14:creationId xmlns:p14="http://schemas.microsoft.com/office/powerpoint/2010/main" val="3891926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39</a:t>
            </a:fld>
            <a:endParaRPr lang="en-US" dirty="0"/>
          </a:p>
        </p:txBody>
      </p:sp>
    </p:spTree>
    <p:extLst>
      <p:ext uri="{BB962C8B-B14F-4D97-AF65-F5344CB8AC3E}">
        <p14:creationId xmlns:p14="http://schemas.microsoft.com/office/powerpoint/2010/main" val="1039652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40</a:t>
            </a:fld>
            <a:endParaRPr lang="en-US" dirty="0"/>
          </a:p>
        </p:txBody>
      </p:sp>
    </p:spTree>
    <p:extLst>
      <p:ext uri="{BB962C8B-B14F-4D97-AF65-F5344CB8AC3E}">
        <p14:creationId xmlns:p14="http://schemas.microsoft.com/office/powerpoint/2010/main" val="554468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41</a:t>
            </a:fld>
            <a:endParaRPr lang="en-US" dirty="0"/>
          </a:p>
        </p:txBody>
      </p:sp>
    </p:spTree>
    <p:extLst>
      <p:ext uri="{BB962C8B-B14F-4D97-AF65-F5344CB8AC3E}">
        <p14:creationId xmlns:p14="http://schemas.microsoft.com/office/powerpoint/2010/main" val="140851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5</a:t>
            </a:fld>
            <a:endParaRPr lang="en-US" dirty="0"/>
          </a:p>
        </p:txBody>
      </p:sp>
    </p:spTree>
    <p:extLst>
      <p:ext uri="{BB962C8B-B14F-4D97-AF65-F5344CB8AC3E}">
        <p14:creationId xmlns:p14="http://schemas.microsoft.com/office/powerpoint/2010/main" val="303892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6</a:t>
            </a:fld>
            <a:endParaRPr lang="en-US" dirty="0"/>
          </a:p>
        </p:txBody>
      </p:sp>
    </p:spTree>
    <p:extLst>
      <p:ext uri="{BB962C8B-B14F-4D97-AF65-F5344CB8AC3E}">
        <p14:creationId xmlns:p14="http://schemas.microsoft.com/office/powerpoint/2010/main" val="158012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Plan UW account will </a:t>
            </a:r>
            <a:r>
              <a:rPr lang="en-US" dirty="0">
                <a:highlight>
                  <a:srgbClr val="FFFFFF"/>
                </a:highlight>
              </a:rPr>
              <a:t>have an associated Rollup account </a:t>
            </a:r>
            <a:r>
              <a:rPr lang="en-US" dirty="0"/>
              <a:t>to rollup the budget input and the actuals loaded into the GL accounts</a:t>
            </a:r>
          </a:p>
        </p:txBody>
      </p:sp>
      <p:sp>
        <p:nvSpPr>
          <p:cNvPr id="4" name="Slide Number Placeholder 3"/>
          <p:cNvSpPr>
            <a:spLocks noGrp="1"/>
          </p:cNvSpPr>
          <p:nvPr>
            <p:ph type="sldNum" sz="quarter" idx="10"/>
          </p:nvPr>
        </p:nvSpPr>
        <p:spPr/>
        <p:txBody>
          <a:bodyPr/>
          <a:lstStyle/>
          <a:p>
            <a:fld id="{79ACC3E2-DE66-4F7D-98C8-99FA84CB73F8}" type="slidenum">
              <a:rPr lang="en-US" smtClean="0"/>
              <a:pPr/>
              <a:t>7</a:t>
            </a:fld>
            <a:endParaRPr lang="en-US" dirty="0"/>
          </a:p>
        </p:txBody>
      </p:sp>
    </p:spTree>
    <p:extLst>
      <p:ext uri="{BB962C8B-B14F-4D97-AF65-F5344CB8AC3E}">
        <p14:creationId xmlns:p14="http://schemas.microsoft.com/office/powerpoint/2010/main" val="215402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8</a:t>
            </a:fld>
            <a:endParaRPr lang="en-US" dirty="0"/>
          </a:p>
        </p:txBody>
      </p:sp>
    </p:spTree>
    <p:extLst>
      <p:ext uri="{BB962C8B-B14F-4D97-AF65-F5344CB8AC3E}">
        <p14:creationId xmlns:p14="http://schemas.microsoft.com/office/powerpoint/2010/main" val="196416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9</a:t>
            </a:fld>
            <a:endParaRPr lang="en-US" dirty="0"/>
          </a:p>
        </p:txBody>
      </p:sp>
    </p:spTree>
    <p:extLst>
      <p:ext uri="{BB962C8B-B14F-4D97-AF65-F5344CB8AC3E}">
        <p14:creationId xmlns:p14="http://schemas.microsoft.com/office/powerpoint/2010/main" val="3955604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CC3E2-DE66-4F7D-98C8-99FA84CB73F8}" type="slidenum">
              <a:rPr lang="en-US" smtClean="0"/>
              <a:pPr/>
              <a:t>10</a:t>
            </a:fld>
            <a:endParaRPr lang="en-US" dirty="0"/>
          </a:p>
        </p:txBody>
      </p:sp>
    </p:spTree>
    <p:extLst>
      <p:ext uri="{BB962C8B-B14F-4D97-AF65-F5344CB8AC3E}">
        <p14:creationId xmlns:p14="http://schemas.microsoft.com/office/powerpoint/2010/main" val="129647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en-US" dirty="0"/>
          </a:p>
        </p:txBody>
      </p:sp>
      <p:sp>
        <p:nvSpPr>
          <p:cNvPr id="4" name="Date Placeholder 3"/>
          <p:cNvSpPr>
            <a:spLocks noGrp="1"/>
          </p:cNvSpPr>
          <p:nvPr>
            <p:ph type="dt" sz="half" idx="10"/>
          </p:nvPr>
        </p:nvSpPr>
        <p:spPr/>
        <p:txBody>
          <a:bodyPr/>
          <a:lstStyle/>
          <a:p>
            <a:fld id="{B6BAC624-FC76-443B-803E-168260CE3933}" type="datetime1">
              <a:rPr lang="en-US" smtClean="0"/>
              <a:t>11/7/2018</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4203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491099E-EA5B-4309-AB91-D94D7AF7F4D7}" type="datetime1">
              <a:rPr lang="en-US" smtClean="0"/>
              <a:t>11/7/2018</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89775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1BC5A1F-9A27-4B26-8450-E9C2EECC5ACD}" type="datetime1">
              <a:rPr lang="en-US" smtClean="0"/>
              <a:t>11/7/2018</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632312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BAC31C25-95F6-4A7B-9AEE-F67D4D1F1BBE}" type="datetime1">
              <a:rPr lang="en-US" smtClean="0"/>
              <a:t>11/7/2018</a:t>
            </a:fld>
            <a:endParaRPr lang="en-US" dirty="0"/>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42778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6E2F538D-9F72-45D1-9686-A39F37B11B5C}" type="datetime1">
              <a:rPr lang="en-US" smtClean="0"/>
              <a:t>11/7/2018</a:t>
            </a:fld>
            <a:endParaRPr lang="en-US" dirty="0"/>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2716395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FE73DABE-825B-45A4-A27C-23B48BFD6574}" type="datetime1">
              <a:rPr lang="en-US" smtClean="0"/>
              <a:t>11/7/2018</a:t>
            </a:fld>
            <a:endParaRPr lang="en-US" dirty="0"/>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2372073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DF1B712F-D94F-46E5-8703-A7C26D7190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12" name="Picture 11">
            <a:extLst>
              <a:ext uri="{FF2B5EF4-FFF2-40B4-BE49-F238E27FC236}">
                <a16:creationId xmlns:a16="http://schemas.microsoft.com/office/drawing/2014/main" id="{FBD7F03D-9A56-43AD-A869-81A7A080A2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Date Placeholder 3">
            <a:extLst>
              <a:ext uri="{FF2B5EF4-FFF2-40B4-BE49-F238E27FC236}">
                <a16:creationId xmlns:a16="http://schemas.microsoft.com/office/drawing/2014/main" id="{E2C189EA-BC4B-4282-9F7F-0C611012DED4}"/>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11/7/2018</a:t>
            </a:fld>
            <a:endParaRPr lang="en-US"/>
          </a:p>
        </p:txBody>
      </p:sp>
      <p:sp>
        <p:nvSpPr>
          <p:cNvPr id="14" name="Slide Number Placeholder 5">
            <a:extLst>
              <a:ext uri="{FF2B5EF4-FFF2-40B4-BE49-F238E27FC236}">
                <a16:creationId xmlns:a16="http://schemas.microsoft.com/office/drawing/2014/main" id="{DEDEF5D5-D740-439B-ABC1-54234BD0A4C2}"/>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pic>
        <p:nvPicPr>
          <p:cNvPr id="6" name="Picture 5">
            <a:extLst>
              <a:ext uri="{FF2B5EF4-FFF2-40B4-BE49-F238E27FC236}">
                <a16:creationId xmlns:a16="http://schemas.microsoft.com/office/drawing/2014/main" id="{01D38E96-DD89-457D-AAC6-7A6EEFCDB73F}"/>
              </a:ext>
            </a:extLst>
          </p:cNvPr>
          <p:cNvPicPr>
            <a:picLocks noChangeAspect="1"/>
          </p:cNvPicPr>
          <p:nvPr userDrawn="1"/>
        </p:nvPicPr>
        <p:blipFill>
          <a:blip r:embed="rId4"/>
          <a:stretch>
            <a:fillRect/>
          </a:stretch>
        </p:blipFill>
        <p:spPr>
          <a:xfrm>
            <a:off x="351692" y="136525"/>
            <a:ext cx="1170110" cy="563780"/>
          </a:xfrm>
          <a:prstGeom prst="rect">
            <a:avLst/>
          </a:prstGeom>
        </p:spPr>
      </p:pic>
    </p:spTree>
    <p:extLst>
      <p:ext uri="{BB962C8B-B14F-4D97-AF65-F5344CB8AC3E}">
        <p14:creationId xmlns:p14="http://schemas.microsoft.com/office/powerpoint/2010/main" val="376685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a:xfrm>
            <a:off x="283607" y="1427594"/>
            <a:ext cx="11578545" cy="453963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B53AA264-F3CD-427A-989D-FBC68B12B30F}" type="datetime1">
              <a:rPr lang="en-US" smtClean="0"/>
              <a:t>11/7/2018</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97522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dirty="0"/>
              <a:t>Click to edit Master title style</a:t>
            </a:r>
            <a:endParaRPr lang="en-US" dirty="0"/>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F8709388-ED1A-4423-97A7-D86E33A5F6CA}" type="datetime1">
              <a:rPr lang="en-US" smtClean="0"/>
              <a:t>11/7/2018</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09636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89803748-EAE2-43CB-90AA-A038CFF1CE13}" type="datetime1">
              <a:rPr lang="en-US" smtClean="0"/>
              <a:t>11/7/2018</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3229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Date Placeholder 6"/>
          <p:cNvSpPr>
            <a:spLocks noGrp="1"/>
          </p:cNvSpPr>
          <p:nvPr>
            <p:ph type="dt" sz="half" idx="10"/>
          </p:nvPr>
        </p:nvSpPr>
        <p:spPr/>
        <p:txBody>
          <a:bodyPr/>
          <a:lstStyle/>
          <a:p>
            <a:fld id="{E5191397-D8C6-4C1F-B3A3-B16FDFDC7535}" type="datetime1">
              <a:rPr lang="en-US" smtClean="0"/>
              <a:t>11/7/2018</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09405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4A1B5726-44B0-4C8D-8D1F-F5948950BCFD}" type="datetime1">
              <a:rPr lang="en-US" smtClean="0"/>
              <a:t>11/7/2018</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43904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3A21D-6667-4301-B8F3-9307E9827EAD}" type="datetime1">
              <a:rPr lang="en-US" smtClean="0"/>
              <a:t>11/7/2018</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52542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DEF9903E-7CE2-4F03-A54D-0EAED403EF3E}" type="datetime1">
              <a:rPr lang="en-US" smtClean="0"/>
              <a:t>11/7/2018</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57199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435E6C52-D85B-483D-A654-F3810E9C9352}" type="datetime1">
              <a:rPr lang="en-US" smtClean="0"/>
              <a:t>11/7/2018</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60056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sh-image2.png"/>
          <p:cNvPicPr>
            <a:picLocks noChangeAspect="1"/>
          </p:cNvPicPr>
          <p:nvPr userDrawn="1"/>
        </p:nvPicPr>
        <p:blipFill rotWithShape="1">
          <a:blip r:embed="rId17">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283607" y="274638"/>
            <a:ext cx="11578546" cy="1143000"/>
          </a:xfrm>
          <a:prstGeom prst="rect">
            <a:avLst/>
          </a:prstGeom>
        </p:spPr>
        <p:txBody>
          <a:bodyPr vert="horz" lIns="91440" tIns="45720" rIns="91440" bIns="45720" rtlCol="0" anchor="b">
            <a:normAutofit/>
          </a:bodyPr>
          <a:lstStyle/>
          <a:p>
            <a:r>
              <a:rPr lang="x-none" dirty="0"/>
              <a:t>Click to edit Master title style</a:t>
            </a:r>
            <a:endParaRPr lang="en-US" dirty="0"/>
          </a:p>
        </p:txBody>
      </p:sp>
      <p:sp>
        <p:nvSpPr>
          <p:cNvPr id="3" name="Text Placeholder 2"/>
          <p:cNvSpPr>
            <a:spLocks noGrp="1"/>
          </p:cNvSpPr>
          <p:nvPr>
            <p:ph type="body" idx="1"/>
          </p:nvPr>
        </p:nvSpPr>
        <p:spPr>
          <a:xfrm>
            <a:off x="283607" y="1439923"/>
            <a:ext cx="11578545" cy="4539635"/>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47AC839-9620-49A9-877F-9775D3F63CA5}" type="datetime1">
              <a:rPr lang="en-US" smtClean="0"/>
              <a:t>11/7/2018</a:t>
            </a:fld>
            <a:endParaRPr lang="en-US" dirty="0"/>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159344959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 id="2147483697" r:id="rId13"/>
    <p:sldLayoutId id="2147483695" r:id="rId14"/>
    <p:sldLayoutId id="2147483698" r:id="rId15"/>
  </p:sldLayoutIdLst>
  <p:hf hdr="0" ftr="0" dt="0"/>
  <p:txStyles>
    <p:titleStyle>
      <a:lvl1pPr algn="l"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2.gif@01D38FAF.E170EF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607" y="1491344"/>
            <a:ext cx="10981663" cy="1470025"/>
          </a:xfrm>
        </p:spPr>
        <p:txBody>
          <a:bodyPr>
            <a:normAutofit fontScale="90000"/>
          </a:bodyPr>
          <a:lstStyle/>
          <a:p>
            <a:pPr algn="ctr"/>
            <a:br>
              <a:rPr lang="en-US" sz="4800" b="1" dirty="0"/>
            </a:br>
            <a:br>
              <a:rPr lang="en-US" sz="4800" b="1" dirty="0"/>
            </a:br>
            <a:br>
              <a:rPr lang="en-US" sz="4800" b="1" dirty="0"/>
            </a:br>
            <a:r>
              <a:rPr lang="en-US" sz="4800" b="1" dirty="0"/>
              <a:t>Brunch &amp; Learn – </a:t>
            </a:r>
            <a:br>
              <a:rPr lang="en-US" sz="4800" b="1" dirty="0"/>
            </a:br>
            <a:r>
              <a:rPr lang="en-US" b="1" dirty="0"/>
              <a:t>Plan UW Budget Account Levels</a:t>
            </a:r>
            <a:endParaRPr lang="en-US" sz="2200" b="1" dirty="0"/>
          </a:p>
        </p:txBody>
      </p:sp>
      <p:sp>
        <p:nvSpPr>
          <p:cNvPr id="3" name="Subtitle 2"/>
          <p:cNvSpPr>
            <a:spLocks noGrp="1"/>
          </p:cNvSpPr>
          <p:nvPr>
            <p:ph type="subTitle" idx="1"/>
          </p:nvPr>
        </p:nvSpPr>
        <p:spPr>
          <a:xfrm>
            <a:off x="283606" y="3246313"/>
            <a:ext cx="10981663" cy="1752600"/>
          </a:xfrm>
        </p:spPr>
        <p:txBody>
          <a:bodyPr>
            <a:normAutofit/>
          </a:bodyPr>
          <a:lstStyle/>
          <a:p>
            <a:pPr algn="ctr"/>
            <a:endParaRPr lang="en-US" sz="3500" b="1" dirty="0">
              <a:solidFill>
                <a:schemeClr val="bg2">
                  <a:lumMod val="25000"/>
                </a:schemeClr>
              </a:solidFill>
            </a:endParaRPr>
          </a:p>
          <a:p>
            <a:endParaRPr lang="en-US" dirty="0">
              <a:solidFill>
                <a:schemeClr val="bg2">
                  <a:lumMod val="25000"/>
                </a:schemeClr>
              </a:solidFill>
            </a:endParaRPr>
          </a:p>
          <a:p>
            <a:r>
              <a:rPr lang="en-US" sz="2600" i="1" dirty="0">
                <a:solidFill>
                  <a:schemeClr val="bg2">
                    <a:lumMod val="25000"/>
                  </a:schemeClr>
                </a:solidFill>
              </a:rPr>
              <a:t>October 23, 2018                          </a:t>
            </a:r>
          </a:p>
        </p:txBody>
      </p:sp>
      <p:pic>
        <p:nvPicPr>
          <p:cNvPr id="5" name="Picture 4" descr="Huron">
            <a:extLst>
              <a:ext uri="{FF2B5EF4-FFF2-40B4-BE49-F238E27FC236}">
                <a16:creationId xmlns:a16="http://schemas.microsoft.com/office/drawing/2014/main" id="{4E4226F0-4E02-4CEA-A764-749063A4CA78}"/>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780521" y="5542305"/>
            <a:ext cx="1695450" cy="438150"/>
          </a:xfrm>
          <a:prstGeom prst="rect">
            <a:avLst/>
          </a:prstGeom>
          <a:noFill/>
          <a:ln>
            <a:noFill/>
          </a:ln>
        </p:spPr>
      </p:pic>
    </p:spTree>
    <p:extLst>
      <p:ext uri="{BB962C8B-B14F-4D97-AF65-F5344CB8AC3E}">
        <p14:creationId xmlns:p14="http://schemas.microsoft.com/office/powerpoint/2010/main" val="4285825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9" y="231470"/>
            <a:ext cx="11315501" cy="801412"/>
          </a:xfrm>
        </p:spPr>
        <p:txBody>
          <a:bodyPr>
            <a:normAutofit/>
          </a:bodyPr>
          <a:lstStyle/>
          <a:p>
            <a:pPr algn="ctr"/>
            <a:r>
              <a:rPr lang="en-US" dirty="0"/>
              <a:t>Budget CoA Levels – FAQ cont. </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10</a:t>
            </a:fld>
            <a:endParaRPr lang="en-US"/>
          </a:p>
        </p:txBody>
      </p:sp>
      <p:sp>
        <p:nvSpPr>
          <p:cNvPr id="12" name="TextBox 11">
            <a:extLst>
              <a:ext uri="{FF2B5EF4-FFF2-40B4-BE49-F238E27FC236}">
                <a16:creationId xmlns:a16="http://schemas.microsoft.com/office/drawing/2014/main" id="{F108A33F-8CE1-4CB9-9728-DBB91D481241}"/>
              </a:ext>
            </a:extLst>
          </p:cNvPr>
          <p:cNvSpPr txBox="1"/>
          <p:nvPr/>
        </p:nvSpPr>
        <p:spPr>
          <a:xfrm>
            <a:off x="747939" y="1460259"/>
            <a:ext cx="11188620" cy="3693319"/>
          </a:xfrm>
          <a:prstGeom prst="rect">
            <a:avLst/>
          </a:prstGeom>
          <a:noFill/>
        </p:spPr>
        <p:txBody>
          <a:bodyPr wrap="square" rtlCol="0">
            <a:spAutoFit/>
          </a:bodyPr>
          <a:lstStyle/>
          <a:p>
            <a:r>
              <a:rPr lang="en-US" u="sng" dirty="0">
                <a:solidFill>
                  <a:schemeClr val="accent4"/>
                </a:solidFill>
              </a:rPr>
              <a:t>What levels are actuals from SFS getting loaded to in </a:t>
            </a:r>
            <a:r>
              <a:rPr lang="en-US" u="sng" dirty="0" err="1">
                <a:solidFill>
                  <a:schemeClr val="accent4"/>
                </a:solidFill>
              </a:rPr>
              <a:t>PlanUW</a:t>
            </a:r>
            <a:r>
              <a:rPr lang="en-US" u="sng" dirty="0">
                <a:solidFill>
                  <a:schemeClr val="accent4"/>
                </a:solidFill>
              </a:rPr>
              <a:t>:</a:t>
            </a:r>
          </a:p>
          <a:p>
            <a:pPr marL="285750" indent="-285750">
              <a:buFont typeface="Arial" panose="020B0604020202020204" pitchFamily="34" charset="0"/>
              <a:buChar char="•"/>
            </a:pPr>
            <a:r>
              <a:rPr lang="en-US" dirty="0"/>
              <a:t>Actuals data is getting loaded to the GL level in </a:t>
            </a:r>
            <a:r>
              <a:rPr lang="en-US" dirty="0" err="1"/>
              <a:t>PlanUW</a:t>
            </a:r>
            <a:r>
              <a:rPr lang="en-US" dirty="0"/>
              <a:t> (level 3 for NonComp and Revenue, and level 4 for Fringe)</a:t>
            </a:r>
          </a:p>
          <a:p>
            <a:endParaRPr lang="en-US" u="sng" dirty="0">
              <a:solidFill>
                <a:schemeClr val="accent4"/>
              </a:solidFill>
            </a:endParaRPr>
          </a:p>
          <a:p>
            <a:r>
              <a:rPr lang="en-US" u="sng" dirty="0">
                <a:solidFill>
                  <a:schemeClr val="accent4"/>
                </a:solidFill>
              </a:rPr>
              <a:t>Can Actuals data be mapped to the higher levels allowing me to see Actuals data in the Input forms I use?</a:t>
            </a:r>
          </a:p>
          <a:p>
            <a:pPr marL="285750" indent="-285750">
              <a:buFont typeface="Arial" panose="020B0604020202020204" pitchFamily="34" charset="0"/>
              <a:buChar char="•"/>
            </a:pPr>
            <a:r>
              <a:rPr lang="en-US" dirty="0"/>
              <a:t>To keep a standard design among institutions, this was not included in the Phase 1 requirements or design. Please coordinate with system if this is an enhancement you may wish to pursue in the future.</a:t>
            </a:r>
            <a:endParaRPr lang="en-US" u="sng" dirty="0">
              <a:solidFill>
                <a:schemeClr val="accent4"/>
              </a:solidFill>
            </a:endParaRPr>
          </a:p>
          <a:p>
            <a:endParaRPr lang="en-US" dirty="0"/>
          </a:p>
          <a:p>
            <a:r>
              <a:rPr lang="en-US" u="sng" dirty="0">
                <a:solidFill>
                  <a:schemeClr val="accent4"/>
                </a:solidFill>
              </a:rPr>
              <a:t>I know I will not use certain levels for certain accounts. Can we apply security to prevent user input?</a:t>
            </a:r>
          </a:p>
          <a:p>
            <a:pPr marL="285750" indent="-285750">
              <a:buFont typeface="Arial" panose="020B0604020202020204" pitchFamily="34" charset="0"/>
              <a:buChar char="•"/>
            </a:pPr>
            <a:r>
              <a:rPr lang="en-US" dirty="0"/>
              <a:t>Please coordinate with system on potential security changes. Applying security to the account dimension may be complex. However, applying security to prevent users from seeing forms is much simpler and easier to maintain.</a:t>
            </a:r>
          </a:p>
          <a:p>
            <a:endParaRPr lang="en-US" dirty="0"/>
          </a:p>
          <a:p>
            <a:r>
              <a:rPr lang="en-US" u="sng" dirty="0">
                <a:solidFill>
                  <a:schemeClr val="accent4"/>
                </a:solidFill>
              </a:rPr>
              <a:t>How will the new Budget CoA be leveraged in reports outside of </a:t>
            </a:r>
            <a:r>
              <a:rPr lang="en-US" u="sng" dirty="0" err="1">
                <a:solidFill>
                  <a:schemeClr val="accent4"/>
                </a:solidFill>
              </a:rPr>
              <a:t>PlanUW</a:t>
            </a:r>
            <a:r>
              <a:rPr lang="en-US" u="sng" dirty="0">
                <a:solidFill>
                  <a:schemeClr val="accent4"/>
                </a:solidFill>
              </a:rPr>
              <a:t>, like from WISDM?</a:t>
            </a:r>
          </a:p>
          <a:p>
            <a:pPr marL="285750" indent="-285750">
              <a:buFont typeface="Arial" panose="020B0604020202020204" pitchFamily="34" charset="0"/>
              <a:buChar char="•"/>
            </a:pPr>
            <a:r>
              <a:rPr lang="en-US" dirty="0">
                <a:highlight>
                  <a:srgbClr val="FFFFFF"/>
                </a:highlight>
              </a:rPr>
              <a:t>System is continuing to meet with Financial Administration to ensure proper Budget reporting capabilities</a:t>
            </a:r>
          </a:p>
        </p:txBody>
      </p:sp>
    </p:spTree>
    <p:extLst>
      <p:ext uri="{BB962C8B-B14F-4D97-AF65-F5344CB8AC3E}">
        <p14:creationId xmlns:p14="http://schemas.microsoft.com/office/powerpoint/2010/main" val="287085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Salary and FTE Accounts</a:t>
            </a:r>
          </a:p>
        </p:txBody>
      </p:sp>
      <p:pic>
        <p:nvPicPr>
          <p:cNvPr id="7" name="Picture 6">
            <a:extLst>
              <a:ext uri="{FF2B5EF4-FFF2-40B4-BE49-F238E27FC236}">
                <a16:creationId xmlns:a16="http://schemas.microsoft.com/office/drawing/2014/main" id="{6D095993-30DB-45A9-85D4-8983428F5A4C}"/>
              </a:ext>
            </a:extLst>
          </p:cNvPr>
          <p:cNvPicPr>
            <a:picLocks noChangeAspect="1"/>
          </p:cNvPicPr>
          <p:nvPr/>
        </p:nvPicPr>
        <p:blipFill rotWithShape="1">
          <a:blip r:embed="rId3"/>
          <a:srcRect l="2856"/>
          <a:stretch/>
        </p:blipFill>
        <p:spPr>
          <a:xfrm>
            <a:off x="7134225" y="1928812"/>
            <a:ext cx="1544148" cy="2847975"/>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9674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9" y="136525"/>
            <a:ext cx="11315501" cy="674664"/>
          </a:xfrm>
        </p:spPr>
        <p:txBody>
          <a:bodyPr>
            <a:normAutofit fontScale="90000"/>
          </a:bodyPr>
          <a:lstStyle/>
          <a:p>
            <a:pPr algn="ctr"/>
            <a:r>
              <a:rPr lang="en-US" dirty="0"/>
              <a:t>Salary</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12</a:t>
            </a:fld>
            <a:endParaRPr lang="en-US"/>
          </a:p>
        </p:txBody>
      </p:sp>
      <p:sp>
        <p:nvSpPr>
          <p:cNvPr id="9" name="TextBox 8">
            <a:extLst>
              <a:ext uri="{FF2B5EF4-FFF2-40B4-BE49-F238E27FC236}">
                <a16:creationId xmlns:a16="http://schemas.microsoft.com/office/drawing/2014/main" id="{F716322C-4FE8-429F-9189-8F9544625E0C}"/>
              </a:ext>
            </a:extLst>
          </p:cNvPr>
          <p:cNvSpPr txBox="1"/>
          <p:nvPr/>
        </p:nvSpPr>
        <p:spPr>
          <a:xfrm>
            <a:off x="249712" y="2151727"/>
            <a:ext cx="4636613"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Actual data is loaded to the GL accounts from SFS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Redbook budget will be loaded to a Total Salary account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Working Budget data is loaded to the PlanUW accounts from CAT</a:t>
            </a:r>
          </a:p>
        </p:txBody>
      </p:sp>
      <p:sp>
        <p:nvSpPr>
          <p:cNvPr id="5" name="Rectangle 4">
            <a:extLst>
              <a:ext uri="{FF2B5EF4-FFF2-40B4-BE49-F238E27FC236}">
                <a16:creationId xmlns:a16="http://schemas.microsoft.com/office/drawing/2014/main" id="{DE00E0A5-47E3-47F0-98F3-E7B04BDA5926}"/>
              </a:ext>
            </a:extLst>
          </p:cNvPr>
          <p:cNvSpPr/>
          <p:nvPr/>
        </p:nvSpPr>
        <p:spPr>
          <a:xfrm>
            <a:off x="493229" y="981512"/>
            <a:ext cx="11494612" cy="369332"/>
          </a:xfrm>
          <a:prstGeom prst="rect">
            <a:avLst/>
          </a:prstGeom>
        </p:spPr>
        <p:txBody>
          <a:bodyPr wrap="square">
            <a:spAutoFit/>
          </a:bodyPr>
          <a:lstStyle/>
          <a:p>
            <a:r>
              <a:rPr lang="en-US" dirty="0"/>
              <a:t>Since Salary data will be input from CAT, the accounts will not be input into. Thus no input level distinction is necessary</a:t>
            </a:r>
          </a:p>
        </p:txBody>
      </p:sp>
      <p:pic>
        <p:nvPicPr>
          <p:cNvPr id="1030" name="Picture 6" descr="C:\Users\zpalet\AppData\Local\Temp\SNAGHTML404ba10.PNG">
            <a:extLst>
              <a:ext uri="{FF2B5EF4-FFF2-40B4-BE49-F238E27FC236}">
                <a16:creationId xmlns:a16="http://schemas.microsoft.com/office/drawing/2014/main" id="{BC3426B0-B30E-45D6-8A6D-1791276C0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19" y="1350844"/>
            <a:ext cx="6760669"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39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9" y="136525"/>
            <a:ext cx="11315501" cy="674664"/>
          </a:xfrm>
        </p:spPr>
        <p:txBody>
          <a:bodyPr>
            <a:normAutofit fontScale="90000"/>
          </a:bodyPr>
          <a:lstStyle/>
          <a:p>
            <a:pPr algn="ctr"/>
            <a:r>
              <a:rPr lang="en-US" dirty="0"/>
              <a:t>FTE</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13</a:t>
            </a:fld>
            <a:endParaRPr lang="en-US"/>
          </a:p>
        </p:txBody>
      </p:sp>
      <p:sp>
        <p:nvSpPr>
          <p:cNvPr id="5" name="Rectangle 4">
            <a:extLst>
              <a:ext uri="{FF2B5EF4-FFF2-40B4-BE49-F238E27FC236}">
                <a16:creationId xmlns:a16="http://schemas.microsoft.com/office/drawing/2014/main" id="{DE00E0A5-47E3-47F0-98F3-E7B04BDA5926}"/>
              </a:ext>
            </a:extLst>
          </p:cNvPr>
          <p:cNvSpPr/>
          <p:nvPr/>
        </p:nvSpPr>
        <p:spPr>
          <a:xfrm>
            <a:off x="3934012" y="811189"/>
            <a:ext cx="3805394" cy="369332"/>
          </a:xfrm>
          <a:prstGeom prst="rect">
            <a:avLst/>
          </a:prstGeom>
        </p:spPr>
        <p:txBody>
          <a:bodyPr wrap="square">
            <a:spAutoFit/>
          </a:bodyPr>
          <a:lstStyle/>
          <a:p>
            <a:r>
              <a:rPr lang="en-US" dirty="0"/>
              <a:t>FTE data will be input from CAT as well</a:t>
            </a:r>
          </a:p>
        </p:txBody>
      </p:sp>
      <p:pic>
        <p:nvPicPr>
          <p:cNvPr id="3" name="Picture 2">
            <a:extLst>
              <a:ext uri="{FF2B5EF4-FFF2-40B4-BE49-F238E27FC236}">
                <a16:creationId xmlns:a16="http://schemas.microsoft.com/office/drawing/2014/main" id="{2026E6E6-EF85-41CF-B274-4857DE455E77}"/>
              </a:ext>
            </a:extLst>
          </p:cNvPr>
          <p:cNvPicPr>
            <a:picLocks noChangeAspect="1"/>
          </p:cNvPicPr>
          <p:nvPr/>
        </p:nvPicPr>
        <p:blipFill>
          <a:blip r:embed="rId3"/>
          <a:stretch>
            <a:fillRect/>
          </a:stretch>
        </p:blipFill>
        <p:spPr>
          <a:xfrm>
            <a:off x="1076951" y="1180521"/>
            <a:ext cx="10038095" cy="5019048"/>
          </a:xfrm>
          <a:prstGeom prst="rect">
            <a:avLst/>
          </a:prstGeom>
        </p:spPr>
      </p:pic>
    </p:spTree>
    <p:extLst>
      <p:ext uri="{BB962C8B-B14F-4D97-AF65-F5344CB8AC3E}">
        <p14:creationId xmlns:p14="http://schemas.microsoft.com/office/powerpoint/2010/main" val="361404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Fringe Accounts</a:t>
            </a:r>
          </a:p>
        </p:txBody>
      </p:sp>
      <p:pic>
        <p:nvPicPr>
          <p:cNvPr id="4" name="Picture 3">
            <a:extLst>
              <a:ext uri="{FF2B5EF4-FFF2-40B4-BE49-F238E27FC236}">
                <a16:creationId xmlns:a16="http://schemas.microsoft.com/office/drawing/2014/main" id="{B257442F-F466-4F60-9EE1-1AB596E42183}"/>
              </a:ext>
            </a:extLst>
          </p:cNvPr>
          <p:cNvPicPr>
            <a:picLocks noChangeAspect="1"/>
          </p:cNvPicPr>
          <p:nvPr/>
        </p:nvPicPr>
        <p:blipFill>
          <a:blip r:embed="rId3"/>
          <a:stretch>
            <a:fillRect/>
          </a:stretch>
        </p:blipFill>
        <p:spPr>
          <a:xfrm>
            <a:off x="7950075" y="1399443"/>
            <a:ext cx="1514475" cy="133350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9C5DC21D-2C07-4504-AE7B-658ACFCC10C8}"/>
              </a:ext>
            </a:extLst>
          </p:cNvPr>
          <p:cNvPicPr>
            <a:picLocks noChangeAspect="1"/>
          </p:cNvPicPr>
          <p:nvPr/>
        </p:nvPicPr>
        <p:blipFill>
          <a:blip r:embed="rId4"/>
          <a:stretch>
            <a:fillRect/>
          </a:stretch>
        </p:blipFill>
        <p:spPr>
          <a:xfrm>
            <a:off x="6397868" y="2971800"/>
            <a:ext cx="4495800" cy="1400175"/>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D24155AB-C25F-45EB-BBD8-C3925B59DCE0}"/>
              </a:ext>
            </a:extLst>
          </p:cNvPr>
          <p:cNvSpPr/>
          <p:nvPr/>
        </p:nvSpPr>
        <p:spPr>
          <a:xfrm>
            <a:off x="7950075" y="2903828"/>
            <a:ext cx="3012858" cy="15450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FEE914-8A8F-4681-8682-96B42673056A}"/>
              </a:ext>
            </a:extLst>
          </p:cNvPr>
          <p:cNvSpPr/>
          <p:nvPr/>
        </p:nvSpPr>
        <p:spPr>
          <a:xfrm>
            <a:off x="7842736" y="1273306"/>
            <a:ext cx="1705709" cy="15450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86755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7ECC768-4477-419E-AE48-0C947F57E98F}"/>
              </a:ext>
            </a:extLst>
          </p:cNvPr>
          <p:cNvGraphicFramePr>
            <a:graphicFrameLocks noGrp="1"/>
          </p:cNvGraphicFramePr>
          <p:nvPr>
            <p:ph idx="1"/>
            <p:extLst>
              <p:ext uri="{D42A27DB-BD31-4B8C-83A1-F6EECF244321}">
                <p14:modId xmlns:p14="http://schemas.microsoft.com/office/powerpoint/2010/main" val="1711636873"/>
              </p:ext>
            </p:extLst>
          </p:nvPr>
        </p:nvGraphicFramePr>
        <p:xfrm>
          <a:off x="284163" y="436880"/>
          <a:ext cx="11577637" cy="553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459FFC5-C7A5-48E6-AD7E-DBC67D983FD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8F7216-1C8D-9C4B-8765-95E531582293}" type="slidenum">
              <a:rPr kumimoji="0" lang="en-US" sz="1200" b="0" i="0" u="none" strike="noStrike" kern="1200" cap="none" spc="0" normalizeH="0" baseline="0" noProof="0" smtClean="0">
                <a:ln>
                  <a:noFill/>
                </a:ln>
                <a:solidFill>
                  <a:srgbClr val="292934">
                    <a:tint val="75000"/>
                  </a:srgb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292934">
                  <a:tint val="75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8A2FA3C-664D-459C-BB4D-2BA73487DD25}"/>
              </a:ext>
            </a:extLst>
          </p:cNvPr>
          <p:cNvSpPr txBox="1"/>
          <p:nvPr/>
        </p:nvSpPr>
        <p:spPr>
          <a:xfrm>
            <a:off x="493229" y="436880"/>
            <a:ext cx="455168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90033"/>
                </a:solidFill>
                <a:effectLst/>
                <a:uLnTx/>
                <a:uFillTx/>
                <a:latin typeface="Calibri"/>
                <a:ea typeface="+mn-ea"/>
                <a:cs typeface="+mn-cs"/>
              </a:rPr>
              <a:t>Fringe Levels</a:t>
            </a:r>
          </a:p>
        </p:txBody>
      </p:sp>
    </p:spTree>
    <p:extLst>
      <p:ext uri="{BB962C8B-B14F-4D97-AF65-F5344CB8AC3E}">
        <p14:creationId xmlns:p14="http://schemas.microsoft.com/office/powerpoint/2010/main" val="1083034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479" y="234209"/>
            <a:ext cx="6520891" cy="801412"/>
          </a:xfrm>
        </p:spPr>
        <p:txBody>
          <a:bodyPr>
            <a:normAutofit/>
          </a:bodyPr>
          <a:lstStyle/>
          <a:p>
            <a:r>
              <a:rPr lang="en-US" dirty="0"/>
              <a:t>Fringe – Level 1</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16</a:t>
            </a:fld>
            <a:endParaRPr lang="en-US"/>
          </a:p>
        </p:txBody>
      </p:sp>
      <p:sp>
        <p:nvSpPr>
          <p:cNvPr id="9" name="TextBox 8">
            <a:extLst>
              <a:ext uri="{FF2B5EF4-FFF2-40B4-BE49-F238E27FC236}">
                <a16:creationId xmlns:a16="http://schemas.microsoft.com/office/drawing/2014/main" id="{F716322C-4FE8-429F-9189-8F9544625E0C}"/>
              </a:ext>
            </a:extLst>
          </p:cNvPr>
          <p:cNvSpPr txBox="1"/>
          <p:nvPr/>
        </p:nvSpPr>
        <p:spPr>
          <a:xfrm>
            <a:off x="493229" y="1186893"/>
            <a:ext cx="11186579" cy="1477328"/>
          </a:xfrm>
          <a:prstGeom prst="rect">
            <a:avLst/>
          </a:prstGeom>
          <a:noFill/>
        </p:spPr>
        <p:txBody>
          <a:bodyPr wrap="square" rtlCol="0">
            <a:spAutoFit/>
          </a:bodyPr>
          <a:lstStyle/>
          <a:p>
            <a:r>
              <a:rPr lang="en-US" b="1" u="sng" dirty="0"/>
              <a:t>Four levels</a:t>
            </a:r>
            <a:r>
              <a:rPr lang="en-US" dirty="0"/>
              <a:t> exist in Fringe because, unlike the Non-Compensation and Revenue Categories, there is one total Fringe input account.</a:t>
            </a:r>
          </a:p>
          <a:p>
            <a:endParaRPr lang="en-US" dirty="0"/>
          </a:p>
          <a:p>
            <a:r>
              <a:rPr lang="en-US" dirty="0"/>
              <a:t>Level 1 only has one account:</a:t>
            </a:r>
          </a:p>
          <a:p>
            <a:pPr marL="285750" lvl="0" indent="-285750">
              <a:buFont typeface="Arial" panose="020B0604020202020204" pitchFamily="34" charset="0"/>
              <a:buChar char="•"/>
            </a:pPr>
            <a:r>
              <a:rPr lang="en-US" dirty="0"/>
              <a:t>Fringe Input Plan UW</a:t>
            </a:r>
          </a:p>
        </p:txBody>
      </p:sp>
      <p:pic>
        <p:nvPicPr>
          <p:cNvPr id="3" name="Picture 2">
            <a:extLst>
              <a:ext uri="{FF2B5EF4-FFF2-40B4-BE49-F238E27FC236}">
                <a16:creationId xmlns:a16="http://schemas.microsoft.com/office/drawing/2014/main" id="{B7B70155-374F-4C39-B90F-E97D2E66770A}"/>
              </a:ext>
            </a:extLst>
          </p:cNvPr>
          <p:cNvPicPr>
            <a:picLocks noChangeAspect="1"/>
          </p:cNvPicPr>
          <p:nvPr/>
        </p:nvPicPr>
        <p:blipFill>
          <a:blip r:embed="rId3"/>
          <a:stretch>
            <a:fillRect/>
          </a:stretch>
        </p:blipFill>
        <p:spPr>
          <a:xfrm>
            <a:off x="4080109" y="1771486"/>
            <a:ext cx="7514860" cy="4387657"/>
          </a:xfrm>
          <a:prstGeom prst="rect">
            <a:avLst/>
          </a:prstGeom>
          <a:ln>
            <a:solidFill>
              <a:schemeClr val="accent1"/>
            </a:solidFill>
          </a:ln>
        </p:spPr>
      </p:pic>
      <p:sp>
        <p:nvSpPr>
          <p:cNvPr id="5" name="Rectangle 4">
            <a:extLst>
              <a:ext uri="{FF2B5EF4-FFF2-40B4-BE49-F238E27FC236}">
                <a16:creationId xmlns:a16="http://schemas.microsoft.com/office/drawing/2014/main" id="{A70F1F7B-20B2-4776-B7E2-8150E173E87A}"/>
              </a:ext>
            </a:extLst>
          </p:cNvPr>
          <p:cNvSpPr/>
          <p:nvPr/>
        </p:nvSpPr>
        <p:spPr>
          <a:xfrm>
            <a:off x="9686699" y="0"/>
            <a:ext cx="2505301"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lvl="0"/>
            <a:r>
              <a:rPr lang="en-US" sz="3600" b="1" dirty="0"/>
              <a:t>INPUT ONLY</a:t>
            </a:r>
          </a:p>
        </p:txBody>
      </p:sp>
    </p:spTree>
    <p:extLst>
      <p:ext uri="{BB962C8B-B14F-4D97-AF65-F5344CB8AC3E}">
        <p14:creationId xmlns:p14="http://schemas.microsoft.com/office/powerpoint/2010/main" val="3827712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14" y="218614"/>
            <a:ext cx="4945439" cy="801412"/>
          </a:xfrm>
        </p:spPr>
        <p:txBody>
          <a:bodyPr>
            <a:normAutofit/>
          </a:bodyPr>
          <a:lstStyle/>
          <a:p>
            <a:r>
              <a:rPr lang="en-US" dirty="0"/>
              <a:t>Fringe – Level 2</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17</a:t>
            </a:fld>
            <a:endParaRPr lang="en-US"/>
          </a:p>
        </p:txBody>
      </p:sp>
      <p:sp>
        <p:nvSpPr>
          <p:cNvPr id="6" name="Rectangle 5">
            <a:extLst>
              <a:ext uri="{FF2B5EF4-FFF2-40B4-BE49-F238E27FC236}">
                <a16:creationId xmlns:a16="http://schemas.microsoft.com/office/drawing/2014/main" id="{CAFC35DE-96F2-4CCE-A04D-C2A3CE790DEC}"/>
              </a:ext>
            </a:extLst>
          </p:cNvPr>
          <p:cNvSpPr/>
          <p:nvPr/>
        </p:nvSpPr>
        <p:spPr>
          <a:xfrm>
            <a:off x="625214" y="1702187"/>
            <a:ext cx="5737879" cy="4278094"/>
          </a:xfrm>
          <a:prstGeom prst="rect">
            <a:avLst/>
          </a:prstGeom>
          <a:ln>
            <a:solidFill>
              <a:schemeClr val="accent1"/>
            </a:solidFill>
          </a:ln>
        </p:spPr>
        <p:txBody>
          <a:bodyPr wrap="square">
            <a:spAutoFit/>
          </a:bodyPr>
          <a:lstStyle/>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5 out of the 10 Level 2 Fringe accounts are included in the fringe calculation</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endParaRPr lang="en-US" sz="16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Faculty/</a:t>
            </a:r>
            <a:r>
              <a:rPr lang="en-US" sz="16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Acad</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Fringe Input</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University Staff Misc. Fringe Input</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LTE Fringe Input</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 Assistant Fringe Input</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Student Fringe Input</a:t>
            </a:r>
          </a:p>
          <a:p>
            <a:pPr marL="342900" marR="0" lvl="0" indent="-342900">
              <a:spcBef>
                <a:spcPts val="0"/>
              </a:spcBef>
              <a:spcAft>
                <a:spcPts val="0"/>
              </a:spcAft>
              <a:buFont typeface="+mj-lt"/>
              <a:buAutoNum type="arabicPeriod"/>
            </a:pP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a:t>The other 5 </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Level 2 Fringe accounts</a:t>
            </a:r>
            <a:r>
              <a:rPr lang="en-US" sz="1600" dirty="0"/>
              <a:t> are not driven by the calculation because they are not grouped by position:</a:t>
            </a:r>
          </a:p>
          <a:p>
            <a:r>
              <a:rPr lang="en-US" sz="1600" dirty="0"/>
              <a:t> </a:t>
            </a:r>
          </a:p>
          <a:p>
            <a:pPr marL="800100" lvl="1" indent="-342900">
              <a:buFont typeface="+mj-lt"/>
              <a:buAutoNum type="arabicPeriod"/>
            </a:pPr>
            <a:r>
              <a:rPr lang="en-US" sz="1600" dirty="0"/>
              <a:t>Misc. Fringe Input</a:t>
            </a:r>
          </a:p>
          <a:p>
            <a:pPr marL="800100" lvl="1" indent="-342900">
              <a:buFont typeface="+mj-lt"/>
              <a:buAutoNum type="arabicPeriod"/>
            </a:pPr>
            <a:r>
              <a:rPr lang="en-US" sz="1600" dirty="0"/>
              <a:t>FICA Input</a:t>
            </a:r>
          </a:p>
          <a:p>
            <a:pPr marL="800100" lvl="1" indent="-342900">
              <a:buFont typeface="+mj-lt"/>
              <a:buAutoNum type="arabicPeriod"/>
            </a:pPr>
            <a:r>
              <a:rPr lang="en-US" sz="1600" dirty="0"/>
              <a:t>1921 - Group Health Insurance - ER</a:t>
            </a:r>
          </a:p>
          <a:p>
            <a:pPr marL="800100" lvl="1" indent="-342900">
              <a:buFont typeface="+mj-lt"/>
              <a:buAutoNum type="arabicPeriod"/>
            </a:pPr>
            <a:r>
              <a:rPr lang="en-US" sz="1600" dirty="0"/>
              <a:t>Other Group Health Input</a:t>
            </a:r>
          </a:p>
          <a:p>
            <a:pPr marL="800100" lvl="1" indent="-342900">
              <a:buFont typeface="+mj-lt"/>
              <a:buAutoNum type="arabicPeriod"/>
            </a:pPr>
            <a:r>
              <a:rPr lang="en-US" sz="1600" dirty="0"/>
              <a:t>Fringe-Gift/Fed </a:t>
            </a:r>
            <a:r>
              <a:rPr lang="en-US" sz="1600" dirty="0" err="1"/>
              <a:t>Trf</a:t>
            </a:r>
            <a:r>
              <a:rPr lang="en-US" sz="1600" dirty="0"/>
              <a:t> Input</a:t>
            </a:r>
          </a:p>
        </p:txBody>
      </p:sp>
      <p:sp>
        <p:nvSpPr>
          <p:cNvPr id="7" name="Rectangle 6">
            <a:extLst>
              <a:ext uri="{FF2B5EF4-FFF2-40B4-BE49-F238E27FC236}">
                <a16:creationId xmlns:a16="http://schemas.microsoft.com/office/drawing/2014/main" id="{1C7BA4CA-49A8-4961-A673-5B3352566704}"/>
              </a:ext>
            </a:extLst>
          </p:cNvPr>
          <p:cNvSpPr/>
          <p:nvPr/>
        </p:nvSpPr>
        <p:spPr>
          <a:xfrm>
            <a:off x="625214" y="1114043"/>
            <a:ext cx="11073450" cy="400110"/>
          </a:xfrm>
          <a:prstGeom prst="rect">
            <a:avLst/>
          </a:prstGeom>
        </p:spPr>
        <p:txBody>
          <a:bodyPr wrap="square">
            <a:spAutoFit/>
          </a:bodyPr>
          <a:lstStyle/>
          <a:p>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driver-based calculation by fringe rate can be used at level 2 to calculate Fringe amounts by Position</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p:txBody>
      </p:sp>
      <p:graphicFrame>
        <p:nvGraphicFramePr>
          <p:cNvPr id="8" name="Table 7">
            <a:extLst>
              <a:ext uri="{FF2B5EF4-FFF2-40B4-BE49-F238E27FC236}">
                <a16:creationId xmlns:a16="http://schemas.microsoft.com/office/drawing/2014/main" id="{E5FBE16F-0637-4B25-A2C6-AC62A3A00B46}"/>
              </a:ext>
            </a:extLst>
          </p:cNvPr>
          <p:cNvGraphicFramePr>
            <a:graphicFrameLocks noGrp="1"/>
          </p:cNvGraphicFramePr>
          <p:nvPr>
            <p:extLst>
              <p:ext uri="{D42A27DB-BD31-4B8C-83A1-F6EECF244321}">
                <p14:modId xmlns:p14="http://schemas.microsoft.com/office/powerpoint/2010/main" val="3904944277"/>
              </p:ext>
            </p:extLst>
          </p:nvPr>
        </p:nvGraphicFramePr>
        <p:xfrm>
          <a:off x="6674177" y="1702187"/>
          <a:ext cx="5187622" cy="4289100"/>
        </p:xfrm>
        <a:graphic>
          <a:graphicData uri="http://schemas.openxmlformats.org/drawingml/2006/table">
            <a:tbl>
              <a:tblPr firstRow="1" firstCol="1" bandRow="1">
                <a:tableStyleId>{5C22544A-7EE6-4342-B048-85BDC9FD1C3A}</a:tableStyleId>
              </a:tblPr>
              <a:tblGrid>
                <a:gridCol w="3619893">
                  <a:extLst>
                    <a:ext uri="{9D8B030D-6E8A-4147-A177-3AD203B41FA5}">
                      <a16:colId xmlns:a16="http://schemas.microsoft.com/office/drawing/2014/main" val="1854638944"/>
                    </a:ext>
                  </a:extLst>
                </a:gridCol>
                <a:gridCol w="1567729">
                  <a:extLst>
                    <a:ext uri="{9D8B030D-6E8A-4147-A177-3AD203B41FA5}">
                      <a16:colId xmlns:a16="http://schemas.microsoft.com/office/drawing/2014/main" val="3064862142"/>
                    </a:ext>
                  </a:extLst>
                </a:gridCol>
              </a:tblGrid>
              <a:tr h="476675">
                <a:tc>
                  <a:txBody>
                    <a:bodyPr/>
                    <a:lstStyle/>
                    <a:p>
                      <a:pPr marL="0" marR="0">
                        <a:spcBef>
                          <a:spcPts val="0"/>
                        </a:spcBef>
                        <a:spcAft>
                          <a:spcPts val="0"/>
                        </a:spcAft>
                      </a:pPr>
                      <a:r>
                        <a:rPr lang="en-US" sz="1100" b="0">
                          <a:solidFill>
                            <a:schemeClr val="tx1"/>
                          </a:solidFill>
                          <a:effectLst/>
                        </a:rPr>
                        <a:t> </a:t>
                      </a:r>
                      <a:endParaRPr lang="en-US"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b="0" dirty="0">
                          <a:solidFill>
                            <a:schemeClr val="tx1"/>
                          </a:solidFill>
                          <a:effectLst/>
                        </a:rPr>
                        <a:t>Included in Rate Driven method?</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00093626"/>
                  </a:ext>
                </a:extLst>
              </a:tr>
              <a:tr h="380142">
                <a:tc>
                  <a:txBody>
                    <a:bodyPr/>
                    <a:lstStyle/>
                    <a:p>
                      <a:pPr marL="0" marR="0">
                        <a:spcBef>
                          <a:spcPts val="0"/>
                        </a:spcBef>
                        <a:spcAft>
                          <a:spcPts val="0"/>
                        </a:spcAft>
                      </a:pPr>
                      <a:r>
                        <a:rPr lang="en-US" sz="1600" b="0" dirty="0">
                          <a:solidFill>
                            <a:schemeClr val="tx1"/>
                          </a:solidFill>
                          <a:effectLst/>
                        </a:rPr>
                        <a:t>Faculty/</a:t>
                      </a:r>
                      <a:r>
                        <a:rPr lang="en-US" sz="1600" b="0" dirty="0" err="1">
                          <a:solidFill>
                            <a:schemeClr val="tx1"/>
                          </a:solidFill>
                          <a:effectLst/>
                        </a:rPr>
                        <a:t>Acad</a:t>
                      </a:r>
                      <a:r>
                        <a:rPr lang="en-US" sz="1600" b="0" dirty="0">
                          <a:solidFill>
                            <a:schemeClr val="tx1"/>
                          </a:solidFill>
                          <a:effectLst/>
                        </a:rPr>
                        <a:t> Fringe</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0">
                          <a:effectLst/>
                        </a:rPr>
                        <a:t>Yes</a:t>
                      </a:r>
                      <a:endParaRPr lang="en-US" sz="16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B050"/>
                    </a:solidFill>
                  </a:tcPr>
                </a:tc>
                <a:extLst>
                  <a:ext uri="{0D108BD9-81ED-4DB2-BD59-A6C34878D82A}">
                    <a16:rowId xmlns:a16="http://schemas.microsoft.com/office/drawing/2014/main" val="1978516427"/>
                  </a:ext>
                </a:extLst>
              </a:tr>
              <a:tr h="380142">
                <a:tc>
                  <a:txBody>
                    <a:bodyPr/>
                    <a:lstStyle/>
                    <a:p>
                      <a:pPr marL="0" marR="0">
                        <a:spcBef>
                          <a:spcPts val="0"/>
                        </a:spcBef>
                        <a:spcAft>
                          <a:spcPts val="0"/>
                        </a:spcAft>
                      </a:pPr>
                      <a:r>
                        <a:rPr lang="en-US" sz="1600" b="0">
                          <a:solidFill>
                            <a:schemeClr val="tx1"/>
                          </a:solidFill>
                          <a:effectLst/>
                        </a:rPr>
                        <a:t>University Staff Misc. Fringe</a:t>
                      </a:r>
                      <a:endParaRPr lang="en-US"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0">
                          <a:effectLst/>
                        </a:rPr>
                        <a:t>Yes</a:t>
                      </a:r>
                      <a:endParaRPr lang="en-US" sz="16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B050"/>
                    </a:solidFill>
                  </a:tcPr>
                </a:tc>
                <a:extLst>
                  <a:ext uri="{0D108BD9-81ED-4DB2-BD59-A6C34878D82A}">
                    <a16:rowId xmlns:a16="http://schemas.microsoft.com/office/drawing/2014/main" val="2395805992"/>
                  </a:ext>
                </a:extLst>
              </a:tr>
              <a:tr h="380142">
                <a:tc>
                  <a:txBody>
                    <a:bodyPr/>
                    <a:lstStyle/>
                    <a:p>
                      <a:pPr marL="0" marR="0">
                        <a:spcBef>
                          <a:spcPts val="0"/>
                        </a:spcBef>
                        <a:spcAft>
                          <a:spcPts val="0"/>
                        </a:spcAft>
                      </a:pPr>
                      <a:r>
                        <a:rPr lang="en-US" sz="1600" b="0" dirty="0">
                          <a:solidFill>
                            <a:schemeClr val="tx1"/>
                          </a:solidFill>
                          <a:effectLst/>
                        </a:rPr>
                        <a:t>LTE Fringe</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0">
                          <a:effectLst/>
                        </a:rPr>
                        <a:t>Yes</a:t>
                      </a:r>
                      <a:endParaRPr lang="en-US" sz="16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B050"/>
                    </a:solidFill>
                  </a:tcPr>
                </a:tc>
                <a:extLst>
                  <a:ext uri="{0D108BD9-81ED-4DB2-BD59-A6C34878D82A}">
                    <a16:rowId xmlns:a16="http://schemas.microsoft.com/office/drawing/2014/main" val="2604001640"/>
                  </a:ext>
                </a:extLst>
              </a:tr>
              <a:tr h="380142">
                <a:tc>
                  <a:txBody>
                    <a:bodyPr/>
                    <a:lstStyle/>
                    <a:p>
                      <a:pPr marL="0" marR="0">
                        <a:spcBef>
                          <a:spcPts val="0"/>
                        </a:spcBef>
                        <a:spcAft>
                          <a:spcPts val="0"/>
                        </a:spcAft>
                      </a:pPr>
                      <a:r>
                        <a:rPr lang="en-US" sz="1600" b="0">
                          <a:solidFill>
                            <a:schemeClr val="tx1"/>
                          </a:solidFill>
                          <a:effectLst/>
                        </a:rPr>
                        <a:t>Grad Assistant Fringe</a:t>
                      </a:r>
                      <a:endParaRPr lang="en-US"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0">
                          <a:effectLst/>
                        </a:rPr>
                        <a:t>Yes</a:t>
                      </a:r>
                      <a:endParaRPr lang="en-US" sz="16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B050"/>
                    </a:solidFill>
                  </a:tcPr>
                </a:tc>
                <a:extLst>
                  <a:ext uri="{0D108BD9-81ED-4DB2-BD59-A6C34878D82A}">
                    <a16:rowId xmlns:a16="http://schemas.microsoft.com/office/drawing/2014/main" val="1957628691"/>
                  </a:ext>
                </a:extLst>
              </a:tr>
              <a:tr h="380142">
                <a:tc>
                  <a:txBody>
                    <a:bodyPr/>
                    <a:lstStyle/>
                    <a:p>
                      <a:pPr marL="0" marR="0">
                        <a:spcBef>
                          <a:spcPts val="0"/>
                        </a:spcBef>
                        <a:spcAft>
                          <a:spcPts val="0"/>
                        </a:spcAft>
                      </a:pPr>
                      <a:r>
                        <a:rPr lang="en-US" sz="1600" b="0">
                          <a:solidFill>
                            <a:schemeClr val="tx1"/>
                          </a:solidFill>
                          <a:effectLst/>
                        </a:rPr>
                        <a:t>Student Fringe</a:t>
                      </a:r>
                      <a:endParaRPr lang="en-US"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0" dirty="0">
                          <a:effectLst/>
                        </a:rPr>
                        <a:t>Yes</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B050"/>
                    </a:solidFill>
                  </a:tcPr>
                </a:tc>
                <a:extLst>
                  <a:ext uri="{0D108BD9-81ED-4DB2-BD59-A6C34878D82A}">
                    <a16:rowId xmlns:a16="http://schemas.microsoft.com/office/drawing/2014/main" val="4128012541"/>
                  </a:ext>
                </a:extLst>
              </a:tr>
              <a:tr h="380142">
                <a:tc>
                  <a:txBody>
                    <a:bodyPr/>
                    <a:lstStyle/>
                    <a:p>
                      <a:pPr marL="0" marR="0">
                        <a:spcBef>
                          <a:spcPts val="0"/>
                        </a:spcBef>
                        <a:spcAft>
                          <a:spcPts val="0"/>
                        </a:spcAft>
                      </a:pPr>
                      <a:r>
                        <a:rPr lang="en-US" sz="1600" b="0">
                          <a:solidFill>
                            <a:schemeClr val="tx1"/>
                          </a:solidFill>
                          <a:effectLst/>
                        </a:rPr>
                        <a:t>Misc. Fringe</a:t>
                      </a:r>
                      <a:endParaRPr lang="en-US"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0">
                          <a:effectLst/>
                        </a:rPr>
                        <a:t>No</a:t>
                      </a:r>
                      <a:endParaRPr lang="en-US" sz="16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0000"/>
                    </a:solidFill>
                  </a:tcPr>
                </a:tc>
                <a:extLst>
                  <a:ext uri="{0D108BD9-81ED-4DB2-BD59-A6C34878D82A}">
                    <a16:rowId xmlns:a16="http://schemas.microsoft.com/office/drawing/2014/main" val="1969687829"/>
                  </a:ext>
                </a:extLst>
              </a:tr>
              <a:tr h="380142">
                <a:tc>
                  <a:txBody>
                    <a:bodyPr/>
                    <a:lstStyle/>
                    <a:p>
                      <a:pPr marL="0" marR="0">
                        <a:spcBef>
                          <a:spcPts val="0"/>
                        </a:spcBef>
                        <a:spcAft>
                          <a:spcPts val="0"/>
                        </a:spcAft>
                      </a:pPr>
                      <a:r>
                        <a:rPr lang="en-US" sz="1600" b="0">
                          <a:solidFill>
                            <a:schemeClr val="tx1"/>
                          </a:solidFill>
                          <a:effectLst/>
                        </a:rPr>
                        <a:t>FICA</a:t>
                      </a:r>
                      <a:endParaRPr lang="en-US"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0">
                          <a:effectLst/>
                        </a:rPr>
                        <a:t>No</a:t>
                      </a:r>
                      <a:endParaRPr lang="en-US" sz="16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0000"/>
                    </a:solidFill>
                  </a:tcPr>
                </a:tc>
                <a:extLst>
                  <a:ext uri="{0D108BD9-81ED-4DB2-BD59-A6C34878D82A}">
                    <a16:rowId xmlns:a16="http://schemas.microsoft.com/office/drawing/2014/main" val="2003613116"/>
                  </a:ext>
                </a:extLst>
              </a:tr>
              <a:tr h="380142">
                <a:tc>
                  <a:txBody>
                    <a:bodyPr/>
                    <a:lstStyle/>
                    <a:p>
                      <a:pPr marL="0" marR="0">
                        <a:spcBef>
                          <a:spcPts val="0"/>
                        </a:spcBef>
                        <a:spcAft>
                          <a:spcPts val="0"/>
                        </a:spcAft>
                      </a:pPr>
                      <a:r>
                        <a:rPr lang="en-US" sz="1600" b="0" dirty="0">
                          <a:solidFill>
                            <a:schemeClr val="tx1"/>
                          </a:solidFill>
                          <a:effectLst/>
                        </a:rPr>
                        <a:t>1921 - Group Health Insurance - ER</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0">
                          <a:effectLst/>
                        </a:rPr>
                        <a:t>No</a:t>
                      </a:r>
                      <a:endParaRPr lang="en-US" sz="16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0000"/>
                    </a:solidFill>
                  </a:tcPr>
                </a:tc>
                <a:extLst>
                  <a:ext uri="{0D108BD9-81ED-4DB2-BD59-A6C34878D82A}">
                    <a16:rowId xmlns:a16="http://schemas.microsoft.com/office/drawing/2014/main" val="3251549277"/>
                  </a:ext>
                </a:extLst>
              </a:tr>
              <a:tr h="380142">
                <a:tc>
                  <a:txBody>
                    <a:bodyPr/>
                    <a:lstStyle/>
                    <a:p>
                      <a:pPr marL="0" marR="0">
                        <a:spcBef>
                          <a:spcPts val="0"/>
                        </a:spcBef>
                        <a:spcAft>
                          <a:spcPts val="0"/>
                        </a:spcAft>
                      </a:pPr>
                      <a:r>
                        <a:rPr lang="en-US" sz="1600" b="0">
                          <a:solidFill>
                            <a:schemeClr val="tx1"/>
                          </a:solidFill>
                          <a:effectLst/>
                        </a:rPr>
                        <a:t>Other Group Health</a:t>
                      </a:r>
                      <a:endParaRPr lang="en-US"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0">
                          <a:effectLst/>
                        </a:rPr>
                        <a:t>No</a:t>
                      </a:r>
                      <a:endParaRPr lang="en-US" sz="16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0000"/>
                    </a:solidFill>
                  </a:tcPr>
                </a:tc>
                <a:extLst>
                  <a:ext uri="{0D108BD9-81ED-4DB2-BD59-A6C34878D82A}">
                    <a16:rowId xmlns:a16="http://schemas.microsoft.com/office/drawing/2014/main" val="1523583471"/>
                  </a:ext>
                </a:extLst>
              </a:tr>
              <a:tr h="380142">
                <a:tc>
                  <a:txBody>
                    <a:bodyPr/>
                    <a:lstStyle/>
                    <a:p>
                      <a:pPr marL="0" marR="0">
                        <a:spcBef>
                          <a:spcPts val="0"/>
                        </a:spcBef>
                        <a:spcAft>
                          <a:spcPts val="0"/>
                        </a:spcAft>
                      </a:pPr>
                      <a:r>
                        <a:rPr lang="en-US" sz="1600" b="0" dirty="0">
                          <a:solidFill>
                            <a:schemeClr val="tx1"/>
                          </a:solidFill>
                          <a:effectLst/>
                        </a:rPr>
                        <a:t>Fringe-Gift/Fed </a:t>
                      </a:r>
                      <a:r>
                        <a:rPr lang="en-US" sz="1600" b="0" dirty="0" err="1">
                          <a:solidFill>
                            <a:schemeClr val="tx1"/>
                          </a:solidFill>
                          <a:effectLst/>
                        </a:rPr>
                        <a:t>Trf</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0" dirty="0">
                          <a:effectLst/>
                        </a:rPr>
                        <a:t>No</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0000"/>
                    </a:solidFill>
                  </a:tcPr>
                </a:tc>
                <a:extLst>
                  <a:ext uri="{0D108BD9-81ED-4DB2-BD59-A6C34878D82A}">
                    <a16:rowId xmlns:a16="http://schemas.microsoft.com/office/drawing/2014/main" val="2583995617"/>
                  </a:ext>
                </a:extLst>
              </a:tr>
            </a:tbl>
          </a:graphicData>
        </a:graphic>
      </p:graphicFrame>
      <p:sp>
        <p:nvSpPr>
          <p:cNvPr id="3" name="Rectangle 2">
            <a:extLst>
              <a:ext uri="{FF2B5EF4-FFF2-40B4-BE49-F238E27FC236}">
                <a16:creationId xmlns:a16="http://schemas.microsoft.com/office/drawing/2014/main" id="{15EE403D-8759-4133-BDEA-1B404D660603}"/>
              </a:ext>
            </a:extLst>
          </p:cNvPr>
          <p:cNvSpPr/>
          <p:nvPr/>
        </p:nvSpPr>
        <p:spPr>
          <a:xfrm>
            <a:off x="7484493" y="0"/>
            <a:ext cx="4707507" cy="646331"/>
          </a:xfrm>
          <a:prstGeom prst="rect">
            <a:avLst/>
          </a:prstGeom>
          <a:solidFill>
            <a:schemeClr val="accent3"/>
          </a:solidFill>
        </p:spPr>
        <p:txBody>
          <a:bodyPr wrap="none">
            <a:spAutoFit/>
          </a:bodyPr>
          <a:lstStyle/>
          <a:p>
            <a:r>
              <a:rPr lang="en-US" sz="3600" b="1" dirty="0">
                <a:solidFill>
                  <a:schemeClr val="lt1"/>
                </a:solidFill>
              </a:rPr>
              <a:t>RATE DRIVEN OR INPUT</a:t>
            </a:r>
          </a:p>
        </p:txBody>
      </p:sp>
    </p:spTree>
    <p:extLst>
      <p:ext uri="{BB962C8B-B14F-4D97-AF65-F5344CB8AC3E}">
        <p14:creationId xmlns:p14="http://schemas.microsoft.com/office/powerpoint/2010/main" val="602205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14" y="222044"/>
            <a:ext cx="11315501" cy="801412"/>
          </a:xfrm>
        </p:spPr>
        <p:txBody>
          <a:bodyPr>
            <a:normAutofit/>
          </a:bodyPr>
          <a:lstStyle/>
          <a:p>
            <a:pPr algn="ctr"/>
            <a:r>
              <a:rPr lang="en-US" dirty="0"/>
              <a:t>Fringe – Level 3</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18</a:t>
            </a:fld>
            <a:endParaRPr lang="en-US"/>
          </a:p>
        </p:txBody>
      </p:sp>
      <p:sp>
        <p:nvSpPr>
          <p:cNvPr id="9" name="Rectangle 8">
            <a:extLst>
              <a:ext uri="{FF2B5EF4-FFF2-40B4-BE49-F238E27FC236}">
                <a16:creationId xmlns:a16="http://schemas.microsoft.com/office/drawing/2014/main" id="{3BA2F0CC-0E45-414A-A2F6-CD85AEA9E6D7}"/>
              </a:ext>
            </a:extLst>
          </p:cNvPr>
          <p:cNvSpPr/>
          <p:nvPr/>
        </p:nvSpPr>
        <p:spPr>
          <a:xfrm>
            <a:off x="279664" y="1680507"/>
            <a:ext cx="5891751" cy="3905493"/>
          </a:xfrm>
          <a:prstGeom prst="rect">
            <a:avLst/>
          </a:prstGeom>
          <a:ln>
            <a:solidFill>
              <a:schemeClr val="accent1"/>
            </a:solidFill>
          </a:ln>
        </p:spPr>
        <p:txBody>
          <a:bodyPr wrap="square">
            <a:spAutoFit/>
          </a:bodyPr>
          <a:lstStyle/>
          <a:p>
            <a:pPr>
              <a:lnSpc>
                <a:spcPct val="107000"/>
              </a:lnSpc>
              <a:spcAft>
                <a:spcPts val="800"/>
              </a:spcAft>
            </a:pP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Level 3 Fringe provides the ability to </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Input by Positions 1-5 above by:</a:t>
            </a:r>
          </a:p>
          <a:p>
            <a:pPr marL="800100" lvl="1" indent="-342900">
              <a:buFont typeface="+mj-lt"/>
              <a:buAutoNum type="arabicPeriod"/>
            </a:pPr>
            <a:r>
              <a:rPr lang="en-US" sz="1600" dirty="0"/>
              <a:t>Group Health</a:t>
            </a:r>
          </a:p>
          <a:p>
            <a:pPr marL="800100" lvl="1" indent="-342900">
              <a:buFont typeface="+mj-lt"/>
              <a:buAutoNum type="arabicPeriod"/>
            </a:pPr>
            <a:r>
              <a:rPr lang="en-US" sz="1600" dirty="0"/>
              <a:t>FICA</a:t>
            </a:r>
          </a:p>
          <a:p>
            <a:pPr marL="800100" lvl="1" indent="-342900">
              <a:buFont typeface="+mj-lt"/>
              <a:buAutoNum type="arabicPeriod"/>
            </a:pPr>
            <a:r>
              <a:rPr lang="en-US" sz="1600" dirty="0" err="1"/>
              <a:t>Misc</a:t>
            </a:r>
            <a:endParaRPr lang="en-US" sz="1600" dirty="0"/>
          </a:p>
          <a:p>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Note </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Student Fringe only has FICA</a:t>
            </a:r>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r>
              <a:rPr lang="en-US" sz="1600" dirty="0"/>
              <a:t>The 5 input accounts from level 2 that are not broken down by position exist at level 3 as well:</a:t>
            </a:r>
          </a:p>
          <a:p>
            <a:endParaRPr lang="en-US" sz="16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US" sz="1600" dirty="0"/>
              <a:t>Misc. Fringe Input</a:t>
            </a:r>
          </a:p>
          <a:p>
            <a:pPr marL="800100" lvl="1" indent="-342900">
              <a:buFont typeface="+mj-lt"/>
              <a:buAutoNum type="arabicPeriod"/>
            </a:pPr>
            <a:r>
              <a:rPr lang="en-US" sz="1600" dirty="0"/>
              <a:t>FICA Input</a:t>
            </a:r>
          </a:p>
          <a:p>
            <a:pPr marL="800100" lvl="1" indent="-342900">
              <a:buFont typeface="+mj-lt"/>
              <a:buAutoNum type="arabicPeriod"/>
            </a:pPr>
            <a:r>
              <a:rPr lang="en-US" sz="1600" dirty="0"/>
              <a:t>1921 - Group Health Insurance - ER</a:t>
            </a:r>
          </a:p>
          <a:p>
            <a:pPr marL="800100" lvl="1" indent="-342900">
              <a:buFont typeface="+mj-lt"/>
              <a:buAutoNum type="arabicPeriod"/>
            </a:pPr>
            <a:r>
              <a:rPr lang="en-US" sz="1600" dirty="0"/>
              <a:t>Other Group Health Input</a:t>
            </a:r>
          </a:p>
          <a:p>
            <a:pPr marL="800100" lvl="1" indent="-342900">
              <a:buFont typeface="+mj-lt"/>
              <a:buAutoNum type="arabicPeriod"/>
            </a:pPr>
            <a:r>
              <a:rPr lang="en-US" sz="1600" dirty="0"/>
              <a:t>Fringe-Gift/Fed </a:t>
            </a:r>
            <a:r>
              <a:rPr lang="en-US" sz="1600" dirty="0" err="1"/>
              <a:t>Trf</a:t>
            </a:r>
            <a:r>
              <a:rPr lang="en-US" sz="1600" dirty="0"/>
              <a:t> Input</a:t>
            </a:r>
          </a:p>
        </p:txBody>
      </p:sp>
      <p:graphicFrame>
        <p:nvGraphicFramePr>
          <p:cNvPr id="10" name="Table 9">
            <a:extLst>
              <a:ext uri="{FF2B5EF4-FFF2-40B4-BE49-F238E27FC236}">
                <a16:creationId xmlns:a16="http://schemas.microsoft.com/office/drawing/2014/main" id="{7B8E008E-E9B4-4C14-A82E-26437580F81F}"/>
              </a:ext>
            </a:extLst>
          </p:cNvPr>
          <p:cNvGraphicFramePr>
            <a:graphicFrameLocks noGrp="1"/>
          </p:cNvGraphicFramePr>
          <p:nvPr>
            <p:extLst>
              <p:ext uri="{D42A27DB-BD31-4B8C-83A1-F6EECF244321}">
                <p14:modId xmlns:p14="http://schemas.microsoft.com/office/powerpoint/2010/main" val="4149070528"/>
              </p:ext>
            </p:extLst>
          </p:nvPr>
        </p:nvGraphicFramePr>
        <p:xfrm>
          <a:off x="6438507" y="2216005"/>
          <a:ext cx="5260262" cy="2549100"/>
        </p:xfrm>
        <a:graphic>
          <a:graphicData uri="http://schemas.openxmlformats.org/drawingml/2006/table">
            <a:tbl>
              <a:tblPr firstRow="1" firstCol="1" bandRow="1">
                <a:tableStyleId>{5C22544A-7EE6-4342-B048-85BDC9FD1C3A}</a:tableStyleId>
              </a:tblPr>
              <a:tblGrid>
                <a:gridCol w="2780907">
                  <a:extLst>
                    <a:ext uri="{9D8B030D-6E8A-4147-A177-3AD203B41FA5}">
                      <a16:colId xmlns:a16="http://schemas.microsoft.com/office/drawing/2014/main" val="3525023942"/>
                    </a:ext>
                  </a:extLst>
                </a:gridCol>
                <a:gridCol w="933254">
                  <a:extLst>
                    <a:ext uri="{9D8B030D-6E8A-4147-A177-3AD203B41FA5}">
                      <a16:colId xmlns:a16="http://schemas.microsoft.com/office/drawing/2014/main" val="3145154267"/>
                    </a:ext>
                  </a:extLst>
                </a:gridCol>
                <a:gridCol w="873161">
                  <a:extLst>
                    <a:ext uri="{9D8B030D-6E8A-4147-A177-3AD203B41FA5}">
                      <a16:colId xmlns:a16="http://schemas.microsoft.com/office/drawing/2014/main" val="886951414"/>
                    </a:ext>
                  </a:extLst>
                </a:gridCol>
                <a:gridCol w="672940">
                  <a:extLst>
                    <a:ext uri="{9D8B030D-6E8A-4147-A177-3AD203B41FA5}">
                      <a16:colId xmlns:a16="http://schemas.microsoft.com/office/drawing/2014/main" val="3273488769"/>
                    </a:ext>
                  </a:extLst>
                </a:gridCol>
              </a:tblGrid>
              <a:tr h="375398">
                <a:tc>
                  <a:txBody>
                    <a:bodyPr/>
                    <a:lstStyle/>
                    <a:p>
                      <a:pPr marL="0" marR="0">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0" dirty="0">
                          <a:solidFill>
                            <a:schemeClr val="tx1"/>
                          </a:solidFill>
                          <a:effectLst/>
                        </a:rPr>
                        <a:t>Group Health</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0" dirty="0">
                          <a:solidFill>
                            <a:schemeClr val="tx1"/>
                          </a:solidFill>
                          <a:effectLst/>
                        </a:rPr>
                        <a:t>FICA</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0" dirty="0">
                          <a:solidFill>
                            <a:schemeClr val="tx1"/>
                          </a:solidFill>
                          <a:effectLst/>
                        </a:rPr>
                        <a:t>Misc.</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31386717"/>
                  </a:ext>
                </a:extLst>
              </a:tr>
              <a:tr h="375398">
                <a:tc>
                  <a:txBody>
                    <a:bodyPr/>
                    <a:lstStyle/>
                    <a:p>
                      <a:pPr marL="0" marR="0">
                        <a:spcBef>
                          <a:spcPts val="0"/>
                        </a:spcBef>
                        <a:spcAft>
                          <a:spcPts val="0"/>
                        </a:spcAft>
                      </a:pPr>
                      <a:r>
                        <a:rPr lang="en-US" sz="1600" b="0" dirty="0">
                          <a:solidFill>
                            <a:schemeClr val="tx1"/>
                          </a:solidFill>
                          <a:effectLst/>
                        </a:rPr>
                        <a:t>Faculty/</a:t>
                      </a:r>
                      <a:r>
                        <a:rPr lang="en-US" sz="1600" b="0" dirty="0" err="1">
                          <a:solidFill>
                            <a:schemeClr val="tx1"/>
                          </a:solidFill>
                          <a:effectLst/>
                        </a:rPr>
                        <a:t>Acad</a:t>
                      </a:r>
                      <a:r>
                        <a:rPr lang="en-US" sz="1600" b="0" dirty="0">
                          <a:solidFill>
                            <a:schemeClr val="tx1"/>
                          </a:solidFill>
                          <a:effectLst/>
                        </a:rPr>
                        <a:t> Fringe</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rPr>
                        <a:t>X</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rPr>
                        <a:t>X</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rPr>
                        <a:t>X</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154255492"/>
                  </a:ext>
                </a:extLst>
              </a:tr>
              <a:tr h="467613">
                <a:tc>
                  <a:txBody>
                    <a:bodyPr/>
                    <a:lstStyle/>
                    <a:p>
                      <a:pPr marL="0" marR="0">
                        <a:spcBef>
                          <a:spcPts val="0"/>
                        </a:spcBef>
                        <a:spcAft>
                          <a:spcPts val="0"/>
                        </a:spcAft>
                      </a:pPr>
                      <a:r>
                        <a:rPr lang="en-US" sz="1600" b="0">
                          <a:solidFill>
                            <a:schemeClr val="tx1"/>
                          </a:solidFill>
                          <a:effectLst/>
                        </a:rPr>
                        <a:t>University Staff Misc. Fringe</a:t>
                      </a:r>
                      <a:endParaRPr lang="en-US"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rPr>
                        <a:t>X</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rPr>
                        <a:t>X</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rPr>
                        <a:t>X</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442968521"/>
                  </a:ext>
                </a:extLst>
              </a:tr>
              <a:tr h="375398">
                <a:tc>
                  <a:txBody>
                    <a:bodyPr/>
                    <a:lstStyle/>
                    <a:p>
                      <a:pPr marL="0" marR="0">
                        <a:spcBef>
                          <a:spcPts val="0"/>
                        </a:spcBef>
                        <a:spcAft>
                          <a:spcPts val="0"/>
                        </a:spcAft>
                      </a:pPr>
                      <a:r>
                        <a:rPr lang="en-US" sz="1600" b="0" dirty="0">
                          <a:solidFill>
                            <a:schemeClr val="tx1"/>
                          </a:solidFill>
                          <a:effectLst/>
                        </a:rPr>
                        <a:t>LTE Fringe</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rPr>
                        <a:t>X</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rPr>
                        <a:t>X</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rPr>
                        <a:t>X</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545790421"/>
                  </a:ext>
                </a:extLst>
              </a:tr>
              <a:tr h="467613">
                <a:tc>
                  <a:txBody>
                    <a:bodyPr/>
                    <a:lstStyle/>
                    <a:p>
                      <a:pPr marL="0" marR="0">
                        <a:spcBef>
                          <a:spcPts val="0"/>
                        </a:spcBef>
                        <a:spcAft>
                          <a:spcPts val="0"/>
                        </a:spcAft>
                      </a:pPr>
                      <a:r>
                        <a:rPr lang="en-US" sz="1600" b="0">
                          <a:solidFill>
                            <a:schemeClr val="tx1"/>
                          </a:solidFill>
                          <a:effectLst/>
                        </a:rPr>
                        <a:t>Grad Assistant Fringe</a:t>
                      </a:r>
                      <a:endParaRPr lang="en-US"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rPr>
                        <a:t>X</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rPr>
                        <a:t>X</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rPr>
                        <a:t>X</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40032668"/>
                  </a:ext>
                </a:extLst>
              </a:tr>
              <a:tr h="375398">
                <a:tc>
                  <a:txBody>
                    <a:bodyPr/>
                    <a:lstStyle/>
                    <a:p>
                      <a:pPr marL="0" marR="0">
                        <a:spcBef>
                          <a:spcPts val="0"/>
                        </a:spcBef>
                        <a:spcAft>
                          <a:spcPts val="0"/>
                        </a:spcAft>
                      </a:pPr>
                      <a:r>
                        <a:rPr lang="en-US" sz="1600" b="0" dirty="0">
                          <a:solidFill>
                            <a:schemeClr val="tx1"/>
                          </a:solidFill>
                          <a:effectLst/>
                        </a:rPr>
                        <a:t>Student Fringe</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rPr>
                        <a:t>X</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842999214"/>
                  </a:ext>
                </a:extLst>
              </a:tr>
            </a:tbl>
          </a:graphicData>
        </a:graphic>
      </p:graphicFrame>
      <p:sp>
        <p:nvSpPr>
          <p:cNvPr id="6" name="Rectangle 5">
            <a:extLst>
              <a:ext uri="{FF2B5EF4-FFF2-40B4-BE49-F238E27FC236}">
                <a16:creationId xmlns:a16="http://schemas.microsoft.com/office/drawing/2014/main" id="{30D9873F-58D8-4E00-A914-86D43E9DB38C}"/>
              </a:ext>
            </a:extLst>
          </p:cNvPr>
          <p:cNvSpPr/>
          <p:nvPr/>
        </p:nvSpPr>
        <p:spPr>
          <a:xfrm>
            <a:off x="9686699" y="0"/>
            <a:ext cx="2505301"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lvl="0"/>
            <a:r>
              <a:rPr lang="en-US" sz="3600" b="1" dirty="0"/>
              <a:t>INPUT ONLY</a:t>
            </a:r>
          </a:p>
        </p:txBody>
      </p:sp>
    </p:spTree>
    <p:extLst>
      <p:ext uri="{BB962C8B-B14F-4D97-AF65-F5344CB8AC3E}">
        <p14:creationId xmlns:p14="http://schemas.microsoft.com/office/powerpoint/2010/main" val="154120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64" y="323165"/>
            <a:ext cx="11315501" cy="801412"/>
          </a:xfrm>
        </p:spPr>
        <p:txBody>
          <a:bodyPr>
            <a:normAutofit/>
          </a:bodyPr>
          <a:lstStyle/>
          <a:p>
            <a:r>
              <a:rPr lang="en-US" dirty="0"/>
              <a:t>Fringe – Level 4</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19</a:t>
            </a:fld>
            <a:endParaRPr lang="en-US"/>
          </a:p>
        </p:txBody>
      </p:sp>
      <p:sp>
        <p:nvSpPr>
          <p:cNvPr id="9" name="Rectangle 8">
            <a:extLst>
              <a:ext uri="{FF2B5EF4-FFF2-40B4-BE49-F238E27FC236}">
                <a16:creationId xmlns:a16="http://schemas.microsoft.com/office/drawing/2014/main" id="{3BA2F0CC-0E45-414A-A2F6-CD85AEA9E6D7}"/>
              </a:ext>
            </a:extLst>
          </p:cNvPr>
          <p:cNvSpPr/>
          <p:nvPr/>
        </p:nvSpPr>
        <p:spPr>
          <a:xfrm>
            <a:off x="724196" y="1278465"/>
            <a:ext cx="10426436" cy="338554"/>
          </a:xfrm>
          <a:prstGeom prst="rect">
            <a:avLst/>
          </a:prstGeom>
          <a:ln>
            <a:solidFill>
              <a:schemeClr val="accent1"/>
            </a:solidFill>
          </a:ln>
        </p:spPr>
        <p:txBody>
          <a:bodyPr wrap="square">
            <a:spAutoFit/>
          </a:bodyPr>
          <a:lstStyle/>
          <a:p>
            <a:pPr algn="ct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Level 4 </a:t>
            </a:r>
            <a:r>
              <a:rPr lang="en-US" sz="1600" dirty="0"/>
              <a:t>The </a:t>
            </a:r>
            <a:r>
              <a:rPr lang="en-US" sz="1600" u="sng" dirty="0"/>
              <a:t>lowest</a:t>
            </a:r>
            <a:r>
              <a:rPr lang="en-US" sz="1600" dirty="0"/>
              <a:t> (or most granular) level available for </a:t>
            </a:r>
            <a:r>
              <a:rPr lang="en-US" sz="1600" u="sng" dirty="0"/>
              <a:t>Fringe</a:t>
            </a:r>
            <a:r>
              <a:rPr lang="en-US" sz="1600" dirty="0"/>
              <a:t> budgeting, and will contain exclusively GL accounts from SFS.</a:t>
            </a:r>
          </a:p>
        </p:txBody>
      </p:sp>
      <p:sp>
        <p:nvSpPr>
          <p:cNvPr id="6" name="Rectangle 5">
            <a:extLst>
              <a:ext uri="{FF2B5EF4-FFF2-40B4-BE49-F238E27FC236}">
                <a16:creationId xmlns:a16="http://schemas.microsoft.com/office/drawing/2014/main" id="{30D9873F-58D8-4E00-A914-86D43E9DB38C}"/>
              </a:ext>
            </a:extLst>
          </p:cNvPr>
          <p:cNvSpPr/>
          <p:nvPr/>
        </p:nvSpPr>
        <p:spPr>
          <a:xfrm>
            <a:off x="9686699" y="0"/>
            <a:ext cx="2505301"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lvl="0"/>
            <a:r>
              <a:rPr lang="en-US" sz="3600" b="1" dirty="0"/>
              <a:t>INPUT ONLY</a:t>
            </a:r>
          </a:p>
        </p:txBody>
      </p:sp>
      <p:pic>
        <p:nvPicPr>
          <p:cNvPr id="3" name="Picture 2">
            <a:extLst>
              <a:ext uri="{FF2B5EF4-FFF2-40B4-BE49-F238E27FC236}">
                <a16:creationId xmlns:a16="http://schemas.microsoft.com/office/drawing/2014/main" id="{5E5A3A94-08BF-40D5-A6C2-54262639073B}"/>
              </a:ext>
            </a:extLst>
          </p:cNvPr>
          <p:cNvPicPr>
            <a:picLocks noChangeAspect="1"/>
          </p:cNvPicPr>
          <p:nvPr/>
        </p:nvPicPr>
        <p:blipFill>
          <a:blip r:embed="rId3"/>
          <a:stretch>
            <a:fillRect/>
          </a:stretch>
        </p:blipFill>
        <p:spPr>
          <a:xfrm>
            <a:off x="1340189" y="1770907"/>
            <a:ext cx="9120429" cy="4398291"/>
          </a:xfrm>
          <a:prstGeom prst="rect">
            <a:avLst/>
          </a:prstGeom>
        </p:spPr>
      </p:pic>
    </p:spTree>
    <p:extLst>
      <p:ext uri="{BB962C8B-B14F-4D97-AF65-F5344CB8AC3E}">
        <p14:creationId xmlns:p14="http://schemas.microsoft.com/office/powerpoint/2010/main" val="7927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9" y="231470"/>
            <a:ext cx="11315501" cy="801412"/>
          </a:xfrm>
        </p:spPr>
        <p:txBody>
          <a:bodyPr>
            <a:normAutofit/>
          </a:bodyPr>
          <a:lstStyle/>
          <a:p>
            <a:pPr algn="ctr"/>
            <a:r>
              <a:rPr lang="en-US" dirty="0"/>
              <a:t>Agenda</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2</a:t>
            </a:fld>
            <a:endParaRPr lang="en-US"/>
          </a:p>
        </p:txBody>
      </p:sp>
      <p:sp>
        <p:nvSpPr>
          <p:cNvPr id="12" name="TextBox 11">
            <a:extLst>
              <a:ext uri="{FF2B5EF4-FFF2-40B4-BE49-F238E27FC236}">
                <a16:creationId xmlns:a16="http://schemas.microsoft.com/office/drawing/2014/main" id="{F108A33F-8CE1-4CB9-9728-DBB91D481241}"/>
              </a:ext>
            </a:extLst>
          </p:cNvPr>
          <p:cNvSpPr txBox="1"/>
          <p:nvPr/>
        </p:nvSpPr>
        <p:spPr>
          <a:xfrm>
            <a:off x="747939" y="1194807"/>
            <a:ext cx="11188620" cy="5632311"/>
          </a:xfrm>
          <a:prstGeom prst="rect">
            <a:avLst/>
          </a:prstGeom>
          <a:noFill/>
        </p:spPr>
        <p:txBody>
          <a:bodyPr wrap="square" rtlCol="0">
            <a:spAutoFit/>
          </a:bodyPr>
          <a:lstStyle/>
          <a:p>
            <a:pPr marL="742950" indent="-742950">
              <a:buFont typeface="+mj-lt"/>
              <a:buAutoNum type="arabicPeriod"/>
            </a:pPr>
            <a:r>
              <a:rPr lang="en-US" sz="3600" dirty="0">
                <a:solidFill>
                  <a:schemeClr val="accent3"/>
                </a:solidFill>
                <a:latin typeface="+mj-lt"/>
                <a:ea typeface="+mj-ea"/>
                <a:cs typeface="+mj-cs"/>
              </a:rPr>
              <a:t>Budget CoA Background</a:t>
            </a:r>
          </a:p>
          <a:p>
            <a:pPr marL="742950" indent="-742950">
              <a:buFont typeface="+mj-lt"/>
              <a:buAutoNum type="arabicPeriod"/>
            </a:pPr>
            <a:r>
              <a:rPr lang="en-US" sz="3600" dirty="0">
                <a:solidFill>
                  <a:schemeClr val="accent3"/>
                </a:solidFill>
                <a:latin typeface="+mj-lt"/>
                <a:ea typeface="+mj-ea"/>
                <a:cs typeface="+mj-cs"/>
              </a:rPr>
              <a:t>Webforms</a:t>
            </a:r>
          </a:p>
          <a:p>
            <a:pPr marL="742950" indent="-742950">
              <a:buFont typeface="+mj-lt"/>
              <a:buAutoNum type="arabicPeriod"/>
            </a:pPr>
            <a:r>
              <a:rPr lang="en-US" sz="3600" dirty="0">
                <a:solidFill>
                  <a:schemeClr val="accent3"/>
                </a:solidFill>
                <a:latin typeface="+mj-lt"/>
                <a:ea typeface="+mj-ea"/>
                <a:cs typeface="+mj-cs"/>
              </a:rPr>
              <a:t>Levels FAQ</a:t>
            </a:r>
          </a:p>
          <a:p>
            <a:pPr marL="742950" indent="-742950">
              <a:buFont typeface="+mj-lt"/>
              <a:buAutoNum type="arabicPeriod"/>
            </a:pPr>
            <a:r>
              <a:rPr lang="en-US" sz="3600" dirty="0">
                <a:solidFill>
                  <a:schemeClr val="accent3"/>
                </a:solidFill>
                <a:latin typeface="+mj-lt"/>
                <a:ea typeface="+mj-ea"/>
                <a:cs typeface="+mj-cs"/>
              </a:rPr>
              <a:t>Levels by Account Type:</a:t>
            </a:r>
          </a:p>
          <a:p>
            <a:endParaRPr lang="en-US" sz="3600" dirty="0">
              <a:solidFill>
                <a:schemeClr val="accent3"/>
              </a:solidFill>
              <a:latin typeface="+mj-lt"/>
              <a:ea typeface="+mj-ea"/>
              <a:cs typeface="+mj-cs"/>
            </a:endParaRPr>
          </a:p>
          <a:p>
            <a:pPr marL="1200150" lvl="1" indent="-742950">
              <a:buFont typeface="+mj-lt"/>
              <a:buAutoNum type="alphaLcParenR"/>
            </a:pPr>
            <a:r>
              <a:rPr lang="en-US" sz="3600" dirty="0">
                <a:solidFill>
                  <a:schemeClr val="accent3"/>
                </a:solidFill>
                <a:latin typeface="+mj-lt"/>
                <a:ea typeface="+mj-ea"/>
                <a:cs typeface="+mj-cs"/>
              </a:rPr>
              <a:t>Fringe</a:t>
            </a:r>
          </a:p>
          <a:p>
            <a:pPr marL="1200150" lvl="1" indent="-742950">
              <a:buFont typeface="+mj-lt"/>
              <a:buAutoNum type="alphaLcParenR"/>
            </a:pPr>
            <a:r>
              <a:rPr lang="en-US" sz="3600" dirty="0">
                <a:solidFill>
                  <a:schemeClr val="accent3"/>
                </a:solidFill>
                <a:latin typeface="+mj-lt"/>
                <a:ea typeface="+mj-ea"/>
                <a:cs typeface="+mj-cs"/>
              </a:rPr>
              <a:t>Non Comp</a:t>
            </a:r>
          </a:p>
          <a:p>
            <a:pPr marL="1200150" lvl="1" indent="-742950">
              <a:buFont typeface="+mj-lt"/>
              <a:buAutoNum type="alphaLcParenR"/>
            </a:pPr>
            <a:r>
              <a:rPr lang="en-US" sz="3600" dirty="0">
                <a:solidFill>
                  <a:schemeClr val="accent3"/>
                </a:solidFill>
                <a:latin typeface="+mj-lt"/>
                <a:ea typeface="+mj-ea"/>
                <a:cs typeface="+mj-cs"/>
              </a:rPr>
              <a:t>Revenue</a:t>
            </a:r>
          </a:p>
          <a:p>
            <a:pPr marL="742950" indent="-742950">
              <a:buFont typeface="+mj-lt"/>
              <a:buAutoNum type="arabicPeriod"/>
            </a:pPr>
            <a:endParaRPr lang="en-US" sz="3600" dirty="0">
              <a:solidFill>
                <a:schemeClr val="accent3"/>
              </a:solidFill>
              <a:latin typeface="+mj-lt"/>
              <a:ea typeface="+mj-ea"/>
              <a:cs typeface="+mj-cs"/>
            </a:endParaRPr>
          </a:p>
          <a:p>
            <a:pPr marL="742950" indent="-742950">
              <a:buFont typeface="+mj-lt"/>
              <a:buAutoNum type="arabicPeriod"/>
            </a:pPr>
            <a:endParaRPr lang="en-US" sz="3600" dirty="0">
              <a:solidFill>
                <a:schemeClr val="accent3"/>
              </a:solidFill>
              <a:latin typeface="+mj-lt"/>
              <a:ea typeface="+mj-ea"/>
              <a:cs typeface="+mj-cs"/>
            </a:endParaRPr>
          </a:p>
        </p:txBody>
      </p:sp>
    </p:spTree>
    <p:extLst>
      <p:ext uri="{BB962C8B-B14F-4D97-AF65-F5344CB8AC3E}">
        <p14:creationId xmlns:p14="http://schemas.microsoft.com/office/powerpoint/2010/main" val="2537275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Non Comp Accounts</a:t>
            </a:r>
          </a:p>
        </p:txBody>
      </p:sp>
      <p:pic>
        <p:nvPicPr>
          <p:cNvPr id="8" name="Picture 7">
            <a:extLst>
              <a:ext uri="{FF2B5EF4-FFF2-40B4-BE49-F238E27FC236}">
                <a16:creationId xmlns:a16="http://schemas.microsoft.com/office/drawing/2014/main" id="{6E3E86C1-64C7-48E6-8DB7-9BC4A4C37F78}"/>
              </a:ext>
            </a:extLst>
          </p:cNvPr>
          <p:cNvPicPr>
            <a:picLocks noChangeAspect="1"/>
          </p:cNvPicPr>
          <p:nvPr/>
        </p:nvPicPr>
        <p:blipFill rotWithShape="1">
          <a:blip r:embed="rId3"/>
          <a:srcRect l="60436" t="19699" r="27116" b="52913"/>
          <a:stretch/>
        </p:blipFill>
        <p:spPr>
          <a:xfrm>
            <a:off x="6784114" y="2535847"/>
            <a:ext cx="1660951" cy="1786305"/>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62243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7ECC768-4477-419E-AE48-0C947F57E98F}"/>
              </a:ext>
            </a:extLst>
          </p:cNvPr>
          <p:cNvGraphicFramePr>
            <a:graphicFrameLocks noGrp="1"/>
          </p:cNvGraphicFramePr>
          <p:nvPr>
            <p:ph idx="1"/>
            <p:extLst>
              <p:ext uri="{D42A27DB-BD31-4B8C-83A1-F6EECF244321}">
                <p14:modId xmlns:p14="http://schemas.microsoft.com/office/powerpoint/2010/main" val="2751439808"/>
              </p:ext>
            </p:extLst>
          </p:nvPr>
        </p:nvGraphicFramePr>
        <p:xfrm>
          <a:off x="284163" y="436880"/>
          <a:ext cx="11577637" cy="553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459FFC5-C7A5-48E6-AD7E-DBC67D983FD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8F7216-1C8D-9C4B-8765-95E531582293}" type="slidenum">
              <a:rPr kumimoji="0" lang="en-US" sz="1200" b="0" i="0" u="none" strike="noStrike" kern="1200" cap="none" spc="0" normalizeH="0" baseline="0" noProof="0" smtClean="0">
                <a:ln>
                  <a:noFill/>
                </a:ln>
                <a:solidFill>
                  <a:srgbClr val="292934">
                    <a:tint val="75000"/>
                  </a:srgb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292934">
                  <a:tint val="75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8A2FA3C-664D-459C-BB4D-2BA73487DD25}"/>
              </a:ext>
            </a:extLst>
          </p:cNvPr>
          <p:cNvSpPr txBox="1"/>
          <p:nvPr/>
        </p:nvSpPr>
        <p:spPr>
          <a:xfrm>
            <a:off x="493229" y="436880"/>
            <a:ext cx="455168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90033"/>
                </a:solidFill>
                <a:effectLst/>
                <a:uLnTx/>
                <a:uFillTx/>
                <a:latin typeface="Calibri"/>
                <a:ea typeface="+mn-ea"/>
                <a:cs typeface="+mn-cs"/>
              </a:rPr>
              <a:t>Non Compensation Levels</a:t>
            </a:r>
          </a:p>
        </p:txBody>
      </p:sp>
    </p:spTree>
    <p:extLst>
      <p:ext uri="{BB962C8B-B14F-4D97-AF65-F5344CB8AC3E}">
        <p14:creationId xmlns:p14="http://schemas.microsoft.com/office/powerpoint/2010/main" val="3077304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809" y="162540"/>
            <a:ext cx="11315501" cy="499221"/>
          </a:xfrm>
        </p:spPr>
        <p:txBody>
          <a:bodyPr>
            <a:normAutofit fontScale="90000"/>
          </a:bodyPr>
          <a:lstStyle/>
          <a:p>
            <a:pPr algn="ctr"/>
            <a:r>
              <a:rPr lang="en-US" dirty="0"/>
              <a:t>Non Comp Expenditures</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22</a:t>
            </a:fld>
            <a:endParaRPr lang="en-US"/>
          </a:p>
        </p:txBody>
      </p:sp>
      <p:graphicFrame>
        <p:nvGraphicFramePr>
          <p:cNvPr id="5" name="Table 4">
            <a:extLst>
              <a:ext uri="{FF2B5EF4-FFF2-40B4-BE49-F238E27FC236}">
                <a16:creationId xmlns:a16="http://schemas.microsoft.com/office/drawing/2014/main" id="{B5DBDB03-A5C6-4F99-BA4B-70C0AE5556C8}"/>
              </a:ext>
            </a:extLst>
          </p:cNvPr>
          <p:cNvGraphicFramePr>
            <a:graphicFrameLocks noGrp="1"/>
          </p:cNvGraphicFramePr>
          <p:nvPr>
            <p:extLst>
              <p:ext uri="{D42A27DB-BD31-4B8C-83A1-F6EECF244321}">
                <p14:modId xmlns:p14="http://schemas.microsoft.com/office/powerpoint/2010/main" val="68736907"/>
              </p:ext>
            </p:extLst>
          </p:nvPr>
        </p:nvGraphicFramePr>
        <p:xfrm>
          <a:off x="395091" y="1263446"/>
          <a:ext cx="11401818" cy="4810178"/>
        </p:xfrm>
        <a:graphic>
          <a:graphicData uri="http://schemas.openxmlformats.org/drawingml/2006/table">
            <a:tbl>
              <a:tblPr>
                <a:tableStyleId>{5C22544A-7EE6-4342-B048-85BDC9FD1C3A}</a:tableStyleId>
              </a:tblPr>
              <a:tblGrid>
                <a:gridCol w="536162">
                  <a:extLst>
                    <a:ext uri="{9D8B030D-6E8A-4147-A177-3AD203B41FA5}">
                      <a16:colId xmlns:a16="http://schemas.microsoft.com/office/drawing/2014/main" val="1419121957"/>
                    </a:ext>
                  </a:extLst>
                </a:gridCol>
                <a:gridCol w="3127612">
                  <a:extLst>
                    <a:ext uri="{9D8B030D-6E8A-4147-A177-3AD203B41FA5}">
                      <a16:colId xmlns:a16="http://schemas.microsoft.com/office/drawing/2014/main" val="3444995500"/>
                    </a:ext>
                  </a:extLst>
                </a:gridCol>
                <a:gridCol w="2528899">
                  <a:extLst>
                    <a:ext uri="{9D8B030D-6E8A-4147-A177-3AD203B41FA5}">
                      <a16:colId xmlns:a16="http://schemas.microsoft.com/office/drawing/2014/main" val="3698153014"/>
                    </a:ext>
                  </a:extLst>
                </a:gridCol>
                <a:gridCol w="816254">
                  <a:extLst>
                    <a:ext uri="{9D8B030D-6E8A-4147-A177-3AD203B41FA5}">
                      <a16:colId xmlns:a16="http://schemas.microsoft.com/office/drawing/2014/main" val="137224369"/>
                    </a:ext>
                  </a:extLst>
                </a:gridCol>
                <a:gridCol w="816710">
                  <a:extLst>
                    <a:ext uri="{9D8B030D-6E8A-4147-A177-3AD203B41FA5}">
                      <a16:colId xmlns:a16="http://schemas.microsoft.com/office/drawing/2014/main" val="2857430811"/>
                    </a:ext>
                  </a:extLst>
                </a:gridCol>
                <a:gridCol w="530335">
                  <a:extLst>
                    <a:ext uri="{9D8B030D-6E8A-4147-A177-3AD203B41FA5}">
                      <a16:colId xmlns:a16="http://schemas.microsoft.com/office/drawing/2014/main" val="3345005720"/>
                    </a:ext>
                  </a:extLst>
                </a:gridCol>
                <a:gridCol w="425194">
                  <a:extLst>
                    <a:ext uri="{9D8B030D-6E8A-4147-A177-3AD203B41FA5}">
                      <a16:colId xmlns:a16="http://schemas.microsoft.com/office/drawing/2014/main" val="3940158247"/>
                    </a:ext>
                  </a:extLst>
                </a:gridCol>
                <a:gridCol w="2620652">
                  <a:extLst>
                    <a:ext uri="{9D8B030D-6E8A-4147-A177-3AD203B41FA5}">
                      <a16:colId xmlns:a16="http://schemas.microsoft.com/office/drawing/2014/main" val="506589967"/>
                    </a:ext>
                  </a:extLst>
                </a:gridCol>
              </a:tblGrid>
              <a:tr h="472761">
                <a:tc gridSpan="3">
                  <a:txBody>
                    <a:bodyPr/>
                    <a:lstStyle/>
                    <a:p>
                      <a:pPr algn="l" fontAlgn="b"/>
                      <a:endParaRPr lang="en-US" sz="1400" b="0"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algn="l" fontAlgn="b"/>
                      <a:endParaRPr lang="en-US" sz="2000" b="0"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algn="l" fontAlgn="b"/>
                      <a:endParaRPr lang="en-US" sz="2000" b="0"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4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3">
                  <a:txBody>
                    <a:bodyPr/>
                    <a:lstStyle/>
                    <a:p>
                      <a:pPr algn="ctr" fontAlgn="b"/>
                      <a:r>
                        <a:rPr lang="en-US" sz="1400" b="0" u="none" strike="noStrike" dirty="0">
                          <a:solidFill>
                            <a:srgbClr val="FFFFFF"/>
                          </a:solidFill>
                          <a:effectLst/>
                        </a:rPr>
                        <a:t># of Accounts at each Level</a:t>
                      </a:r>
                      <a:endParaRPr lang="en-US" sz="14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426012296"/>
                  </a:ext>
                </a:extLst>
              </a:tr>
              <a:tr h="472761">
                <a:tc>
                  <a:txBody>
                    <a:bodyPr/>
                    <a:lstStyle/>
                    <a:p>
                      <a:pPr algn="ctr" fontAlgn="b"/>
                      <a:r>
                        <a:rPr lang="en-US" sz="1400" b="0" i="0" u="none" strike="noStrike" dirty="0">
                          <a:solidFill>
                            <a:srgbClr val="FFFFFF"/>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rgbClr val="FFFFFF"/>
                          </a:solidFill>
                          <a:effectLst/>
                        </a:rPr>
                        <a:t>Account</a:t>
                      </a:r>
                      <a:endParaRPr lang="en-US" sz="1400" b="0"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rgbClr val="FFFFFF"/>
                          </a:solidFill>
                          <a:effectLst/>
                        </a:rPr>
                        <a:t>Major Class</a:t>
                      </a:r>
                      <a:endParaRPr lang="en-US" sz="1400" b="0"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400" b="0" i="0" u="none" strike="noStrike" dirty="0">
                          <a:solidFill>
                            <a:srgbClr val="FFFFFF"/>
                          </a:solidFill>
                          <a:effectLst/>
                          <a:latin typeface="Calibri" panose="020F0502020204030204" pitchFamily="34" charset="0"/>
                        </a:rPr>
                        <a:t>Unique Levels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rgbClr val="FFFFFF"/>
                          </a:solidFill>
                          <a:effectLst/>
                        </a:rPr>
                        <a:t>1</a:t>
                      </a:r>
                      <a:endParaRPr lang="en-US" sz="14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400" b="0" u="none" strike="noStrike">
                          <a:solidFill>
                            <a:srgbClr val="FFFFFF"/>
                          </a:solidFill>
                          <a:effectLst/>
                        </a:rPr>
                        <a:t>2</a:t>
                      </a:r>
                      <a:endParaRPr lang="en-US" sz="1400" b="0"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rgbClr val="FFFFFF"/>
                          </a:solidFill>
                          <a:effectLst/>
                        </a:rPr>
                        <a:t>3</a:t>
                      </a:r>
                      <a:endParaRPr lang="en-US" sz="14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400" b="0" i="0" u="none" strike="noStrike" dirty="0">
                          <a:solidFill>
                            <a:srgbClr val="FFFFFF"/>
                          </a:solidFill>
                          <a:effectLst/>
                          <a:latin typeface="Calibri" panose="020F0502020204030204" pitchFamily="34" charset="0"/>
                        </a:rPr>
                        <a:t>Account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838944126"/>
                  </a:ext>
                </a:extLst>
              </a:tr>
              <a:tr h="241541">
                <a:tc>
                  <a:txBody>
                    <a:bodyPr/>
                    <a:lstStyle/>
                    <a:p>
                      <a:pPr algn="l" fontAlgn="b"/>
                      <a:r>
                        <a:rPr lang="en-US" sz="1300" b="0" i="0" u="none" strike="noStrike" dirty="0">
                          <a:solidFill>
                            <a:schemeClr val="tx1"/>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rPr>
                        <a:t>3790 - Material for Resale</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rPr>
                        <a:t>Supplies and Expense</a:t>
                      </a:r>
                      <a:endParaRPr lang="en-US" sz="1300" b="0" i="1"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highlight>
                            <a:srgbClr val="FFFF00"/>
                          </a:highlight>
                          <a:latin typeface="Calibri" panose="020F0502020204030204" pitchFamily="34" charset="0"/>
                        </a:rPr>
                        <a:t>Full Overlap at levels 1, 2 &amp;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283158"/>
                  </a:ext>
                </a:extLst>
              </a:tr>
              <a:tr h="241541">
                <a:tc>
                  <a:txBody>
                    <a:bodyPr/>
                    <a:lstStyle/>
                    <a:p>
                      <a:pPr algn="l" fontAlgn="b"/>
                      <a:r>
                        <a:rPr lang="en-US" sz="1300" b="0" i="0" u="none" strike="noStrike" dirty="0">
                          <a:solidFill>
                            <a:schemeClr val="tx1"/>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rPr>
                        <a:t>Travel/Train/Recruit PlanUW</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a:solidFill>
                            <a:schemeClr val="tx1"/>
                          </a:solidFill>
                          <a:effectLst/>
                        </a:rPr>
                        <a:t>Supplies and Expense</a:t>
                      </a:r>
                      <a:endParaRPr lang="en-US" sz="1300" b="0" i="1" u="none" strike="noStrike">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3 </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 64</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highlight>
                            <a:srgbClr val="FFFF00"/>
                          </a:highlight>
                          <a:latin typeface="Calibri" panose="020F0502020204030204" pitchFamily="34" charset="0"/>
                        </a:rPr>
                        <a:t>No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461074"/>
                  </a:ext>
                </a:extLst>
              </a:tr>
              <a:tr h="241541">
                <a:tc>
                  <a:txBody>
                    <a:bodyPr/>
                    <a:lstStyle/>
                    <a:p>
                      <a:pPr algn="l" fontAlgn="b"/>
                      <a:r>
                        <a:rPr lang="en-US" sz="1300" b="0" i="0" u="none" strike="noStrike" dirty="0">
                          <a:solidFill>
                            <a:schemeClr val="tx1"/>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rPr>
                        <a:t>Maint &amp; Repairs PlanUW</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a:solidFill>
                            <a:schemeClr val="tx1"/>
                          </a:solidFill>
                          <a:effectLst/>
                        </a:rPr>
                        <a:t>Supplies and Expense</a:t>
                      </a:r>
                      <a:endParaRPr lang="en-US" sz="1300" b="0" i="1" u="none" strike="noStrike">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6 </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highlight>
                            <a:srgbClr val="FFFF00"/>
                          </a:highlight>
                          <a:latin typeface="Calibri" panose="020F0502020204030204" pitchFamily="34" charset="0"/>
                        </a:rPr>
                        <a:t>Full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779864"/>
                  </a:ext>
                </a:extLst>
              </a:tr>
              <a:tr h="241541">
                <a:tc>
                  <a:txBody>
                    <a:bodyPr/>
                    <a:lstStyle/>
                    <a:p>
                      <a:pPr algn="l" fontAlgn="b"/>
                      <a:r>
                        <a:rPr lang="en-US" sz="1300" b="0" i="0" u="none" strike="noStrike" dirty="0">
                          <a:solidFill>
                            <a:schemeClr val="tx1"/>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rPr>
                        <a:t>Utilities PlanUW</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a:solidFill>
                            <a:schemeClr val="tx1"/>
                          </a:solidFill>
                          <a:effectLst/>
                        </a:rPr>
                        <a:t>Supplies and Expense</a:t>
                      </a:r>
                      <a:endParaRPr lang="en-US" sz="1300" b="0" i="1" u="none" strike="noStrike">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9 </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highlight>
                            <a:srgbClr val="FFFF00"/>
                          </a:highlight>
                          <a:latin typeface="Calibri" panose="020F0502020204030204" pitchFamily="34" charset="0"/>
                        </a:rPr>
                        <a:t>Partial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7107631"/>
                  </a:ext>
                </a:extLst>
              </a:tr>
              <a:tr h="241541">
                <a:tc>
                  <a:txBody>
                    <a:bodyPr/>
                    <a:lstStyle/>
                    <a:p>
                      <a:pPr algn="l" fontAlgn="b"/>
                      <a:r>
                        <a:rPr lang="en-US" sz="1300" b="0" i="0" u="none" strike="noStrike" dirty="0">
                          <a:solidFill>
                            <a:schemeClr val="tx1"/>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rPr>
                        <a:t>Supplies PlanUW</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a:solidFill>
                            <a:schemeClr val="tx1"/>
                          </a:solidFill>
                          <a:effectLst/>
                        </a:rPr>
                        <a:t>Supplies and Expense</a:t>
                      </a:r>
                      <a:endParaRPr lang="en-US" sz="1300" b="0" i="1" u="none" strike="noStrike">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13 </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Full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6323019"/>
                  </a:ext>
                </a:extLst>
              </a:tr>
              <a:tr h="241541">
                <a:tc>
                  <a:txBody>
                    <a:bodyPr/>
                    <a:lstStyle/>
                    <a:p>
                      <a:pPr algn="l" fontAlgn="b"/>
                      <a:r>
                        <a:rPr lang="en-US" sz="1300" b="0" i="0" u="none" strike="noStrike" dirty="0">
                          <a:solidFill>
                            <a:schemeClr val="tx1"/>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rPr>
                        <a:t>Services PlanUW</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rPr>
                        <a:t>Supplies and Expense</a:t>
                      </a:r>
                      <a:endParaRPr lang="en-US" sz="1300" b="0" i="1"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7 </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31 </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highlight>
                            <a:srgbClr val="FFFF00"/>
                          </a:highlight>
                          <a:latin typeface="Calibri" panose="020F0502020204030204" pitchFamily="34" charset="0"/>
                        </a:rPr>
                        <a:t>Partial Overlap at levels 2 &amp;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530152"/>
                  </a:ext>
                </a:extLst>
              </a:tr>
              <a:tr h="241541">
                <a:tc>
                  <a:txBody>
                    <a:bodyPr/>
                    <a:lstStyle/>
                    <a:p>
                      <a:pPr algn="l" fontAlgn="b"/>
                      <a:r>
                        <a:rPr lang="en-US" sz="1300" b="0" i="0" u="none" strike="noStrike" dirty="0">
                          <a:solidFill>
                            <a:schemeClr val="tx1"/>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err="1">
                          <a:solidFill>
                            <a:schemeClr val="tx1"/>
                          </a:solidFill>
                          <a:effectLst/>
                        </a:rPr>
                        <a:t>Misc</a:t>
                      </a:r>
                      <a:r>
                        <a:rPr lang="en-US" sz="1300" b="1" u="none" strike="noStrike" dirty="0">
                          <a:solidFill>
                            <a:schemeClr val="tx1"/>
                          </a:solidFill>
                          <a:effectLst/>
                        </a:rPr>
                        <a:t> Expense PlanUW</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rPr>
                        <a:t>Supplies and Expense</a:t>
                      </a:r>
                      <a:endParaRPr lang="en-US" sz="1300" b="0" i="1"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15</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53</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highlight>
                            <a:srgbClr val="FFFFFF"/>
                          </a:highlight>
                          <a:latin typeface="Calibri" panose="020F0502020204030204" pitchFamily="34" charset="0"/>
                        </a:rPr>
                        <a:t>Partial Overlap at levels 2 &amp;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454651"/>
                  </a:ext>
                </a:extLst>
              </a:tr>
              <a:tr h="241541">
                <a:tc>
                  <a:txBody>
                    <a:bodyPr/>
                    <a:lstStyle/>
                    <a:p>
                      <a:pPr algn="l" fontAlgn="b"/>
                      <a:r>
                        <a:rPr lang="en-US" sz="1300" b="0" i="0" u="none" strike="noStrike" dirty="0">
                          <a:solidFill>
                            <a:schemeClr val="tx1"/>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rPr>
                        <a:t>Equipment PlanUW</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a:solidFill>
                            <a:schemeClr val="tx1"/>
                          </a:solidFill>
                          <a:effectLst/>
                        </a:rPr>
                        <a:t>Capital Expense</a:t>
                      </a:r>
                      <a:endParaRPr lang="en-US" sz="1300" b="0" i="1" u="none" strike="noStrike">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11</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Calibri" panose="020F0502020204030204" pitchFamily="34" charset="0"/>
                        </a:rPr>
                        <a:t>Full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6485355"/>
                  </a:ext>
                </a:extLst>
              </a:tr>
              <a:tr h="241541">
                <a:tc>
                  <a:txBody>
                    <a:bodyPr/>
                    <a:lstStyle/>
                    <a:p>
                      <a:pPr algn="l" fontAlgn="b"/>
                      <a:r>
                        <a:rPr lang="en-US" sz="1300" b="0" i="0" u="none" strike="noStrike" dirty="0">
                          <a:solidFill>
                            <a:schemeClr val="tx1"/>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err="1">
                          <a:solidFill>
                            <a:schemeClr val="tx1"/>
                          </a:solidFill>
                          <a:effectLst/>
                        </a:rPr>
                        <a:t>Misc</a:t>
                      </a:r>
                      <a:r>
                        <a:rPr lang="en-US" sz="1300" b="1" u="none" strike="noStrike" dirty="0">
                          <a:solidFill>
                            <a:schemeClr val="tx1"/>
                          </a:solidFill>
                          <a:effectLst/>
                        </a:rPr>
                        <a:t> Capital Expense PlanUW</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rPr>
                        <a:t>Capital Expense</a:t>
                      </a:r>
                      <a:endParaRPr lang="en-US" sz="1300" b="0" i="1"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23</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Partial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2271019"/>
                  </a:ext>
                </a:extLst>
              </a:tr>
              <a:tr h="241541">
                <a:tc>
                  <a:txBody>
                    <a:bodyPr/>
                    <a:lstStyle/>
                    <a:p>
                      <a:pPr algn="l" fontAlgn="b"/>
                      <a:r>
                        <a:rPr lang="en-US" sz="1300" b="0" i="0" u="none" strike="noStrike" dirty="0">
                          <a:solidFill>
                            <a:schemeClr val="tx1"/>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a:solidFill>
                            <a:schemeClr val="tx1"/>
                          </a:solidFill>
                          <a:effectLst/>
                        </a:rPr>
                        <a:t>5708 - Aids to Organizations</a:t>
                      </a:r>
                      <a:endParaRPr lang="en-US" sz="1300" b="1" i="0" u="none" strike="noStrike">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fontAlgn="b"/>
                      <a:r>
                        <a:rPr lang="en-US" sz="1300" b="0" i="1" u="none" strike="noStrike" dirty="0">
                          <a:solidFill>
                            <a:schemeClr val="tx1"/>
                          </a:solidFill>
                          <a:effectLst/>
                        </a:rPr>
                        <a:t>Aid to Individuals &amp; Organizations</a:t>
                      </a:r>
                      <a:endParaRPr lang="en-US" sz="1300" b="0" i="1"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en-US" sz="1300" b="0" i="0" u="none" strike="noStrike" dirty="0">
                          <a:solidFill>
                            <a:schemeClr val="tx1"/>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en-US" sz="1300" b="0" i="0" u="none" strike="noStrike" dirty="0">
                          <a:solidFill>
                            <a:schemeClr val="tx1"/>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en-US" sz="1300" b="0" i="0" u="none" strike="noStrike" dirty="0">
                          <a:solidFill>
                            <a:schemeClr val="tx1"/>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en-US" sz="1300" b="0" i="0" u="none" strike="noStrike" dirty="0">
                          <a:solidFill>
                            <a:schemeClr val="tx1"/>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en-US" sz="1300" b="0" i="0" u="none" strike="noStrike" dirty="0">
                          <a:solidFill>
                            <a:schemeClr val="tx1"/>
                          </a:solidFill>
                          <a:effectLst/>
                          <a:highlight>
                            <a:srgbClr val="FFFF00"/>
                          </a:highlight>
                          <a:latin typeface="Calibri" panose="020F0502020204030204" pitchFamily="34" charset="0"/>
                        </a:rPr>
                        <a:t>Full Overlap at levels 1 &amp; 2</a:t>
                      </a:r>
                    </a:p>
                    <a:p>
                      <a:pPr algn="ctr" fontAlgn="b"/>
                      <a:r>
                        <a:rPr lang="en-US" sz="1300" b="0" i="0" u="none" strike="noStrike" dirty="0">
                          <a:solidFill>
                            <a:schemeClr val="tx1"/>
                          </a:solidFill>
                          <a:effectLst/>
                          <a:highlight>
                            <a:srgbClr val="FFFF00"/>
                          </a:highlight>
                          <a:latin typeface="Calibri" panose="020F0502020204030204" pitchFamily="34" charset="0"/>
                        </a:rPr>
                        <a:t>Partial Overlap at levels &amp;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045347"/>
                  </a:ext>
                </a:extLst>
              </a:tr>
              <a:tr h="241541">
                <a:tc>
                  <a:txBody>
                    <a:bodyPr/>
                    <a:lstStyle/>
                    <a:p>
                      <a:pPr algn="l" fontAlgn="b"/>
                      <a:r>
                        <a:rPr lang="en-US" sz="1300" b="0" i="0" u="none" strike="noStrike" dirty="0">
                          <a:solidFill>
                            <a:schemeClr val="tx1"/>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rPr>
                        <a:t>5750 - Student Loans</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sz="1400" b="0" i="1"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9696766"/>
                  </a:ext>
                </a:extLst>
              </a:tr>
              <a:tr h="241541">
                <a:tc>
                  <a:txBody>
                    <a:bodyPr/>
                    <a:lstStyle/>
                    <a:p>
                      <a:pPr algn="l" fontAlgn="b"/>
                      <a:r>
                        <a:rPr lang="en-US" sz="1300" b="0" i="0" u="none" strike="noStrike" dirty="0">
                          <a:solidFill>
                            <a:schemeClr val="tx1"/>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i="0" u="none" strike="noStrike" dirty="0">
                          <a:solidFill>
                            <a:schemeClr val="tx1"/>
                          </a:solidFill>
                          <a:effectLst/>
                          <a:latin typeface="Calibri" panose="020F0502020204030204" pitchFamily="34" charset="0"/>
                        </a:rPr>
                        <a:t>Other Aids </a:t>
                      </a:r>
                      <a:r>
                        <a:rPr lang="en-US" sz="1300" b="1" i="0" u="none" strike="noStrike" dirty="0" err="1">
                          <a:solidFill>
                            <a:schemeClr val="tx1"/>
                          </a:solidFill>
                          <a:effectLst/>
                          <a:latin typeface="Calibri" panose="020F0502020204030204" pitchFamily="34" charset="0"/>
                        </a:rPr>
                        <a:t>PlanUW</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sz="1400" b="0" i="1"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highlight>
                          <a:srgbClr val="FFFF00"/>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0542253"/>
                  </a:ext>
                </a:extLst>
              </a:tr>
              <a:tr h="241541">
                <a:tc>
                  <a:txBody>
                    <a:bodyPr/>
                    <a:lstStyle/>
                    <a:p>
                      <a:pPr algn="l" fontAlgn="b"/>
                      <a:r>
                        <a:rPr lang="en-US" sz="1300" b="0" i="0" u="none" strike="noStrike" dirty="0">
                          <a:solidFill>
                            <a:schemeClr val="tx1"/>
                          </a:solidFill>
                          <a:effectLst/>
                          <a:latin typeface="Calibri" panose="020F050202020403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i="0" u="none" strike="noStrike" dirty="0">
                          <a:solidFill>
                            <a:schemeClr val="tx1"/>
                          </a:solidFill>
                          <a:effectLst/>
                          <a:latin typeface="Calibri" panose="020F0502020204030204" pitchFamily="34" charset="0"/>
                        </a:rPr>
                        <a:t>Fellows &amp; Scholars </a:t>
                      </a:r>
                      <a:r>
                        <a:rPr lang="en-US" sz="1300" b="1" i="0" u="none" strike="noStrike" dirty="0" err="1">
                          <a:solidFill>
                            <a:schemeClr val="tx1"/>
                          </a:solidFill>
                          <a:effectLst/>
                          <a:latin typeface="Calibri" panose="020F0502020204030204" pitchFamily="34" charset="0"/>
                        </a:rPr>
                        <a:t>PlanUW</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sz="1400" b="0" i="1"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highlight>
                          <a:srgbClr val="FFFF00"/>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4456478"/>
                  </a:ext>
                </a:extLst>
              </a:tr>
              <a:tr h="241541">
                <a:tc>
                  <a:txBody>
                    <a:bodyPr/>
                    <a:lstStyle/>
                    <a:p>
                      <a:pPr algn="l" fontAlgn="b"/>
                      <a:r>
                        <a:rPr lang="en-US" sz="1300" b="0" i="0" u="none" strike="noStrike" dirty="0">
                          <a:solidFill>
                            <a:schemeClr val="tx1"/>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rPr>
                        <a:t>Special Purpose PlanUW</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rPr>
                        <a:t>Special Purpose</a:t>
                      </a:r>
                      <a:endParaRPr lang="en-US" sz="1300" b="0" i="1"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2</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3</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Partial Overlap at levels 2 &amp;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1520678"/>
                  </a:ext>
                </a:extLst>
              </a:tr>
              <a:tr h="241541">
                <a:tc>
                  <a:txBody>
                    <a:bodyPr/>
                    <a:lstStyle/>
                    <a:p>
                      <a:pPr algn="l" fontAlgn="b"/>
                      <a:r>
                        <a:rPr lang="en-US" sz="1300" b="0" i="0" u="none" strike="noStrike" dirty="0">
                          <a:solidFill>
                            <a:schemeClr val="tx1"/>
                          </a:solidFill>
                          <a:effectLst/>
                          <a:latin typeface="Calibri" panose="020F0502020204030204" pitchFamily="34" charset="0"/>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rPr>
                        <a:t>Debt Service PlanUW</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rPr>
                        <a:t>Debt Service</a:t>
                      </a:r>
                      <a:endParaRPr lang="en-US" sz="1300" b="0" i="1"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2</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Full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362935"/>
                  </a:ext>
                </a:extLst>
              </a:tr>
              <a:tr h="241541">
                <a:tc>
                  <a:txBody>
                    <a:bodyPr/>
                    <a:lstStyle/>
                    <a:p>
                      <a:pPr algn="l" fontAlgn="b"/>
                      <a:r>
                        <a:rPr lang="en-US" sz="1300" b="0" i="0" u="none" strike="noStrike" dirty="0">
                          <a:solidFill>
                            <a:schemeClr val="tx1"/>
                          </a:solidFill>
                          <a:effectLst/>
                          <a:latin typeface="Calibri" panose="020F0502020204030204" pitchFamily="34"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rPr>
                        <a:t>Sales Credits PlanUW</a:t>
                      </a:r>
                      <a:endParaRPr lang="en-US" sz="13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rPr>
                        <a:t>Sales Credits</a:t>
                      </a:r>
                      <a:endParaRPr lang="en-US" sz="1300" b="0" i="1"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rPr>
                        <a:t>2</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Calibri" panose="020F0502020204030204" pitchFamily="34" charset="0"/>
                        </a:rPr>
                        <a:t>Full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104009"/>
                  </a:ext>
                </a:extLst>
              </a:tr>
            </a:tbl>
          </a:graphicData>
        </a:graphic>
      </p:graphicFrame>
      <p:sp>
        <p:nvSpPr>
          <p:cNvPr id="7" name="Rectangle 6">
            <a:extLst>
              <a:ext uri="{FF2B5EF4-FFF2-40B4-BE49-F238E27FC236}">
                <a16:creationId xmlns:a16="http://schemas.microsoft.com/office/drawing/2014/main" id="{44567BE3-3DC8-4D58-9D3F-14A3102456D4}"/>
              </a:ext>
            </a:extLst>
          </p:cNvPr>
          <p:cNvSpPr/>
          <p:nvPr/>
        </p:nvSpPr>
        <p:spPr>
          <a:xfrm>
            <a:off x="2725940" y="725123"/>
            <a:ext cx="7117237" cy="407035"/>
          </a:xfrm>
          <a:prstGeom prst="rect">
            <a:avLst/>
          </a:prstGeom>
          <a:ln>
            <a:solidFill>
              <a:schemeClr val="accent1"/>
            </a:solidFill>
          </a:ln>
        </p:spPr>
        <p:txBody>
          <a:bodyPr wrap="square">
            <a:spAutoFit/>
          </a:bodyPr>
          <a:lstStyle/>
          <a:p>
            <a:pPr>
              <a:lnSpc>
                <a:spcPct val="107000"/>
              </a:lnSpc>
              <a:spcAft>
                <a:spcPts val="800"/>
              </a:spcAft>
            </a:pP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are </a:t>
            </a:r>
            <a:r>
              <a:rPr lang="en-US" sz="20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16</a:t>
            </a: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required Level 1 accounts for Non Comp Expenditures </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8140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231471"/>
            <a:ext cx="11315501" cy="801412"/>
          </a:xfrm>
        </p:spPr>
        <p:txBody>
          <a:bodyPr>
            <a:normAutofit/>
          </a:bodyPr>
          <a:lstStyle/>
          <a:p>
            <a:pPr algn="ctr"/>
            <a:r>
              <a:rPr lang="en-US" dirty="0"/>
              <a:t>Non Comp Expenditures </a:t>
            </a:r>
            <a:r>
              <a:rPr lang="en-US" dirty="0">
                <a:solidFill>
                  <a:schemeClr val="tx1"/>
                </a:solidFill>
              </a:rPr>
              <a:t>(Material for Resale)</a:t>
            </a:r>
            <a:endParaRPr lang="en-US" dirty="0"/>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23</a:t>
            </a:fld>
            <a:endParaRPr lang="en-US"/>
          </a:p>
        </p:txBody>
      </p:sp>
      <p:sp>
        <p:nvSpPr>
          <p:cNvPr id="7" name="Rectangle 6">
            <a:extLst>
              <a:ext uri="{FF2B5EF4-FFF2-40B4-BE49-F238E27FC236}">
                <a16:creationId xmlns:a16="http://schemas.microsoft.com/office/drawing/2014/main" id="{2ACA037F-2805-4B88-9D69-3F23CBE9FE19}"/>
              </a:ext>
            </a:extLst>
          </p:cNvPr>
          <p:cNvSpPr/>
          <p:nvPr/>
        </p:nvSpPr>
        <p:spPr>
          <a:xfrm>
            <a:off x="4896683" y="1260403"/>
            <a:ext cx="2172390" cy="369332"/>
          </a:xfrm>
          <a:prstGeom prst="rect">
            <a:avLst/>
          </a:prstGeom>
        </p:spPr>
        <p:txBody>
          <a:bodyPr wrap="none">
            <a:spAutoFit/>
          </a:bodyPr>
          <a:lstStyle/>
          <a:p>
            <a:pPr fontAlgn="b"/>
            <a:r>
              <a:rPr lang="en-US" i="1" dirty="0"/>
              <a:t>Supplies and Expense</a:t>
            </a:r>
            <a:endParaRPr lang="en-US" i="1" dirty="0">
              <a:latin typeface="Calibri" panose="020F0502020204030204" pitchFamily="34" charset="0"/>
            </a:endParaRPr>
          </a:p>
        </p:txBody>
      </p:sp>
      <p:pic>
        <p:nvPicPr>
          <p:cNvPr id="5" name="Picture 4">
            <a:extLst>
              <a:ext uri="{FF2B5EF4-FFF2-40B4-BE49-F238E27FC236}">
                <a16:creationId xmlns:a16="http://schemas.microsoft.com/office/drawing/2014/main" id="{C1980B3E-392C-47EF-B88F-F4B6C588F020}"/>
              </a:ext>
            </a:extLst>
          </p:cNvPr>
          <p:cNvPicPr>
            <a:picLocks noChangeAspect="1"/>
          </p:cNvPicPr>
          <p:nvPr/>
        </p:nvPicPr>
        <p:blipFill>
          <a:blip r:embed="rId3"/>
          <a:stretch>
            <a:fillRect/>
          </a:stretch>
        </p:blipFill>
        <p:spPr>
          <a:xfrm>
            <a:off x="5120826" y="2286738"/>
            <a:ext cx="6519304" cy="494311"/>
          </a:xfrm>
          <a:prstGeom prst="rect">
            <a:avLst/>
          </a:prstGeom>
        </p:spPr>
      </p:pic>
      <p:graphicFrame>
        <p:nvGraphicFramePr>
          <p:cNvPr id="8" name="Table 7">
            <a:extLst>
              <a:ext uri="{FF2B5EF4-FFF2-40B4-BE49-F238E27FC236}">
                <a16:creationId xmlns:a16="http://schemas.microsoft.com/office/drawing/2014/main" id="{23E0F48F-600E-4FC3-957E-07C2A0117288}"/>
              </a:ext>
            </a:extLst>
          </p:cNvPr>
          <p:cNvGraphicFramePr>
            <a:graphicFrameLocks noGrp="1"/>
          </p:cNvGraphicFramePr>
          <p:nvPr>
            <p:extLst>
              <p:ext uri="{D42A27DB-BD31-4B8C-83A1-F6EECF244321}">
                <p14:modId xmlns:p14="http://schemas.microsoft.com/office/powerpoint/2010/main" val="3505486997"/>
              </p:ext>
            </p:extLst>
          </p:nvPr>
        </p:nvGraphicFramePr>
        <p:xfrm>
          <a:off x="747939" y="2328861"/>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val="1582057486"/>
                    </a:ext>
                  </a:extLst>
                </a:gridCol>
                <a:gridCol w="1114697">
                  <a:extLst>
                    <a:ext uri="{9D8B030D-6E8A-4147-A177-3AD203B41FA5}">
                      <a16:colId xmlns:a16="http://schemas.microsoft.com/office/drawing/2014/main"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Full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 2 &amp; 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715961"/>
                  </a:ext>
                </a:extLst>
              </a:tr>
            </a:tbl>
          </a:graphicData>
        </a:graphic>
      </p:graphicFrame>
      <p:sp>
        <p:nvSpPr>
          <p:cNvPr id="3" name="Rectangle 2">
            <a:extLst>
              <a:ext uri="{FF2B5EF4-FFF2-40B4-BE49-F238E27FC236}">
                <a16:creationId xmlns:a16="http://schemas.microsoft.com/office/drawing/2014/main" id="{EB9694AA-3711-490B-B0EE-91C5AC227EC9}"/>
              </a:ext>
            </a:extLst>
          </p:cNvPr>
          <p:cNvSpPr/>
          <p:nvPr/>
        </p:nvSpPr>
        <p:spPr>
          <a:xfrm>
            <a:off x="5120826" y="3298030"/>
            <a:ext cx="6519303" cy="1231106"/>
          </a:xfrm>
          <a:prstGeom prst="rect">
            <a:avLst/>
          </a:prstGeom>
          <a:ln>
            <a:solidFill>
              <a:schemeClr val="accent3"/>
            </a:solidFill>
          </a:ln>
        </p:spPr>
        <p:txBody>
          <a:bodyPr wrap="square">
            <a:spAutoFit/>
          </a:bodyPr>
          <a:lstStyle/>
          <a:p>
            <a:pPr fontAlgn="b"/>
            <a:r>
              <a:rPr lang="en-US" b="1" dirty="0">
                <a:solidFill>
                  <a:schemeClr val="accent3"/>
                </a:solidFill>
                <a:latin typeface="Calibri" panose="020F0502020204030204" pitchFamily="34" charset="0"/>
              </a:rPr>
              <a:t>Full Overlap at levels 1, 2 &amp; 3</a:t>
            </a:r>
          </a:p>
          <a:p>
            <a:pPr fontAlgn="b"/>
            <a:endParaRPr lang="en-US" dirty="0">
              <a:latin typeface="Calibri" panose="020F0502020204030204" pitchFamily="34" charset="0"/>
            </a:endParaRPr>
          </a:p>
          <a:p>
            <a:pPr fontAlgn="b"/>
            <a:r>
              <a:rPr lang="en-US" b="1" dirty="0">
                <a:solidFill>
                  <a:schemeClr val="accent3"/>
                </a:solidFill>
                <a:latin typeface="Calibri" panose="020F0502020204030204" pitchFamily="34" charset="0"/>
              </a:rPr>
              <a:t>Implication:</a:t>
            </a:r>
            <a:r>
              <a:rPr lang="en-US" dirty="0">
                <a:latin typeface="Calibri" panose="020F0502020204030204" pitchFamily="34" charset="0"/>
              </a:rPr>
              <a:t> It doesn’t matter what level you use. Budgeting for this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required account will be the same.</a:t>
            </a:r>
            <a:endParaRPr lang="en-US" dirty="0">
              <a:latin typeface="Calibri" panose="020F0502020204030204" pitchFamily="34" charset="0"/>
            </a:endParaRPr>
          </a:p>
        </p:txBody>
      </p:sp>
    </p:spTree>
    <p:extLst>
      <p:ext uri="{BB962C8B-B14F-4D97-AF65-F5344CB8AC3E}">
        <p14:creationId xmlns:p14="http://schemas.microsoft.com/office/powerpoint/2010/main" val="1057812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231471"/>
            <a:ext cx="11315501" cy="801412"/>
          </a:xfrm>
        </p:spPr>
        <p:txBody>
          <a:bodyPr>
            <a:normAutofit fontScale="90000"/>
          </a:bodyPr>
          <a:lstStyle/>
          <a:p>
            <a:pPr algn="ctr"/>
            <a:r>
              <a:rPr lang="en-US" dirty="0"/>
              <a:t>Non Comp Expenditures </a:t>
            </a:r>
            <a:r>
              <a:rPr lang="en-US" dirty="0">
                <a:solidFill>
                  <a:schemeClr val="tx1"/>
                </a:solidFill>
              </a:rPr>
              <a:t>(Travel/Training/Recruiting)</a:t>
            </a:r>
            <a:endParaRPr lang="en-US" dirty="0"/>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24</a:t>
            </a:fld>
            <a:endParaRPr lang="en-US"/>
          </a:p>
        </p:txBody>
      </p:sp>
      <p:graphicFrame>
        <p:nvGraphicFramePr>
          <p:cNvPr id="5" name="Table 4">
            <a:extLst>
              <a:ext uri="{FF2B5EF4-FFF2-40B4-BE49-F238E27FC236}">
                <a16:creationId xmlns:a16="http://schemas.microsoft.com/office/drawing/2014/main" id="{C039AC91-78CC-4E52-8A61-613713DB074A}"/>
              </a:ext>
            </a:extLst>
          </p:cNvPr>
          <p:cNvGraphicFramePr>
            <a:graphicFrameLocks noGrp="1"/>
          </p:cNvGraphicFramePr>
          <p:nvPr>
            <p:extLst>
              <p:ext uri="{D42A27DB-BD31-4B8C-83A1-F6EECF244321}">
                <p14:modId xmlns:p14="http://schemas.microsoft.com/office/powerpoint/2010/main" val="3564094374"/>
              </p:ext>
            </p:extLst>
          </p:nvPr>
        </p:nvGraphicFramePr>
        <p:xfrm>
          <a:off x="493229" y="1567134"/>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val="1582057486"/>
                    </a:ext>
                  </a:extLst>
                </a:gridCol>
                <a:gridCol w="1114697">
                  <a:extLst>
                    <a:ext uri="{9D8B030D-6E8A-4147-A177-3AD203B41FA5}">
                      <a16:colId xmlns:a16="http://schemas.microsoft.com/office/drawing/2014/main"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3</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No</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715961"/>
                  </a:ext>
                </a:extLst>
              </a:tr>
            </a:tbl>
          </a:graphicData>
        </a:graphic>
      </p:graphicFrame>
      <p:sp>
        <p:nvSpPr>
          <p:cNvPr id="9" name="Rectangle 8">
            <a:extLst>
              <a:ext uri="{FF2B5EF4-FFF2-40B4-BE49-F238E27FC236}">
                <a16:creationId xmlns:a16="http://schemas.microsoft.com/office/drawing/2014/main" id="{84897205-05A0-4BAD-99AE-BFEE124EA89A}"/>
              </a:ext>
            </a:extLst>
          </p:cNvPr>
          <p:cNvSpPr/>
          <p:nvPr/>
        </p:nvSpPr>
        <p:spPr>
          <a:xfrm>
            <a:off x="4660211" y="1032883"/>
            <a:ext cx="2172390" cy="369332"/>
          </a:xfrm>
          <a:prstGeom prst="rect">
            <a:avLst/>
          </a:prstGeom>
        </p:spPr>
        <p:txBody>
          <a:bodyPr wrap="none">
            <a:spAutoFit/>
          </a:bodyPr>
          <a:lstStyle/>
          <a:p>
            <a:pPr fontAlgn="b"/>
            <a:r>
              <a:rPr lang="en-US" i="1" dirty="0"/>
              <a:t>Supplies and Expense</a:t>
            </a:r>
            <a:endParaRPr lang="en-US" i="1" dirty="0">
              <a:latin typeface="Calibri" panose="020F0502020204030204" pitchFamily="34" charset="0"/>
            </a:endParaRPr>
          </a:p>
        </p:txBody>
      </p:sp>
      <p:pic>
        <p:nvPicPr>
          <p:cNvPr id="10" name="Picture 9">
            <a:extLst>
              <a:ext uri="{FF2B5EF4-FFF2-40B4-BE49-F238E27FC236}">
                <a16:creationId xmlns:a16="http://schemas.microsoft.com/office/drawing/2014/main" id="{506D89B6-4C40-4781-9EE0-1F3AA80C9C88}"/>
              </a:ext>
            </a:extLst>
          </p:cNvPr>
          <p:cNvPicPr>
            <a:picLocks noChangeAspect="1"/>
          </p:cNvPicPr>
          <p:nvPr/>
        </p:nvPicPr>
        <p:blipFill>
          <a:blip r:embed="rId3"/>
          <a:stretch>
            <a:fillRect/>
          </a:stretch>
        </p:blipFill>
        <p:spPr>
          <a:xfrm>
            <a:off x="4817473" y="1567134"/>
            <a:ext cx="6667500" cy="4124325"/>
          </a:xfrm>
          <a:prstGeom prst="rect">
            <a:avLst/>
          </a:prstGeom>
        </p:spPr>
      </p:pic>
      <p:sp>
        <p:nvSpPr>
          <p:cNvPr id="7" name="Rectangle 6">
            <a:extLst>
              <a:ext uri="{FF2B5EF4-FFF2-40B4-BE49-F238E27FC236}">
                <a16:creationId xmlns:a16="http://schemas.microsoft.com/office/drawing/2014/main" id="{7EB63476-0883-445A-9929-96E02A4C0758}"/>
              </a:ext>
            </a:extLst>
          </p:cNvPr>
          <p:cNvSpPr/>
          <p:nvPr/>
        </p:nvSpPr>
        <p:spPr>
          <a:xfrm>
            <a:off x="493229" y="4301660"/>
            <a:ext cx="3560173" cy="1477328"/>
          </a:xfrm>
          <a:prstGeom prst="rect">
            <a:avLst/>
          </a:prstGeom>
          <a:ln>
            <a:solidFill>
              <a:schemeClr val="accent3"/>
            </a:solidFill>
          </a:ln>
        </p:spPr>
        <p:txBody>
          <a:bodyPr wrap="square">
            <a:spAutoFit/>
          </a:bodyPr>
          <a:lstStyle/>
          <a:p>
            <a:pPr fontAlgn="b"/>
            <a:r>
              <a:rPr lang="en-US" b="1" dirty="0">
                <a:solidFill>
                  <a:schemeClr val="accent3"/>
                </a:solidFill>
                <a:latin typeface="Calibri" panose="020F0502020204030204" pitchFamily="34" charset="0"/>
              </a:rPr>
              <a:t>No Overlap</a:t>
            </a:r>
          </a:p>
          <a:p>
            <a:pPr fontAlgn="b"/>
            <a:endParaRPr lang="en-US" dirty="0">
              <a:latin typeface="Calibri" panose="020F0502020204030204" pitchFamily="34" charset="0"/>
            </a:endParaRPr>
          </a:p>
          <a:p>
            <a:pPr fontAlgn="b"/>
            <a:r>
              <a:rPr lang="en-US" b="1" dirty="0">
                <a:solidFill>
                  <a:schemeClr val="accent3"/>
                </a:solidFill>
                <a:latin typeface="Calibri" panose="020F0502020204030204" pitchFamily="34" charset="0"/>
              </a:rPr>
              <a:t>Implication: </a:t>
            </a:r>
            <a:r>
              <a:rPr lang="en-US" dirty="0">
                <a:latin typeface="Calibri" panose="020F0502020204030204" pitchFamily="34" charset="0"/>
              </a:rPr>
              <a:t>This is the most straight forward case. Each has a completely unique set of accounts. </a:t>
            </a:r>
          </a:p>
        </p:txBody>
      </p:sp>
    </p:spTree>
    <p:extLst>
      <p:ext uri="{BB962C8B-B14F-4D97-AF65-F5344CB8AC3E}">
        <p14:creationId xmlns:p14="http://schemas.microsoft.com/office/powerpoint/2010/main" val="2349481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231471"/>
            <a:ext cx="11315501" cy="801412"/>
          </a:xfrm>
        </p:spPr>
        <p:txBody>
          <a:bodyPr>
            <a:normAutofit fontScale="90000"/>
          </a:bodyPr>
          <a:lstStyle/>
          <a:p>
            <a:pPr algn="ctr"/>
            <a:r>
              <a:rPr lang="en-US" dirty="0"/>
              <a:t>Non Comp Expenditures </a:t>
            </a:r>
            <a:r>
              <a:rPr lang="en-US" dirty="0">
                <a:solidFill>
                  <a:schemeClr val="tx1"/>
                </a:solidFill>
              </a:rPr>
              <a:t>(Maintenance &amp; Repairs)</a:t>
            </a:r>
            <a:endParaRPr lang="en-US" dirty="0"/>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25</a:t>
            </a:fld>
            <a:endParaRPr lang="en-US"/>
          </a:p>
        </p:txBody>
      </p:sp>
      <p:sp>
        <p:nvSpPr>
          <p:cNvPr id="7" name="Rectangle 6">
            <a:extLst>
              <a:ext uri="{FF2B5EF4-FFF2-40B4-BE49-F238E27FC236}">
                <a16:creationId xmlns:a16="http://schemas.microsoft.com/office/drawing/2014/main" id="{553CAAAC-2785-464A-B992-66147CCA2CAC}"/>
              </a:ext>
            </a:extLst>
          </p:cNvPr>
          <p:cNvSpPr/>
          <p:nvPr/>
        </p:nvSpPr>
        <p:spPr>
          <a:xfrm>
            <a:off x="5009805" y="1123111"/>
            <a:ext cx="2172390" cy="369332"/>
          </a:xfrm>
          <a:prstGeom prst="rect">
            <a:avLst/>
          </a:prstGeom>
        </p:spPr>
        <p:txBody>
          <a:bodyPr wrap="none">
            <a:spAutoFit/>
          </a:bodyPr>
          <a:lstStyle/>
          <a:p>
            <a:pPr fontAlgn="b"/>
            <a:r>
              <a:rPr lang="en-US" i="1" dirty="0"/>
              <a:t>Supplies and Expense</a:t>
            </a:r>
            <a:endParaRPr lang="en-US" i="1" dirty="0">
              <a:latin typeface="Calibri" panose="020F0502020204030204" pitchFamily="34" charset="0"/>
            </a:endParaRPr>
          </a:p>
        </p:txBody>
      </p:sp>
      <p:pic>
        <p:nvPicPr>
          <p:cNvPr id="5" name="Picture 4">
            <a:extLst>
              <a:ext uri="{FF2B5EF4-FFF2-40B4-BE49-F238E27FC236}">
                <a16:creationId xmlns:a16="http://schemas.microsoft.com/office/drawing/2014/main" id="{EC7DB373-1B68-4FC3-9818-D7936AC82145}"/>
              </a:ext>
            </a:extLst>
          </p:cNvPr>
          <p:cNvPicPr>
            <a:picLocks noChangeAspect="1"/>
          </p:cNvPicPr>
          <p:nvPr/>
        </p:nvPicPr>
        <p:blipFill>
          <a:blip r:embed="rId3"/>
          <a:stretch>
            <a:fillRect/>
          </a:stretch>
        </p:blipFill>
        <p:spPr>
          <a:xfrm>
            <a:off x="5076480" y="1856291"/>
            <a:ext cx="6638925" cy="1838325"/>
          </a:xfrm>
          <a:prstGeom prst="rect">
            <a:avLst/>
          </a:prstGeom>
        </p:spPr>
      </p:pic>
      <p:graphicFrame>
        <p:nvGraphicFramePr>
          <p:cNvPr id="9" name="Table 8">
            <a:extLst>
              <a:ext uri="{FF2B5EF4-FFF2-40B4-BE49-F238E27FC236}">
                <a16:creationId xmlns:a16="http://schemas.microsoft.com/office/drawing/2014/main" id="{62571302-87B6-4C66-815A-EA17ABCD0036}"/>
              </a:ext>
            </a:extLst>
          </p:cNvPr>
          <p:cNvGraphicFramePr>
            <a:graphicFrameLocks noGrp="1"/>
          </p:cNvGraphicFramePr>
          <p:nvPr>
            <p:extLst>
              <p:ext uri="{D42A27DB-BD31-4B8C-83A1-F6EECF244321}">
                <p14:modId xmlns:p14="http://schemas.microsoft.com/office/powerpoint/2010/main" val="3634472330"/>
              </p:ext>
            </p:extLst>
          </p:nvPr>
        </p:nvGraphicFramePr>
        <p:xfrm>
          <a:off x="624114" y="2328861"/>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val="1582057486"/>
                    </a:ext>
                  </a:extLst>
                </a:gridCol>
                <a:gridCol w="1114697">
                  <a:extLst>
                    <a:ext uri="{9D8B030D-6E8A-4147-A177-3AD203B41FA5}">
                      <a16:colId xmlns:a16="http://schemas.microsoft.com/office/drawing/2014/main"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Full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 &amp;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715961"/>
                  </a:ext>
                </a:extLst>
              </a:tr>
            </a:tbl>
          </a:graphicData>
        </a:graphic>
      </p:graphicFrame>
      <p:cxnSp>
        <p:nvCxnSpPr>
          <p:cNvPr id="11" name="Straight Arrow Connector 10">
            <a:extLst>
              <a:ext uri="{FF2B5EF4-FFF2-40B4-BE49-F238E27FC236}">
                <a16:creationId xmlns:a16="http://schemas.microsoft.com/office/drawing/2014/main" id="{346BEF3B-AD24-4DDD-924F-C19D8A643EE2}"/>
              </a:ext>
            </a:extLst>
          </p:cNvPr>
          <p:cNvCxnSpPr>
            <a:cxnSpLocks/>
          </p:cNvCxnSpPr>
          <p:nvPr/>
        </p:nvCxnSpPr>
        <p:spPr>
          <a:xfrm flipV="1">
            <a:off x="4184287" y="2422689"/>
            <a:ext cx="972175" cy="194928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0" name="Rectangle 9">
            <a:extLst>
              <a:ext uri="{FF2B5EF4-FFF2-40B4-BE49-F238E27FC236}">
                <a16:creationId xmlns:a16="http://schemas.microsoft.com/office/drawing/2014/main" id="{3F4D51C4-89F2-4243-9885-DF3774C9DD02}"/>
              </a:ext>
            </a:extLst>
          </p:cNvPr>
          <p:cNvSpPr/>
          <p:nvPr/>
        </p:nvSpPr>
        <p:spPr>
          <a:xfrm>
            <a:off x="5156462" y="4058464"/>
            <a:ext cx="6558943" cy="1200329"/>
          </a:xfrm>
          <a:prstGeom prst="rect">
            <a:avLst/>
          </a:prstGeom>
          <a:ln>
            <a:solidFill>
              <a:schemeClr val="accent3"/>
            </a:solidFill>
          </a:ln>
        </p:spPr>
        <p:txBody>
          <a:bodyPr wrap="square">
            <a:spAutoFit/>
          </a:bodyPr>
          <a:lstStyle/>
          <a:p>
            <a:pPr fontAlgn="b"/>
            <a:r>
              <a:rPr lang="en-US" b="1" dirty="0">
                <a:solidFill>
                  <a:schemeClr val="accent3"/>
                </a:solidFill>
                <a:latin typeface="Calibri" panose="020F0502020204030204" pitchFamily="34" charset="0"/>
              </a:rPr>
              <a:t>Full Overlap at levels 1 &amp; 2</a:t>
            </a:r>
          </a:p>
          <a:p>
            <a:pPr fontAlgn="b"/>
            <a:endParaRPr lang="en-US" dirty="0">
              <a:latin typeface="Calibri" panose="020F0502020204030204" pitchFamily="34" charset="0"/>
            </a:endParaRPr>
          </a:p>
          <a:p>
            <a:pPr fontAlgn="b"/>
            <a:r>
              <a:rPr lang="en-US" b="1" dirty="0">
                <a:solidFill>
                  <a:schemeClr val="accent3"/>
                </a:solidFill>
                <a:latin typeface="Calibri" panose="020F0502020204030204" pitchFamily="34" charset="0"/>
              </a:rPr>
              <a:t>Implication: </a:t>
            </a:r>
            <a:r>
              <a:rPr lang="en-US" dirty="0">
                <a:latin typeface="Calibri" panose="020F0502020204030204" pitchFamily="34" charset="0"/>
              </a:rPr>
              <a:t>It doesn’t matter if you use level 1 or 2. Budgeting for this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rollup will be the same.</a:t>
            </a:r>
            <a:endParaRPr lang="en-US" dirty="0">
              <a:latin typeface="Calibri" panose="020F0502020204030204" pitchFamily="34" charset="0"/>
            </a:endParaRPr>
          </a:p>
        </p:txBody>
      </p:sp>
    </p:spTree>
    <p:extLst>
      <p:ext uri="{BB962C8B-B14F-4D97-AF65-F5344CB8AC3E}">
        <p14:creationId xmlns:p14="http://schemas.microsoft.com/office/powerpoint/2010/main" val="3380390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231471"/>
            <a:ext cx="11315501" cy="801412"/>
          </a:xfrm>
        </p:spPr>
        <p:txBody>
          <a:bodyPr>
            <a:normAutofit/>
          </a:bodyPr>
          <a:lstStyle/>
          <a:p>
            <a:pPr algn="ctr"/>
            <a:r>
              <a:rPr lang="en-US" dirty="0"/>
              <a:t>Non Comp Expenditures </a:t>
            </a:r>
            <a:r>
              <a:rPr lang="en-US" dirty="0">
                <a:solidFill>
                  <a:schemeClr val="tx1"/>
                </a:solidFill>
              </a:rPr>
              <a:t>(Utilities)</a:t>
            </a:r>
            <a:endParaRPr lang="en-US" dirty="0"/>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26</a:t>
            </a:fld>
            <a:endParaRPr lang="en-US"/>
          </a:p>
        </p:txBody>
      </p:sp>
      <p:sp>
        <p:nvSpPr>
          <p:cNvPr id="7" name="Rectangle 6">
            <a:extLst>
              <a:ext uri="{FF2B5EF4-FFF2-40B4-BE49-F238E27FC236}">
                <a16:creationId xmlns:a16="http://schemas.microsoft.com/office/drawing/2014/main" id="{553CAAAC-2785-464A-B992-66147CCA2CAC}"/>
              </a:ext>
            </a:extLst>
          </p:cNvPr>
          <p:cNvSpPr/>
          <p:nvPr/>
        </p:nvSpPr>
        <p:spPr>
          <a:xfrm>
            <a:off x="5009805" y="977307"/>
            <a:ext cx="2172390" cy="369332"/>
          </a:xfrm>
          <a:prstGeom prst="rect">
            <a:avLst/>
          </a:prstGeom>
        </p:spPr>
        <p:txBody>
          <a:bodyPr wrap="none">
            <a:spAutoFit/>
          </a:bodyPr>
          <a:lstStyle/>
          <a:p>
            <a:pPr fontAlgn="b"/>
            <a:r>
              <a:rPr lang="en-US" i="1" dirty="0"/>
              <a:t>Supplies and Expense</a:t>
            </a:r>
            <a:endParaRPr lang="en-US" i="1" dirty="0">
              <a:latin typeface="Calibri" panose="020F0502020204030204" pitchFamily="34" charset="0"/>
            </a:endParaRPr>
          </a:p>
        </p:txBody>
      </p:sp>
      <p:graphicFrame>
        <p:nvGraphicFramePr>
          <p:cNvPr id="9" name="Table 8">
            <a:extLst>
              <a:ext uri="{FF2B5EF4-FFF2-40B4-BE49-F238E27FC236}">
                <a16:creationId xmlns:a16="http://schemas.microsoft.com/office/drawing/2014/main" id="{62571302-87B6-4C66-815A-EA17ABCD0036}"/>
              </a:ext>
            </a:extLst>
          </p:cNvPr>
          <p:cNvGraphicFramePr>
            <a:graphicFrameLocks noGrp="1"/>
          </p:cNvGraphicFramePr>
          <p:nvPr>
            <p:extLst>
              <p:ext uri="{D42A27DB-BD31-4B8C-83A1-F6EECF244321}">
                <p14:modId xmlns:p14="http://schemas.microsoft.com/office/powerpoint/2010/main" val="2444076210"/>
              </p:ext>
            </p:extLst>
          </p:nvPr>
        </p:nvGraphicFramePr>
        <p:xfrm>
          <a:off x="624114" y="1387945"/>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val="1582057486"/>
                    </a:ext>
                  </a:extLst>
                </a:gridCol>
                <a:gridCol w="1114697">
                  <a:extLst>
                    <a:ext uri="{9D8B030D-6E8A-4147-A177-3AD203B41FA5}">
                      <a16:colId xmlns:a16="http://schemas.microsoft.com/office/drawing/2014/main"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Partial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 &amp;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715961"/>
                  </a:ext>
                </a:extLst>
              </a:tr>
            </a:tbl>
          </a:graphicData>
        </a:graphic>
      </p:graphicFrame>
      <p:pic>
        <p:nvPicPr>
          <p:cNvPr id="3" name="Picture 2">
            <a:extLst>
              <a:ext uri="{FF2B5EF4-FFF2-40B4-BE49-F238E27FC236}">
                <a16:creationId xmlns:a16="http://schemas.microsoft.com/office/drawing/2014/main" id="{C34211FE-C655-4348-9D49-3AF2894251EA}"/>
              </a:ext>
            </a:extLst>
          </p:cNvPr>
          <p:cNvPicPr>
            <a:picLocks noChangeAspect="1"/>
          </p:cNvPicPr>
          <p:nvPr/>
        </p:nvPicPr>
        <p:blipFill>
          <a:blip r:embed="rId3"/>
          <a:stretch>
            <a:fillRect/>
          </a:stretch>
        </p:blipFill>
        <p:spPr>
          <a:xfrm>
            <a:off x="5693790" y="1362960"/>
            <a:ext cx="6046861" cy="2880284"/>
          </a:xfrm>
          <a:prstGeom prst="rect">
            <a:avLst/>
          </a:prstGeom>
        </p:spPr>
      </p:pic>
      <p:cxnSp>
        <p:nvCxnSpPr>
          <p:cNvPr id="8" name="Straight Arrow Connector 7">
            <a:extLst>
              <a:ext uri="{FF2B5EF4-FFF2-40B4-BE49-F238E27FC236}">
                <a16:creationId xmlns:a16="http://schemas.microsoft.com/office/drawing/2014/main" id="{0F83E3CC-A5A4-4FDF-B42E-4510965053DC}"/>
              </a:ext>
            </a:extLst>
          </p:cNvPr>
          <p:cNvCxnSpPr>
            <a:cxnSpLocks/>
          </p:cNvCxnSpPr>
          <p:nvPr/>
        </p:nvCxnSpPr>
        <p:spPr>
          <a:xfrm flipV="1">
            <a:off x="4184287" y="1895145"/>
            <a:ext cx="1603771" cy="158638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0" name="Rectangle 9">
            <a:extLst>
              <a:ext uri="{FF2B5EF4-FFF2-40B4-BE49-F238E27FC236}">
                <a16:creationId xmlns:a16="http://schemas.microsoft.com/office/drawing/2014/main" id="{B91AFC95-402F-48AA-BC13-BCB02CBBCA99}"/>
              </a:ext>
            </a:extLst>
          </p:cNvPr>
          <p:cNvSpPr/>
          <p:nvPr/>
        </p:nvSpPr>
        <p:spPr>
          <a:xfrm>
            <a:off x="624114" y="4343795"/>
            <a:ext cx="11184616" cy="1754326"/>
          </a:xfrm>
          <a:prstGeom prst="rect">
            <a:avLst/>
          </a:prstGeom>
          <a:ln>
            <a:solidFill>
              <a:schemeClr val="accent3"/>
            </a:solidFill>
          </a:ln>
        </p:spPr>
        <p:txBody>
          <a:bodyPr wrap="square">
            <a:spAutoFit/>
          </a:bodyPr>
          <a:lstStyle/>
          <a:p>
            <a:pPr fontAlgn="b"/>
            <a:r>
              <a:rPr lang="en-US" b="1" dirty="0">
                <a:solidFill>
                  <a:schemeClr val="accent3"/>
                </a:solidFill>
                <a:latin typeface="Calibri" panose="020F0502020204030204" pitchFamily="34" charset="0"/>
              </a:rPr>
              <a:t>Partial Overlap at levels 1 &amp; 2</a:t>
            </a:r>
          </a:p>
          <a:p>
            <a:pPr fontAlgn="b"/>
            <a:endParaRPr lang="en-US" dirty="0">
              <a:latin typeface="Calibri" panose="020F0502020204030204" pitchFamily="34" charset="0"/>
            </a:endParaRPr>
          </a:p>
          <a:p>
            <a:pPr fontAlgn="b"/>
            <a:r>
              <a:rPr lang="en-US" b="1" dirty="0">
                <a:solidFill>
                  <a:schemeClr val="accent3"/>
                </a:solidFill>
                <a:latin typeface="Calibri" panose="020F0502020204030204" pitchFamily="34" charset="0"/>
              </a:rPr>
              <a:t>Implication: </a:t>
            </a:r>
            <a:r>
              <a:rPr lang="en-US" dirty="0">
                <a:latin typeface="Calibri" panose="020F0502020204030204" pitchFamily="34" charset="0"/>
              </a:rPr>
              <a:t>Using Level 1 vs. 2 </a:t>
            </a:r>
            <a:r>
              <a:rPr lang="en-US" b="1" u="sng" dirty="0">
                <a:latin typeface="Calibri" panose="020F0502020204030204" pitchFamily="34" charset="0"/>
              </a:rPr>
              <a:t>may change</a:t>
            </a:r>
            <a:r>
              <a:rPr lang="en-US" dirty="0">
                <a:latin typeface="Calibri" panose="020F0502020204030204" pitchFamily="34" charset="0"/>
              </a:rPr>
              <a:t> the meaning of the budgeted amount in the Utilities PlanUW account depending on your processes. At Level 1, the budgeted amount accounts for the full Utilities budget. However, if you use the same account at Level 2, you are implying budgeted amount only accounts for the 4 GL accounts: 2510, 2540, 2520, and 2541.</a:t>
            </a:r>
          </a:p>
        </p:txBody>
      </p:sp>
    </p:spTree>
    <p:extLst>
      <p:ext uri="{BB962C8B-B14F-4D97-AF65-F5344CB8AC3E}">
        <p14:creationId xmlns:p14="http://schemas.microsoft.com/office/powerpoint/2010/main" val="3436170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231471"/>
            <a:ext cx="11315501" cy="801412"/>
          </a:xfrm>
        </p:spPr>
        <p:txBody>
          <a:bodyPr>
            <a:normAutofit/>
          </a:bodyPr>
          <a:lstStyle/>
          <a:p>
            <a:pPr algn="ctr"/>
            <a:r>
              <a:rPr lang="en-US" dirty="0"/>
              <a:t>Non Comp Expenditures </a:t>
            </a:r>
            <a:r>
              <a:rPr lang="en-US" dirty="0">
                <a:solidFill>
                  <a:schemeClr val="tx1"/>
                </a:solidFill>
              </a:rPr>
              <a:t>(Supplies)</a:t>
            </a:r>
            <a:endParaRPr lang="en-US" dirty="0"/>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27</a:t>
            </a:fld>
            <a:endParaRPr lang="en-US"/>
          </a:p>
        </p:txBody>
      </p:sp>
      <p:sp>
        <p:nvSpPr>
          <p:cNvPr id="7" name="Rectangle 6">
            <a:extLst>
              <a:ext uri="{FF2B5EF4-FFF2-40B4-BE49-F238E27FC236}">
                <a16:creationId xmlns:a16="http://schemas.microsoft.com/office/drawing/2014/main" id="{553CAAAC-2785-464A-B992-66147CCA2CAC}"/>
              </a:ext>
            </a:extLst>
          </p:cNvPr>
          <p:cNvSpPr/>
          <p:nvPr/>
        </p:nvSpPr>
        <p:spPr>
          <a:xfrm>
            <a:off x="5009805" y="1123111"/>
            <a:ext cx="2172390" cy="369332"/>
          </a:xfrm>
          <a:prstGeom prst="rect">
            <a:avLst/>
          </a:prstGeom>
        </p:spPr>
        <p:txBody>
          <a:bodyPr wrap="none">
            <a:spAutoFit/>
          </a:bodyPr>
          <a:lstStyle/>
          <a:p>
            <a:pPr fontAlgn="b"/>
            <a:r>
              <a:rPr lang="en-US" i="1" dirty="0"/>
              <a:t>Supplies and Expense</a:t>
            </a:r>
            <a:endParaRPr lang="en-US" i="1" dirty="0">
              <a:latin typeface="Calibri" panose="020F0502020204030204" pitchFamily="34" charset="0"/>
            </a:endParaRPr>
          </a:p>
        </p:txBody>
      </p:sp>
      <p:graphicFrame>
        <p:nvGraphicFramePr>
          <p:cNvPr id="9" name="Table 8">
            <a:extLst>
              <a:ext uri="{FF2B5EF4-FFF2-40B4-BE49-F238E27FC236}">
                <a16:creationId xmlns:a16="http://schemas.microsoft.com/office/drawing/2014/main" id="{62571302-87B6-4C66-815A-EA17ABCD0036}"/>
              </a:ext>
            </a:extLst>
          </p:cNvPr>
          <p:cNvGraphicFramePr>
            <a:graphicFrameLocks noGrp="1"/>
          </p:cNvGraphicFramePr>
          <p:nvPr>
            <p:extLst>
              <p:ext uri="{D42A27DB-BD31-4B8C-83A1-F6EECF244321}">
                <p14:modId xmlns:p14="http://schemas.microsoft.com/office/powerpoint/2010/main" val="539901837"/>
              </p:ext>
            </p:extLst>
          </p:nvPr>
        </p:nvGraphicFramePr>
        <p:xfrm>
          <a:off x="605064" y="2328859"/>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val="1582057486"/>
                    </a:ext>
                  </a:extLst>
                </a:gridCol>
                <a:gridCol w="1114697">
                  <a:extLst>
                    <a:ext uri="{9D8B030D-6E8A-4147-A177-3AD203B41FA5}">
                      <a16:colId xmlns:a16="http://schemas.microsoft.com/office/drawing/2014/main"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Full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 &amp;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715961"/>
                  </a:ext>
                </a:extLst>
              </a:tr>
            </a:tbl>
          </a:graphicData>
        </a:graphic>
      </p:graphicFrame>
      <p:pic>
        <p:nvPicPr>
          <p:cNvPr id="3" name="Picture 2">
            <a:extLst>
              <a:ext uri="{FF2B5EF4-FFF2-40B4-BE49-F238E27FC236}">
                <a16:creationId xmlns:a16="http://schemas.microsoft.com/office/drawing/2014/main" id="{91D5521A-B517-4E12-8FB5-64182881145C}"/>
              </a:ext>
            </a:extLst>
          </p:cNvPr>
          <p:cNvPicPr>
            <a:picLocks noChangeAspect="1"/>
          </p:cNvPicPr>
          <p:nvPr/>
        </p:nvPicPr>
        <p:blipFill>
          <a:blip r:embed="rId3"/>
          <a:stretch>
            <a:fillRect/>
          </a:stretch>
        </p:blipFill>
        <p:spPr>
          <a:xfrm>
            <a:off x="5131705" y="1843085"/>
            <a:ext cx="6677025" cy="3171825"/>
          </a:xfrm>
          <a:prstGeom prst="rect">
            <a:avLst/>
          </a:prstGeom>
        </p:spPr>
      </p:pic>
      <p:cxnSp>
        <p:nvCxnSpPr>
          <p:cNvPr id="8" name="Straight Arrow Connector 7">
            <a:extLst>
              <a:ext uri="{FF2B5EF4-FFF2-40B4-BE49-F238E27FC236}">
                <a16:creationId xmlns:a16="http://schemas.microsoft.com/office/drawing/2014/main" id="{18161950-D5EC-4DD4-8300-9008E793208B}"/>
              </a:ext>
            </a:extLst>
          </p:cNvPr>
          <p:cNvCxnSpPr>
            <a:cxnSpLocks/>
          </p:cNvCxnSpPr>
          <p:nvPr/>
        </p:nvCxnSpPr>
        <p:spPr>
          <a:xfrm flipV="1">
            <a:off x="4165237" y="2428876"/>
            <a:ext cx="1044938" cy="196214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825782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82550"/>
            <a:ext cx="11315501" cy="801412"/>
          </a:xfrm>
        </p:spPr>
        <p:txBody>
          <a:bodyPr>
            <a:normAutofit/>
          </a:bodyPr>
          <a:lstStyle/>
          <a:p>
            <a:pPr algn="ctr"/>
            <a:r>
              <a:rPr lang="en-US" dirty="0"/>
              <a:t>Non Comp Expenditures </a:t>
            </a:r>
            <a:r>
              <a:rPr lang="en-US" dirty="0">
                <a:solidFill>
                  <a:schemeClr val="tx1"/>
                </a:solidFill>
              </a:rPr>
              <a:t>(Services)</a:t>
            </a:r>
            <a:endParaRPr lang="en-US" dirty="0"/>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28</a:t>
            </a:fld>
            <a:endParaRPr lang="en-US"/>
          </a:p>
        </p:txBody>
      </p:sp>
      <p:sp>
        <p:nvSpPr>
          <p:cNvPr id="7" name="Rectangle 6">
            <a:extLst>
              <a:ext uri="{FF2B5EF4-FFF2-40B4-BE49-F238E27FC236}">
                <a16:creationId xmlns:a16="http://schemas.microsoft.com/office/drawing/2014/main" id="{553CAAAC-2785-464A-B992-66147CCA2CAC}"/>
              </a:ext>
            </a:extLst>
          </p:cNvPr>
          <p:cNvSpPr/>
          <p:nvPr/>
        </p:nvSpPr>
        <p:spPr>
          <a:xfrm>
            <a:off x="5009805" y="808786"/>
            <a:ext cx="2172390" cy="369332"/>
          </a:xfrm>
          <a:prstGeom prst="rect">
            <a:avLst/>
          </a:prstGeom>
        </p:spPr>
        <p:txBody>
          <a:bodyPr wrap="none">
            <a:spAutoFit/>
          </a:bodyPr>
          <a:lstStyle/>
          <a:p>
            <a:pPr fontAlgn="b"/>
            <a:r>
              <a:rPr lang="en-US" i="1" dirty="0"/>
              <a:t>Supplies and Expense</a:t>
            </a:r>
            <a:endParaRPr lang="en-US" i="1" dirty="0">
              <a:latin typeface="Calibri" panose="020F0502020204030204" pitchFamily="34" charset="0"/>
            </a:endParaRPr>
          </a:p>
        </p:txBody>
      </p:sp>
      <p:graphicFrame>
        <p:nvGraphicFramePr>
          <p:cNvPr id="9" name="Table 8">
            <a:extLst>
              <a:ext uri="{FF2B5EF4-FFF2-40B4-BE49-F238E27FC236}">
                <a16:creationId xmlns:a16="http://schemas.microsoft.com/office/drawing/2014/main" id="{62571302-87B6-4C66-815A-EA17ABCD0036}"/>
              </a:ext>
            </a:extLst>
          </p:cNvPr>
          <p:cNvGraphicFramePr>
            <a:graphicFrameLocks noGrp="1"/>
          </p:cNvGraphicFramePr>
          <p:nvPr>
            <p:extLst>
              <p:ext uri="{D42A27DB-BD31-4B8C-83A1-F6EECF244321}">
                <p14:modId xmlns:p14="http://schemas.microsoft.com/office/powerpoint/2010/main" val="4075474025"/>
              </p:ext>
            </p:extLst>
          </p:nvPr>
        </p:nvGraphicFramePr>
        <p:xfrm>
          <a:off x="493229" y="1228725"/>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val="1582057486"/>
                    </a:ext>
                  </a:extLst>
                </a:gridCol>
                <a:gridCol w="1114697">
                  <a:extLst>
                    <a:ext uri="{9D8B030D-6E8A-4147-A177-3AD203B41FA5}">
                      <a16:colId xmlns:a16="http://schemas.microsoft.com/office/drawing/2014/main"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Partial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 &amp; 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715961"/>
                  </a:ext>
                </a:extLst>
              </a:tr>
            </a:tbl>
          </a:graphicData>
        </a:graphic>
      </p:graphicFrame>
      <p:pic>
        <p:nvPicPr>
          <p:cNvPr id="5" name="Picture 4">
            <a:extLst>
              <a:ext uri="{FF2B5EF4-FFF2-40B4-BE49-F238E27FC236}">
                <a16:creationId xmlns:a16="http://schemas.microsoft.com/office/drawing/2014/main" id="{0A171A8C-6634-439E-998B-33C370C6298D}"/>
              </a:ext>
            </a:extLst>
          </p:cNvPr>
          <p:cNvPicPr>
            <a:picLocks noChangeAspect="1"/>
          </p:cNvPicPr>
          <p:nvPr/>
        </p:nvPicPr>
        <p:blipFill>
          <a:blip r:embed="rId3"/>
          <a:stretch>
            <a:fillRect/>
          </a:stretch>
        </p:blipFill>
        <p:spPr>
          <a:xfrm>
            <a:off x="6652452" y="1252475"/>
            <a:ext cx="5228352" cy="4884283"/>
          </a:xfrm>
          <a:prstGeom prst="rect">
            <a:avLst/>
          </a:prstGeom>
        </p:spPr>
      </p:pic>
      <p:cxnSp>
        <p:nvCxnSpPr>
          <p:cNvPr id="8" name="Straight Arrow Connector 7">
            <a:extLst>
              <a:ext uri="{FF2B5EF4-FFF2-40B4-BE49-F238E27FC236}">
                <a16:creationId xmlns:a16="http://schemas.microsoft.com/office/drawing/2014/main" id="{CFCB4BDE-9C63-4EF5-BB9C-3FA33A1324EB}"/>
              </a:ext>
            </a:extLst>
          </p:cNvPr>
          <p:cNvCxnSpPr>
            <a:cxnSpLocks/>
          </p:cNvCxnSpPr>
          <p:nvPr/>
        </p:nvCxnSpPr>
        <p:spPr>
          <a:xfrm flipV="1">
            <a:off x="4053402" y="1885951"/>
            <a:ext cx="2599050" cy="137203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0" name="Rectangle 9">
            <a:extLst>
              <a:ext uri="{FF2B5EF4-FFF2-40B4-BE49-F238E27FC236}">
                <a16:creationId xmlns:a16="http://schemas.microsoft.com/office/drawing/2014/main" id="{B6A08092-754F-4C5B-92EE-1F1781C37A9F}"/>
              </a:ext>
            </a:extLst>
          </p:cNvPr>
          <p:cNvSpPr/>
          <p:nvPr/>
        </p:nvSpPr>
        <p:spPr>
          <a:xfrm>
            <a:off x="493229" y="3828434"/>
            <a:ext cx="5602771" cy="2308324"/>
          </a:xfrm>
          <a:prstGeom prst="rect">
            <a:avLst/>
          </a:prstGeom>
          <a:ln>
            <a:solidFill>
              <a:schemeClr val="accent3"/>
            </a:solidFill>
          </a:ln>
        </p:spPr>
        <p:txBody>
          <a:bodyPr wrap="square">
            <a:spAutoFit/>
          </a:bodyPr>
          <a:lstStyle/>
          <a:p>
            <a:pPr fontAlgn="b"/>
            <a:r>
              <a:rPr lang="en-US" b="1" dirty="0">
                <a:solidFill>
                  <a:schemeClr val="accent3"/>
                </a:solidFill>
                <a:latin typeface="Calibri" panose="020F0502020204030204" pitchFamily="34" charset="0"/>
              </a:rPr>
              <a:t>Partial Overlap at levels 2 &amp; 3</a:t>
            </a:r>
          </a:p>
          <a:p>
            <a:pPr fontAlgn="b"/>
            <a:endParaRPr lang="en-US" dirty="0">
              <a:latin typeface="Calibri" panose="020F0502020204030204" pitchFamily="34" charset="0"/>
            </a:endParaRPr>
          </a:p>
          <a:p>
            <a:pPr fontAlgn="b"/>
            <a:r>
              <a:rPr lang="en-US" b="1" dirty="0">
                <a:solidFill>
                  <a:schemeClr val="accent3"/>
                </a:solidFill>
                <a:latin typeface="Calibri" panose="020F0502020204030204" pitchFamily="34" charset="0"/>
              </a:rPr>
              <a:t>Implication: </a:t>
            </a:r>
            <a:r>
              <a:rPr lang="en-US" dirty="0">
                <a:latin typeface="Calibri" panose="020F0502020204030204" pitchFamily="34" charset="0"/>
              </a:rPr>
              <a:t>Unlike the partial overlap between Level 1 and 2, using Level 2 vs. 3 </a:t>
            </a:r>
            <a:r>
              <a:rPr lang="en-US" b="1" u="sng" dirty="0">
                <a:latin typeface="Calibri" panose="020F0502020204030204" pitchFamily="34" charset="0"/>
              </a:rPr>
              <a:t>does not change the meaning</a:t>
            </a:r>
            <a:r>
              <a:rPr lang="en-US" dirty="0">
                <a:latin typeface="Calibri" panose="020F0502020204030204" pitchFamily="34" charset="0"/>
              </a:rPr>
              <a:t> of the budgeted amount in accounts 2624 or 2680 as they are both distinct GL accounts. The choice between budgeting at levels 2 and 3 simply implies what level of granularity you wish to use for the other services rollups.</a:t>
            </a:r>
          </a:p>
        </p:txBody>
      </p:sp>
    </p:spTree>
    <p:extLst>
      <p:ext uri="{BB962C8B-B14F-4D97-AF65-F5344CB8AC3E}">
        <p14:creationId xmlns:p14="http://schemas.microsoft.com/office/powerpoint/2010/main" val="1699116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82550"/>
            <a:ext cx="11315501" cy="801412"/>
          </a:xfrm>
        </p:spPr>
        <p:txBody>
          <a:bodyPr>
            <a:normAutofit/>
          </a:bodyPr>
          <a:lstStyle/>
          <a:p>
            <a:pPr algn="ctr"/>
            <a:r>
              <a:rPr lang="en-US" dirty="0"/>
              <a:t>Non Comp Expenditures </a:t>
            </a:r>
            <a:r>
              <a:rPr lang="en-US" dirty="0">
                <a:solidFill>
                  <a:schemeClr val="tx1"/>
                </a:solidFill>
              </a:rPr>
              <a:t>(Misc. Expense)</a:t>
            </a:r>
            <a:endParaRPr lang="en-US" dirty="0"/>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29</a:t>
            </a:fld>
            <a:endParaRPr lang="en-US"/>
          </a:p>
        </p:txBody>
      </p:sp>
      <p:sp>
        <p:nvSpPr>
          <p:cNvPr id="7" name="Rectangle 6">
            <a:extLst>
              <a:ext uri="{FF2B5EF4-FFF2-40B4-BE49-F238E27FC236}">
                <a16:creationId xmlns:a16="http://schemas.microsoft.com/office/drawing/2014/main" id="{553CAAAC-2785-464A-B992-66147CCA2CAC}"/>
              </a:ext>
            </a:extLst>
          </p:cNvPr>
          <p:cNvSpPr/>
          <p:nvPr/>
        </p:nvSpPr>
        <p:spPr>
          <a:xfrm>
            <a:off x="5009805" y="983927"/>
            <a:ext cx="2172390" cy="369332"/>
          </a:xfrm>
          <a:prstGeom prst="rect">
            <a:avLst/>
          </a:prstGeom>
        </p:spPr>
        <p:txBody>
          <a:bodyPr wrap="none">
            <a:spAutoFit/>
          </a:bodyPr>
          <a:lstStyle/>
          <a:p>
            <a:pPr fontAlgn="b"/>
            <a:r>
              <a:rPr lang="en-US" i="1" dirty="0"/>
              <a:t>Supplies and Expense</a:t>
            </a:r>
            <a:endParaRPr lang="en-US" i="1" dirty="0">
              <a:latin typeface="Calibri" panose="020F0502020204030204" pitchFamily="34" charset="0"/>
            </a:endParaRPr>
          </a:p>
        </p:txBody>
      </p:sp>
      <p:graphicFrame>
        <p:nvGraphicFramePr>
          <p:cNvPr id="9" name="Table 8">
            <a:extLst>
              <a:ext uri="{FF2B5EF4-FFF2-40B4-BE49-F238E27FC236}">
                <a16:creationId xmlns:a16="http://schemas.microsoft.com/office/drawing/2014/main" id="{62571302-87B6-4C66-815A-EA17ABCD0036}"/>
              </a:ext>
            </a:extLst>
          </p:cNvPr>
          <p:cNvGraphicFramePr>
            <a:graphicFrameLocks noGrp="1"/>
          </p:cNvGraphicFramePr>
          <p:nvPr>
            <p:extLst>
              <p:ext uri="{D42A27DB-BD31-4B8C-83A1-F6EECF244321}">
                <p14:modId xmlns:p14="http://schemas.microsoft.com/office/powerpoint/2010/main" val="1680509464"/>
              </p:ext>
            </p:extLst>
          </p:nvPr>
        </p:nvGraphicFramePr>
        <p:xfrm>
          <a:off x="747939" y="2328861"/>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val="1582057486"/>
                    </a:ext>
                  </a:extLst>
                </a:gridCol>
                <a:gridCol w="1114697">
                  <a:extLst>
                    <a:ext uri="{9D8B030D-6E8A-4147-A177-3AD203B41FA5}">
                      <a16:colId xmlns:a16="http://schemas.microsoft.com/office/drawing/2014/main"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No</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Partial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 &amp; 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715961"/>
                  </a:ext>
                </a:extLst>
              </a:tr>
            </a:tbl>
          </a:graphicData>
        </a:graphic>
      </p:graphicFrame>
      <p:pic>
        <p:nvPicPr>
          <p:cNvPr id="5" name="Picture 4">
            <a:extLst>
              <a:ext uri="{FF2B5EF4-FFF2-40B4-BE49-F238E27FC236}">
                <a16:creationId xmlns:a16="http://schemas.microsoft.com/office/drawing/2014/main" id="{F5647ED3-243F-491A-A85A-8B6A983C4C87}"/>
              </a:ext>
            </a:extLst>
          </p:cNvPr>
          <p:cNvPicPr>
            <a:picLocks noChangeAspect="1"/>
          </p:cNvPicPr>
          <p:nvPr/>
        </p:nvPicPr>
        <p:blipFill>
          <a:blip r:embed="rId3"/>
          <a:stretch>
            <a:fillRect/>
          </a:stretch>
        </p:blipFill>
        <p:spPr>
          <a:xfrm>
            <a:off x="7290665" y="959257"/>
            <a:ext cx="4518065" cy="5321797"/>
          </a:xfrm>
          <a:prstGeom prst="rect">
            <a:avLst/>
          </a:prstGeom>
        </p:spPr>
      </p:pic>
      <p:cxnSp>
        <p:nvCxnSpPr>
          <p:cNvPr id="8" name="Straight Arrow Connector 7">
            <a:extLst>
              <a:ext uri="{FF2B5EF4-FFF2-40B4-BE49-F238E27FC236}">
                <a16:creationId xmlns:a16="http://schemas.microsoft.com/office/drawing/2014/main" id="{70317D8B-4596-4F91-A4E3-7C96863285C2}"/>
              </a:ext>
            </a:extLst>
          </p:cNvPr>
          <p:cNvCxnSpPr>
            <a:cxnSpLocks/>
          </p:cNvCxnSpPr>
          <p:nvPr/>
        </p:nvCxnSpPr>
        <p:spPr>
          <a:xfrm flipV="1">
            <a:off x="4308112" y="1577130"/>
            <a:ext cx="2982553" cy="277675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4196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9" y="105189"/>
            <a:ext cx="11315501" cy="801412"/>
          </a:xfrm>
        </p:spPr>
        <p:txBody>
          <a:bodyPr>
            <a:normAutofit/>
          </a:bodyPr>
          <a:lstStyle/>
          <a:p>
            <a:pPr algn="ctr"/>
            <a:r>
              <a:rPr lang="en-US" dirty="0"/>
              <a:t>Budget CoA Background – Pre-work</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3</a:t>
            </a:fld>
            <a:endParaRPr lang="en-US"/>
          </a:p>
        </p:txBody>
      </p:sp>
      <p:sp>
        <p:nvSpPr>
          <p:cNvPr id="12" name="TextBox 11">
            <a:extLst>
              <a:ext uri="{FF2B5EF4-FFF2-40B4-BE49-F238E27FC236}">
                <a16:creationId xmlns:a16="http://schemas.microsoft.com/office/drawing/2014/main" id="{F108A33F-8CE1-4CB9-9728-DBB91D481241}"/>
              </a:ext>
            </a:extLst>
          </p:cNvPr>
          <p:cNvSpPr txBox="1"/>
          <p:nvPr/>
        </p:nvSpPr>
        <p:spPr>
          <a:xfrm>
            <a:off x="747939" y="906601"/>
            <a:ext cx="11188620" cy="5632311"/>
          </a:xfrm>
          <a:prstGeom prst="rect">
            <a:avLst/>
          </a:prstGeom>
          <a:noFill/>
        </p:spPr>
        <p:txBody>
          <a:bodyPr wrap="square" rtlCol="0">
            <a:spAutoFit/>
          </a:bodyPr>
          <a:lstStyle/>
          <a:p>
            <a:r>
              <a:rPr lang="en-US" sz="2400" b="1" dirty="0">
                <a:solidFill>
                  <a:schemeClr val="accent3"/>
                </a:solidFill>
                <a:latin typeface="+mj-lt"/>
                <a:ea typeface="+mj-ea"/>
                <a:cs typeface="+mj-cs"/>
              </a:rPr>
              <a:t>Before</a:t>
            </a:r>
          </a:p>
          <a:p>
            <a:pPr marL="285750" indent="-285750">
              <a:buFont typeface="Arial" panose="020B0604020202020204" pitchFamily="34" charset="0"/>
              <a:buChar char="•"/>
            </a:pPr>
            <a:r>
              <a:rPr lang="en-US" dirty="0"/>
              <a:t>Budgets were developed in 3270 only with Major Class accounts such as Total Fringe, Total S&amp;E, etc.</a:t>
            </a:r>
          </a:p>
          <a:p>
            <a:pPr marL="285750" indent="-285750">
              <a:buFont typeface="Arial" panose="020B0604020202020204" pitchFamily="34" charset="0"/>
              <a:buChar char="•"/>
            </a:pPr>
            <a:r>
              <a:rPr lang="en-US" dirty="0"/>
              <a:t>There was no Revenue Budgeting</a:t>
            </a:r>
          </a:p>
          <a:p>
            <a:endParaRPr lang="en-US" dirty="0"/>
          </a:p>
          <a:p>
            <a:r>
              <a:rPr lang="en-US" sz="2400" b="1" dirty="0">
                <a:solidFill>
                  <a:schemeClr val="accent3"/>
                </a:solidFill>
                <a:latin typeface="+mj-lt"/>
                <a:ea typeface="+mj-ea"/>
                <a:cs typeface="+mj-cs"/>
              </a:rPr>
              <a:t>Issue</a:t>
            </a:r>
          </a:p>
          <a:p>
            <a:pPr marL="285750" indent="-285750">
              <a:buFont typeface="Arial" panose="020B0604020202020204" pitchFamily="34" charset="0"/>
              <a:buChar char="•"/>
            </a:pPr>
            <a:r>
              <a:rPr lang="en-US" dirty="0"/>
              <a:t>3270 accounts – Too High Level – Lead to a lack of meaningful budget analysis</a:t>
            </a:r>
          </a:p>
          <a:p>
            <a:pPr marL="285750" indent="-285750">
              <a:buFont typeface="Arial" panose="020B0604020202020204" pitchFamily="34" charset="0"/>
              <a:buChar char="•"/>
            </a:pPr>
            <a:r>
              <a:rPr lang="en-US" dirty="0"/>
              <a:t>SFS GL accounts – Too Detailed for Most Institutions – Using these accounts for planning and budgeting would be time consuming and cumbersome</a:t>
            </a:r>
          </a:p>
          <a:p>
            <a:pPr marL="285750" indent="-285750">
              <a:buFont typeface="Arial" panose="020B0604020202020204" pitchFamily="34" charset="0"/>
              <a:buChar char="•"/>
            </a:pPr>
            <a:r>
              <a:rPr lang="en-US" dirty="0">
                <a:highlight>
                  <a:srgbClr val="FFFF00"/>
                </a:highlight>
              </a:rPr>
              <a:t>Lack of consensus on how much detail, is the right amount of detail between institutions</a:t>
            </a:r>
          </a:p>
          <a:p>
            <a:endParaRPr lang="en-US" dirty="0"/>
          </a:p>
          <a:p>
            <a:r>
              <a:rPr lang="en-US" sz="2400" b="1" dirty="0">
                <a:solidFill>
                  <a:schemeClr val="accent3"/>
                </a:solidFill>
                <a:latin typeface="+mj-lt"/>
                <a:ea typeface="+mj-ea"/>
                <a:cs typeface="+mj-cs"/>
              </a:rPr>
              <a:t>Solution</a:t>
            </a:r>
          </a:p>
          <a:p>
            <a:pPr marL="285750" indent="-285750">
              <a:buFont typeface="Arial" panose="020B0604020202020204" pitchFamily="34" charset="0"/>
              <a:buChar char="•"/>
            </a:pPr>
            <a:r>
              <a:rPr lang="en-US" dirty="0"/>
              <a:t>A new Budget CoA was finalized in 2017 during the BPFS Planning / Pre-work phase. This tree:</a:t>
            </a:r>
          </a:p>
          <a:p>
            <a:pPr marL="742950" lvl="1" indent="-285750">
              <a:buFont typeface="Arial" panose="020B0604020202020204" pitchFamily="34" charset="0"/>
              <a:buChar char="•"/>
            </a:pPr>
            <a:r>
              <a:rPr lang="en-US" dirty="0"/>
              <a:t>Is consistent across every Institution in the UW System</a:t>
            </a:r>
          </a:p>
          <a:p>
            <a:pPr marL="742950" lvl="1" indent="-285750">
              <a:buFont typeface="Arial" panose="020B0604020202020204" pitchFamily="34" charset="0"/>
              <a:buChar char="•"/>
            </a:pPr>
            <a:r>
              <a:rPr lang="en-US" dirty="0"/>
              <a:t>Was developed in SFS to source into the PlanUW application. It is called PLANUW_BUDGET_ACCT </a:t>
            </a:r>
          </a:p>
          <a:p>
            <a:pPr marL="742950" lvl="1" indent="-285750">
              <a:buFont typeface="Arial" panose="020B0604020202020204" pitchFamily="34" charset="0"/>
              <a:buChar char="•"/>
            </a:pPr>
            <a:r>
              <a:rPr lang="en-US" dirty="0"/>
              <a:t>Contains accounts for Revenue</a:t>
            </a:r>
          </a:p>
          <a:p>
            <a:pPr marL="742950" lvl="1" indent="-285750">
              <a:buFont typeface="Arial" panose="020B0604020202020204" pitchFamily="34" charset="0"/>
              <a:buChar char="•"/>
            </a:pPr>
            <a:r>
              <a:rPr lang="en-US" dirty="0"/>
              <a:t>Has Account code rollups between the Major Classes and GL account levels</a:t>
            </a:r>
          </a:p>
          <a:p>
            <a:pPr marL="742950" lvl="1" indent="-285750">
              <a:buFont typeface="Arial" panose="020B0604020202020204" pitchFamily="34" charset="0"/>
              <a:buChar char="•"/>
            </a:pPr>
            <a:r>
              <a:rPr lang="en-US" dirty="0">
                <a:highlight>
                  <a:srgbClr val="FFFF00"/>
                </a:highlight>
              </a:rPr>
              <a:t>Was specifically designed to allow inputs at different account levels along the hierarchy to provide institutions the flexibility and choice to budget at a detailed or higher levels</a:t>
            </a:r>
          </a:p>
          <a:p>
            <a:pPr marL="742950" lvl="1" indent="-285750">
              <a:buFont typeface="Arial" panose="020B0604020202020204" pitchFamily="34" charset="0"/>
              <a:buChar char="•"/>
            </a:pPr>
            <a:endParaRPr lang="en-US" dirty="0"/>
          </a:p>
        </p:txBody>
      </p:sp>
      <p:sp>
        <p:nvSpPr>
          <p:cNvPr id="3" name="Arrow: Curved Right 2">
            <a:extLst>
              <a:ext uri="{FF2B5EF4-FFF2-40B4-BE49-F238E27FC236}">
                <a16:creationId xmlns:a16="http://schemas.microsoft.com/office/drawing/2014/main" id="{85A6C909-0DA1-483B-813D-6A69CA485460}"/>
              </a:ext>
            </a:extLst>
          </p:cNvPr>
          <p:cNvSpPr/>
          <p:nvPr/>
        </p:nvSpPr>
        <p:spPr>
          <a:xfrm rot="20896332">
            <a:off x="248534" y="3478813"/>
            <a:ext cx="749195" cy="2522399"/>
          </a:xfrm>
          <a:prstGeom prst="curvedRightArrow">
            <a:avLst>
              <a:gd name="adj1" fmla="val 6850"/>
              <a:gd name="adj2" fmla="val 42461"/>
              <a:gd name="adj3" fmla="val 1151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889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82550"/>
            <a:ext cx="11315501" cy="801412"/>
          </a:xfrm>
        </p:spPr>
        <p:txBody>
          <a:bodyPr>
            <a:normAutofit/>
          </a:bodyPr>
          <a:lstStyle/>
          <a:p>
            <a:pPr algn="ctr"/>
            <a:r>
              <a:rPr lang="en-US" dirty="0"/>
              <a:t>Non Comp Expenditures </a:t>
            </a:r>
            <a:r>
              <a:rPr lang="en-US" dirty="0">
                <a:solidFill>
                  <a:schemeClr val="tx1"/>
                </a:solidFill>
              </a:rPr>
              <a:t>(Equipment)</a:t>
            </a:r>
            <a:endParaRPr lang="en-US" dirty="0"/>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30</a:t>
            </a:fld>
            <a:endParaRPr lang="en-US"/>
          </a:p>
        </p:txBody>
      </p:sp>
      <p:sp>
        <p:nvSpPr>
          <p:cNvPr id="7" name="Rectangle 6">
            <a:extLst>
              <a:ext uri="{FF2B5EF4-FFF2-40B4-BE49-F238E27FC236}">
                <a16:creationId xmlns:a16="http://schemas.microsoft.com/office/drawing/2014/main" id="{553CAAAC-2785-464A-B992-66147CCA2CAC}"/>
              </a:ext>
            </a:extLst>
          </p:cNvPr>
          <p:cNvSpPr/>
          <p:nvPr/>
        </p:nvSpPr>
        <p:spPr>
          <a:xfrm>
            <a:off x="5009805" y="983927"/>
            <a:ext cx="1653081" cy="369332"/>
          </a:xfrm>
          <a:prstGeom prst="rect">
            <a:avLst/>
          </a:prstGeom>
        </p:spPr>
        <p:txBody>
          <a:bodyPr wrap="none">
            <a:spAutoFit/>
          </a:bodyPr>
          <a:lstStyle/>
          <a:p>
            <a:pPr fontAlgn="b"/>
            <a:r>
              <a:rPr lang="en-US" i="1" dirty="0"/>
              <a:t>Capital Expense</a:t>
            </a:r>
            <a:endParaRPr lang="en-US" i="1" dirty="0">
              <a:latin typeface="Calibri" panose="020F0502020204030204" pitchFamily="34" charset="0"/>
            </a:endParaRPr>
          </a:p>
        </p:txBody>
      </p:sp>
      <p:graphicFrame>
        <p:nvGraphicFramePr>
          <p:cNvPr id="9" name="Table 8">
            <a:extLst>
              <a:ext uri="{FF2B5EF4-FFF2-40B4-BE49-F238E27FC236}">
                <a16:creationId xmlns:a16="http://schemas.microsoft.com/office/drawing/2014/main" id="{62571302-87B6-4C66-815A-EA17ABCD0036}"/>
              </a:ext>
            </a:extLst>
          </p:cNvPr>
          <p:cNvGraphicFramePr>
            <a:graphicFrameLocks noGrp="1"/>
          </p:cNvGraphicFramePr>
          <p:nvPr>
            <p:extLst>
              <p:ext uri="{D42A27DB-BD31-4B8C-83A1-F6EECF244321}">
                <p14:modId xmlns:p14="http://schemas.microsoft.com/office/powerpoint/2010/main" val="2986569023"/>
              </p:ext>
            </p:extLst>
          </p:nvPr>
        </p:nvGraphicFramePr>
        <p:xfrm>
          <a:off x="747939" y="2328861"/>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val="1582057486"/>
                    </a:ext>
                  </a:extLst>
                </a:gridCol>
                <a:gridCol w="1114697">
                  <a:extLst>
                    <a:ext uri="{9D8B030D-6E8A-4147-A177-3AD203B41FA5}">
                      <a16:colId xmlns:a16="http://schemas.microsoft.com/office/drawing/2014/main"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Full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 &amp;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715961"/>
                  </a:ext>
                </a:extLst>
              </a:tr>
            </a:tbl>
          </a:graphicData>
        </a:graphic>
      </p:graphicFrame>
      <p:pic>
        <p:nvPicPr>
          <p:cNvPr id="5" name="Picture 4">
            <a:extLst>
              <a:ext uri="{FF2B5EF4-FFF2-40B4-BE49-F238E27FC236}">
                <a16:creationId xmlns:a16="http://schemas.microsoft.com/office/drawing/2014/main" id="{C09B776B-EE9A-40DC-B008-9E7DA125C1DE}"/>
              </a:ext>
            </a:extLst>
          </p:cNvPr>
          <p:cNvPicPr>
            <a:picLocks noChangeAspect="1"/>
          </p:cNvPicPr>
          <p:nvPr/>
        </p:nvPicPr>
        <p:blipFill>
          <a:blip r:embed="rId3"/>
          <a:stretch>
            <a:fillRect/>
          </a:stretch>
        </p:blipFill>
        <p:spPr>
          <a:xfrm>
            <a:off x="4857404" y="2047875"/>
            <a:ext cx="7182195" cy="2908789"/>
          </a:xfrm>
          <a:prstGeom prst="rect">
            <a:avLst/>
          </a:prstGeom>
        </p:spPr>
      </p:pic>
      <p:cxnSp>
        <p:nvCxnSpPr>
          <p:cNvPr id="8" name="Straight Arrow Connector 7">
            <a:extLst>
              <a:ext uri="{FF2B5EF4-FFF2-40B4-BE49-F238E27FC236}">
                <a16:creationId xmlns:a16="http://schemas.microsoft.com/office/drawing/2014/main" id="{7D5913D2-31CE-4DDE-BA3E-5B4EBC4136C2}"/>
              </a:ext>
            </a:extLst>
          </p:cNvPr>
          <p:cNvCxnSpPr>
            <a:cxnSpLocks/>
          </p:cNvCxnSpPr>
          <p:nvPr/>
        </p:nvCxnSpPr>
        <p:spPr>
          <a:xfrm flipV="1">
            <a:off x="4308112" y="2647950"/>
            <a:ext cx="701693" cy="17526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491074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82550"/>
            <a:ext cx="11315501" cy="801412"/>
          </a:xfrm>
        </p:spPr>
        <p:txBody>
          <a:bodyPr>
            <a:normAutofit/>
          </a:bodyPr>
          <a:lstStyle/>
          <a:p>
            <a:pPr algn="ctr"/>
            <a:r>
              <a:rPr lang="en-US" dirty="0"/>
              <a:t>Non Comp Expenditures </a:t>
            </a:r>
            <a:r>
              <a:rPr lang="en-US" dirty="0">
                <a:solidFill>
                  <a:schemeClr val="tx1"/>
                </a:solidFill>
              </a:rPr>
              <a:t>(Misc. Capital Exp)</a:t>
            </a:r>
            <a:endParaRPr lang="en-US" dirty="0"/>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31</a:t>
            </a:fld>
            <a:endParaRPr lang="en-US"/>
          </a:p>
        </p:txBody>
      </p:sp>
      <p:sp>
        <p:nvSpPr>
          <p:cNvPr id="7" name="Rectangle 6">
            <a:extLst>
              <a:ext uri="{FF2B5EF4-FFF2-40B4-BE49-F238E27FC236}">
                <a16:creationId xmlns:a16="http://schemas.microsoft.com/office/drawing/2014/main" id="{553CAAAC-2785-464A-B992-66147CCA2CAC}"/>
              </a:ext>
            </a:extLst>
          </p:cNvPr>
          <p:cNvSpPr/>
          <p:nvPr/>
        </p:nvSpPr>
        <p:spPr>
          <a:xfrm>
            <a:off x="5009805" y="983927"/>
            <a:ext cx="1653081" cy="369332"/>
          </a:xfrm>
          <a:prstGeom prst="rect">
            <a:avLst/>
          </a:prstGeom>
        </p:spPr>
        <p:txBody>
          <a:bodyPr wrap="none">
            <a:spAutoFit/>
          </a:bodyPr>
          <a:lstStyle/>
          <a:p>
            <a:pPr fontAlgn="b"/>
            <a:r>
              <a:rPr lang="en-US" i="1" dirty="0"/>
              <a:t>Capital Expense</a:t>
            </a:r>
            <a:endParaRPr lang="en-US" i="1" dirty="0">
              <a:latin typeface="Calibri" panose="020F0502020204030204" pitchFamily="34" charset="0"/>
            </a:endParaRPr>
          </a:p>
        </p:txBody>
      </p:sp>
      <p:graphicFrame>
        <p:nvGraphicFramePr>
          <p:cNvPr id="9" name="Table 8">
            <a:extLst>
              <a:ext uri="{FF2B5EF4-FFF2-40B4-BE49-F238E27FC236}">
                <a16:creationId xmlns:a16="http://schemas.microsoft.com/office/drawing/2014/main" id="{62571302-87B6-4C66-815A-EA17ABCD0036}"/>
              </a:ext>
            </a:extLst>
          </p:cNvPr>
          <p:cNvGraphicFramePr>
            <a:graphicFrameLocks noGrp="1"/>
          </p:cNvGraphicFramePr>
          <p:nvPr>
            <p:extLst>
              <p:ext uri="{D42A27DB-BD31-4B8C-83A1-F6EECF244321}">
                <p14:modId xmlns:p14="http://schemas.microsoft.com/office/powerpoint/2010/main" val="2275391827"/>
              </p:ext>
            </p:extLst>
          </p:nvPr>
        </p:nvGraphicFramePr>
        <p:xfrm>
          <a:off x="747939" y="2328861"/>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val="1582057486"/>
                    </a:ext>
                  </a:extLst>
                </a:gridCol>
                <a:gridCol w="1114697">
                  <a:extLst>
                    <a:ext uri="{9D8B030D-6E8A-4147-A177-3AD203B41FA5}">
                      <a16:colId xmlns:a16="http://schemas.microsoft.com/office/drawing/2014/main"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Partial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 &amp;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715961"/>
                  </a:ext>
                </a:extLst>
              </a:tr>
            </a:tbl>
          </a:graphicData>
        </a:graphic>
      </p:graphicFrame>
      <p:cxnSp>
        <p:nvCxnSpPr>
          <p:cNvPr id="8" name="Straight Arrow Connector 7">
            <a:extLst>
              <a:ext uri="{FF2B5EF4-FFF2-40B4-BE49-F238E27FC236}">
                <a16:creationId xmlns:a16="http://schemas.microsoft.com/office/drawing/2014/main" id="{712293CD-51F9-42AD-96FF-EDA22390A6CC}"/>
              </a:ext>
            </a:extLst>
          </p:cNvPr>
          <p:cNvCxnSpPr>
            <a:cxnSpLocks/>
          </p:cNvCxnSpPr>
          <p:nvPr/>
        </p:nvCxnSpPr>
        <p:spPr>
          <a:xfrm flipV="1">
            <a:off x="4308112" y="2060044"/>
            <a:ext cx="1585593" cy="234050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5" name="Picture 4">
            <a:extLst>
              <a:ext uri="{FF2B5EF4-FFF2-40B4-BE49-F238E27FC236}">
                <a16:creationId xmlns:a16="http://schemas.microsoft.com/office/drawing/2014/main" id="{0C0BF1C2-B7FE-427B-AA29-EB2F9465A910}"/>
              </a:ext>
            </a:extLst>
          </p:cNvPr>
          <p:cNvPicPr>
            <a:picLocks noChangeAspect="1"/>
          </p:cNvPicPr>
          <p:nvPr/>
        </p:nvPicPr>
        <p:blipFill>
          <a:blip r:embed="rId3"/>
          <a:stretch>
            <a:fillRect/>
          </a:stretch>
        </p:blipFill>
        <p:spPr>
          <a:xfrm>
            <a:off x="5893705" y="1590747"/>
            <a:ext cx="5915025" cy="3676506"/>
          </a:xfrm>
          <a:prstGeom prst="rect">
            <a:avLst/>
          </a:prstGeom>
        </p:spPr>
      </p:pic>
    </p:spTree>
    <p:extLst>
      <p:ext uri="{BB962C8B-B14F-4D97-AF65-F5344CB8AC3E}">
        <p14:creationId xmlns:p14="http://schemas.microsoft.com/office/powerpoint/2010/main" val="1730661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52091"/>
            <a:ext cx="11315501" cy="801412"/>
          </a:xfrm>
        </p:spPr>
        <p:txBody>
          <a:bodyPr>
            <a:normAutofit/>
          </a:bodyPr>
          <a:lstStyle/>
          <a:p>
            <a:pPr algn="ctr"/>
            <a:r>
              <a:rPr lang="en-US" dirty="0"/>
              <a:t>Non Comp Expenditures </a:t>
            </a:r>
            <a:r>
              <a:rPr lang="en-US" dirty="0">
                <a:solidFill>
                  <a:schemeClr val="tx1"/>
                </a:solidFill>
              </a:rPr>
              <a:t>(Aid to Indv. &amp; Orgs)</a:t>
            </a:r>
            <a:endParaRPr lang="en-US" dirty="0"/>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32</a:t>
            </a:fld>
            <a:endParaRPr lang="en-US"/>
          </a:p>
        </p:txBody>
      </p:sp>
      <p:sp>
        <p:nvSpPr>
          <p:cNvPr id="7" name="Rectangle 6">
            <a:extLst>
              <a:ext uri="{FF2B5EF4-FFF2-40B4-BE49-F238E27FC236}">
                <a16:creationId xmlns:a16="http://schemas.microsoft.com/office/drawing/2014/main" id="{553CAAAC-2785-464A-B992-66147CCA2CAC}"/>
              </a:ext>
            </a:extLst>
          </p:cNvPr>
          <p:cNvSpPr/>
          <p:nvPr/>
        </p:nvSpPr>
        <p:spPr>
          <a:xfrm>
            <a:off x="4077313" y="767095"/>
            <a:ext cx="3353226" cy="369332"/>
          </a:xfrm>
          <a:prstGeom prst="rect">
            <a:avLst/>
          </a:prstGeom>
        </p:spPr>
        <p:txBody>
          <a:bodyPr wrap="none">
            <a:spAutoFit/>
          </a:bodyPr>
          <a:lstStyle/>
          <a:p>
            <a:pPr fontAlgn="b"/>
            <a:r>
              <a:rPr lang="en-US" i="1" dirty="0"/>
              <a:t>Aid to Individuals &amp; Organizations</a:t>
            </a:r>
            <a:endParaRPr lang="en-US" i="1" dirty="0">
              <a:latin typeface="Calibri" panose="020F0502020204030204" pitchFamily="34" charset="0"/>
            </a:endParaRPr>
          </a:p>
        </p:txBody>
      </p:sp>
      <p:graphicFrame>
        <p:nvGraphicFramePr>
          <p:cNvPr id="9" name="Table 8">
            <a:extLst>
              <a:ext uri="{FF2B5EF4-FFF2-40B4-BE49-F238E27FC236}">
                <a16:creationId xmlns:a16="http://schemas.microsoft.com/office/drawing/2014/main" id="{62571302-87B6-4C66-815A-EA17ABCD0036}"/>
              </a:ext>
            </a:extLst>
          </p:cNvPr>
          <p:cNvGraphicFramePr>
            <a:graphicFrameLocks noGrp="1"/>
          </p:cNvGraphicFramePr>
          <p:nvPr>
            <p:extLst>
              <p:ext uri="{D42A27DB-BD31-4B8C-83A1-F6EECF244321}">
                <p14:modId xmlns:p14="http://schemas.microsoft.com/office/powerpoint/2010/main" val="3582605092"/>
              </p:ext>
            </p:extLst>
          </p:nvPr>
        </p:nvGraphicFramePr>
        <p:xfrm>
          <a:off x="383270" y="1237096"/>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val="1582057486"/>
                    </a:ext>
                  </a:extLst>
                </a:gridCol>
                <a:gridCol w="1114697">
                  <a:extLst>
                    <a:ext uri="{9D8B030D-6E8A-4147-A177-3AD203B41FA5}">
                      <a16:colId xmlns:a16="http://schemas.microsoft.com/office/drawing/2014/main"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Both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 2 &amp; 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715961"/>
                  </a:ext>
                </a:extLst>
              </a:tr>
            </a:tbl>
          </a:graphicData>
        </a:graphic>
      </p:graphicFrame>
      <p:cxnSp>
        <p:nvCxnSpPr>
          <p:cNvPr id="10" name="Straight Arrow Connector 9">
            <a:extLst>
              <a:ext uri="{FF2B5EF4-FFF2-40B4-BE49-F238E27FC236}">
                <a16:creationId xmlns:a16="http://schemas.microsoft.com/office/drawing/2014/main" id="{5C53F708-29FE-440E-88D7-991CCC791988}"/>
              </a:ext>
            </a:extLst>
          </p:cNvPr>
          <p:cNvCxnSpPr>
            <a:cxnSpLocks/>
          </p:cNvCxnSpPr>
          <p:nvPr/>
        </p:nvCxnSpPr>
        <p:spPr>
          <a:xfrm flipV="1">
            <a:off x="3943443" y="1941922"/>
            <a:ext cx="1948310" cy="136566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1" name="Rectangle 10">
            <a:extLst>
              <a:ext uri="{FF2B5EF4-FFF2-40B4-BE49-F238E27FC236}">
                <a16:creationId xmlns:a16="http://schemas.microsoft.com/office/drawing/2014/main" id="{EE6F1CCF-9655-436B-99DE-75103970503E}"/>
              </a:ext>
            </a:extLst>
          </p:cNvPr>
          <p:cNvSpPr/>
          <p:nvPr/>
        </p:nvSpPr>
        <p:spPr>
          <a:xfrm>
            <a:off x="356884" y="3550413"/>
            <a:ext cx="5332536" cy="2646878"/>
          </a:xfrm>
          <a:prstGeom prst="rect">
            <a:avLst/>
          </a:prstGeom>
          <a:ln>
            <a:solidFill>
              <a:schemeClr val="accent3"/>
            </a:solidFill>
          </a:ln>
        </p:spPr>
        <p:txBody>
          <a:bodyPr wrap="square">
            <a:spAutoFit/>
          </a:bodyPr>
          <a:lstStyle/>
          <a:p>
            <a:pPr fontAlgn="b"/>
            <a:r>
              <a:rPr lang="en-US" b="1" dirty="0">
                <a:solidFill>
                  <a:schemeClr val="accent3"/>
                </a:solidFill>
                <a:latin typeface="Calibri" panose="020F0502020204030204" pitchFamily="34" charset="0"/>
              </a:rPr>
              <a:t>Full Overlap at levels 1 &amp; 2</a:t>
            </a:r>
          </a:p>
          <a:p>
            <a:pPr fontAlgn="b"/>
            <a:r>
              <a:rPr lang="en-US" b="1" dirty="0">
                <a:solidFill>
                  <a:schemeClr val="accent3"/>
                </a:solidFill>
                <a:latin typeface="Calibri" panose="020F0502020204030204" pitchFamily="34" charset="0"/>
              </a:rPr>
              <a:t>Partial Overlap at levels 2 &amp; 3</a:t>
            </a:r>
          </a:p>
          <a:p>
            <a:pPr fontAlgn="b"/>
            <a:endParaRPr lang="en-US" dirty="0">
              <a:latin typeface="Calibri" panose="020F0502020204030204" pitchFamily="34" charset="0"/>
            </a:endParaRPr>
          </a:p>
          <a:p>
            <a:pPr fontAlgn="b"/>
            <a:r>
              <a:rPr lang="en-US" sz="1600" b="1" dirty="0">
                <a:solidFill>
                  <a:schemeClr val="accent3"/>
                </a:solidFill>
                <a:latin typeface="Calibri" panose="020F0502020204030204" pitchFamily="34" charset="0"/>
              </a:rPr>
              <a:t>Implication: </a:t>
            </a:r>
            <a:r>
              <a:rPr lang="en-US" sz="1600" dirty="0">
                <a:latin typeface="Calibri" panose="020F0502020204030204" pitchFamily="34" charset="0"/>
              </a:rPr>
              <a:t>Just like the partial overlap between Levels 2 and 3, using Level 1 vs. 2 vs. 3 </a:t>
            </a:r>
            <a:r>
              <a:rPr lang="en-US" sz="1600" b="1" u="sng" dirty="0">
                <a:latin typeface="Calibri" panose="020F0502020204030204" pitchFamily="34" charset="0"/>
              </a:rPr>
              <a:t>does not change the meaning</a:t>
            </a:r>
            <a:r>
              <a:rPr lang="en-US" sz="1600" dirty="0">
                <a:latin typeface="Calibri" panose="020F0502020204030204" pitchFamily="34" charset="0"/>
              </a:rPr>
              <a:t> of the budgeted amount in accounts 5708 or 5750 as they are both distinct GL accounts. The choice between budgeting at levels 1, 2 and 3 simply implies what level of granularity you wish to use for the other aids rollups, and if you have amounts for those rollups.</a:t>
            </a:r>
          </a:p>
        </p:txBody>
      </p:sp>
      <p:pic>
        <p:nvPicPr>
          <p:cNvPr id="3" name="Picture 2">
            <a:extLst>
              <a:ext uri="{FF2B5EF4-FFF2-40B4-BE49-F238E27FC236}">
                <a16:creationId xmlns:a16="http://schemas.microsoft.com/office/drawing/2014/main" id="{4A6D9DEA-9FD9-43C6-8324-1E3C397F9F7C}"/>
              </a:ext>
            </a:extLst>
          </p:cNvPr>
          <p:cNvPicPr>
            <a:picLocks noChangeAspect="1"/>
          </p:cNvPicPr>
          <p:nvPr/>
        </p:nvPicPr>
        <p:blipFill>
          <a:blip r:embed="rId3"/>
          <a:stretch>
            <a:fillRect/>
          </a:stretch>
        </p:blipFill>
        <p:spPr>
          <a:xfrm>
            <a:off x="6003861" y="1525901"/>
            <a:ext cx="6055867" cy="3287639"/>
          </a:xfrm>
          <a:prstGeom prst="rect">
            <a:avLst/>
          </a:prstGeom>
        </p:spPr>
      </p:pic>
    </p:spTree>
    <p:extLst>
      <p:ext uri="{BB962C8B-B14F-4D97-AF65-F5344CB8AC3E}">
        <p14:creationId xmlns:p14="http://schemas.microsoft.com/office/powerpoint/2010/main" val="4245778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82550"/>
            <a:ext cx="11315501" cy="801412"/>
          </a:xfrm>
        </p:spPr>
        <p:txBody>
          <a:bodyPr>
            <a:normAutofit/>
          </a:bodyPr>
          <a:lstStyle/>
          <a:p>
            <a:pPr algn="ctr"/>
            <a:r>
              <a:rPr lang="en-US" dirty="0"/>
              <a:t>Non Comp Expenditures </a:t>
            </a:r>
            <a:r>
              <a:rPr lang="en-US" dirty="0">
                <a:solidFill>
                  <a:schemeClr val="tx1"/>
                </a:solidFill>
              </a:rPr>
              <a:t>(Special Purpose)</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33</a:t>
            </a:fld>
            <a:endParaRPr lang="en-US"/>
          </a:p>
        </p:txBody>
      </p:sp>
      <p:sp>
        <p:nvSpPr>
          <p:cNvPr id="7" name="Rectangle 6">
            <a:extLst>
              <a:ext uri="{FF2B5EF4-FFF2-40B4-BE49-F238E27FC236}">
                <a16:creationId xmlns:a16="http://schemas.microsoft.com/office/drawing/2014/main" id="{553CAAAC-2785-464A-B992-66147CCA2CAC}"/>
              </a:ext>
            </a:extLst>
          </p:cNvPr>
          <p:cNvSpPr/>
          <p:nvPr/>
        </p:nvSpPr>
        <p:spPr>
          <a:xfrm>
            <a:off x="5328478" y="924065"/>
            <a:ext cx="1645002" cy="369332"/>
          </a:xfrm>
          <a:prstGeom prst="rect">
            <a:avLst/>
          </a:prstGeom>
        </p:spPr>
        <p:txBody>
          <a:bodyPr wrap="none">
            <a:spAutoFit/>
          </a:bodyPr>
          <a:lstStyle/>
          <a:p>
            <a:pPr fontAlgn="b"/>
            <a:r>
              <a:rPr lang="en-US" i="1" dirty="0"/>
              <a:t>Special Purpose</a:t>
            </a:r>
            <a:endParaRPr lang="en-US" i="1" dirty="0">
              <a:latin typeface="Calibri" panose="020F0502020204030204" pitchFamily="34" charset="0"/>
            </a:endParaRPr>
          </a:p>
        </p:txBody>
      </p:sp>
      <p:graphicFrame>
        <p:nvGraphicFramePr>
          <p:cNvPr id="9" name="Table 8">
            <a:extLst>
              <a:ext uri="{FF2B5EF4-FFF2-40B4-BE49-F238E27FC236}">
                <a16:creationId xmlns:a16="http://schemas.microsoft.com/office/drawing/2014/main" id="{62571302-87B6-4C66-815A-EA17ABCD0036}"/>
              </a:ext>
            </a:extLst>
          </p:cNvPr>
          <p:cNvGraphicFramePr>
            <a:graphicFrameLocks noGrp="1"/>
          </p:cNvGraphicFramePr>
          <p:nvPr>
            <p:extLst>
              <p:ext uri="{D42A27DB-BD31-4B8C-83A1-F6EECF244321}">
                <p14:modId xmlns:p14="http://schemas.microsoft.com/office/powerpoint/2010/main" val="32548473"/>
              </p:ext>
            </p:extLst>
          </p:nvPr>
        </p:nvGraphicFramePr>
        <p:xfrm>
          <a:off x="747939" y="2328861"/>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val="1582057486"/>
                    </a:ext>
                  </a:extLst>
                </a:gridCol>
                <a:gridCol w="1114697">
                  <a:extLst>
                    <a:ext uri="{9D8B030D-6E8A-4147-A177-3AD203B41FA5}">
                      <a16:colId xmlns:a16="http://schemas.microsoft.com/office/drawing/2014/main"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Partial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 &amp; 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715961"/>
                  </a:ext>
                </a:extLst>
              </a:tr>
            </a:tbl>
          </a:graphicData>
        </a:graphic>
      </p:graphicFrame>
      <p:cxnSp>
        <p:nvCxnSpPr>
          <p:cNvPr id="10" name="Straight Arrow Connector 9">
            <a:extLst>
              <a:ext uri="{FF2B5EF4-FFF2-40B4-BE49-F238E27FC236}">
                <a16:creationId xmlns:a16="http://schemas.microsoft.com/office/drawing/2014/main" id="{5C53F708-29FE-440E-88D7-991CCC791988}"/>
              </a:ext>
            </a:extLst>
          </p:cNvPr>
          <p:cNvCxnSpPr>
            <a:cxnSpLocks/>
          </p:cNvCxnSpPr>
          <p:nvPr/>
        </p:nvCxnSpPr>
        <p:spPr>
          <a:xfrm flipV="1">
            <a:off x="4308112" y="3162300"/>
            <a:ext cx="1497375" cy="123825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3" name="Picture 2">
            <a:extLst>
              <a:ext uri="{FF2B5EF4-FFF2-40B4-BE49-F238E27FC236}">
                <a16:creationId xmlns:a16="http://schemas.microsoft.com/office/drawing/2014/main" id="{FB658571-DD57-468C-A352-8341752191C3}"/>
              </a:ext>
            </a:extLst>
          </p:cNvPr>
          <p:cNvPicPr>
            <a:picLocks noChangeAspect="1"/>
          </p:cNvPicPr>
          <p:nvPr/>
        </p:nvPicPr>
        <p:blipFill>
          <a:blip r:embed="rId3"/>
          <a:stretch>
            <a:fillRect/>
          </a:stretch>
        </p:blipFill>
        <p:spPr>
          <a:xfrm>
            <a:off x="5805487" y="2521308"/>
            <a:ext cx="6206944" cy="1815380"/>
          </a:xfrm>
          <a:prstGeom prst="rect">
            <a:avLst/>
          </a:prstGeom>
        </p:spPr>
      </p:pic>
    </p:spTree>
    <p:extLst>
      <p:ext uri="{BB962C8B-B14F-4D97-AF65-F5344CB8AC3E}">
        <p14:creationId xmlns:p14="http://schemas.microsoft.com/office/powerpoint/2010/main" val="3108606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82550"/>
            <a:ext cx="11315501" cy="801412"/>
          </a:xfrm>
        </p:spPr>
        <p:txBody>
          <a:bodyPr>
            <a:normAutofit/>
          </a:bodyPr>
          <a:lstStyle/>
          <a:p>
            <a:pPr algn="ctr"/>
            <a:r>
              <a:rPr lang="en-US" dirty="0"/>
              <a:t>Non Comp Expenditures </a:t>
            </a:r>
            <a:r>
              <a:rPr lang="en-US" dirty="0">
                <a:solidFill>
                  <a:schemeClr val="tx1"/>
                </a:solidFill>
              </a:rPr>
              <a:t>(Debt Service)</a:t>
            </a:r>
            <a:endParaRPr lang="en-US" dirty="0"/>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34</a:t>
            </a:fld>
            <a:endParaRPr lang="en-US"/>
          </a:p>
        </p:txBody>
      </p:sp>
      <p:sp>
        <p:nvSpPr>
          <p:cNvPr id="7" name="Rectangle 6">
            <a:extLst>
              <a:ext uri="{FF2B5EF4-FFF2-40B4-BE49-F238E27FC236}">
                <a16:creationId xmlns:a16="http://schemas.microsoft.com/office/drawing/2014/main" id="{553CAAAC-2785-464A-B992-66147CCA2CAC}"/>
              </a:ext>
            </a:extLst>
          </p:cNvPr>
          <p:cNvSpPr/>
          <p:nvPr/>
        </p:nvSpPr>
        <p:spPr>
          <a:xfrm>
            <a:off x="5425175" y="891624"/>
            <a:ext cx="1341649" cy="369332"/>
          </a:xfrm>
          <a:prstGeom prst="rect">
            <a:avLst/>
          </a:prstGeom>
        </p:spPr>
        <p:txBody>
          <a:bodyPr wrap="none">
            <a:spAutoFit/>
          </a:bodyPr>
          <a:lstStyle/>
          <a:p>
            <a:pPr fontAlgn="b"/>
            <a:r>
              <a:rPr lang="en-US" i="1" dirty="0"/>
              <a:t>Debt Service</a:t>
            </a:r>
            <a:endParaRPr lang="en-US" i="1" dirty="0">
              <a:latin typeface="Calibri" panose="020F0502020204030204" pitchFamily="34" charset="0"/>
            </a:endParaRPr>
          </a:p>
        </p:txBody>
      </p:sp>
      <p:graphicFrame>
        <p:nvGraphicFramePr>
          <p:cNvPr id="9" name="Table 8">
            <a:extLst>
              <a:ext uri="{FF2B5EF4-FFF2-40B4-BE49-F238E27FC236}">
                <a16:creationId xmlns:a16="http://schemas.microsoft.com/office/drawing/2014/main" id="{62571302-87B6-4C66-815A-EA17ABCD0036}"/>
              </a:ext>
            </a:extLst>
          </p:cNvPr>
          <p:cNvGraphicFramePr>
            <a:graphicFrameLocks noGrp="1"/>
          </p:cNvGraphicFramePr>
          <p:nvPr>
            <p:extLst/>
          </p:nvPr>
        </p:nvGraphicFramePr>
        <p:xfrm>
          <a:off x="747939" y="2328861"/>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val="1582057486"/>
                    </a:ext>
                  </a:extLst>
                </a:gridCol>
                <a:gridCol w="1114697">
                  <a:extLst>
                    <a:ext uri="{9D8B030D-6E8A-4147-A177-3AD203B41FA5}">
                      <a16:colId xmlns:a16="http://schemas.microsoft.com/office/drawing/2014/main"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Full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 &amp;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715961"/>
                  </a:ext>
                </a:extLst>
              </a:tr>
            </a:tbl>
          </a:graphicData>
        </a:graphic>
      </p:graphicFrame>
      <p:cxnSp>
        <p:nvCxnSpPr>
          <p:cNvPr id="10" name="Straight Arrow Connector 9">
            <a:extLst>
              <a:ext uri="{FF2B5EF4-FFF2-40B4-BE49-F238E27FC236}">
                <a16:creationId xmlns:a16="http://schemas.microsoft.com/office/drawing/2014/main" id="{5C53F708-29FE-440E-88D7-991CCC791988}"/>
              </a:ext>
            </a:extLst>
          </p:cNvPr>
          <p:cNvCxnSpPr>
            <a:cxnSpLocks/>
            <a:endCxn id="3" idx="1"/>
          </p:cNvCxnSpPr>
          <p:nvPr/>
        </p:nvCxnSpPr>
        <p:spPr>
          <a:xfrm flipV="1">
            <a:off x="4308112" y="3162300"/>
            <a:ext cx="2190523" cy="123825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3" name="Picture 2">
            <a:extLst>
              <a:ext uri="{FF2B5EF4-FFF2-40B4-BE49-F238E27FC236}">
                <a16:creationId xmlns:a16="http://schemas.microsoft.com/office/drawing/2014/main" id="{9AB28D0E-24F5-4C2E-B58B-3B7A29278ADE}"/>
              </a:ext>
            </a:extLst>
          </p:cNvPr>
          <p:cNvPicPr>
            <a:picLocks noChangeAspect="1"/>
          </p:cNvPicPr>
          <p:nvPr/>
        </p:nvPicPr>
        <p:blipFill>
          <a:blip r:embed="rId3"/>
          <a:stretch>
            <a:fillRect/>
          </a:stretch>
        </p:blipFill>
        <p:spPr>
          <a:xfrm>
            <a:off x="6498635" y="2557462"/>
            <a:ext cx="5229225" cy="1209675"/>
          </a:xfrm>
          <a:prstGeom prst="rect">
            <a:avLst/>
          </a:prstGeom>
        </p:spPr>
      </p:pic>
    </p:spTree>
    <p:extLst>
      <p:ext uri="{BB962C8B-B14F-4D97-AF65-F5344CB8AC3E}">
        <p14:creationId xmlns:p14="http://schemas.microsoft.com/office/powerpoint/2010/main" val="1102860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82550"/>
            <a:ext cx="11315501" cy="801412"/>
          </a:xfrm>
        </p:spPr>
        <p:txBody>
          <a:bodyPr>
            <a:normAutofit/>
          </a:bodyPr>
          <a:lstStyle/>
          <a:p>
            <a:pPr algn="ctr"/>
            <a:r>
              <a:rPr lang="en-US" dirty="0"/>
              <a:t>Non Comp Expenditures </a:t>
            </a:r>
            <a:r>
              <a:rPr lang="en-US" dirty="0">
                <a:solidFill>
                  <a:schemeClr val="tx1"/>
                </a:solidFill>
              </a:rPr>
              <a:t>(Sales Credits)</a:t>
            </a:r>
            <a:endParaRPr lang="en-US" dirty="0"/>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35</a:t>
            </a:fld>
            <a:endParaRPr lang="en-US"/>
          </a:p>
        </p:txBody>
      </p:sp>
      <p:sp>
        <p:nvSpPr>
          <p:cNvPr id="7" name="Rectangle 6">
            <a:extLst>
              <a:ext uri="{FF2B5EF4-FFF2-40B4-BE49-F238E27FC236}">
                <a16:creationId xmlns:a16="http://schemas.microsoft.com/office/drawing/2014/main" id="{553CAAAC-2785-464A-B992-66147CCA2CAC}"/>
              </a:ext>
            </a:extLst>
          </p:cNvPr>
          <p:cNvSpPr/>
          <p:nvPr/>
        </p:nvSpPr>
        <p:spPr>
          <a:xfrm>
            <a:off x="5425175" y="891624"/>
            <a:ext cx="1361270" cy="369332"/>
          </a:xfrm>
          <a:prstGeom prst="rect">
            <a:avLst/>
          </a:prstGeom>
        </p:spPr>
        <p:txBody>
          <a:bodyPr wrap="none">
            <a:spAutoFit/>
          </a:bodyPr>
          <a:lstStyle/>
          <a:p>
            <a:pPr fontAlgn="b"/>
            <a:r>
              <a:rPr lang="en-US" i="1" dirty="0"/>
              <a:t>Sales Credits</a:t>
            </a:r>
            <a:endParaRPr lang="en-US" i="1" dirty="0">
              <a:latin typeface="Calibri" panose="020F0502020204030204" pitchFamily="34" charset="0"/>
            </a:endParaRPr>
          </a:p>
        </p:txBody>
      </p:sp>
      <p:graphicFrame>
        <p:nvGraphicFramePr>
          <p:cNvPr id="9" name="Table 8">
            <a:extLst>
              <a:ext uri="{FF2B5EF4-FFF2-40B4-BE49-F238E27FC236}">
                <a16:creationId xmlns:a16="http://schemas.microsoft.com/office/drawing/2014/main" id="{62571302-87B6-4C66-815A-EA17ABCD0036}"/>
              </a:ext>
            </a:extLst>
          </p:cNvPr>
          <p:cNvGraphicFramePr>
            <a:graphicFrameLocks noGrp="1"/>
          </p:cNvGraphicFramePr>
          <p:nvPr>
            <p:extLst>
              <p:ext uri="{D42A27DB-BD31-4B8C-83A1-F6EECF244321}">
                <p14:modId xmlns:p14="http://schemas.microsoft.com/office/powerpoint/2010/main" val="30554798"/>
              </p:ext>
            </p:extLst>
          </p:nvPr>
        </p:nvGraphicFramePr>
        <p:xfrm>
          <a:off x="747939" y="2328861"/>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val="1582057486"/>
                    </a:ext>
                  </a:extLst>
                </a:gridCol>
                <a:gridCol w="1114697">
                  <a:extLst>
                    <a:ext uri="{9D8B030D-6E8A-4147-A177-3AD203B41FA5}">
                      <a16:colId xmlns:a16="http://schemas.microsoft.com/office/drawing/2014/main"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Full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000" b="0" i="0" u="none" strike="noStrike" dirty="0">
                          <a:solidFill>
                            <a:srgbClr val="000000"/>
                          </a:solidFill>
                          <a:effectLst/>
                          <a:latin typeface="Calibri" panose="020F0502020204030204" pitchFamily="34" charset="0"/>
                        </a:rPr>
                        <a:t>1 &amp;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715961"/>
                  </a:ext>
                </a:extLst>
              </a:tr>
            </a:tbl>
          </a:graphicData>
        </a:graphic>
      </p:graphicFrame>
      <p:cxnSp>
        <p:nvCxnSpPr>
          <p:cNvPr id="10" name="Straight Arrow Connector 9">
            <a:extLst>
              <a:ext uri="{FF2B5EF4-FFF2-40B4-BE49-F238E27FC236}">
                <a16:creationId xmlns:a16="http://schemas.microsoft.com/office/drawing/2014/main" id="{5C53F708-29FE-440E-88D7-991CCC791988}"/>
              </a:ext>
            </a:extLst>
          </p:cNvPr>
          <p:cNvCxnSpPr>
            <a:cxnSpLocks/>
          </p:cNvCxnSpPr>
          <p:nvPr/>
        </p:nvCxnSpPr>
        <p:spPr>
          <a:xfrm flipV="1">
            <a:off x="4308112" y="2857500"/>
            <a:ext cx="1842867" cy="154305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3" name="Picture 2">
            <a:extLst>
              <a:ext uri="{FF2B5EF4-FFF2-40B4-BE49-F238E27FC236}">
                <a16:creationId xmlns:a16="http://schemas.microsoft.com/office/drawing/2014/main" id="{D351C424-5533-419E-9289-93BEBF8AAD29}"/>
              </a:ext>
            </a:extLst>
          </p:cNvPr>
          <p:cNvPicPr>
            <a:picLocks noChangeAspect="1"/>
          </p:cNvPicPr>
          <p:nvPr/>
        </p:nvPicPr>
        <p:blipFill>
          <a:blip r:embed="rId3"/>
          <a:stretch>
            <a:fillRect/>
          </a:stretch>
        </p:blipFill>
        <p:spPr>
          <a:xfrm>
            <a:off x="6150979" y="2252662"/>
            <a:ext cx="5553075" cy="1819275"/>
          </a:xfrm>
          <a:prstGeom prst="rect">
            <a:avLst/>
          </a:prstGeom>
        </p:spPr>
      </p:pic>
    </p:spTree>
    <p:extLst>
      <p:ext uri="{BB962C8B-B14F-4D97-AF65-F5344CB8AC3E}">
        <p14:creationId xmlns:p14="http://schemas.microsoft.com/office/powerpoint/2010/main" val="5767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Revenue Accounts</a:t>
            </a:r>
          </a:p>
        </p:txBody>
      </p:sp>
      <p:pic>
        <p:nvPicPr>
          <p:cNvPr id="4" name="Picture 3">
            <a:extLst>
              <a:ext uri="{FF2B5EF4-FFF2-40B4-BE49-F238E27FC236}">
                <a16:creationId xmlns:a16="http://schemas.microsoft.com/office/drawing/2014/main" id="{95E45FC3-3AB7-40F4-ADD0-0A535216646F}"/>
              </a:ext>
            </a:extLst>
          </p:cNvPr>
          <p:cNvPicPr>
            <a:picLocks noChangeAspect="1"/>
          </p:cNvPicPr>
          <p:nvPr/>
        </p:nvPicPr>
        <p:blipFill rotWithShape="1">
          <a:blip r:embed="rId3"/>
          <a:srcRect l="73354" t="19699" r="14785" b="54835"/>
          <a:stretch/>
        </p:blipFill>
        <p:spPr>
          <a:xfrm>
            <a:off x="6405609" y="2480896"/>
            <a:ext cx="1806766" cy="1896208"/>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21842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7ECC768-4477-419E-AE48-0C947F57E98F}"/>
              </a:ext>
            </a:extLst>
          </p:cNvPr>
          <p:cNvGraphicFramePr>
            <a:graphicFrameLocks noGrp="1"/>
          </p:cNvGraphicFramePr>
          <p:nvPr>
            <p:ph idx="1"/>
            <p:extLst>
              <p:ext uri="{D42A27DB-BD31-4B8C-83A1-F6EECF244321}">
                <p14:modId xmlns:p14="http://schemas.microsoft.com/office/powerpoint/2010/main" val="3939342379"/>
              </p:ext>
            </p:extLst>
          </p:nvPr>
        </p:nvGraphicFramePr>
        <p:xfrm>
          <a:off x="284163" y="436880"/>
          <a:ext cx="11577637" cy="553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459FFC5-C7A5-48E6-AD7E-DBC67D983FD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8F7216-1C8D-9C4B-8765-95E531582293}" type="slidenum">
              <a:rPr kumimoji="0" lang="en-US" sz="1200" b="0" i="0" u="none" strike="noStrike" kern="1200" cap="none" spc="0" normalizeH="0" baseline="0" noProof="0" smtClean="0">
                <a:ln>
                  <a:noFill/>
                </a:ln>
                <a:solidFill>
                  <a:srgbClr val="292934">
                    <a:tint val="75000"/>
                  </a:srgb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292934">
                  <a:tint val="75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8A2FA3C-664D-459C-BB4D-2BA73487DD25}"/>
              </a:ext>
            </a:extLst>
          </p:cNvPr>
          <p:cNvSpPr txBox="1"/>
          <p:nvPr/>
        </p:nvSpPr>
        <p:spPr>
          <a:xfrm>
            <a:off x="493229" y="436880"/>
            <a:ext cx="455168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90033"/>
                </a:solidFill>
                <a:effectLst/>
                <a:uLnTx/>
                <a:uFillTx/>
                <a:latin typeface="Calibri"/>
                <a:ea typeface="+mn-ea"/>
                <a:cs typeface="+mn-cs"/>
              </a:rPr>
              <a:t>Revenue Levels</a:t>
            </a:r>
          </a:p>
        </p:txBody>
      </p:sp>
    </p:spTree>
    <p:extLst>
      <p:ext uri="{BB962C8B-B14F-4D97-AF65-F5344CB8AC3E}">
        <p14:creationId xmlns:p14="http://schemas.microsoft.com/office/powerpoint/2010/main" val="952581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9" y="172792"/>
            <a:ext cx="11315501" cy="524336"/>
          </a:xfrm>
        </p:spPr>
        <p:txBody>
          <a:bodyPr>
            <a:normAutofit fontScale="90000"/>
          </a:bodyPr>
          <a:lstStyle/>
          <a:p>
            <a:pPr algn="ctr"/>
            <a:r>
              <a:rPr lang="en-US" dirty="0"/>
              <a:t>Revenue</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a:xfrm>
            <a:off x="493229" y="6007558"/>
            <a:ext cx="509421" cy="365125"/>
          </a:xfrm>
        </p:spPr>
        <p:txBody>
          <a:bodyPr/>
          <a:lstStyle/>
          <a:p>
            <a:fld id="{678F7216-1C8D-9C4B-8765-95E531582293}" type="slidenum">
              <a:rPr lang="en-US" smtClean="0"/>
              <a:t>38</a:t>
            </a:fld>
            <a:endParaRPr lang="en-US"/>
          </a:p>
        </p:txBody>
      </p:sp>
      <p:sp>
        <p:nvSpPr>
          <p:cNvPr id="5" name="Rectangle 4">
            <a:extLst>
              <a:ext uri="{FF2B5EF4-FFF2-40B4-BE49-F238E27FC236}">
                <a16:creationId xmlns:a16="http://schemas.microsoft.com/office/drawing/2014/main" id="{72616CB6-75D6-430B-B5A0-21DB9A237974}"/>
              </a:ext>
            </a:extLst>
          </p:cNvPr>
          <p:cNvSpPr/>
          <p:nvPr/>
        </p:nvSpPr>
        <p:spPr>
          <a:xfrm>
            <a:off x="612742" y="697128"/>
            <a:ext cx="11246178" cy="5355312"/>
          </a:xfrm>
          <a:prstGeom prst="rect">
            <a:avLst/>
          </a:prstGeom>
          <a:ln>
            <a:solidFill>
              <a:schemeClr val="accent3"/>
            </a:solidFill>
          </a:ln>
        </p:spPr>
        <p:txBody>
          <a:bodyPr wrap="square">
            <a:spAutoFit/>
          </a:bodyPr>
          <a:lstStyle/>
          <a:p>
            <a:pPr marL="285750" indent="-285750" fontAlgn="b">
              <a:buFont typeface="Arial" panose="020B0604020202020204" pitchFamily="34" charset="0"/>
              <a:buChar char="•"/>
            </a:pPr>
            <a:r>
              <a:rPr lang="en-US" dirty="0">
                <a:latin typeface="Calibri" panose="020F0502020204030204" pitchFamily="34" charset="0"/>
              </a:rPr>
              <a:t>There are only 11 Revenue accounts that exist at Level 2, but not at Level 1 (highlighted in Orange in the table below). These level 2 accounts provide more detail for:</a:t>
            </a:r>
          </a:p>
          <a:p>
            <a:pPr marL="742950" lvl="1" indent="-285750" fontAlgn="b">
              <a:buFont typeface="Arial" panose="020B0604020202020204" pitchFamily="34" charset="0"/>
              <a:buChar char="•"/>
            </a:pPr>
            <a:r>
              <a:rPr lang="en-US" dirty="0">
                <a:latin typeface="Calibri" panose="020F0502020204030204" pitchFamily="34" charset="0"/>
              </a:rPr>
              <a:t>Application Fees</a:t>
            </a:r>
          </a:p>
          <a:p>
            <a:pPr marL="742950" lvl="1" indent="-285750" fontAlgn="b">
              <a:buFont typeface="Arial" panose="020B0604020202020204" pitchFamily="34" charset="0"/>
              <a:buChar char="•"/>
            </a:pPr>
            <a:r>
              <a:rPr lang="en-US" dirty="0">
                <a:latin typeface="Calibri" panose="020F0502020204030204" pitchFamily="34" charset="0"/>
              </a:rPr>
              <a:t>Misc. Revenue</a:t>
            </a:r>
          </a:p>
          <a:p>
            <a:pPr marL="742950" lvl="1" indent="-285750" fontAlgn="b">
              <a:buFont typeface="Arial" panose="020B0604020202020204" pitchFamily="34" charset="0"/>
              <a:buChar char="•"/>
            </a:pPr>
            <a:r>
              <a:rPr lang="en-US" dirty="0">
                <a:latin typeface="Calibri" panose="020F0502020204030204" pitchFamily="34" charset="0"/>
              </a:rPr>
              <a:t>Food Service, and </a:t>
            </a:r>
          </a:p>
          <a:p>
            <a:pPr marL="742950" lvl="1" indent="-285750" fontAlgn="b">
              <a:buFont typeface="Arial" panose="020B0604020202020204" pitchFamily="34" charset="0"/>
              <a:buChar char="•"/>
            </a:pPr>
            <a:r>
              <a:rPr lang="en-US" dirty="0">
                <a:latin typeface="Calibri" panose="020F0502020204030204" pitchFamily="34" charset="0"/>
              </a:rPr>
              <a:t>Gifts/Donations/Grants</a:t>
            </a:r>
          </a:p>
          <a:p>
            <a:pPr marL="285750" indent="-285750" fontAlgn="b">
              <a:buFont typeface="Arial" panose="020B0604020202020204" pitchFamily="34" charset="0"/>
              <a:buChar char="•"/>
            </a:pPr>
            <a:endParaRPr lang="en-US" dirty="0">
              <a:latin typeface="Calibri" panose="020F0502020204030204" pitchFamily="34" charset="0"/>
            </a:endParaRPr>
          </a:p>
          <a:p>
            <a:pPr fontAlgn="b"/>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fontAlgn="b"/>
            <a:endParaRPr lang="en-US" dirty="0">
              <a:latin typeface="Calibri" panose="020F0502020204030204" pitchFamily="34" charset="0"/>
            </a:endParaRPr>
          </a:p>
          <a:p>
            <a:pPr fontAlgn="b"/>
            <a:endParaRPr lang="en-US" dirty="0">
              <a:latin typeface="Calibri" panose="020F0502020204030204" pitchFamily="34" charset="0"/>
            </a:endParaRPr>
          </a:p>
          <a:p>
            <a:pPr fontAlgn="b"/>
            <a:endParaRPr lang="en-US" dirty="0">
              <a:latin typeface="Calibri" panose="020F0502020204030204" pitchFamily="34" charset="0"/>
            </a:endParaRPr>
          </a:p>
        </p:txBody>
      </p:sp>
      <p:pic>
        <p:nvPicPr>
          <p:cNvPr id="7" name="Picture 6">
            <a:extLst>
              <a:ext uri="{FF2B5EF4-FFF2-40B4-BE49-F238E27FC236}">
                <a16:creationId xmlns:a16="http://schemas.microsoft.com/office/drawing/2014/main" id="{E5783357-4987-413F-8E10-18887C3EAD4C}"/>
              </a:ext>
            </a:extLst>
          </p:cNvPr>
          <p:cNvPicPr>
            <a:picLocks noChangeAspect="1"/>
          </p:cNvPicPr>
          <p:nvPr/>
        </p:nvPicPr>
        <p:blipFill>
          <a:blip r:embed="rId3"/>
          <a:stretch>
            <a:fillRect/>
          </a:stretch>
        </p:blipFill>
        <p:spPr>
          <a:xfrm>
            <a:off x="747939" y="2737281"/>
            <a:ext cx="5133975" cy="3209925"/>
          </a:xfrm>
          <a:prstGeom prst="rect">
            <a:avLst/>
          </a:prstGeom>
        </p:spPr>
      </p:pic>
      <p:pic>
        <p:nvPicPr>
          <p:cNvPr id="8" name="Picture 7">
            <a:extLst>
              <a:ext uri="{FF2B5EF4-FFF2-40B4-BE49-F238E27FC236}">
                <a16:creationId xmlns:a16="http://schemas.microsoft.com/office/drawing/2014/main" id="{FC3232E2-376E-4633-B79F-572DDDA2F0DE}"/>
              </a:ext>
            </a:extLst>
          </p:cNvPr>
          <p:cNvPicPr>
            <a:picLocks noChangeAspect="1"/>
          </p:cNvPicPr>
          <p:nvPr/>
        </p:nvPicPr>
        <p:blipFill>
          <a:blip r:embed="rId4"/>
          <a:stretch>
            <a:fillRect/>
          </a:stretch>
        </p:blipFill>
        <p:spPr>
          <a:xfrm>
            <a:off x="6445285" y="3429000"/>
            <a:ext cx="4919574" cy="1443859"/>
          </a:xfrm>
          <a:prstGeom prst="rect">
            <a:avLst/>
          </a:prstGeom>
        </p:spPr>
      </p:pic>
      <p:sp>
        <p:nvSpPr>
          <p:cNvPr id="9" name="Title 1">
            <a:extLst>
              <a:ext uri="{FF2B5EF4-FFF2-40B4-BE49-F238E27FC236}">
                <a16:creationId xmlns:a16="http://schemas.microsoft.com/office/drawing/2014/main" id="{C200F4E0-A9BA-4C5E-A88C-2D127467CD1C}"/>
              </a:ext>
            </a:extLst>
          </p:cNvPr>
          <p:cNvSpPr txBox="1">
            <a:spLocks/>
          </p:cNvSpPr>
          <p:nvPr/>
        </p:nvSpPr>
        <p:spPr>
          <a:xfrm>
            <a:off x="7685650" y="3130379"/>
            <a:ext cx="2438844" cy="341098"/>
          </a:xfrm>
          <a:prstGeom prst="rect">
            <a:avLst/>
          </a:prstGeom>
        </p:spPr>
        <p:txBody>
          <a:bodyPr vert="horz" lIns="91440" tIns="45720" rIns="91440" bIns="45720" rtlCol="0" anchor="b">
            <a:normAutofit fontScale="40000" lnSpcReduction="20000"/>
          </a:bodyPr>
          <a:lstStyle>
            <a:lvl1pPr algn="l" defTabSz="457200" rtl="0" eaLnBrk="1" latinLnBrk="0" hangingPunct="1">
              <a:spcBef>
                <a:spcPct val="0"/>
              </a:spcBef>
              <a:buNone/>
              <a:defRPr sz="4400" kern="1200">
                <a:solidFill>
                  <a:schemeClr val="accent3"/>
                </a:solidFill>
                <a:latin typeface="+mj-lt"/>
                <a:ea typeface="+mj-ea"/>
                <a:cs typeface="+mj-cs"/>
              </a:defRPr>
            </a:lvl1pPr>
          </a:lstStyle>
          <a:p>
            <a:pPr algn="ctr"/>
            <a:r>
              <a:rPr lang="en-US" dirty="0"/>
              <a:t>Example:</a:t>
            </a:r>
          </a:p>
        </p:txBody>
      </p:sp>
    </p:spTree>
    <p:extLst>
      <p:ext uri="{BB962C8B-B14F-4D97-AF65-F5344CB8AC3E}">
        <p14:creationId xmlns:p14="http://schemas.microsoft.com/office/powerpoint/2010/main" val="881376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8" y="0"/>
            <a:ext cx="11315501" cy="801412"/>
          </a:xfrm>
        </p:spPr>
        <p:txBody>
          <a:bodyPr>
            <a:normAutofit/>
          </a:bodyPr>
          <a:lstStyle/>
          <a:p>
            <a:pPr algn="ctr"/>
            <a:r>
              <a:rPr lang="en-US" dirty="0"/>
              <a:t>Revenue cont.</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39</a:t>
            </a:fld>
            <a:endParaRPr lang="en-US"/>
          </a:p>
        </p:txBody>
      </p:sp>
      <p:sp>
        <p:nvSpPr>
          <p:cNvPr id="5" name="Rectangle 4">
            <a:extLst>
              <a:ext uri="{FF2B5EF4-FFF2-40B4-BE49-F238E27FC236}">
                <a16:creationId xmlns:a16="http://schemas.microsoft.com/office/drawing/2014/main" id="{72616CB6-75D6-430B-B5A0-21DB9A237974}"/>
              </a:ext>
            </a:extLst>
          </p:cNvPr>
          <p:cNvSpPr/>
          <p:nvPr/>
        </p:nvSpPr>
        <p:spPr>
          <a:xfrm>
            <a:off x="493229" y="877233"/>
            <a:ext cx="11083578" cy="4801314"/>
          </a:xfrm>
          <a:prstGeom prst="rect">
            <a:avLst/>
          </a:prstGeom>
          <a:ln>
            <a:solidFill>
              <a:schemeClr val="accent3"/>
            </a:solidFill>
          </a:ln>
        </p:spPr>
        <p:txBody>
          <a:bodyPr wrap="square">
            <a:spAutoFit/>
          </a:bodyPr>
          <a:lstStyle/>
          <a:p>
            <a:pPr marL="285750" indent="-285750" fontAlgn="b">
              <a:buFont typeface="Arial" panose="020B0604020202020204" pitchFamily="34" charset="0"/>
              <a:buChar char="•"/>
            </a:pPr>
            <a:r>
              <a:rPr lang="en-US" dirty="0">
                <a:latin typeface="Calibri" panose="020F0502020204030204" pitchFamily="34" charset="0"/>
              </a:rPr>
              <a:t>This means that there is no difference between budgeting at Level 1 or at Level 2 for:</a:t>
            </a:r>
          </a:p>
          <a:p>
            <a:pPr marL="742950" lvl="1" indent="-285750" fontAlgn="b">
              <a:buFont typeface="Arial" panose="020B0604020202020204" pitchFamily="34" charset="0"/>
              <a:buChar char="•"/>
            </a:pPr>
            <a:r>
              <a:rPr lang="en-US" dirty="0">
                <a:latin typeface="Calibri" panose="020F0502020204030204" pitchFamily="34" charset="0"/>
              </a:rPr>
              <a:t>Tuition</a:t>
            </a:r>
          </a:p>
          <a:p>
            <a:pPr marL="742950" lvl="1" indent="-285750" fontAlgn="b">
              <a:buFont typeface="Arial" panose="020B0604020202020204" pitchFamily="34" charset="0"/>
              <a:buChar char="•"/>
            </a:pPr>
            <a:r>
              <a:rPr lang="en-US" dirty="0">
                <a:latin typeface="Calibri" panose="020F0502020204030204" pitchFamily="34" charset="0"/>
              </a:rPr>
              <a:t>Misc. Fees</a:t>
            </a:r>
          </a:p>
          <a:p>
            <a:pPr marL="742950" lvl="1" indent="-285750" fontAlgn="b">
              <a:buFont typeface="Arial" panose="020B0604020202020204" pitchFamily="34" charset="0"/>
              <a:buChar char="•"/>
            </a:pPr>
            <a:r>
              <a:rPr lang="en-US" dirty="0">
                <a:latin typeface="Calibri" panose="020F0502020204030204" pitchFamily="34" charset="0"/>
              </a:rPr>
              <a:t>Segregated Fees</a:t>
            </a:r>
          </a:p>
          <a:p>
            <a:pPr marL="742950" lvl="1" indent="-285750" fontAlgn="b">
              <a:buFont typeface="Arial" panose="020B0604020202020204" pitchFamily="34" charset="0"/>
              <a:buChar char="•"/>
            </a:pPr>
            <a:r>
              <a:rPr lang="en-US" dirty="0">
                <a:latin typeface="Calibri" panose="020F0502020204030204" pitchFamily="34" charset="0"/>
              </a:rPr>
              <a:t>Continuing Ed Fees</a:t>
            </a:r>
          </a:p>
          <a:p>
            <a:pPr marL="742950" lvl="1" indent="-285750" fontAlgn="b">
              <a:buFont typeface="Arial" panose="020B0604020202020204" pitchFamily="34" charset="0"/>
              <a:buChar char="•"/>
            </a:pPr>
            <a:r>
              <a:rPr lang="en-US" dirty="0">
                <a:latin typeface="Calibri" panose="020F0502020204030204" pitchFamily="34" charset="0"/>
              </a:rPr>
              <a:t>Housing Revenue</a:t>
            </a:r>
          </a:p>
          <a:p>
            <a:pPr marL="742950" lvl="1" indent="-285750" fontAlgn="b">
              <a:buFont typeface="Arial" panose="020B0604020202020204" pitchFamily="34" charset="0"/>
              <a:buChar char="•"/>
            </a:pPr>
            <a:r>
              <a:rPr lang="en-US" dirty="0">
                <a:latin typeface="Calibri" panose="020F0502020204030204" pitchFamily="34" charset="0"/>
              </a:rPr>
              <a:t>Parking Revenue, and </a:t>
            </a:r>
          </a:p>
          <a:p>
            <a:pPr marL="742950" lvl="1" indent="-285750" fontAlgn="b">
              <a:buFont typeface="Arial" panose="020B0604020202020204" pitchFamily="34" charset="0"/>
              <a:buChar char="•"/>
            </a:pPr>
            <a:r>
              <a:rPr lang="en-US" dirty="0">
                <a:latin typeface="Calibri" panose="020F0502020204030204" pitchFamily="34" charset="0"/>
              </a:rPr>
              <a:t>Textbook Sales &amp; Rental</a:t>
            </a: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p:txBody>
      </p:sp>
      <p:pic>
        <p:nvPicPr>
          <p:cNvPr id="18" name="Picture 17">
            <a:extLst>
              <a:ext uri="{FF2B5EF4-FFF2-40B4-BE49-F238E27FC236}">
                <a16:creationId xmlns:a16="http://schemas.microsoft.com/office/drawing/2014/main" id="{22818527-8F98-435A-8369-C2E198EB50D7}"/>
              </a:ext>
            </a:extLst>
          </p:cNvPr>
          <p:cNvPicPr>
            <a:picLocks noChangeAspect="1"/>
          </p:cNvPicPr>
          <p:nvPr/>
        </p:nvPicPr>
        <p:blipFill>
          <a:blip r:embed="rId3"/>
          <a:stretch>
            <a:fillRect/>
          </a:stretch>
        </p:blipFill>
        <p:spPr>
          <a:xfrm>
            <a:off x="3450420" y="3538945"/>
            <a:ext cx="4798891" cy="1652336"/>
          </a:xfrm>
          <a:prstGeom prst="rect">
            <a:avLst/>
          </a:prstGeom>
          <a:ln>
            <a:solidFill>
              <a:schemeClr val="accent1"/>
            </a:solidFill>
          </a:ln>
        </p:spPr>
      </p:pic>
    </p:spTree>
    <p:extLst>
      <p:ext uri="{BB962C8B-B14F-4D97-AF65-F5344CB8AC3E}">
        <p14:creationId xmlns:p14="http://schemas.microsoft.com/office/powerpoint/2010/main" val="419794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7ECC768-4477-419E-AE48-0C947F57E98F}"/>
              </a:ext>
            </a:extLst>
          </p:cNvPr>
          <p:cNvGraphicFramePr>
            <a:graphicFrameLocks noGrp="1"/>
          </p:cNvGraphicFramePr>
          <p:nvPr>
            <p:ph idx="1"/>
            <p:extLst>
              <p:ext uri="{D42A27DB-BD31-4B8C-83A1-F6EECF244321}">
                <p14:modId xmlns:p14="http://schemas.microsoft.com/office/powerpoint/2010/main" val="1953681269"/>
              </p:ext>
            </p:extLst>
          </p:nvPr>
        </p:nvGraphicFramePr>
        <p:xfrm>
          <a:off x="284163" y="436880"/>
          <a:ext cx="11577637" cy="553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459FFC5-C7A5-48E6-AD7E-DBC67D983FD4}"/>
              </a:ext>
            </a:extLst>
          </p:cNvPr>
          <p:cNvSpPr>
            <a:spLocks noGrp="1"/>
          </p:cNvSpPr>
          <p:nvPr>
            <p:ph type="sldNum" sz="quarter" idx="12"/>
          </p:nvPr>
        </p:nvSpPr>
        <p:spPr/>
        <p:txBody>
          <a:bodyPr/>
          <a:lstStyle/>
          <a:p>
            <a:fld id="{678F7216-1C8D-9C4B-8765-95E531582293}" type="slidenum">
              <a:rPr lang="en-US" smtClean="0"/>
              <a:t>4</a:t>
            </a:fld>
            <a:endParaRPr lang="en-US"/>
          </a:p>
        </p:txBody>
      </p:sp>
      <p:sp>
        <p:nvSpPr>
          <p:cNvPr id="6" name="TextBox 5">
            <a:extLst>
              <a:ext uri="{FF2B5EF4-FFF2-40B4-BE49-F238E27FC236}">
                <a16:creationId xmlns:a16="http://schemas.microsoft.com/office/drawing/2014/main" id="{D8A2FA3C-664D-459C-BB4D-2BA73487DD25}"/>
              </a:ext>
            </a:extLst>
          </p:cNvPr>
          <p:cNvSpPr txBox="1"/>
          <p:nvPr/>
        </p:nvSpPr>
        <p:spPr>
          <a:xfrm>
            <a:off x="493229" y="436880"/>
            <a:ext cx="4551680" cy="1077218"/>
          </a:xfrm>
          <a:prstGeom prst="rect">
            <a:avLst/>
          </a:prstGeom>
          <a:noFill/>
        </p:spPr>
        <p:txBody>
          <a:bodyPr wrap="square" rtlCol="0">
            <a:spAutoFit/>
          </a:bodyPr>
          <a:lstStyle/>
          <a:p>
            <a:r>
              <a:rPr lang="en-US" sz="3200" dirty="0">
                <a:solidFill>
                  <a:schemeClr val="accent3"/>
                </a:solidFill>
              </a:rPr>
              <a:t>Budget CoA Background - Levels</a:t>
            </a:r>
          </a:p>
        </p:txBody>
      </p:sp>
      <p:sp>
        <p:nvSpPr>
          <p:cNvPr id="7" name="TextBox 6">
            <a:extLst>
              <a:ext uri="{FF2B5EF4-FFF2-40B4-BE49-F238E27FC236}">
                <a16:creationId xmlns:a16="http://schemas.microsoft.com/office/drawing/2014/main" id="{D59737C2-657F-4734-88D0-E0A3D80298C2}"/>
              </a:ext>
            </a:extLst>
          </p:cNvPr>
          <p:cNvSpPr txBox="1"/>
          <p:nvPr/>
        </p:nvSpPr>
        <p:spPr>
          <a:xfrm>
            <a:off x="493230" y="1817824"/>
            <a:ext cx="3484882" cy="1754326"/>
          </a:xfrm>
          <a:prstGeom prst="rect">
            <a:avLst/>
          </a:prstGeom>
          <a:noFill/>
        </p:spPr>
        <p:txBody>
          <a:bodyPr wrap="square" rtlCol="0">
            <a:spAutoFit/>
          </a:bodyPr>
          <a:lstStyle/>
          <a:p>
            <a:r>
              <a:rPr lang="en-US" sz="3600" dirty="0"/>
              <a:t>There are </a:t>
            </a:r>
            <a:r>
              <a:rPr lang="en-US" sz="3600" b="1" u="sng" dirty="0"/>
              <a:t>Four</a:t>
            </a:r>
            <a:r>
              <a:rPr lang="en-US" sz="3600" dirty="0"/>
              <a:t> specific account levels in Plan UW</a:t>
            </a:r>
          </a:p>
        </p:txBody>
      </p:sp>
    </p:spTree>
    <p:extLst>
      <p:ext uri="{BB962C8B-B14F-4D97-AF65-F5344CB8AC3E}">
        <p14:creationId xmlns:p14="http://schemas.microsoft.com/office/powerpoint/2010/main" val="3968359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9" y="260059"/>
            <a:ext cx="11315501" cy="642454"/>
          </a:xfrm>
        </p:spPr>
        <p:txBody>
          <a:bodyPr>
            <a:normAutofit fontScale="90000"/>
          </a:bodyPr>
          <a:lstStyle/>
          <a:p>
            <a:pPr algn="ctr"/>
            <a:r>
              <a:rPr lang="en-US" dirty="0"/>
              <a:t>So now what? What levels should I use?</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40</a:t>
            </a:fld>
            <a:endParaRPr lang="en-US"/>
          </a:p>
        </p:txBody>
      </p:sp>
      <p:sp>
        <p:nvSpPr>
          <p:cNvPr id="5" name="Rectangle 4">
            <a:extLst>
              <a:ext uri="{FF2B5EF4-FFF2-40B4-BE49-F238E27FC236}">
                <a16:creationId xmlns:a16="http://schemas.microsoft.com/office/drawing/2014/main" id="{5FFAE7E3-F65D-4270-8283-6C5D46D20192}"/>
              </a:ext>
            </a:extLst>
          </p:cNvPr>
          <p:cNvSpPr/>
          <p:nvPr/>
        </p:nvSpPr>
        <p:spPr>
          <a:xfrm>
            <a:off x="493229" y="1053402"/>
            <a:ext cx="11377193" cy="5078313"/>
          </a:xfrm>
          <a:prstGeom prst="rect">
            <a:avLst/>
          </a:prstGeom>
          <a:ln>
            <a:solidFill>
              <a:schemeClr val="accent3"/>
            </a:solidFill>
          </a:ln>
        </p:spPr>
        <p:txBody>
          <a:bodyPr wrap="square">
            <a:spAutoFit/>
          </a:bodyPr>
          <a:lstStyle/>
          <a:p>
            <a:pPr marL="285750" indent="-285750" fontAlgn="b">
              <a:buFont typeface="Arial" panose="020B0604020202020204" pitchFamily="34" charset="0"/>
              <a:buChar char="•"/>
            </a:pPr>
            <a:r>
              <a:rPr lang="en-US" dirty="0">
                <a:latin typeface="Calibri" panose="020F0502020204030204" pitchFamily="34" charset="0"/>
              </a:rPr>
              <a:t>There are no requirements from system, so the decision falls to the Institutions - But how do I go about deciding?</a:t>
            </a: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r>
              <a:rPr lang="en-US" dirty="0">
                <a:latin typeface="Calibri" panose="020F0502020204030204" pitchFamily="34" charset="0"/>
              </a:rPr>
              <a:t>Recommendation – Use the Budget Account Level Documentation to develop a matrix about what levels you plan to use by the account categories, divisions, funds, etc. – Go as granular or High level as you would like or need!</a:t>
            </a: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r>
              <a:rPr lang="en-US" dirty="0">
                <a:latin typeface="Calibri" panose="020F0502020204030204" pitchFamily="34" charset="0"/>
              </a:rPr>
              <a:t>An example may look like the following:</a:t>
            </a: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marL="285750" indent="-285750" fontAlgn="b">
              <a:buFont typeface="Arial" panose="020B0604020202020204" pitchFamily="34" charset="0"/>
              <a:buChar char="•"/>
            </a:pPr>
            <a:endParaRPr lang="en-US" dirty="0">
              <a:latin typeface="Calibri" panose="020F0502020204030204" pitchFamily="34" charset="0"/>
            </a:endParaRPr>
          </a:p>
          <a:p>
            <a:pPr fontAlgn="b"/>
            <a:endParaRPr lang="en-US" dirty="0">
              <a:latin typeface="Calibri" panose="020F0502020204030204" pitchFamily="34" charset="0"/>
            </a:endParaRPr>
          </a:p>
          <a:p>
            <a:pPr marL="285750" indent="-285750" fontAlgn="b">
              <a:buFont typeface="Arial" panose="020B0604020202020204" pitchFamily="34" charset="0"/>
              <a:buChar char="•"/>
            </a:pPr>
            <a:r>
              <a:rPr lang="en-US" dirty="0">
                <a:latin typeface="Calibri" panose="020F0502020204030204" pitchFamily="34" charset="0"/>
              </a:rPr>
              <a:t>This is not required, and there is no set format to use, but this exercise may help Institutions in deciding what levels to use for what.</a:t>
            </a:r>
          </a:p>
        </p:txBody>
      </p:sp>
      <p:pic>
        <p:nvPicPr>
          <p:cNvPr id="6" name="Picture 5">
            <a:extLst>
              <a:ext uri="{FF2B5EF4-FFF2-40B4-BE49-F238E27FC236}">
                <a16:creationId xmlns:a16="http://schemas.microsoft.com/office/drawing/2014/main" id="{36A59878-FAD8-4445-B994-8008798602C7}"/>
              </a:ext>
            </a:extLst>
          </p:cNvPr>
          <p:cNvPicPr>
            <a:picLocks noChangeAspect="1"/>
          </p:cNvPicPr>
          <p:nvPr/>
        </p:nvPicPr>
        <p:blipFill>
          <a:blip r:embed="rId3"/>
          <a:stretch>
            <a:fillRect/>
          </a:stretch>
        </p:blipFill>
        <p:spPr>
          <a:xfrm>
            <a:off x="2407305" y="2748851"/>
            <a:ext cx="6887697" cy="2644013"/>
          </a:xfrm>
          <a:prstGeom prst="rect">
            <a:avLst/>
          </a:prstGeom>
        </p:spPr>
      </p:pic>
    </p:spTree>
    <p:extLst>
      <p:ext uri="{BB962C8B-B14F-4D97-AF65-F5344CB8AC3E}">
        <p14:creationId xmlns:p14="http://schemas.microsoft.com/office/powerpoint/2010/main" val="3795519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24" y="2366128"/>
            <a:ext cx="11315501" cy="801412"/>
          </a:xfrm>
        </p:spPr>
        <p:txBody>
          <a:bodyPr>
            <a:normAutofit/>
          </a:bodyPr>
          <a:lstStyle/>
          <a:p>
            <a:pPr algn="ctr"/>
            <a:r>
              <a:rPr lang="en-US" dirty="0"/>
              <a:t>Questions?</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41</a:t>
            </a:fld>
            <a:endParaRPr lang="en-US"/>
          </a:p>
        </p:txBody>
      </p:sp>
    </p:spTree>
    <p:extLst>
      <p:ext uri="{BB962C8B-B14F-4D97-AF65-F5344CB8AC3E}">
        <p14:creationId xmlns:p14="http://schemas.microsoft.com/office/powerpoint/2010/main" val="35127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8" y="443226"/>
            <a:ext cx="11315501" cy="801412"/>
          </a:xfrm>
        </p:spPr>
        <p:txBody>
          <a:bodyPr>
            <a:normAutofit/>
          </a:bodyPr>
          <a:lstStyle/>
          <a:p>
            <a:pPr algn="ctr"/>
            <a:r>
              <a:rPr lang="en-US" dirty="0"/>
              <a:t>Budget CoA Background – Account Categories</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5</a:t>
            </a:fld>
            <a:endParaRPr lang="en-US"/>
          </a:p>
        </p:txBody>
      </p:sp>
      <p:graphicFrame>
        <p:nvGraphicFramePr>
          <p:cNvPr id="5" name="Table 4">
            <a:extLst>
              <a:ext uri="{FF2B5EF4-FFF2-40B4-BE49-F238E27FC236}">
                <a16:creationId xmlns:a16="http://schemas.microsoft.com/office/drawing/2014/main" id="{F885EB1F-62E5-476E-9215-3FE2BEA6CFDC}"/>
              </a:ext>
            </a:extLst>
          </p:cNvPr>
          <p:cNvGraphicFramePr>
            <a:graphicFrameLocks noGrp="1"/>
          </p:cNvGraphicFramePr>
          <p:nvPr>
            <p:extLst>
              <p:ext uri="{D42A27DB-BD31-4B8C-83A1-F6EECF244321}">
                <p14:modId xmlns:p14="http://schemas.microsoft.com/office/powerpoint/2010/main" val="1307202951"/>
              </p:ext>
            </p:extLst>
          </p:nvPr>
        </p:nvGraphicFramePr>
        <p:xfrm>
          <a:off x="1183114" y="1930200"/>
          <a:ext cx="9825770" cy="2997600"/>
        </p:xfrm>
        <a:graphic>
          <a:graphicData uri="http://schemas.openxmlformats.org/drawingml/2006/table">
            <a:tbl>
              <a:tblPr firstRow="1" firstCol="1" bandRow="1">
                <a:tableStyleId>{F5AB1C69-6EDB-4FF4-983F-18BD219EF322}</a:tableStyleId>
              </a:tblPr>
              <a:tblGrid>
                <a:gridCol w="1965154">
                  <a:extLst>
                    <a:ext uri="{9D8B030D-6E8A-4147-A177-3AD203B41FA5}">
                      <a16:colId xmlns:a16="http://schemas.microsoft.com/office/drawing/2014/main" val="306651627"/>
                    </a:ext>
                  </a:extLst>
                </a:gridCol>
                <a:gridCol w="1965154">
                  <a:extLst>
                    <a:ext uri="{9D8B030D-6E8A-4147-A177-3AD203B41FA5}">
                      <a16:colId xmlns:a16="http://schemas.microsoft.com/office/drawing/2014/main" val="3952210578"/>
                    </a:ext>
                  </a:extLst>
                </a:gridCol>
                <a:gridCol w="1965154">
                  <a:extLst>
                    <a:ext uri="{9D8B030D-6E8A-4147-A177-3AD203B41FA5}">
                      <a16:colId xmlns:a16="http://schemas.microsoft.com/office/drawing/2014/main" val="4146653368"/>
                    </a:ext>
                  </a:extLst>
                </a:gridCol>
                <a:gridCol w="1965154">
                  <a:extLst>
                    <a:ext uri="{9D8B030D-6E8A-4147-A177-3AD203B41FA5}">
                      <a16:colId xmlns:a16="http://schemas.microsoft.com/office/drawing/2014/main" val="2764894421"/>
                    </a:ext>
                  </a:extLst>
                </a:gridCol>
                <a:gridCol w="1965154">
                  <a:extLst>
                    <a:ext uri="{9D8B030D-6E8A-4147-A177-3AD203B41FA5}">
                      <a16:colId xmlns:a16="http://schemas.microsoft.com/office/drawing/2014/main" val="3025818881"/>
                    </a:ext>
                  </a:extLst>
                </a:gridCol>
              </a:tblGrid>
              <a:tr h="599520">
                <a:tc>
                  <a:txBody>
                    <a:bodyPr/>
                    <a:lstStyle/>
                    <a:p>
                      <a:pPr marL="0" marR="0">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rPr>
                        <a:t>Salary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Fringe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Non-Comp</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Revenue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255211843"/>
                  </a:ext>
                </a:extLst>
              </a:tr>
              <a:tr h="599520">
                <a:tc>
                  <a:txBody>
                    <a:bodyPr/>
                    <a:lstStyle/>
                    <a:p>
                      <a:pPr marL="0" marR="0" algn="ctr">
                        <a:spcBef>
                          <a:spcPts val="0"/>
                        </a:spcBef>
                        <a:spcAft>
                          <a:spcPts val="0"/>
                        </a:spcAft>
                      </a:pPr>
                      <a:r>
                        <a:rPr lang="en-US" sz="1400">
                          <a:effectLst/>
                        </a:rPr>
                        <a:t>Level 1</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rowSpan="4">
                  <a:txBody>
                    <a:bodyPr/>
                    <a:lstStyle/>
                    <a:p>
                      <a:pPr marL="0" marR="0" algn="ctr">
                        <a:spcBef>
                          <a:spcPts val="0"/>
                        </a:spcBef>
                        <a:spcAft>
                          <a:spcPts val="0"/>
                        </a:spcAft>
                      </a:pPr>
                      <a:r>
                        <a:rPr lang="en-US" sz="1400" dirty="0">
                          <a:effectLst/>
                        </a:rPr>
                        <a:t>#N/A</a:t>
                      </a:r>
                    </a:p>
                    <a:p>
                      <a:pPr marL="0" marR="0" algn="ctr">
                        <a:spcBef>
                          <a:spcPts val="0"/>
                        </a:spcBef>
                        <a:spcAft>
                          <a:spcPts val="0"/>
                        </a:spcAft>
                      </a:pPr>
                      <a:endParaRPr lang="en-US" sz="1400" dirty="0">
                        <a:effectLst/>
                      </a:endParaRPr>
                    </a:p>
                    <a:p>
                      <a:pPr marL="0" marR="0" algn="ctr">
                        <a:spcBef>
                          <a:spcPts val="0"/>
                        </a:spcBef>
                        <a:spcAft>
                          <a:spcPts val="0"/>
                        </a:spcAft>
                      </a:pPr>
                      <a:r>
                        <a:rPr lang="en-US" sz="1400" dirty="0">
                          <a:effectLst/>
                        </a:rPr>
                        <a:t>Budgeted in CAT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16</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51</a:t>
                      </a:r>
                    </a:p>
                  </a:txBody>
                  <a:tcPr marL="68580" marR="68580" marT="0" marB="0" anchor="ctr"/>
                </a:tc>
                <a:extLst>
                  <a:ext uri="{0D108BD9-81ED-4DB2-BD59-A6C34878D82A}">
                    <a16:rowId xmlns:a16="http://schemas.microsoft.com/office/drawing/2014/main" val="1393308579"/>
                  </a:ext>
                </a:extLst>
              </a:tr>
              <a:tr h="599520">
                <a:tc>
                  <a:txBody>
                    <a:bodyPr/>
                    <a:lstStyle/>
                    <a:p>
                      <a:pPr marL="0" marR="0" algn="ctr">
                        <a:spcBef>
                          <a:spcPts val="0"/>
                        </a:spcBef>
                        <a:spcAft>
                          <a:spcPts val="0"/>
                        </a:spcAft>
                      </a:pPr>
                      <a:r>
                        <a:rPr lang="en-US" sz="1400">
                          <a:effectLst/>
                        </a:rPr>
                        <a:t>Level 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v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44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60</a:t>
                      </a:r>
                    </a:p>
                  </a:txBody>
                  <a:tcPr marL="68580" marR="68580" marT="0" marB="0" anchor="ctr"/>
                </a:tc>
                <a:extLst>
                  <a:ext uri="{0D108BD9-81ED-4DB2-BD59-A6C34878D82A}">
                    <a16:rowId xmlns:a16="http://schemas.microsoft.com/office/drawing/2014/main" val="4074136731"/>
                  </a:ext>
                </a:extLst>
              </a:tr>
              <a:tr h="599520">
                <a:tc>
                  <a:txBody>
                    <a:bodyPr/>
                    <a:lstStyle/>
                    <a:p>
                      <a:pPr marL="0" marR="0" algn="ctr">
                        <a:spcBef>
                          <a:spcPts val="0"/>
                        </a:spcBef>
                        <a:spcAft>
                          <a:spcPts val="0"/>
                        </a:spcAft>
                      </a:pPr>
                      <a:r>
                        <a:rPr lang="en-US" sz="1400" dirty="0">
                          <a:effectLst/>
                        </a:rPr>
                        <a:t>Level 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v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 19</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241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265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715233905"/>
                  </a:ext>
                </a:extLst>
              </a:tr>
              <a:tr h="599520">
                <a:tc>
                  <a:txBody>
                    <a:bodyPr/>
                    <a:lstStyle/>
                    <a:p>
                      <a:pPr marL="0" marR="0" algn="ctr">
                        <a:spcBef>
                          <a:spcPts val="0"/>
                        </a:spcBef>
                        <a:spcAft>
                          <a:spcPts val="0"/>
                        </a:spcAft>
                      </a:pPr>
                      <a:r>
                        <a:rPr lang="en-US" sz="1400" dirty="0">
                          <a:effectLst/>
                        </a:rPr>
                        <a:t>Level 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v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62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670476373"/>
                  </a:ext>
                </a:extLst>
              </a:tr>
            </a:tbl>
          </a:graphicData>
        </a:graphic>
      </p:graphicFrame>
    </p:spTree>
    <p:extLst>
      <p:ext uri="{BB962C8B-B14F-4D97-AF65-F5344CB8AC3E}">
        <p14:creationId xmlns:p14="http://schemas.microsoft.com/office/powerpoint/2010/main" val="1451060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9" y="231470"/>
            <a:ext cx="11315501" cy="801412"/>
          </a:xfrm>
        </p:spPr>
        <p:txBody>
          <a:bodyPr>
            <a:normAutofit/>
          </a:bodyPr>
          <a:lstStyle/>
          <a:p>
            <a:pPr algn="ctr"/>
            <a:r>
              <a:rPr lang="en-US" dirty="0"/>
              <a:t>Webforms – Nav Flows</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6</a:t>
            </a:fld>
            <a:endParaRPr lang="en-US"/>
          </a:p>
        </p:txBody>
      </p:sp>
      <p:pic>
        <p:nvPicPr>
          <p:cNvPr id="3" name="Picture 2">
            <a:extLst>
              <a:ext uri="{FF2B5EF4-FFF2-40B4-BE49-F238E27FC236}">
                <a16:creationId xmlns:a16="http://schemas.microsoft.com/office/drawing/2014/main" id="{619D7E2D-7EC5-4CD2-9E44-18B6FECAEBA7}"/>
              </a:ext>
            </a:extLst>
          </p:cNvPr>
          <p:cNvPicPr>
            <a:picLocks noChangeAspect="1"/>
          </p:cNvPicPr>
          <p:nvPr/>
        </p:nvPicPr>
        <p:blipFill>
          <a:blip r:embed="rId3"/>
          <a:stretch>
            <a:fillRect/>
          </a:stretch>
        </p:blipFill>
        <p:spPr>
          <a:xfrm>
            <a:off x="493229" y="2431101"/>
            <a:ext cx="4966465" cy="2664774"/>
          </a:xfrm>
          <a:prstGeom prst="rect">
            <a:avLst/>
          </a:prstGeom>
          <a:ln>
            <a:solidFill>
              <a:schemeClr val="accent1"/>
            </a:solidFill>
          </a:ln>
        </p:spPr>
      </p:pic>
      <p:pic>
        <p:nvPicPr>
          <p:cNvPr id="2050" name="Picture 2" descr="C:\Users\zpalet\AppData\Local\Temp\SNAGHTMLc714cb.PNG">
            <a:extLst>
              <a:ext uri="{FF2B5EF4-FFF2-40B4-BE49-F238E27FC236}">
                <a16:creationId xmlns:a16="http://schemas.microsoft.com/office/drawing/2014/main" id="{68222700-18C9-4A99-9129-984A02F0F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035" y="2433058"/>
            <a:ext cx="5823715" cy="266281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D68F5D7-4579-44AD-82AF-6D923568FA59}"/>
              </a:ext>
            </a:extLst>
          </p:cNvPr>
          <p:cNvSpPr/>
          <p:nvPr/>
        </p:nvSpPr>
        <p:spPr>
          <a:xfrm>
            <a:off x="2443077" y="1849308"/>
            <a:ext cx="1066767" cy="461665"/>
          </a:xfrm>
          <a:prstGeom prst="rect">
            <a:avLst/>
          </a:prstGeom>
        </p:spPr>
        <p:txBody>
          <a:bodyPr wrap="none">
            <a:spAutoFit/>
          </a:bodyPr>
          <a:lstStyle/>
          <a:p>
            <a:r>
              <a:rPr lang="en-US" sz="2400" b="1" dirty="0">
                <a:solidFill>
                  <a:schemeClr val="accent3"/>
                </a:solidFill>
              </a:rPr>
              <a:t>Level 1</a:t>
            </a:r>
            <a:endParaRPr lang="en-US" sz="2400" dirty="0"/>
          </a:p>
        </p:txBody>
      </p:sp>
      <p:sp>
        <p:nvSpPr>
          <p:cNvPr id="9" name="Rectangle 8">
            <a:extLst>
              <a:ext uri="{FF2B5EF4-FFF2-40B4-BE49-F238E27FC236}">
                <a16:creationId xmlns:a16="http://schemas.microsoft.com/office/drawing/2014/main" id="{C0E6B700-6691-4129-81D9-82B0B9BB7681}"/>
              </a:ext>
            </a:extLst>
          </p:cNvPr>
          <p:cNvSpPr/>
          <p:nvPr/>
        </p:nvSpPr>
        <p:spPr>
          <a:xfrm>
            <a:off x="8308508" y="1849308"/>
            <a:ext cx="1066767" cy="461665"/>
          </a:xfrm>
          <a:prstGeom prst="rect">
            <a:avLst/>
          </a:prstGeom>
        </p:spPr>
        <p:txBody>
          <a:bodyPr wrap="none">
            <a:spAutoFit/>
          </a:bodyPr>
          <a:lstStyle/>
          <a:p>
            <a:r>
              <a:rPr lang="en-US" sz="2400" b="1" dirty="0">
                <a:solidFill>
                  <a:schemeClr val="accent3"/>
                </a:solidFill>
              </a:rPr>
              <a:t>Level 3</a:t>
            </a:r>
            <a:endParaRPr lang="en-US" sz="2400" dirty="0"/>
          </a:p>
        </p:txBody>
      </p:sp>
      <p:sp>
        <p:nvSpPr>
          <p:cNvPr id="7" name="Rectangle 6">
            <a:extLst>
              <a:ext uri="{FF2B5EF4-FFF2-40B4-BE49-F238E27FC236}">
                <a16:creationId xmlns:a16="http://schemas.microsoft.com/office/drawing/2014/main" id="{E1B25179-9AA3-4C71-BA97-7A96392D57FB}"/>
              </a:ext>
            </a:extLst>
          </p:cNvPr>
          <p:cNvSpPr/>
          <p:nvPr/>
        </p:nvSpPr>
        <p:spPr>
          <a:xfrm>
            <a:off x="1089576" y="1170626"/>
            <a:ext cx="10012846" cy="461665"/>
          </a:xfrm>
          <a:prstGeom prst="rect">
            <a:avLst/>
          </a:prstGeom>
        </p:spPr>
        <p:txBody>
          <a:bodyPr wrap="square">
            <a:spAutoFit/>
          </a:bodyPr>
          <a:lstStyle/>
          <a:p>
            <a:r>
              <a:rPr lang="en-US" sz="2400" dirty="0"/>
              <a:t>The webforms in PlanUW are organized by the level of accounts they contain</a:t>
            </a:r>
            <a:endParaRPr lang="en-US" dirty="0"/>
          </a:p>
        </p:txBody>
      </p:sp>
    </p:spTree>
    <p:extLst>
      <p:ext uri="{BB962C8B-B14F-4D97-AF65-F5344CB8AC3E}">
        <p14:creationId xmlns:p14="http://schemas.microsoft.com/office/powerpoint/2010/main" val="238247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8" y="208036"/>
            <a:ext cx="11315501" cy="801412"/>
          </a:xfrm>
        </p:spPr>
        <p:txBody>
          <a:bodyPr>
            <a:normAutofit/>
          </a:bodyPr>
          <a:lstStyle/>
          <a:p>
            <a:pPr algn="ctr"/>
            <a:r>
              <a:rPr lang="en-US" sz="3600" dirty="0"/>
              <a:t>Webforms – Rollup (Rolldown) accounts vs. Input accounts</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7</a:t>
            </a:fld>
            <a:endParaRPr lang="en-US"/>
          </a:p>
        </p:txBody>
      </p:sp>
      <p:sp>
        <p:nvSpPr>
          <p:cNvPr id="6" name="TextBox 5">
            <a:extLst>
              <a:ext uri="{FF2B5EF4-FFF2-40B4-BE49-F238E27FC236}">
                <a16:creationId xmlns:a16="http://schemas.microsoft.com/office/drawing/2014/main" id="{5829CC98-27AA-4046-9121-63DCBBBF8537}"/>
              </a:ext>
            </a:extLst>
          </p:cNvPr>
          <p:cNvSpPr txBox="1"/>
          <p:nvPr/>
        </p:nvSpPr>
        <p:spPr>
          <a:xfrm>
            <a:off x="243022" y="1414560"/>
            <a:ext cx="11705951" cy="369332"/>
          </a:xfrm>
          <a:prstGeom prst="rect">
            <a:avLst/>
          </a:prstGeom>
          <a:noFill/>
        </p:spPr>
        <p:txBody>
          <a:bodyPr wrap="square" rtlCol="0">
            <a:spAutoFit/>
          </a:bodyPr>
          <a:lstStyle/>
          <a:p>
            <a:pPr algn="ctr"/>
            <a:r>
              <a:rPr lang="en-US" dirty="0"/>
              <a:t>Plan UW and GL accounts are Input accounts. Rollup accounts aggregate the Plan UW and GL accounts underneath them. </a:t>
            </a:r>
          </a:p>
        </p:txBody>
      </p:sp>
      <p:pic>
        <p:nvPicPr>
          <p:cNvPr id="8194" name="Picture 2" descr="C:\Users\zpalet\AppData\Local\Temp\SNAGHTML49531fe0.PNG">
            <a:extLst>
              <a:ext uri="{FF2B5EF4-FFF2-40B4-BE49-F238E27FC236}">
                <a16:creationId xmlns:a16="http://schemas.microsoft.com/office/drawing/2014/main" id="{869BF8CA-29EE-4199-8A1C-1C98A2A4B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65" y="2331251"/>
            <a:ext cx="5889934" cy="37642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196" name="Picture 4" descr="C:\Users\zpalet\AppData\Local\Temp\SNAGHTML495bd3f2.PNG">
            <a:extLst>
              <a:ext uri="{FF2B5EF4-FFF2-40B4-BE49-F238E27FC236}">
                <a16:creationId xmlns:a16="http://schemas.microsoft.com/office/drawing/2014/main" id="{D9C1C2F8-1E66-4FC3-B739-0712B8345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249" y="2331251"/>
            <a:ext cx="5569767" cy="37642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04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9" y="231470"/>
            <a:ext cx="11315501" cy="801412"/>
          </a:xfrm>
        </p:spPr>
        <p:txBody>
          <a:bodyPr>
            <a:normAutofit/>
          </a:bodyPr>
          <a:lstStyle/>
          <a:p>
            <a:pPr algn="ctr"/>
            <a:r>
              <a:rPr lang="en-US" dirty="0"/>
              <a:t>Budget CoA Levels – FAQ </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8</a:t>
            </a:fld>
            <a:endParaRPr lang="en-US"/>
          </a:p>
        </p:txBody>
      </p:sp>
      <p:sp>
        <p:nvSpPr>
          <p:cNvPr id="12" name="TextBox 11">
            <a:extLst>
              <a:ext uri="{FF2B5EF4-FFF2-40B4-BE49-F238E27FC236}">
                <a16:creationId xmlns:a16="http://schemas.microsoft.com/office/drawing/2014/main" id="{F108A33F-8CE1-4CB9-9728-DBB91D481241}"/>
              </a:ext>
            </a:extLst>
          </p:cNvPr>
          <p:cNvSpPr txBox="1"/>
          <p:nvPr/>
        </p:nvSpPr>
        <p:spPr>
          <a:xfrm>
            <a:off x="747939" y="1432458"/>
            <a:ext cx="11188620" cy="2308324"/>
          </a:xfrm>
          <a:prstGeom prst="rect">
            <a:avLst/>
          </a:prstGeom>
          <a:noFill/>
        </p:spPr>
        <p:txBody>
          <a:bodyPr wrap="square" rtlCol="0">
            <a:spAutoFit/>
          </a:bodyPr>
          <a:lstStyle/>
          <a:p>
            <a:r>
              <a:rPr lang="en-US" u="sng" dirty="0">
                <a:solidFill>
                  <a:schemeClr val="accent4"/>
                </a:solidFill>
              </a:rPr>
              <a:t>Can I use multiple levels to build my budget?</a:t>
            </a:r>
          </a:p>
          <a:p>
            <a:pPr marL="285750" indent="-285750">
              <a:buFont typeface="Arial" panose="020B0604020202020204" pitchFamily="34" charset="0"/>
              <a:buChar char="•"/>
            </a:pPr>
            <a:r>
              <a:rPr lang="en-US" dirty="0"/>
              <a:t>Yes – you can use different levels to build your budget, but it is important to understand why and where you are using different levels.</a:t>
            </a:r>
          </a:p>
          <a:p>
            <a:pPr marL="285750" indent="-285750">
              <a:buFont typeface="Arial" panose="020B0604020202020204" pitchFamily="34" charset="0"/>
              <a:buChar char="•"/>
            </a:pPr>
            <a:endParaRPr lang="en-US" dirty="0"/>
          </a:p>
          <a:p>
            <a:r>
              <a:rPr lang="en-US" u="sng" dirty="0">
                <a:solidFill>
                  <a:schemeClr val="accent4"/>
                </a:solidFill>
              </a:rPr>
              <a:t>Anything to watch out for when using multiple levels?</a:t>
            </a:r>
          </a:p>
          <a:p>
            <a:pPr marL="285750" indent="-285750">
              <a:buFont typeface="Arial" panose="020B0604020202020204" pitchFamily="34" charset="0"/>
              <a:buChar char="•"/>
            </a:pPr>
            <a:r>
              <a:rPr lang="en-US" dirty="0"/>
              <a:t>Be careful to not unintentionally enter the same budget data using different levels</a:t>
            </a:r>
          </a:p>
          <a:p>
            <a:pPr marL="285750" indent="-285750">
              <a:buFont typeface="Arial" panose="020B0604020202020204" pitchFamily="34" charset="0"/>
              <a:buChar char="•"/>
            </a:pPr>
            <a:r>
              <a:rPr lang="en-US" dirty="0"/>
              <a:t>Example – Do not budget  $100k for “Travel/Train/Recruit Plan UW” AND “Recruiting Plan UW” if it truly represents the same Budget</a:t>
            </a:r>
          </a:p>
        </p:txBody>
      </p:sp>
      <p:pic>
        <p:nvPicPr>
          <p:cNvPr id="3" name="Picture 2">
            <a:extLst>
              <a:ext uri="{FF2B5EF4-FFF2-40B4-BE49-F238E27FC236}">
                <a16:creationId xmlns:a16="http://schemas.microsoft.com/office/drawing/2014/main" id="{61BD3A2B-6CF7-43C3-B463-4A65EAF882E4}"/>
              </a:ext>
            </a:extLst>
          </p:cNvPr>
          <p:cNvPicPr>
            <a:picLocks noChangeAspect="1"/>
          </p:cNvPicPr>
          <p:nvPr/>
        </p:nvPicPr>
        <p:blipFill>
          <a:blip r:embed="rId3"/>
          <a:stretch>
            <a:fillRect/>
          </a:stretch>
        </p:blipFill>
        <p:spPr>
          <a:xfrm>
            <a:off x="2491237" y="3915545"/>
            <a:ext cx="7209524" cy="1895238"/>
          </a:xfrm>
          <a:prstGeom prst="rect">
            <a:avLst/>
          </a:prstGeom>
        </p:spPr>
      </p:pic>
    </p:spTree>
    <p:extLst>
      <p:ext uri="{BB962C8B-B14F-4D97-AF65-F5344CB8AC3E}">
        <p14:creationId xmlns:p14="http://schemas.microsoft.com/office/powerpoint/2010/main" val="222887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9" y="231470"/>
            <a:ext cx="11315501" cy="801412"/>
          </a:xfrm>
        </p:spPr>
        <p:txBody>
          <a:bodyPr>
            <a:normAutofit/>
          </a:bodyPr>
          <a:lstStyle/>
          <a:p>
            <a:pPr algn="ctr"/>
            <a:r>
              <a:rPr lang="en-US" dirty="0"/>
              <a:t>Budget CoA Levels – FAQ cont. </a:t>
            </a:r>
          </a:p>
        </p:txBody>
      </p:sp>
      <p:sp>
        <p:nvSpPr>
          <p:cNvPr id="4" name="Slide Number Placeholder 3">
            <a:extLst>
              <a:ext uri="{FF2B5EF4-FFF2-40B4-BE49-F238E27FC236}">
                <a16:creationId xmlns:a16="http://schemas.microsoft.com/office/drawing/2014/main" id="{5EAA5015-9480-4ADB-892C-DCDD639FB160}"/>
              </a:ext>
            </a:extLst>
          </p:cNvPr>
          <p:cNvSpPr>
            <a:spLocks noGrp="1"/>
          </p:cNvSpPr>
          <p:nvPr>
            <p:ph type="sldNum" sz="quarter" idx="12"/>
          </p:nvPr>
        </p:nvSpPr>
        <p:spPr/>
        <p:txBody>
          <a:bodyPr/>
          <a:lstStyle/>
          <a:p>
            <a:fld id="{678F7216-1C8D-9C4B-8765-95E531582293}" type="slidenum">
              <a:rPr lang="en-US" smtClean="0"/>
              <a:t>9</a:t>
            </a:fld>
            <a:endParaRPr lang="en-US"/>
          </a:p>
        </p:txBody>
      </p:sp>
      <p:sp>
        <p:nvSpPr>
          <p:cNvPr id="12" name="TextBox 11">
            <a:extLst>
              <a:ext uri="{FF2B5EF4-FFF2-40B4-BE49-F238E27FC236}">
                <a16:creationId xmlns:a16="http://schemas.microsoft.com/office/drawing/2014/main" id="{F108A33F-8CE1-4CB9-9728-DBB91D481241}"/>
              </a:ext>
            </a:extLst>
          </p:cNvPr>
          <p:cNvSpPr txBox="1"/>
          <p:nvPr/>
        </p:nvSpPr>
        <p:spPr>
          <a:xfrm>
            <a:off x="747939" y="1460259"/>
            <a:ext cx="11188620" cy="4801314"/>
          </a:xfrm>
          <a:prstGeom prst="rect">
            <a:avLst/>
          </a:prstGeom>
          <a:noFill/>
        </p:spPr>
        <p:txBody>
          <a:bodyPr wrap="square" rtlCol="0">
            <a:spAutoFit/>
          </a:bodyPr>
          <a:lstStyle/>
          <a:p>
            <a:r>
              <a:rPr lang="en-US" u="sng" dirty="0">
                <a:solidFill>
                  <a:schemeClr val="accent4"/>
                </a:solidFill>
              </a:rPr>
              <a:t>Do inputs at different levels overwrite each other?</a:t>
            </a:r>
          </a:p>
          <a:p>
            <a:pPr marL="285750" indent="-285750">
              <a:buFont typeface="Arial" panose="020B0604020202020204" pitchFamily="34" charset="0"/>
              <a:buChar char="•"/>
            </a:pPr>
            <a:r>
              <a:rPr lang="en-US" dirty="0"/>
              <a:t>No – An input into the “Travel/Train/Recruit Plan UW” Level 1 account will not overwrite an entry in the “Recruiting Plan UW” Level 2 account</a:t>
            </a:r>
          </a:p>
          <a:p>
            <a:pPr marL="285750" indent="-285750">
              <a:buFont typeface="Arial" panose="020B0604020202020204" pitchFamily="34" charset="0"/>
              <a:buChar char="•"/>
            </a:pPr>
            <a:endParaRPr lang="en-US" dirty="0"/>
          </a:p>
          <a:p>
            <a:r>
              <a:rPr lang="en-US" u="sng" dirty="0">
                <a:solidFill>
                  <a:schemeClr val="accent4"/>
                </a:solidFill>
              </a:rPr>
              <a:t>Can I use multiple levels and utilize the higher Levels as “other” accounts?</a:t>
            </a:r>
          </a:p>
          <a:p>
            <a:pPr marL="285750" indent="-285750">
              <a:buFont typeface="Arial" panose="020B0604020202020204" pitchFamily="34" charset="0"/>
              <a:buChar char="•"/>
            </a:pPr>
            <a:r>
              <a:rPr lang="en-US" dirty="0"/>
              <a:t>Yes - But again, it is important to understand and coordinate where you are doing this</a:t>
            </a:r>
            <a:endParaRPr lang="en-US" u="sng" dirty="0">
              <a:solidFill>
                <a:schemeClr val="accent4"/>
              </a:solidFill>
            </a:endParaRPr>
          </a:p>
          <a:p>
            <a:endParaRPr lang="en-US" u="sng" dirty="0">
              <a:solidFill>
                <a:schemeClr val="accent4"/>
              </a:solidFill>
            </a:endParaRPr>
          </a:p>
          <a:p>
            <a:r>
              <a:rPr lang="en-US" u="sng" dirty="0">
                <a:solidFill>
                  <a:schemeClr val="accent4"/>
                </a:solidFill>
              </a:rPr>
              <a:t>Are certain accounts being used in multiple levels?</a:t>
            </a:r>
          </a:p>
          <a:p>
            <a:pPr marL="285750" indent="-285750">
              <a:buFont typeface="Arial" panose="020B0604020202020204" pitchFamily="34" charset="0"/>
              <a:buChar char="•"/>
            </a:pPr>
            <a:r>
              <a:rPr lang="en-US" dirty="0"/>
              <a:t>Yes - To ensure that users can build a comprehensive budget without having to cross levels, higher level accounts (levels 1 and 2) are used in lowers levels when they don’t have the same level of detail as other account rollups.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For example, Maint &amp; Repairs PlanUW is included in level 1 and 2</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Also, GL accounts can exist at higher levels (such as 1 or 2) when they are the highest required level one needs to budget at. No Plan UW accounts were created in these cases.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For example, 3790 - Material for Resale is included in level 1, 2 and 3</a:t>
            </a:r>
          </a:p>
        </p:txBody>
      </p:sp>
    </p:spTree>
    <p:extLst>
      <p:ext uri="{BB962C8B-B14F-4D97-AF65-F5344CB8AC3E}">
        <p14:creationId xmlns:p14="http://schemas.microsoft.com/office/powerpoint/2010/main" val="147503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15157</TotalTime>
  <Words>2746</Words>
  <Application>Microsoft Office PowerPoint</Application>
  <PresentationFormat>Widescreen</PresentationFormat>
  <Paragraphs>702</Paragraphs>
  <Slides>41</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Narrow</vt:lpstr>
      <vt:lpstr>Calibri</vt:lpstr>
      <vt:lpstr>Times New Roman</vt:lpstr>
      <vt:lpstr>Verdana</vt:lpstr>
      <vt:lpstr>Custom Design</vt:lpstr>
      <vt:lpstr>   Brunch &amp; Learn –  Plan UW Budget Account Levels</vt:lpstr>
      <vt:lpstr>Agenda</vt:lpstr>
      <vt:lpstr>Budget CoA Background – Pre-work</vt:lpstr>
      <vt:lpstr>PowerPoint Presentation</vt:lpstr>
      <vt:lpstr>Budget CoA Background – Account Categories</vt:lpstr>
      <vt:lpstr>Webforms – Nav Flows</vt:lpstr>
      <vt:lpstr>Webforms – Rollup (Rolldown) accounts vs. Input accounts</vt:lpstr>
      <vt:lpstr>Budget CoA Levels – FAQ </vt:lpstr>
      <vt:lpstr>Budget CoA Levels – FAQ cont. </vt:lpstr>
      <vt:lpstr>Budget CoA Levels – FAQ cont. </vt:lpstr>
      <vt:lpstr>PowerPoint Presentation</vt:lpstr>
      <vt:lpstr>Salary</vt:lpstr>
      <vt:lpstr>FTE</vt:lpstr>
      <vt:lpstr>PowerPoint Presentation</vt:lpstr>
      <vt:lpstr>PowerPoint Presentation</vt:lpstr>
      <vt:lpstr>Fringe – Level 1</vt:lpstr>
      <vt:lpstr>Fringe – Level 2</vt:lpstr>
      <vt:lpstr>Fringe – Level 3</vt:lpstr>
      <vt:lpstr>Fringe – Level 4</vt:lpstr>
      <vt:lpstr>PowerPoint Presentation</vt:lpstr>
      <vt:lpstr>PowerPoint Presentation</vt:lpstr>
      <vt:lpstr>Non Comp Expenditures</vt:lpstr>
      <vt:lpstr>Non Comp Expenditures (Material for Resale)</vt:lpstr>
      <vt:lpstr>Non Comp Expenditures (Travel/Training/Recruiting)</vt:lpstr>
      <vt:lpstr>Non Comp Expenditures (Maintenance &amp; Repairs)</vt:lpstr>
      <vt:lpstr>Non Comp Expenditures (Utilities)</vt:lpstr>
      <vt:lpstr>Non Comp Expenditures (Supplies)</vt:lpstr>
      <vt:lpstr>Non Comp Expenditures (Services)</vt:lpstr>
      <vt:lpstr>Non Comp Expenditures (Misc. Expense)</vt:lpstr>
      <vt:lpstr>Non Comp Expenditures (Equipment)</vt:lpstr>
      <vt:lpstr>Non Comp Expenditures (Misc. Capital Exp)</vt:lpstr>
      <vt:lpstr>Non Comp Expenditures (Aid to Indv. &amp; Orgs)</vt:lpstr>
      <vt:lpstr>Non Comp Expenditures (Special Purpose)</vt:lpstr>
      <vt:lpstr>Non Comp Expenditures (Debt Service)</vt:lpstr>
      <vt:lpstr>Non Comp Expenditures (Sales Credits)</vt:lpstr>
      <vt:lpstr>PowerPoint Presentation</vt:lpstr>
      <vt:lpstr>PowerPoint Presentation</vt:lpstr>
      <vt:lpstr>Revenue</vt:lpstr>
      <vt:lpstr>Revenue cont.</vt:lpstr>
      <vt:lpstr>So now what? What levels should I use?</vt:lpstr>
      <vt:lpstr>Questions?</vt:lpstr>
    </vt:vector>
  </TitlesOfParts>
  <Company>UWSA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and Research:</dc:title>
  <dc:creator>Todd Bailey</dc:creator>
  <cp:lastModifiedBy>Zachary Palet</cp:lastModifiedBy>
  <cp:revision>363</cp:revision>
  <cp:lastPrinted>2018-09-07T20:09:32Z</cp:lastPrinted>
  <dcterms:created xsi:type="dcterms:W3CDTF">2017-02-22T19:20:28Z</dcterms:created>
  <dcterms:modified xsi:type="dcterms:W3CDTF">2018-11-07T17:03:30Z</dcterms:modified>
</cp:coreProperties>
</file>