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57"/>
  </p:notesMasterIdLst>
  <p:handoutMasterIdLst>
    <p:handoutMasterId r:id="rId58"/>
  </p:handoutMasterIdLst>
  <p:sldIdLst>
    <p:sldId id="294" r:id="rId5"/>
    <p:sldId id="296" r:id="rId6"/>
    <p:sldId id="462" r:id="rId7"/>
    <p:sldId id="506" r:id="rId8"/>
    <p:sldId id="596" r:id="rId9"/>
    <p:sldId id="601" r:id="rId10"/>
    <p:sldId id="564" r:id="rId11"/>
    <p:sldId id="612" r:id="rId12"/>
    <p:sldId id="597" r:id="rId13"/>
    <p:sldId id="576" r:id="rId14"/>
    <p:sldId id="599" r:id="rId15"/>
    <p:sldId id="607" r:id="rId16"/>
    <p:sldId id="608" r:id="rId17"/>
    <p:sldId id="613" r:id="rId18"/>
    <p:sldId id="609" r:id="rId19"/>
    <p:sldId id="600" r:id="rId20"/>
    <p:sldId id="610" r:id="rId21"/>
    <p:sldId id="617" r:id="rId22"/>
    <p:sldId id="615" r:id="rId23"/>
    <p:sldId id="618" r:id="rId24"/>
    <p:sldId id="611" r:id="rId25"/>
    <p:sldId id="602" r:id="rId26"/>
    <p:sldId id="565" r:id="rId27"/>
    <p:sldId id="567" r:id="rId28"/>
    <p:sldId id="569" r:id="rId29"/>
    <p:sldId id="570" r:id="rId30"/>
    <p:sldId id="619" r:id="rId31"/>
    <p:sldId id="603" r:id="rId32"/>
    <p:sldId id="572" r:id="rId33"/>
    <p:sldId id="574" r:id="rId34"/>
    <p:sldId id="586" r:id="rId35"/>
    <p:sldId id="587" r:id="rId36"/>
    <p:sldId id="588" r:id="rId37"/>
    <p:sldId id="575" r:id="rId38"/>
    <p:sldId id="585" r:id="rId39"/>
    <p:sldId id="577" r:id="rId40"/>
    <p:sldId id="579" r:id="rId41"/>
    <p:sldId id="507" r:id="rId42"/>
    <p:sldId id="580" r:id="rId43"/>
    <p:sldId id="581" r:id="rId44"/>
    <p:sldId id="582" r:id="rId45"/>
    <p:sldId id="589" r:id="rId46"/>
    <p:sldId id="573" r:id="rId47"/>
    <p:sldId id="590" r:id="rId48"/>
    <p:sldId id="583" r:id="rId49"/>
    <p:sldId id="584" r:id="rId50"/>
    <p:sldId id="591" r:id="rId51"/>
    <p:sldId id="592" r:id="rId52"/>
    <p:sldId id="593" r:id="rId53"/>
    <p:sldId id="489" r:id="rId54"/>
    <p:sldId id="490" r:id="rId55"/>
    <p:sldId id="491" r:id="rId56"/>
  </p:sldIdLst>
  <p:sldSz cx="12192000" cy="6858000"/>
  <p:notesSz cx="6858000" cy="91440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sey Creed" initials="KC" lastIdx="1" clrIdx="0">
    <p:extLst>
      <p:ext uri="{19B8F6BF-5375-455C-9EA6-DF929625EA0E}">
        <p15:presenceInfo xmlns:p15="http://schemas.microsoft.com/office/powerpoint/2012/main" userId="S-1-5-21-1275210071-583907252-725345543-127891" providerId="AD"/>
      </p:ext>
    </p:extLst>
  </p:cmAuthor>
  <p:cmAuthor id="2" name="Jacob Kuczmanski" initials="JK" lastIdx="6" clrIdx="1">
    <p:extLst>
      <p:ext uri="{19B8F6BF-5375-455C-9EA6-DF929625EA0E}">
        <p15:presenceInfo xmlns:p15="http://schemas.microsoft.com/office/powerpoint/2012/main" userId="S-1-5-21-1275210071-583907252-725345543-174268" providerId="AD"/>
      </p:ext>
    </p:extLst>
  </p:cmAuthor>
  <p:cmAuthor id="3" name="Jason Kaniss" initials="JK" lastIdx="20" clrIdx="2">
    <p:extLst>
      <p:ext uri="{19B8F6BF-5375-455C-9EA6-DF929625EA0E}">
        <p15:presenceInfo xmlns:p15="http://schemas.microsoft.com/office/powerpoint/2012/main" userId="S-1-5-21-1275210071-583907252-725345543-186621" providerId="AD"/>
      </p:ext>
    </p:extLst>
  </p:cmAuthor>
  <p:cmAuthor id="4" name="Rafael Quirarte" initials="RQ" lastIdx="11" clrIdx="3">
    <p:extLst>
      <p:ext uri="{19B8F6BF-5375-455C-9EA6-DF929625EA0E}">
        <p15:presenceInfo xmlns:p15="http://schemas.microsoft.com/office/powerpoint/2012/main" userId="S-1-5-21-1275210071-583907252-725345543-180531" providerId="AD"/>
      </p:ext>
    </p:extLst>
  </p:cmAuthor>
  <p:cmAuthor id="5" name="Rafael Quirarte" initials="RQ [2]" lastIdx="8" clrIdx="4">
    <p:extLst>
      <p:ext uri="{19B8F6BF-5375-455C-9EA6-DF929625EA0E}">
        <p15:presenceInfo xmlns:p15="http://schemas.microsoft.com/office/powerpoint/2012/main" userId="S::rquirarte@huronconsultinggroup.com::8ea23fd3-5a0c-4110-b399-a3a640fb3884" providerId="AD"/>
      </p:ext>
    </p:extLst>
  </p:cmAuthor>
  <p:cmAuthor id="6" name="Meghan Bridges" initials="MB" lastIdx="5" clrIdx="5">
    <p:extLst>
      <p:ext uri="{19B8F6BF-5375-455C-9EA6-DF929625EA0E}">
        <p15:presenceInfo xmlns:p15="http://schemas.microsoft.com/office/powerpoint/2012/main" userId="S::mbridges@huronconsultinggroup.com::2bae1fff-f2fb-4fef-9607-b57c46cb83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700000"/>
    <a:srgbClr val="FF7979"/>
    <a:srgbClr val="FFAFAF"/>
    <a:srgbClr val="FFCC00"/>
    <a:srgbClr val="FFE8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81" autoAdjust="0"/>
    <p:restoredTop sz="85781" autoAdjust="0"/>
  </p:normalViewPr>
  <p:slideViewPr>
    <p:cSldViewPr>
      <p:cViewPr varScale="1">
        <p:scale>
          <a:sx n="98" d="100"/>
          <a:sy n="98" d="100"/>
        </p:scale>
        <p:origin x="720" y="78"/>
      </p:cViewPr>
      <p:guideLst>
        <p:guide orient="horz" pos="2160"/>
        <p:guide pos="3840"/>
      </p:guideLst>
    </p:cSldViewPr>
  </p:slideViewPr>
  <p:notesTextViewPr>
    <p:cViewPr>
      <p:scale>
        <a:sx n="1" d="1"/>
        <a:sy n="1" d="1"/>
      </p:scale>
      <p:origin x="0" y="0"/>
    </p:cViewPr>
  </p:notesTextViewPr>
  <p:notesViewPr>
    <p:cSldViewPr>
      <p:cViewPr varScale="1">
        <p:scale>
          <a:sx n="66" d="100"/>
          <a:sy n="66" d="100"/>
        </p:scale>
        <p:origin x="313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gs" Target="tags/tag1.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18-11-13T10:42:27.780" idx="8">
    <p:pos x="10" y="10"/>
    <p:text>Trainers: Remember that these steps are only to be completed AFTER the Smart View URL is set up</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13CAE0-E12A-4554-910E-E082856A9E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BC0269-1D45-41CA-A36F-4DBC886138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C35895-98D9-45D9-88BE-0E882CED6C64}" type="datetimeFigureOut">
              <a:rPr lang="en-US" smtClean="0"/>
              <a:t>9/13/2019</a:t>
            </a:fld>
            <a:endParaRPr lang="en-US"/>
          </a:p>
        </p:txBody>
      </p:sp>
      <p:sp>
        <p:nvSpPr>
          <p:cNvPr id="4" name="Footer Placeholder 3">
            <a:extLst>
              <a:ext uri="{FF2B5EF4-FFF2-40B4-BE49-F238E27FC236}">
                <a16:creationId xmlns:a16="http://schemas.microsoft.com/office/drawing/2014/main" id="{522651E3-36A5-49B3-859B-A7C2AC5F0F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866B691-8234-4D8E-93F8-6A6EA91A6A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4ED058-C46B-4518-BED2-DAEA01CACB83}" type="slidenum">
              <a:rPr lang="en-US" smtClean="0"/>
              <a:t>‹#›</a:t>
            </a:fld>
            <a:endParaRPr lang="en-US"/>
          </a:p>
        </p:txBody>
      </p:sp>
    </p:spTree>
    <p:extLst>
      <p:ext uri="{BB962C8B-B14F-4D97-AF65-F5344CB8AC3E}">
        <p14:creationId xmlns:p14="http://schemas.microsoft.com/office/powerpoint/2010/main" val="1428408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8FCFAE-2FD0-4BC9-BBF6-D541AFD67211}" type="datetimeFigureOut">
              <a:rPr lang="en-US" smtClean="0"/>
              <a:t>9/13/2019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73F1CC-D614-4FB3-AC7D-98319C689F5D}" type="slidenum">
              <a:rPr lang="en-US" smtClean="0"/>
              <a:t>‹#›</a:t>
            </a:fld>
            <a:endParaRPr lang="en-US" dirty="0"/>
          </a:p>
        </p:txBody>
      </p:sp>
    </p:spTree>
    <p:extLst>
      <p:ext uri="{BB962C8B-B14F-4D97-AF65-F5344CB8AC3E}">
        <p14:creationId xmlns:p14="http://schemas.microsoft.com/office/powerpoint/2010/main" val="86374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2</a:t>
            </a:fld>
            <a:endParaRPr lang="en-US" dirty="0"/>
          </a:p>
        </p:txBody>
      </p:sp>
    </p:spTree>
    <p:extLst>
      <p:ext uri="{BB962C8B-B14F-4D97-AF65-F5344CB8AC3E}">
        <p14:creationId xmlns:p14="http://schemas.microsoft.com/office/powerpoint/2010/main" val="1333116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9</a:t>
            </a:fld>
            <a:endParaRPr lang="en-US" dirty="0"/>
          </a:p>
        </p:txBody>
      </p:sp>
    </p:spTree>
    <p:extLst>
      <p:ext uri="{BB962C8B-B14F-4D97-AF65-F5344CB8AC3E}">
        <p14:creationId xmlns:p14="http://schemas.microsoft.com/office/powerpoint/2010/main" val="4032029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10</a:t>
            </a:fld>
            <a:endParaRPr lang="en-US" dirty="0"/>
          </a:p>
        </p:txBody>
      </p:sp>
    </p:spTree>
    <p:extLst>
      <p:ext uri="{BB962C8B-B14F-4D97-AF65-F5344CB8AC3E}">
        <p14:creationId xmlns:p14="http://schemas.microsoft.com/office/powerpoint/2010/main" val="1901462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how “Query Ready Mode” is different from “Excel” file format</a:t>
            </a:r>
          </a:p>
        </p:txBody>
      </p:sp>
      <p:sp>
        <p:nvSpPr>
          <p:cNvPr id="4" name="Slide Number Placeholder 3"/>
          <p:cNvSpPr>
            <a:spLocks noGrp="1"/>
          </p:cNvSpPr>
          <p:nvPr>
            <p:ph type="sldNum" sz="quarter" idx="5"/>
          </p:nvPr>
        </p:nvSpPr>
        <p:spPr/>
        <p:txBody>
          <a:bodyPr/>
          <a:lstStyle/>
          <a:p>
            <a:fld id="{9373F1CC-D614-4FB3-AC7D-98319C689F5D}" type="slidenum">
              <a:rPr lang="en-US" smtClean="0"/>
              <a:t>17</a:t>
            </a:fld>
            <a:endParaRPr lang="en-US" dirty="0"/>
          </a:p>
        </p:txBody>
      </p:sp>
    </p:spTree>
    <p:extLst>
      <p:ext uri="{BB962C8B-B14F-4D97-AF65-F5344CB8AC3E}">
        <p14:creationId xmlns:p14="http://schemas.microsoft.com/office/powerpoint/2010/main" val="3430327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3F1CC-D614-4FB3-AC7D-98319C689F5D}" type="slidenum">
              <a:rPr lang="en-US" smtClean="0"/>
              <a:t>49</a:t>
            </a:fld>
            <a:endParaRPr lang="en-US" dirty="0"/>
          </a:p>
        </p:txBody>
      </p:sp>
    </p:spTree>
    <p:extLst>
      <p:ext uri="{BB962C8B-B14F-4D97-AF65-F5344CB8AC3E}">
        <p14:creationId xmlns:p14="http://schemas.microsoft.com/office/powerpoint/2010/main" val="2679999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descr="swish-image2.png">
            <a:extLst>
              <a:ext uri="{FF2B5EF4-FFF2-40B4-BE49-F238E27FC236}">
                <a16:creationId xmlns:a16="http://schemas.microsoft.com/office/drawing/2014/main" id="{F46526F0-5C41-4667-9C6E-02DF6EFC90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pic>
        <p:nvPicPr>
          <p:cNvPr id="7" name="Picture 6">
            <a:extLst>
              <a:ext uri="{FF2B5EF4-FFF2-40B4-BE49-F238E27FC236}">
                <a16:creationId xmlns:a16="http://schemas.microsoft.com/office/drawing/2014/main" id="{57D146DA-B311-4F34-AA03-B20CA5C36C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388316" y="6250798"/>
            <a:ext cx="2600539" cy="5948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084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descr="swish-image2.png">
            <a:extLst>
              <a:ext uri="{FF2B5EF4-FFF2-40B4-BE49-F238E27FC236}">
                <a16:creationId xmlns:a16="http://schemas.microsoft.com/office/drawing/2014/main" id="{4CE2532B-96D9-442E-863E-8F7B5E88B88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pic>
        <p:nvPicPr>
          <p:cNvPr id="7" name="Picture 6">
            <a:extLst>
              <a:ext uri="{FF2B5EF4-FFF2-40B4-BE49-F238E27FC236}">
                <a16:creationId xmlns:a16="http://schemas.microsoft.com/office/drawing/2014/main" id="{1D2918CD-B6F4-4D7E-84FE-C5A633ED30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388316" y="6250798"/>
            <a:ext cx="2600539" cy="5948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53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752601"/>
            <a:ext cx="11338560" cy="4373563"/>
          </a:xfrm>
          <a:prstGeom prst="rect">
            <a:avLst/>
          </a:prstGeom>
        </p:spPr>
        <p:txBody>
          <a:bodyPr/>
          <a:lstStyle>
            <a:lvl1pPr marL="182880" indent="-182880">
              <a:buFont typeface="Wingdings" panose="05000000000000000000" pitchFamily="2" charset="2"/>
              <a:buChar char="§"/>
              <a:defRPr sz="1600"/>
            </a:lvl1pPr>
            <a:lvl2pPr marL="742950" indent="-285750">
              <a:buFont typeface="Courier New" panose="02070309020205020404" pitchFamily="49" charset="0"/>
              <a:buChar char="o"/>
              <a:defRPr/>
            </a:lvl2pPr>
            <a:lvl4pPr marL="1600200" indent="-228600">
              <a:buFont typeface="Wingdings" panose="05000000000000000000" pitchFamily="2" charset="2"/>
              <a:buChar char="Ø"/>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06400" y="1066800"/>
            <a:ext cx="11338560" cy="585216"/>
          </a:xfrm>
          <a:prstGeom prst="rect">
            <a:avLst/>
          </a:prstGeom>
        </p:spPr>
        <p:txBody>
          <a:bodyPr>
            <a:normAutofit/>
          </a:bodyPr>
          <a:lstStyle>
            <a:lvl1pPr marL="0" indent="0">
              <a:buNone/>
              <a:defRPr sz="1600"/>
            </a:lvl1pPr>
          </a:lstStyle>
          <a:p>
            <a:pPr lvl="0"/>
            <a:r>
              <a:rPr lang="en-US" dirty="0"/>
              <a:t>Click to edit Master text styles</a:t>
            </a:r>
          </a:p>
        </p:txBody>
      </p:sp>
      <p:sp>
        <p:nvSpPr>
          <p:cNvPr id="5" name="Slide Number Placeholder 5"/>
          <p:cNvSpPr>
            <a:spLocks noGrp="1"/>
          </p:cNvSpPr>
          <p:nvPr>
            <p:ph type="sldNum" sz="quarter" idx="4"/>
          </p:nvPr>
        </p:nvSpPr>
        <p:spPr>
          <a:xfrm>
            <a:off x="11277601" y="6451398"/>
            <a:ext cx="606540" cy="178002"/>
          </a:xfrm>
          <a:prstGeom prst="rect">
            <a:avLst/>
          </a:prstGeom>
        </p:spPr>
        <p:txBody>
          <a:bodyPr vert="horz" wrap="square" lIns="91440" tIns="45720" rIns="91440" bIns="45720" numCol="1" anchor="ctr" anchorCtr="0" compatLnSpc="1">
            <a:prstTxWarp prst="textNoShape">
              <a:avLst/>
            </a:prstTxWarp>
          </a:bodyPr>
          <a:lstStyle>
            <a:lvl1pPr>
              <a:defRPr sz="1000" b="1" baseline="0">
                <a:solidFill>
                  <a:schemeClr val="tx1"/>
                </a:solidFill>
                <a:latin typeface="Arial Narrow" panose="020B0606020202030204" pitchFamily="34" charset="0"/>
                <a:ea typeface="Arial Narrow" panose="020B0606020202030204" pitchFamily="34" charset="0"/>
                <a:cs typeface="Arial" pitchFamily="34" charset="0"/>
              </a:defRPr>
            </a:lvl1pPr>
          </a:lstStyle>
          <a:p>
            <a:fld id="{5E9B6195-AEF7-4DF8-B36C-B411EC6C02A9}" type="slidenum">
              <a:rPr lang="en-US" smtClean="0"/>
              <a:pPr/>
              <a:t>‹#›</a:t>
            </a:fld>
            <a:endParaRPr lang="en-US" dirty="0"/>
          </a:p>
        </p:txBody>
      </p:sp>
      <p:sp>
        <p:nvSpPr>
          <p:cNvPr id="6" name="Rectangle 4">
            <a:extLst>
              <a:ext uri="{FF2B5EF4-FFF2-40B4-BE49-F238E27FC236}">
                <a16:creationId xmlns:a16="http://schemas.microsoft.com/office/drawing/2014/main" id="{C9FE235F-A147-4A10-824E-871A315316E0}"/>
              </a:ext>
            </a:extLst>
          </p:cNvPr>
          <p:cNvSpPr txBox="1">
            <a:spLocks noChangeArrowheads="1"/>
          </p:cNvSpPr>
          <p:nvPr userDrawn="1"/>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endParaRPr lang="en-US" sz="3600" b="0" dirty="0">
              <a:solidFill>
                <a:srgbClr val="700000"/>
              </a:solidFill>
            </a:endParaRPr>
          </a:p>
        </p:txBody>
      </p:sp>
    </p:spTree>
    <p:extLst>
      <p:ext uri="{BB962C8B-B14F-4D97-AF65-F5344CB8AC3E}">
        <p14:creationId xmlns:p14="http://schemas.microsoft.com/office/powerpoint/2010/main" val="302483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11277601" y="6451398"/>
            <a:ext cx="606540" cy="178002"/>
          </a:xfrm>
          <a:prstGeom prst="rect">
            <a:avLst/>
          </a:prstGeom>
        </p:spPr>
        <p:txBody>
          <a:bodyPr vert="horz" wrap="square" lIns="91440" tIns="45720" rIns="91440" bIns="45720" numCol="1" anchor="ctr" anchorCtr="0" compatLnSpc="1">
            <a:prstTxWarp prst="textNoShape">
              <a:avLst/>
            </a:prstTxWarp>
          </a:bodyPr>
          <a:lstStyle>
            <a:lvl1pPr>
              <a:defRPr sz="1000" b="1" baseline="0">
                <a:solidFill>
                  <a:schemeClr val="tx1"/>
                </a:solidFill>
                <a:latin typeface="Arial Narrow" panose="020B0606020202030204" pitchFamily="34" charset="0"/>
                <a:ea typeface="Arial Narrow" panose="020B0606020202030204" pitchFamily="34" charset="0"/>
                <a:cs typeface="Arial" pitchFamily="34" charset="0"/>
              </a:defRPr>
            </a:lvl1pPr>
          </a:lstStyle>
          <a:p>
            <a:fld id="{5E9B6195-AEF7-4DF8-B36C-B411EC6C02A9}" type="slidenum">
              <a:rPr lang="en-US" smtClean="0"/>
              <a:pPr/>
              <a:t>‹#›</a:t>
            </a:fld>
            <a:endParaRPr lang="en-US" dirty="0"/>
          </a:p>
        </p:txBody>
      </p:sp>
      <p:sp>
        <p:nvSpPr>
          <p:cNvPr id="5" name="Rectangle 4">
            <a:extLst>
              <a:ext uri="{FF2B5EF4-FFF2-40B4-BE49-F238E27FC236}">
                <a16:creationId xmlns:a16="http://schemas.microsoft.com/office/drawing/2014/main" id="{BE04104B-1340-4936-BA44-AC87FCC10031}"/>
              </a:ext>
            </a:extLst>
          </p:cNvPr>
          <p:cNvSpPr txBox="1">
            <a:spLocks noChangeArrowheads="1"/>
          </p:cNvSpPr>
          <p:nvPr userDrawn="1"/>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endParaRPr lang="en-US" sz="3600" b="0" dirty="0">
              <a:solidFill>
                <a:srgbClr val="700000"/>
              </a:solidFill>
            </a:endParaRPr>
          </a:p>
        </p:txBody>
      </p:sp>
    </p:spTree>
    <p:extLst>
      <p:ext uri="{BB962C8B-B14F-4D97-AF65-F5344CB8AC3E}">
        <p14:creationId xmlns:p14="http://schemas.microsoft.com/office/powerpoint/2010/main" val="263853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11277601" y="6451398"/>
            <a:ext cx="606540" cy="178002"/>
          </a:xfrm>
          <a:prstGeom prst="rect">
            <a:avLst/>
          </a:prstGeom>
        </p:spPr>
        <p:txBody>
          <a:bodyPr vert="horz" wrap="square" lIns="91440" tIns="45720" rIns="91440" bIns="45720" numCol="1" anchor="ctr" anchorCtr="0" compatLnSpc="1">
            <a:prstTxWarp prst="textNoShape">
              <a:avLst/>
            </a:prstTxWarp>
          </a:bodyPr>
          <a:lstStyle>
            <a:lvl1pPr>
              <a:defRPr sz="1000" b="1" baseline="0">
                <a:solidFill>
                  <a:schemeClr val="tx1"/>
                </a:solidFill>
                <a:latin typeface="Arial Narrow" panose="020B0606020202030204" pitchFamily="34" charset="0"/>
                <a:ea typeface="Arial Narrow" panose="020B0606020202030204" pitchFamily="34" charset="0"/>
                <a:cs typeface="Arial" pitchFamily="34" charset="0"/>
              </a:defRPr>
            </a:lvl1pPr>
          </a:lstStyle>
          <a:p>
            <a:fld id="{5E9B6195-AEF7-4DF8-B36C-B411EC6C02A9}" type="slidenum">
              <a:rPr lang="en-US" smtClean="0"/>
              <a:pPr/>
              <a:t>‹#›</a:t>
            </a:fld>
            <a:endParaRPr lang="en-US" dirty="0"/>
          </a:p>
        </p:txBody>
      </p:sp>
      <p:sp>
        <p:nvSpPr>
          <p:cNvPr id="4" name="Rectangle 4">
            <a:extLst>
              <a:ext uri="{FF2B5EF4-FFF2-40B4-BE49-F238E27FC236}">
                <a16:creationId xmlns:a16="http://schemas.microsoft.com/office/drawing/2014/main" id="{20902489-E4E4-491D-BCEE-22C858EBE837}"/>
              </a:ext>
            </a:extLst>
          </p:cNvPr>
          <p:cNvSpPr txBox="1">
            <a:spLocks noChangeArrowheads="1"/>
          </p:cNvSpPr>
          <p:nvPr userDrawn="1"/>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endParaRPr lang="en-US" sz="3600" b="0" dirty="0">
              <a:solidFill>
                <a:srgbClr val="700000"/>
              </a:solidFill>
            </a:endParaRPr>
          </a:p>
        </p:txBody>
      </p:sp>
    </p:spTree>
    <p:extLst>
      <p:ext uri="{BB962C8B-B14F-4D97-AF65-F5344CB8AC3E}">
        <p14:creationId xmlns:p14="http://schemas.microsoft.com/office/powerpoint/2010/main" val="2893013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11277601" y="6451398"/>
            <a:ext cx="606540" cy="178002"/>
          </a:xfrm>
          <a:prstGeom prst="rect">
            <a:avLst/>
          </a:prstGeom>
        </p:spPr>
        <p:txBody>
          <a:bodyPr vert="horz" wrap="square" lIns="91440" tIns="45720" rIns="91440" bIns="45720" numCol="1" anchor="ctr" anchorCtr="0" compatLnSpc="1">
            <a:prstTxWarp prst="textNoShape">
              <a:avLst/>
            </a:prstTxWarp>
          </a:bodyPr>
          <a:lstStyle>
            <a:lvl1pPr>
              <a:defRPr sz="1000" b="1" baseline="0">
                <a:solidFill>
                  <a:schemeClr val="tx1"/>
                </a:solidFill>
                <a:latin typeface="Arial Narrow" panose="020B0606020202030204" pitchFamily="34" charset="0"/>
                <a:ea typeface="Arial Narrow" panose="020B0606020202030204" pitchFamily="34" charset="0"/>
                <a:cs typeface="Arial" pitchFamily="34" charset="0"/>
              </a:defRPr>
            </a:lvl1pPr>
          </a:lstStyle>
          <a:p>
            <a:fld id="{5E9B6195-AEF7-4DF8-B36C-B411EC6C02A9}" type="slidenum">
              <a:rPr lang="en-US" smtClean="0"/>
              <a:pPr/>
              <a:t>‹#›</a:t>
            </a:fld>
            <a:endParaRPr lang="en-US" dirty="0"/>
          </a:p>
        </p:txBody>
      </p:sp>
      <p:sp>
        <p:nvSpPr>
          <p:cNvPr id="4" name="Rectangle 4">
            <a:extLst>
              <a:ext uri="{FF2B5EF4-FFF2-40B4-BE49-F238E27FC236}">
                <a16:creationId xmlns:a16="http://schemas.microsoft.com/office/drawing/2014/main" id="{EECC3C10-C2D5-4FB3-97F8-DEA2A899A08A}"/>
              </a:ext>
            </a:extLst>
          </p:cNvPr>
          <p:cNvSpPr txBox="1">
            <a:spLocks noChangeArrowheads="1"/>
          </p:cNvSpPr>
          <p:nvPr userDrawn="1"/>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endParaRPr lang="en-US" sz="3600" b="0" dirty="0">
              <a:solidFill>
                <a:srgbClr val="700000"/>
              </a:solidFill>
            </a:endParaRPr>
          </a:p>
        </p:txBody>
      </p:sp>
    </p:spTree>
    <p:extLst>
      <p:ext uri="{BB962C8B-B14F-4D97-AF65-F5344CB8AC3E}">
        <p14:creationId xmlns:p14="http://schemas.microsoft.com/office/powerpoint/2010/main" val="2720683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swish-image2.png">
            <a:extLst>
              <a:ext uri="{FF2B5EF4-FFF2-40B4-BE49-F238E27FC236}">
                <a16:creationId xmlns:a16="http://schemas.microsoft.com/office/drawing/2014/main" id="{EA777234-5983-4D4A-8CD7-3E333A15624F}"/>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pic>
        <p:nvPicPr>
          <p:cNvPr id="15" name="Picture 14">
            <a:extLst>
              <a:ext uri="{FF2B5EF4-FFF2-40B4-BE49-F238E27FC236}">
                <a16:creationId xmlns:a16="http://schemas.microsoft.com/office/drawing/2014/main" id="{7AAE6CAA-649B-4D5C-9CA5-6FAB3D0DCDC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9388316" y="6250798"/>
            <a:ext cx="2600539" cy="5948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B9DB27C-0EFB-4369-AC1C-9FBEA21548CA}"/>
              </a:ext>
            </a:extLst>
          </p:cNvPr>
          <p:cNvPicPr>
            <a:picLocks noChangeAspect="1"/>
          </p:cNvPicPr>
          <p:nvPr userDrawn="1"/>
        </p:nvPicPr>
        <p:blipFill>
          <a:blip r:embed="rId10"/>
          <a:stretch>
            <a:fillRect/>
          </a:stretch>
        </p:blipFill>
        <p:spPr>
          <a:xfrm>
            <a:off x="351692" y="136525"/>
            <a:ext cx="1170110" cy="563780"/>
          </a:xfrm>
          <a:prstGeom prst="rect">
            <a:avLst/>
          </a:prstGeom>
        </p:spPr>
      </p:pic>
    </p:spTree>
    <p:extLst>
      <p:ext uri="{BB962C8B-B14F-4D97-AF65-F5344CB8AC3E}">
        <p14:creationId xmlns:p14="http://schemas.microsoft.com/office/powerpoint/2010/main" val="1779546266"/>
      </p:ext>
    </p:extLst>
  </p:cSld>
  <p:clrMap bg1="lt1" tx1="dk1" bg2="lt2" tx2="dk2" accent1="accent1" accent2="accent2" accent3="accent3" accent4="accent4" accent5="accent5" accent6="accent6" hlink="hlink" folHlink="folHlink"/>
  <p:sldLayoutIdLst>
    <p:sldLayoutId id="2147483663" r:id="rId1"/>
    <p:sldLayoutId id="2147483669" r:id="rId2"/>
    <p:sldLayoutId id="2147483664" r:id="rId3"/>
    <p:sldLayoutId id="2147483665" r:id="rId4"/>
    <p:sldLayoutId id="2147483666" r:id="rId5"/>
    <p:sldLayoutId id="2147483667" r:id="rId6"/>
  </p:sldLayoutIdLst>
  <p:hf hdr="0" ftr="0" dt="0"/>
  <p:txStyles>
    <p:title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p:titleStyle>
    <p:bodyStyle>
      <a:lvl1pPr marL="182880" indent="-182880" algn="l" defTabSz="914400" rtl="0" eaLnBrk="1" latinLnBrk="0" hangingPunct="1">
        <a:spcBef>
          <a:spcPct val="20000"/>
        </a:spcBef>
        <a:buFont typeface="Wingdings" panose="05000000000000000000" pitchFamily="2" charset="2"/>
        <a:buChar char="§"/>
        <a:defRPr sz="18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Wingdings" panose="05000000000000000000" pitchFamily="2" charset="2"/>
        <a:buChar char="Ø"/>
        <a:defRPr sz="12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8.sv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comments" Target="../comments/comment1.xml"/><Relationship Id="rId5" Type="http://schemas.openxmlformats.org/officeDocument/2006/relationships/image" Target="../media/image17.sv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cid:image001.png@01D22083.17098470" TargetMode="Externa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45.jp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49.png"/><Relationship Id="rId5" Type="http://schemas.openxmlformats.org/officeDocument/2006/relationships/image" Target="../media/image48.jpg"/><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g"/><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58.jpeg"/></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67.png"/></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3.xml"/><Relationship Id="rId1" Type="http://schemas.openxmlformats.org/officeDocument/2006/relationships/tags" Target="../tags/tag21.xml"/><Relationship Id="rId5" Type="http://schemas.openxmlformats.org/officeDocument/2006/relationships/image" Target="../media/image70.png"/><Relationship Id="rId4" Type="http://schemas.openxmlformats.org/officeDocument/2006/relationships/image" Target="../media/image69.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75.svg"/></Relationships>
</file>

<file path=ppt/slides/_rels/slide5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77.svg"/></Relationships>
</file>

<file path=ppt/slides/_rels/slide52.xml.rels><?xml version="1.0" encoding="UTF-8" standalone="yes"?>
<Relationships xmlns="http://schemas.openxmlformats.org/package/2006/relationships"><Relationship Id="rId3" Type="http://schemas.openxmlformats.org/officeDocument/2006/relationships/hyperlink" Target="https://www.wisconsin.edu/budget-planning/system-project/" TargetMode="Externa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planning4-test-a573344.pbcs.us6.oraclecloud.com/HyperionPlanning/SmartView" TargetMode="External"/><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planning-test-a573344.pbcs.us6.oraclecloud.com/HyperionPlanning/SmartView" TargetMode="External"/><Relationship Id="rId2" Type="http://schemas.openxmlformats.org/officeDocument/2006/relationships/hyperlink" Target="https://planning4-test-a573344.pbcs.us6.oraclecloud.com/HyperionPlanning/SmartView" TargetMode="External"/><Relationship Id="rId1" Type="http://schemas.openxmlformats.org/officeDocument/2006/relationships/slideLayout" Target="../slideLayouts/slideLayout3.xml"/><Relationship Id="rId6" Type="http://schemas.openxmlformats.org/officeDocument/2006/relationships/hyperlink" Target="https://planning5-test-a573344.pbcs.us6.oraclecloud.com/HyperionPlanning/SmartView" TargetMode="External"/><Relationship Id="rId5" Type="http://schemas.openxmlformats.org/officeDocument/2006/relationships/hyperlink" Target="https://planning3-test-a573344.pbcs.us6.oraclecloud.com/HyperionPlanning/SmartView" TargetMode="External"/><Relationship Id="rId4" Type="http://schemas.openxmlformats.org/officeDocument/2006/relationships/hyperlink" Target="https://planning2-test-a573344.pbcs.us6.oraclecloud.com/HyperionPlanning/SmartVie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990600" y="2971800"/>
            <a:ext cx="7772400" cy="762000"/>
          </a:xfrm>
          <a:prstGeom prst="rect">
            <a:avLst/>
          </a:prstGeom>
        </p:spPr>
        <p:txBody>
          <a:bodyPr/>
          <a:lstStyle/>
          <a:p>
            <a:r>
              <a:rPr lang="en-US" sz="4000" dirty="0">
                <a:solidFill>
                  <a:srgbClr val="700000"/>
                </a:solidFill>
              </a:rPr>
              <a:t>Smart View</a:t>
            </a:r>
          </a:p>
        </p:txBody>
      </p:sp>
      <p:pic>
        <p:nvPicPr>
          <p:cNvPr id="1026" name="Picture 2" descr="Image result for smart view oracle cloud">
            <a:extLst>
              <a:ext uri="{FF2B5EF4-FFF2-40B4-BE49-F238E27FC236}">
                <a16:creationId xmlns:a16="http://schemas.microsoft.com/office/drawing/2014/main" id="{C7B21AAB-91FA-4C60-A531-91A519A9E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667000"/>
            <a:ext cx="4768554" cy="13239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60025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BCDBBD-9FCB-479D-8E57-C2033E7EFFA3}"/>
              </a:ext>
            </a:extLst>
          </p:cNvPr>
          <p:cNvPicPr>
            <a:picLocks noChangeAspect="1"/>
          </p:cNvPicPr>
          <p:nvPr/>
        </p:nvPicPr>
        <p:blipFill>
          <a:blip r:embed="rId3"/>
          <a:stretch>
            <a:fillRect/>
          </a:stretch>
        </p:blipFill>
        <p:spPr>
          <a:xfrm>
            <a:off x="6324601" y="1522995"/>
            <a:ext cx="5410200" cy="4649205"/>
          </a:xfrm>
          <a:prstGeom prst="rect">
            <a:avLst/>
          </a:prstGeom>
        </p:spPr>
      </p:pic>
      <p:sp>
        <p:nvSpPr>
          <p:cNvPr id="3" name="Content Placeholder 2">
            <a:extLst>
              <a:ext uri="{FF2B5EF4-FFF2-40B4-BE49-F238E27FC236}">
                <a16:creationId xmlns:a16="http://schemas.microsoft.com/office/drawing/2014/main" id="{0D83544F-9C82-4AB6-A6B6-F41305EE4FEF}"/>
              </a:ext>
            </a:extLst>
          </p:cNvPr>
          <p:cNvSpPr>
            <a:spLocks noGrp="1"/>
          </p:cNvSpPr>
          <p:nvPr>
            <p:ph idx="1"/>
          </p:nvPr>
        </p:nvSpPr>
        <p:spPr>
          <a:xfrm>
            <a:off x="685800" y="883881"/>
            <a:ext cx="10972800" cy="708145"/>
          </a:xfrm>
        </p:spPr>
        <p:txBody>
          <a:bodyPr/>
          <a:lstStyle/>
          <a:p>
            <a:pPr>
              <a:buNone/>
            </a:pPr>
            <a:r>
              <a:rPr lang="en-US" sz="1800" dirty="0"/>
              <a:t>Within </a:t>
            </a:r>
            <a:r>
              <a:rPr lang="en-US" sz="1800" b="1" dirty="0"/>
              <a:t>Data Options, </a:t>
            </a:r>
            <a:r>
              <a:rPr lang="en-US" sz="1800" dirty="0"/>
              <a:t>navigate to </a:t>
            </a:r>
            <a:r>
              <a:rPr lang="en-US" sz="1800" b="1" dirty="0"/>
              <a:t>Replacement, </a:t>
            </a:r>
            <a:r>
              <a:rPr lang="en-US" sz="1800" dirty="0"/>
              <a:t>adjust</a:t>
            </a:r>
            <a:r>
              <a:rPr lang="en-US" sz="1800" b="1" dirty="0"/>
              <a:t> #</a:t>
            </a:r>
            <a:r>
              <a:rPr lang="en-US" sz="1800" b="1" dirty="0" err="1"/>
              <a:t>NoData</a:t>
            </a:r>
            <a:r>
              <a:rPr lang="en-US" sz="1800" b="1" dirty="0"/>
              <a:t>/Missing Label </a:t>
            </a:r>
            <a:r>
              <a:rPr lang="en-US" sz="1800" dirty="0"/>
              <a:t>and </a:t>
            </a:r>
            <a:r>
              <a:rPr lang="en-US" sz="1800" b="1" dirty="0"/>
              <a:t>#No Access Label </a:t>
            </a:r>
            <a:r>
              <a:rPr lang="en-US" sz="1800" dirty="0"/>
              <a:t>to</a:t>
            </a:r>
            <a:r>
              <a:rPr lang="en-US" sz="1800" b="1" dirty="0"/>
              <a:t> #</a:t>
            </a:r>
            <a:r>
              <a:rPr lang="en-US" sz="1800" b="1" dirty="0" err="1"/>
              <a:t>NumericZero</a:t>
            </a:r>
            <a:endParaRPr lang="en-US" sz="1500" dirty="0"/>
          </a:p>
        </p:txBody>
      </p:sp>
      <p:sp>
        <p:nvSpPr>
          <p:cNvPr id="4" name="Content Placeholder 2">
            <a:extLst>
              <a:ext uri="{FF2B5EF4-FFF2-40B4-BE49-F238E27FC236}">
                <a16:creationId xmlns:a16="http://schemas.microsoft.com/office/drawing/2014/main" id="{1A4C917D-FA74-4C42-A7A4-83D246E5DDB3}"/>
              </a:ext>
            </a:extLst>
          </p:cNvPr>
          <p:cNvSpPr txBox="1">
            <a:spLocks/>
          </p:cNvSpPr>
          <p:nvPr/>
        </p:nvSpPr>
        <p:spPr>
          <a:xfrm>
            <a:off x="1500520" y="2382306"/>
            <a:ext cx="3810000" cy="1371599"/>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0038" lvl="1" indent="0" defTabSz="342900">
              <a:buClr>
                <a:srgbClr val="000024"/>
              </a:buClr>
              <a:buNone/>
            </a:pPr>
            <a:r>
              <a:rPr lang="en-US" sz="1800" i="1" dirty="0">
                <a:latin typeface="Arial Narrow" panose="020B0606020202030204" pitchFamily="34" charset="0"/>
              </a:rPr>
              <a:t>Based on user preference, the #</a:t>
            </a:r>
            <a:r>
              <a:rPr lang="en-US" sz="1800" i="1" dirty="0" err="1">
                <a:latin typeface="Arial Narrow" panose="020B0606020202030204" pitchFamily="34" charset="0"/>
              </a:rPr>
              <a:t>NoData</a:t>
            </a:r>
            <a:r>
              <a:rPr lang="en-US" sz="1800" i="1" dirty="0">
                <a:latin typeface="Arial Narrow" panose="020B0606020202030204" pitchFamily="34" charset="0"/>
              </a:rPr>
              <a:t>/Missing Label and #</a:t>
            </a:r>
            <a:r>
              <a:rPr lang="en-US" sz="1800" i="1" dirty="0" err="1">
                <a:latin typeface="Arial Narrow" panose="020B0606020202030204" pitchFamily="34" charset="0"/>
              </a:rPr>
              <a:t>NoAccess</a:t>
            </a:r>
            <a:r>
              <a:rPr lang="en-US" sz="1800" i="1" dirty="0">
                <a:latin typeface="Arial Narrow" panose="020B0606020202030204" pitchFamily="34" charset="0"/>
              </a:rPr>
              <a:t> Labels can be updated. </a:t>
            </a:r>
          </a:p>
        </p:txBody>
      </p:sp>
      <p:sp>
        <p:nvSpPr>
          <p:cNvPr id="8" name="Left Arrow 9">
            <a:extLst>
              <a:ext uri="{FF2B5EF4-FFF2-40B4-BE49-F238E27FC236}">
                <a16:creationId xmlns:a16="http://schemas.microsoft.com/office/drawing/2014/main" id="{3A56BF8C-9290-4871-944E-471259E8D3FB}"/>
              </a:ext>
            </a:extLst>
          </p:cNvPr>
          <p:cNvSpPr/>
          <p:nvPr/>
        </p:nvSpPr>
        <p:spPr>
          <a:xfrm flipH="1">
            <a:off x="6142963" y="4006376"/>
            <a:ext cx="1477037" cy="565623"/>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lnSpc>
                <a:spcPct val="115000"/>
              </a:lnSpc>
              <a:spcAft>
                <a:spcPts val="750"/>
              </a:spcAft>
            </a:pPr>
            <a:r>
              <a:rPr lang="en-US" sz="1600" kern="0" dirty="0">
                <a:solidFill>
                  <a:sysClr val="windowText" lastClr="000000"/>
                </a:solidFill>
                <a:latin typeface="Arial Narrow" panose="020B0606020202030204" pitchFamily="34" charset="0"/>
                <a:cs typeface="Times New Roman"/>
              </a:rPr>
              <a:t>Replacement</a:t>
            </a:r>
          </a:p>
        </p:txBody>
      </p:sp>
      <p:sp>
        <p:nvSpPr>
          <p:cNvPr id="9" name="Rectangle 4">
            <a:extLst>
              <a:ext uri="{FF2B5EF4-FFF2-40B4-BE49-F238E27FC236}">
                <a16:creationId xmlns:a16="http://schemas.microsoft.com/office/drawing/2014/main" id="{1C76C7BB-1511-441B-BFA2-6CD0E7CEE0A1}"/>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Suppression and Replacement</a:t>
            </a:r>
          </a:p>
        </p:txBody>
      </p:sp>
      <p:pic>
        <p:nvPicPr>
          <p:cNvPr id="7" name="Graphic 6" descr="Information">
            <a:extLst>
              <a:ext uri="{FF2B5EF4-FFF2-40B4-BE49-F238E27FC236}">
                <a16:creationId xmlns:a16="http://schemas.microsoft.com/office/drawing/2014/main" id="{6A82A389-D66B-4A9E-A64E-B732CEE6B5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6800" y="2500943"/>
            <a:ext cx="558772" cy="558772"/>
          </a:xfrm>
          <a:prstGeom prst="rect">
            <a:avLst/>
          </a:prstGeom>
        </p:spPr>
      </p:pic>
    </p:spTree>
    <p:extLst>
      <p:ext uri="{BB962C8B-B14F-4D97-AF65-F5344CB8AC3E}">
        <p14:creationId xmlns:p14="http://schemas.microsoft.com/office/powerpoint/2010/main" val="1453009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4A0D9D77-F713-40E1-B5BE-AEF58E53A91B}"/>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dirty="0">
                <a:solidFill>
                  <a:srgbClr val="700000"/>
                </a:solidFill>
              </a:rPr>
              <a:t>Opening Forms in Excel</a:t>
            </a:r>
          </a:p>
        </p:txBody>
      </p:sp>
      <p:pic>
        <p:nvPicPr>
          <p:cNvPr id="3" name="Graphic 2" descr="Table">
            <a:extLst>
              <a:ext uri="{FF2B5EF4-FFF2-40B4-BE49-F238E27FC236}">
                <a16:creationId xmlns:a16="http://schemas.microsoft.com/office/drawing/2014/main" id="{5A273435-7285-4FB1-861B-4C1B397DEB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39000" y="2514600"/>
            <a:ext cx="1676400" cy="1676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30464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2051861-5875-464D-AD0D-8EB62AA25B5C}"/>
              </a:ext>
            </a:extLst>
          </p:cNvPr>
          <p:cNvSpPr>
            <a:spLocks noGrp="1"/>
          </p:cNvSpPr>
          <p:nvPr>
            <p:ph idx="1"/>
          </p:nvPr>
        </p:nvSpPr>
        <p:spPr>
          <a:xfrm>
            <a:off x="706314" y="908611"/>
            <a:ext cx="10647485" cy="1366528"/>
          </a:xfrm>
        </p:spPr>
        <p:txBody>
          <a:bodyPr wrap="square" lIns="91440">
            <a:spAutoFit/>
          </a:bodyPr>
          <a:lstStyle/>
          <a:p>
            <a:pPr defTabSz="342900">
              <a:buNone/>
            </a:pPr>
            <a:r>
              <a:rPr lang="en-US" sz="1800" dirty="0">
                <a:ea typeface="ＭＳ Ｐゴシック" charset="0"/>
              </a:rPr>
              <a:t>To access forms in Excel using Smart View: </a:t>
            </a:r>
          </a:p>
          <a:p>
            <a:pPr marL="342900" indent="-342900" defTabSz="342900">
              <a:buAutoNum type="arabicPeriod"/>
            </a:pPr>
            <a:r>
              <a:rPr lang="en-US" sz="1800" dirty="0">
                <a:ea typeface="ＭＳ Ｐゴシック" charset="0"/>
              </a:rPr>
              <a:t>Access the desired form to export in PlanUW</a:t>
            </a:r>
          </a:p>
          <a:p>
            <a:pPr marL="342900" indent="-342900" defTabSz="342900">
              <a:buAutoNum type="arabicPeriod"/>
            </a:pPr>
            <a:r>
              <a:rPr lang="en-US" sz="1800" dirty="0">
                <a:ea typeface="ＭＳ Ｐゴシック" charset="0"/>
              </a:rPr>
              <a:t>Click on the Actions drop down</a:t>
            </a:r>
          </a:p>
          <a:p>
            <a:pPr marL="342900" indent="-342900" defTabSz="342900">
              <a:buAutoNum type="arabicPeriod"/>
            </a:pPr>
            <a:r>
              <a:rPr lang="en-US" sz="1800" dirty="0">
                <a:ea typeface="ＭＳ Ｐゴシック" charset="0"/>
              </a:rPr>
              <a:t>Click on Open in Smart View</a:t>
            </a:r>
          </a:p>
        </p:txBody>
      </p:sp>
      <p:pic>
        <p:nvPicPr>
          <p:cNvPr id="9" name="Picture 8">
            <a:extLst>
              <a:ext uri="{FF2B5EF4-FFF2-40B4-BE49-F238E27FC236}">
                <a16:creationId xmlns:a16="http://schemas.microsoft.com/office/drawing/2014/main" id="{4A62EE3D-CB54-4C76-AA9E-15CFD254CEBF}"/>
              </a:ext>
            </a:extLst>
          </p:cNvPr>
          <p:cNvPicPr>
            <a:picLocks noChangeAspect="1"/>
          </p:cNvPicPr>
          <p:nvPr/>
        </p:nvPicPr>
        <p:blipFill rotWithShape="1">
          <a:blip r:embed="rId2"/>
          <a:srcRect l="40624" t="20371" r="1251" b="25926"/>
          <a:stretch/>
        </p:blipFill>
        <p:spPr>
          <a:xfrm>
            <a:off x="838200" y="2438400"/>
            <a:ext cx="10507718" cy="3276600"/>
          </a:xfrm>
          <a:prstGeom prst="rect">
            <a:avLst/>
          </a:prstGeom>
          <a:ln>
            <a:solidFill>
              <a:schemeClr val="tx1"/>
            </a:solidFill>
          </a:ln>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90D4F5B4-94F8-4C52-9CC6-07FA5C5C004E}"/>
              </a:ext>
            </a:extLst>
          </p:cNvPr>
          <p:cNvSpPr/>
          <p:nvPr/>
        </p:nvSpPr>
        <p:spPr>
          <a:xfrm>
            <a:off x="9220200" y="5105400"/>
            <a:ext cx="1583970" cy="34925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4">
            <a:extLst>
              <a:ext uri="{FF2B5EF4-FFF2-40B4-BE49-F238E27FC236}">
                <a16:creationId xmlns:a16="http://schemas.microsoft.com/office/drawing/2014/main" id="{AAECFA80-2748-4AA5-BC48-36BC52A6DD71}"/>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Opening Forms in Excel</a:t>
            </a:r>
          </a:p>
        </p:txBody>
      </p:sp>
    </p:spTree>
    <p:extLst>
      <p:ext uri="{BB962C8B-B14F-4D97-AF65-F5344CB8AC3E}">
        <p14:creationId xmlns:p14="http://schemas.microsoft.com/office/powerpoint/2010/main" val="1932308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185A5A-E1BC-4C09-B5E9-E68A869CD140}"/>
              </a:ext>
            </a:extLst>
          </p:cNvPr>
          <p:cNvPicPr>
            <a:picLocks noChangeAspect="1"/>
          </p:cNvPicPr>
          <p:nvPr/>
        </p:nvPicPr>
        <p:blipFill>
          <a:blip r:embed="rId2"/>
          <a:stretch>
            <a:fillRect/>
          </a:stretch>
        </p:blipFill>
        <p:spPr>
          <a:xfrm>
            <a:off x="762000" y="1310878"/>
            <a:ext cx="3255435" cy="2508669"/>
          </a:xfrm>
          <a:prstGeom prst="rect">
            <a:avLst/>
          </a:prstGeom>
          <a:ln>
            <a:solidFill>
              <a:schemeClr val="tx1"/>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A7D1BCFA-C674-40C5-A7A5-791A7BB04F3E}"/>
              </a:ext>
            </a:extLst>
          </p:cNvPr>
          <p:cNvPicPr>
            <a:picLocks noChangeAspect="1"/>
          </p:cNvPicPr>
          <p:nvPr/>
        </p:nvPicPr>
        <p:blipFill>
          <a:blip r:embed="rId3"/>
          <a:stretch>
            <a:fillRect/>
          </a:stretch>
        </p:blipFill>
        <p:spPr>
          <a:xfrm>
            <a:off x="4343400" y="1325532"/>
            <a:ext cx="2795657" cy="2508669"/>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854ACE6-A4B4-4F44-9273-AD96E298E0DC}"/>
              </a:ext>
            </a:extLst>
          </p:cNvPr>
          <p:cNvPicPr>
            <a:picLocks noChangeAspect="1"/>
          </p:cNvPicPr>
          <p:nvPr/>
        </p:nvPicPr>
        <p:blipFill rotWithShape="1">
          <a:blip r:embed="rId4"/>
          <a:srcRect l="71875" t="3704" b="59259"/>
          <a:stretch/>
        </p:blipFill>
        <p:spPr>
          <a:xfrm>
            <a:off x="7569911" y="1310878"/>
            <a:ext cx="4079975" cy="1813322"/>
          </a:xfrm>
          <a:prstGeom prst="rect">
            <a:avLst/>
          </a:prstGeom>
          <a:ln>
            <a:solidFill>
              <a:schemeClr val="tx1"/>
            </a:solidFill>
          </a:ln>
          <a:effectLst>
            <a:outerShdw blurRad="50800" dist="38100" dir="2700000" algn="tl" rotWithShape="0">
              <a:prstClr val="black">
                <a:alpha val="40000"/>
              </a:prstClr>
            </a:outerShdw>
          </a:effectLst>
        </p:spPr>
      </p:pic>
      <p:sp>
        <p:nvSpPr>
          <p:cNvPr id="8" name="Rectangle 4">
            <a:extLst>
              <a:ext uri="{FF2B5EF4-FFF2-40B4-BE49-F238E27FC236}">
                <a16:creationId xmlns:a16="http://schemas.microsoft.com/office/drawing/2014/main" id="{FD5FF0F0-08B8-49A8-B40F-622B773B31AC}"/>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Opening Forms in Excel – Firefox Browser</a:t>
            </a:r>
          </a:p>
        </p:txBody>
      </p:sp>
      <p:sp>
        <p:nvSpPr>
          <p:cNvPr id="12" name="TextBox 11">
            <a:extLst>
              <a:ext uri="{FF2B5EF4-FFF2-40B4-BE49-F238E27FC236}">
                <a16:creationId xmlns:a16="http://schemas.microsoft.com/office/drawing/2014/main" id="{42B9BBB5-5708-4C4A-B6E1-EB2CED6E8963}"/>
              </a:ext>
            </a:extLst>
          </p:cNvPr>
          <p:cNvSpPr txBox="1"/>
          <p:nvPr/>
        </p:nvSpPr>
        <p:spPr>
          <a:xfrm>
            <a:off x="675217" y="4346793"/>
            <a:ext cx="3429000" cy="1200329"/>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When this prompt appears, the </a:t>
            </a:r>
            <a:r>
              <a:rPr lang="en-US" kern="0" dirty="0">
                <a:solidFill>
                  <a:srgbClr val="000000"/>
                </a:solidFill>
                <a:latin typeface="Arial Narrow"/>
                <a:ea typeface="ＭＳ Ｐゴシック" pitchFamily="-106" charset="-128"/>
              </a:rPr>
              <a:t>user has the option of saving the file or opening it. Click on Open with to continue. </a:t>
            </a:r>
            <a:endParaRPr kumimoji="0" lang="en-US" sz="1600"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13" name="TextBox 12">
            <a:extLst>
              <a:ext uri="{FF2B5EF4-FFF2-40B4-BE49-F238E27FC236}">
                <a16:creationId xmlns:a16="http://schemas.microsoft.com/office/drawing/2014/main" id="{7F5686B7-92BA-49F2-ADAC-4F4CB4F33857}"/>
              </a:ext>
            </a:extLst>
          </p:cNvPr>
          <p:cNvSpPr txBox="1"/>
          <p:nvPr/>
        </p:nvSpPr>
        <p:spPr>
          <a:xfrm>
            <a:off x="4381500" y="4346793"/>
            <a:ext cx="2857500" cy="1477328"/>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Simultaneously, the file will be downloaded on the browser used for PlanUW, and Excel will open. Click to open a Blank Workbook. </a:t>
            </a:r>
          </a:p>
        </p:txBody>
      </p:sp>
      <p:sp>
        <p:nvSpPr>
          <p:cNvPr id="14" name="TextBox 13">
            <a:extLst>
              <a:ext uri="{FF2B5EF4-FFF2-40B4-BE49-F238E27FC236}">
                <a16:creationId xmlns:a16="http://schemas.microsoft.com/office/drawing/2014/main" id="{63D16E4F-C853-4676-824B-6738317D2EFE}"/>
              </a:ext>
            </a:extLst>
          </p:cNvPr>
          <p:cNvSpPr txBox="1"/>
          <p:nvPr/>
        </p:nvSpPr>
        <p:spPr>
          <a:xfrm>
            <a:off x="7848600" y="4346793"/>
            <a:ext cx="3801286" cy="1200329"/>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Once the blank Excel workbook opens, return to PlanUW and click on the recently downloaded file to open the form in the blank workbook. </a:t>
            </a:r>
          </a:p>
        </p:txBody>
      </p:sp>
      <p:sp>
        <p:nvSpPr>
          <p:cNvPr id="15" name="Rectangle 14">
            <a:extLst>
              <a:ext uri="{FF2B5EF4-FFF2-40B4-BE49-F238E27FC236}">
                <a16:creationId xmlns:a16="http://schemas.microsoft.com/office/drawing/2014/main" id="{2B2939AE-6229-49C4-A460-80903D2080CA}"/>
              </a:ext>
            </a:extLst>
          </p:cNvPr>
          <p:cNvSpPr/>
          <p:nvPr/>
        </p:nvSpPr>
        <p:spPr>
          <a:xfrm>
            <a:off x="4343400" y="1325532"/>
            <a:ext cx="1447800" cy="126526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A199ABB-996F-4C74-90BD-1799ACD9EC08}"/>
              </a:ext>
            </a:extLst>
          </p:cNvPr>
          <p:cNvSpPr/>
          <p:nvPr/>
        </p:nvSpPr>
        <p:spPr>
          <a:xfrm>
            <a:off x="2666999" y="3418101"/>
            <a:ext cx="618689" cy="31569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14D395B-2CD8-4E7C-8BBF-0AE28E3D4E73}"/>
              </a:ext>
            </a:extLst>
          </p:cNvPr>
          <p:cNvSpPr/>
          <p:nvPr/>
        </p:nvSpPr>
        <p:spPr>
          <a:xfrm>
            <a:off x="8458200" y="1531734"/>
            <a:ext cx="2590800" cy="44946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318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9860C7-D598-4F5B-AD21-A420251B4050}"/>
              </a:ext>
            </a:extLst>
          </p:cNvPr>
          <p:cNvPicPr>
            <a:picLocks noChangeAspect="1"/>
          </p:cNvPicPr>
          <p:nvPr/>
        </p:nvPicPr>
        <p:blipFill>
          <a:blip r:embed="rId2"/>
          <a:stretch>
            <a:fillRect/>
          </a:stretch>
        </p:blipFill>
        <p:spPr>
          <a:xfrm>
            <a:off x="533400" y="1066800"/>
            <a:ext cx="7738950" cy="4648200"/>
          </a:xfrm>
          <a:prstGeom prst="rect">
            <a:avLst/>
          </a:prstGeom>
          <a:ln>
            <a:solidFill>
              <a:schemeClr val="tx1"/>
            </a:solidFill>
          </a:ln>
          <a:effectLst>
            <a:outerShdw blurRad="50800" dist="38100" dir="2700000" algn="tl" rotWithShape="0">
              <a:prstClr val="black">
                <a:alpha val="40000"/>
              </a:prstClr>
            </a:outerShdw>
          </a:effectLst>
        </p:spPr>
      </p:pic>
      <p:sp>
        <p:nvSpPr>
          <p:cNvPr id="6" name="Rectangle 4">
            <a:extLst>
              <a:ext uri="{FF2B5EF4-FFF2-40B4-BE49-F238E27FC236}">
                <a16:creationId xmlns:a16="http://schemas.microsoft.com/office/drawing/2014/main" id="{8675CE39-9DD7-487E-96FF-CE9B9041E009}"/>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Opening Forms in Excel – Chrome Browser</a:t>
            </a:r>
          </a:p>
        </p:txBody>
      </p:sp>
      <p:sp>
        <p:nvSpPr>
          <p:cNvPr id="4" name="TextBox 3">
            <a:extLst>
              <a:ext uri="{FF2B5EF4-FFF2-40B4-BE49-F238E27FC236}">
                <a16:creationId xmlns:a16="http://schemas.microsoft.com/office/drawing/2014/main" id="{32A939D5-0F7D-4C7D-A169-2B1D807F868E}"/>
              </a:ext>
            </a:extLst>
          </p:cNvPr>
          <p:cNvSpPr txBox="1"/>
          <p:nvPr/>
        </p:nvSpPr>
        <p:spPr>
          <a:xfrm>
            <a:off x="8458200" y="1307812"/>
            <a:ext cx="3352800" cy="1077218"/>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sz="1600" kern="0" dirty="0">
                <a:solidFill>
                  <a:srgbClr val="000000"/>
                </a:solidFill>
                <a:latin typeface="Arial Narrow"/>
                <a:ea typeface="ＭＳ Ｐゴシック" pitchFamily="-106" charset="-128"/>
              </a:rPr>
              <a:t>If you are using Chrome as a browser to use PlanUW, remember that the file will download to the bottom of the page. Click on the file once it downloads. </a:t>
            </a:r>
            <a:endParaRPr kumimoji="0" lang="en-US" sz="1600"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7" name="Rectangle 6">
            <a:extLst>
              <a:ext uri="{FF2B5EF4-FFF2-40B4-BE49-F238E27FC236}">
                <a16:creationId xmlns:a16="http://schemas.microsoft.com/office/drawing/2014/main" id="{EA9824FE-F8AD-40D0-897A-9ABDC360FDE1}"/>
              </a:ext>
            </a:extLst>
          </p:cNvPr>
          <p:cNvSpPr/>
          <p:nvPr/>
        </p:nvSpPr>
        <p:spPr>
          <a:xfrm>
            <a:off x="457200" y="5309968"/>
            <a:ext cx="1828800" cy="45720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9361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B79B-98E8-4DC7-8AB6-D141A64DB723}"/>
              </a:ext>
            </a:extLst>
          </p:cNvPr>
          <p:cNvPicPr>
            <a:picLocks noChangeAspect="1"/>
          </p:cNvPicPr>
          <p:nvPr/>
        </p:nvPicPr>
        <p:blipFill>
          <a:blip r:embed="rId2"/>
          <a:stretch>
            <a:fillRect/>
          </a:stretch>
        </p:blipFill>
        <p:spPr>
          <a:xfrm>
            <a:off x="4953000" y="885104"/>
            <a:ext cx="6858000" cy="4914603"/>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E9FE988C-636D-4B96-A26E-2B571CB32F92}"/>
              </a:ext>
            </a:extLst>
          </p:cNvPr>
          <p:cNvPicPr>
            <a:picLocks noChangeAspect="1"/>
          </p:cNvPicPr>
          <p:nvPr/>
        </p:nvPicPr>
        <p:blipFill>
          <a:blip r:embed="rId3"/>
          <a:stretch>
            <a:fillRect/>
          </a:stretch>
        </p:blipFill>
        <p:spPr>
          <a:xfrm>
            <a:off x="603638" y="885104"/>
            <a:ext cx="3968361" cy="2826995"/>
          </a:xfrm>
          <a:prstGeom prst="rect">
            <a:avLst/>
          </a:prstGeom>
          <a:ln>
            <a:solidFill>
              <a:schemeClr val="tx1"/>
            </a:solidFill>
          </a:ln>
          <a:effectLst>
            <a:outerShdw blurRad="50800" dist="38100" dir="2700000" algn="tl" rotWithShape="0">
              <a:prstClr val="black">
                <a:alpha val="40000"/>
              </a:prstClr>
            </a:outerShdw>
          </a:effectLst>
        </p:spPr>
      </p:pic>
      <p:sp>
        <p:nvSpPr>
          <p:cNvPr id="7" name="Rectangle 4">
            <a:extLst>
              <a:ext uri="{FF2B5EF4-FFF2-40B4-BE49-F238E27FC236}">
                <a16:creationId xmlns:a16="http://schemas.microsoft.com/office/drawing/2014/main" id="{D32ACC1E-11C1-455B-A0E6-AB9FA006FA5B}"/>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Opening Forms in Excel</a:t>
            </a:r>
          </a:p>
        </p:txBody>
      </p:sp>
      <p:sp>
        <p:nvSpPr>
          <p:cNvPr id="8" name="TextBox 7">
            <a:extLst>
              <a:ext uri="{FF2B5EF4-FFF2-40B4-BE49-F238E27FC236}">
                <a16:creationId xmlns:a16="http://schemas.microsoft.com/office/drawing/2014/main" id="{9757D28C-0F74-4561-91AD-173B94F9490C}"/>
              </a:ext>
            </a:extLst>
          </p:cNvPr>
          <p:cNvSpPr txBox="1"/>
          <p:nvPr/>
        </p:nvSpPr>
        <p:spPr>
          <a:xfrm>
            <a:off x="914400" y="3877270"/>
            <a:ext cx="3429000" cy="92333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dirty="0">
                <a:solidFill>
                  <a:srgbClr val="000000"/>
                </a:solidFill>
                <a:latin typeface="Arial Narrow"/>
                <a:ea typeface="ＭＳ Ｐゴシック" pitchFamily="-106" charset="-128"/>
              </a:rPr>
              <a:t>Continue to sign in. Once the login credentials are accepted, the form will open in Excel as shown.  </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9" name="Content Placeholder 2">
            <a:extLst>
              <a:ext uri="{FF2B5EF4-FFF2-40B4-BE49-F238E27FC236}">
                <a16:creationId xmlns:a16="http://schemas.microsoft.com/office/drawing/2014/main" id="{AE00DC50-4133-4B97-90EF-C1D3E7E49E1C}"/>
              </a:ext>
            </a:extLst>
          </p:cNvPr>
          <p:cNvSpPr txBox="1">
            <a:spLocks/>
          </p:cNvSpPr>
          <p:nvPr/>
        </p:nvSpPr>
        <p:spPr>
          <a:xfrm>
            <a:off x="914400" y="4953000"/>
            <a:ext cx="3770371" cy="838200"/>
          </a:xfrm>
          <a:prstGeom prst="rect">
            <a:avLst/>
          </a:prstGeom>
        </p:spPr>
        <p:txBody>
          <a:bodyPr/>
          <a:lstStyle>
            <a:lvl1pPr marL="182880" indent="-182880" algn="l" defTabSz="914400" rtl="0" eaLnBrk="1" latinLnBrk="0" hangingPunct="1">
              <a:spcBef>
                <a:spcPct val="20000"/>
              </a:spcBef>
              <a:buFont typeface="Wingdings" panose="05000000000000000000" pitchFamily="2" charset="2"/>
              <a:buChar char="§"/>
              <a:defRPr sz="16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Wingdings" panose="05000000000000000000" pitchFamily="2" charset="2"/>
              <a:buChar char="Ø"/>
              <a:defRPr sz="12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342900">
              <a:buFont typeface="Wingdings" panose="05000000000000000000" pitchFamily="2" charset="2"/>
              <a:buNone/>
            </a:pPr>
            <a:r>
              <a:rPr lang="en-US" sz="1800" i="1" dirty="0"/>
              <a:t>Currently there is a workaround necessary for submitting and pushing data in Smart View forms. All steps of this work around in the appendix of the presentation. </a:t>
            </a:r>
          </a:p>
        </p:txBody>
      </p:sp>
      <p:pic>
        <p:nvPicPr>
          <p:cNvPr id="10" name="Graphic 9" descr="Information">
            <a:extLst>
              <a:ext uri="{FF2B5EF4-FFF2-40B4-BE49-F238E27FC236}">
                <a16:creationId xmlns:a16="http://schemas.microsoft.com/office/drawing/2014/main" id="{5A0EF39B-4F61-4422-99D5-1E92601D6B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5236" y="5092714"/>
            <a:ext cx="558772" cy="558772"/>
          </a:xfrm>
          <a:prstGeom prst="rect">
            <a:avLst/>
          </a:prstGeom>
        </p:spPr>
      </p:pic>
    </p:spTree>
    <p:extLst>
      <p:ext uri="{BB962C8B-B14F-4D97-AF65-F5344CB8AC3E}">
        <p14:creationId xmlns:p14="http://schemas.microsoft.com/office/powerpoint/2010/main" val="3734636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4A0D9D77-F713-40E1-B5BE-AEF58E53A91B}"/>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dirty="0">
                <a:solidFill>
                  <a:srgbClr val="700000"/>
                </a:solidFill>
              </a:rPr>
              <a:t>Opening Reports in Excel</a:t>
            </a:r>
          </a:p>
        </p:txBody>
      </p:sp>
      <p:pic>
        <p:nvPicPr>
          <p:cNvPr id="3" name="Graphic 2" descr="Table">
            <a:extLst>
              <a:ext uri="{FF2B5EF4-FFF2-40B4-BE49-F238E27FC236}">
                <a16:creationId xmlns:a16="http://schemas.microsoft.com/office/drawing/2014/main" id="{99EBF0D8-CC48-4D31-AFB0-916BD71E3A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39000" y="2514600"/>
            <a:ext cx="1676400" cy="1676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24000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3E088D-9284-4E7B-803B-ECA493154CD6}"/>
              </a:ext>
            </a:extLst>
          </p:cNvPr>
          <p:cNvSpPr>
            <a:spLocks noGrp="1"/>
          </p:cNvSpPr>
          <p:nvPr>
            <p:ph type="sldNum" sz="quarter" idx="4"/>
          </p:nvPr>
        </p:nvSpPr>
        <p:spPr/>
        <p:txBody>
          <a:bodyPr/>
          <a:lstStyle/>
          <a:p>
            <a:fld id="{5E9B6195-AEF7-4DF8-B36C-B411EC6C02A9}" type="slidenum">
              <a:rPr lang="en-US" smtClean="0"/>
              <a:pPr/>
              <a:t>17</a:t>
            </a:fld>
            <a:endParaRPr lang="en-US" dirty="0"/>
          </a:p>
        </p:txBody>
      </p:sp>
      <p:sp>
        <p:nvSpPr>
          <p:cNvPr id="6" name="Rectangle 4">
            <a:extLst>
              <a:ext uri="{FF2B5EF4-FFF2-40B4-BE49-F238E27FC236}">
                <a16:creationId xmlns:a16="http://schemas.microsoft.com/office/drawing/2014/main" id="{A30A4093-6151-4BB6-A1E0-F3E284E72BDE}"/>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Opening Reports in Excel using Firefox</a:t>
            </a:r>
          </a:p>
        </p:txBody>
      </p:sp>
      <p:pic>
        <p:nvPicPr>
          <p:cNvPr id="7" name="Picture 6">
            <a:extLst>
              <a:ext uri="{FF2B5EF4-FFF2-40B4-BE49-F238E27FC236}">
                <a16:creationId xmlns:a16="http://schemas.microsoft.com/office/drawing/2014/main" id="{112D5436-8D58-4C5F-B561-5C066C4B6232}"/>
              </a:ext>
            </a:extLst>
          </p:cNvPr>
          <p:cNvPicPr>
            <a:picLocks noChangeAspect="1"/>
          </p:cNvPicPr>
          <p:nvPr/>
        </p:nvPicPr>
        <p:blipFill>
          <a:blip r:embed="rId3"/>
          <a:stretch>
            <a:fillRect/>
          </a:stretch>
        </p:blipFill>
        <p:spPr>
          <a:xfrm>
            <a:off x="1524000" y="960120"/>
            <a:ext cx="9144000" cy="3937368"/>
          </a:xfrm>
          <a:prstGeom prst="rect">
            <a:avLst/>
          </a:prstGeom>
          <a:ln>
            <a:solidFill>
              <a:schemeClr val="tx1"/>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315084BC-53B4-47F5-8F31-E90550C0F03E}"/>
              </a:ext>
            </a:extLst>
          </p:cNvPr>
          <p:cNvSpPr txBox="1"/>
          <p:nvPr/>
        </p:nvSpPr>
        <p:spPr>
          <a:xfrm>
            <a:off x="4114800" y="5105400"/>
            <a:ext cx="8915400" cy="886397"/>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To access reports in Excel, first find the desired report and select the HTML File Format. </a:t>
            </a: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endParaRPr lang="en-US" sz="1000" kern="0" dirty="0">
              <a:solidFill>
                <a:srgbClr val="000000"/>
              </a:solidFill>
              <a:latin typeface="Arial Narrow"/>
              <a:ea typeface="ＭＳ Ｐゴシック" pitchFamily="-106" charset="-128"/>
            </a:endParaRP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Once the report displays, scroll down to the Export In Query-Ready Mode and click on it. </a:t>
            </a:r>
          </a:p>
        </p:txBody>
      </p:sp>
      <p:sp>
        <p:nvSpPr>
          <p:cNvPr id="9" name="Rectangle 8">
            <a:extLst>
              <a:ext uri="{FF2B5EF4-FFF2-40B4-BE49-F238E27FC236}">
                <a16:creationId xmlns:a16="http://schemas.microsoft.com/office/drawing/2014/main" id="{D468393E-66A7-4AB4-922D-EF8EBF9E05F6}"/>
              </a:ext>
            </a:extLst>
          </p:cNvPr>
          <p:cNvSpPr/>
          <p:nvPr/>
        </p:nvSpPr>
        <p:spPr>
          <a:xfrm>
            <a:off x="1676400" y="1524000"/>
            <a:ext cx="1168400" cy="30480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73028B2-8092-4DB3-83E9-E8CF0820015A}"/>
              </a:ext>
            </a:extLst>
          </p:cNvPr>
          <p:cNvSpPr/>
          <p:nvPr/>
        </p:nvSpPr>
        <p:spPr>
          <a:xfrm>
            <a:off x="9316912" y="4114399"/>
            <a:ext cx="1285240" cy="22900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604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BDA18B3-4E2B-4CC6-AC2B-5D8C31487FAF}"/>
              </a:ext>
            </a:extLst>
          </p:cNvPr>
          <p:cNvPicPr>
            <a:picLocks noChangeAspect="1"/>
          </p:cNvPicPr>
          <p:nvPr/>
        </p:nvPicPr>
        <p:blipFill>
          <a:blip r:embed="rId2"/>
          <a:stretch>
            <a:fillRect/>
          </a:stretch>
        </p:blipFill>
        <p:spPr>
          <a:xfrm>
            <a:off x="4495800" y="1042787"/>
            <a:ext cx="2795657" cy="2508669"/>
          </a:xfrm>
          <a:prstGeom prst="rect">
            <a:avLst/>
          </a:prstGeom>
          <a:ln>
            <a:solidFill>
              <a:schemeClr val="tx1"/>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27542BD0-4BE4-4F19-ABE9-FE5E6A953088}"/>
              </a:ext>
            </a:extLst>
          </p:cNvPr>
          <p:cNvPicPr>
            <a:picLocks noChangeAspect="1"/>
          </p:cNvPicPr>
          <p:nvPr/>
        </p:nvPicPr>
        <p:blipFill rotWithShape="1">
          <a:blip r:embed="rId3"/>
          <a:srcRect l="71875" t="3704" b="59259"/>
          <a:stretch/>
        </p:blipFill>
        <p:spPr>
          <a:xfrm>
            <a:off x="7722311" y="1028133"/>
            <a:ext cx="4079975" cy="1813322"/>
          </a:xfrm>
          <a:prstGeom prst="rect">
            <a:avLst/>
          </a:prstGeom>
          <a:ln>
            <a:solidFill>
              <a:schemeClr val="tx1"/>
            </a:solidFill>
          </a:ln>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23964A43-C4F9-4601-AD96-3AEBE056E681}"/>
              </a:ext>
            </a:extLst>
          </p:cNvPr>
          <p:cNvPicPr>
            <a:picLocks noChangeAspect="1"/>
          </p:cNvPicPr>
          <p:nvPr/>
        </p:nvPicPr>
        <p:blipFill>
          <a:blip r:embed="rId4"/>
          <a:stretch>
            <a:fillRect/>
          </a:stretch>
        </p:blipFill>
        <p:spPr>
          <a:xfrm>
            <a:off x="609601" y="1042787"/>
            <a:ext cx="3525290" cy="2691013"/>
          </a:xfrm>
          <a:prstGeom prst="rect">
            <a:avLst/>
          </a:prstGeom>
        </p:spPr>
      </p:pic>
      <p:sp>
        <p:nvSpPr>
          <p:cNvPr id="4" name="Slide Number Placeholder 3">
            <a:extLst>
              <a:ext uri="{FF2B5EF4-FFF2-40B4-BE49-F238E27FC236}">
                <a16:creationId xmlns:a16="http://schemas.microsoft.com/office/drawing/2014/main" id="{C23E088D-9284-4E7B-803B-ECA493154CD6}"/>
              </a:ext>
            </a:extLst>
          </p:cNvPr>
          <p:cNvSpPr>
            <a:spLocks noGrp="1"/>
          </p:cNvSpPr>
          <p:nvPr>
            <p:ph type="sldNum" sz="quarter" idx="4"/>
          </p:nvPr>
        </p:nvSpPr>
        <p:spPr/>
        <p:txBody>
          <a:bodyPr/>
          <a:lstStyle/>
          <a:p>
            <a:fld id="{5E9B6195-AEF7-4DF8-B36C-B411EC6C02A9}" type="slidenum">
              <a:rPr lang="en-US" smtClean="0"/>
              <a:pPr/>
              <a:t>18</a:t>
            </a:fld>
            <a:endParaRPr lang="en-US" dirty="0"/>
          </a:p>
        </p:txBody>
      </p:sp>
      <p:sp>
        <p:nvSpPr>
          <p:cNvPr id="9" name="Rectangle 8">
            <a:extLst>
              <a:ext uri="{FF2B5EF4-FFF2-40B4-BE49-F238E27FC236}">
                <a16:creationId xmlns:a16="http://schemas.microsoft.com/office/drawing/2014/main" id="{D468393E-66A7-4AB4-922D-EF8EBF9E05F6}"/>
              </a:ext>
            </a:extLst>
          </p:cNvPr>
          <p:cNvSpPr/>
          <p:nvPr/>
        </p:nvSpPr>
        <p:spPr>
          <a:xfrm>
            <a:off x="4487008" y="1028132"/>
            <a:ext cx="1456592" cy="133406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73028B2-8092-4DB3-83E9-E8CF0820015A}"/>
              </a:ext>
            </a:extLst>
          </p:cNvPr>
          <p:cNvSpPr/>
          <p:nvPr/>
        </p:nvSpPr>
        <p:spPr>
          <a:xfrm>
            <a:off x="8610600" y="1219200"/>
            <a:ext cx="2590800" cy="45720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4">
            <a:extLst>
              <a:ext uri="{FF2B5EF4-FFF2-40B4-BE49-F238E27FC236}">
                <a16:creationId xmlns:a16="http://schemas.microsoft.com/office/drawing/2014/main" id="{3711403A-E3F3-4F1E-B818-B03EB42D96E2}"/>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Opening Reports in Excel using Firefox</a:t>
            </a:r>
          </a:p>
        </p:txBody>
      </p:sp>
      <p:sp>
        <p:nvSpPr>
          <p:cNvPr id="14" name="TextBox 13">
            <a:extLst>
              <a:ext uri="{FF2B5EF4-FFF2-40B4-BE49-F238E27FC236}">
                <a16:creationId xmlns:a16="http://schemas.microsoft.com/office/drawing/2014/main" id="{AEA438C2-B87C-422F-824E-EA5AD1337813}"/>
              </a:ext>
            </a:extLst>
          </p:cNvPr>
          <p:cNvSpPr txBox="1"/>
          <p:nvPr/>
        </p:nvSpPr>
        <p:spPr>
          <a:xfrm>
            <a:off x="675217" y="4346793"/>
            <a:ext cx="3429000" cy="1200329"/>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When this prompt appears, the </a:t>
            </a:r>
            <a:r>
              <a:rPr lang="en-US" kern="0" dirty="0">
                <a:solidFill>
                  <a:srgbClr val="000000"/>
                </a:solidFill>
                <a:latin typeface="Arial Narrow"/>
                <a:ea typeface="ＭＳ Ｐゴシック" pitchFamily="-106" charset="-128"/>
              </a:rPr>
              <a:t>user has the option of saving the file or opening it. Click on Open with to continue. </a:t>
            </a:r>
            <a:endParaRPr kumimoji="0" lang="en-US" sz="1600"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15" name="TextBox 14">
            <a:extLst>
              <a:ext uri="{FF2B5EF4-FFF2-40B4-BE49-F238E27FC236}">
                <a16:creationId xmlns:a16="http://schemas.microsoft.com/office/drawing/2014/main" id="{53F2D7EC-FC1F-4E99-9917-115D63135332}"/>
              </a:ext>
            </a:extLst>
          </p:cNvPr>
          <p:cNvSpPr txBox="1"/>
          <p:nvPr/>
        </p:nvSpPr>
        <p:spPr>
          <a:xfrm>
            <a:off x="4381500" y="4346793"/>
            <a:ext cx="2857500" cy="1477328"/>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Simultaneously, the file will be downloaded on the browser used for PlanUW, and Excel will open. Click to open a Blank Workbook. </a:t>
            </a:r>
          </a:p>
        </p:txBody>
      </p:sp>
      <p:sp>
        <p:nvSpPr>
          <p:cNvPr id="16" name="TextBox 15">
            <a:extLst>
              <a:ext uri="{FF2B5EF4-FFF2-40B4-BE49-F238E27FC236}">
                <a16:creationId xmlns:a16="http://schemas.microsoft.com/office/drawing/2014/main" id="{6ACD2AE4-E01E-45AB-9BED-7AC572A2A8E2}"/>
              </a:ext>
            </a:extLst>
          </p:cNvPr>
          <p:cNvSpPr txBox="1"/>
          <p:nvPr/>
        </p:nvSpPr>
        <p:spPr>
          <a:xfrm>
            <a:off x="7848600" y="4346793"/>
            <a:ext cx="3801286" cy="1200329"/>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Once the blank Excel workbook opens, return to PlanUW and click on the recently downloaded file to open the Report in the blank workbook. </a:t>
            </a:r>
          </a:p>
        </p:txBody>
      </p:sp>
    </p:spTree>
    <p:extLst>
      <p:ext uri="{BB962C8B-B14F-4D97-AF65-F5344CB8AC3E}">
        <p14:creationId xmlns:p14="http://schemas.microsoft.com/office/powerpoint/2010/main" val="2994073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39CA4220-312C-410A-A152-9FF193002D88}"/>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Opening Reports in Excel – Chrome Browser</a:t>
            </a:r>
          </a:p>
        </p:txBody>
      </p:sp>
      <p:pic>
        <p:nvPicPr>
          <p:cNvPr id="2" name="Picture 1">
            <a:extLst>
              <a:ext uri="{FF2B5EF4-FFF2-40B4-BE49-F238E27FC236}">
                <a16:creationId xmlns:a16="http://schemas.microsoft.com/office/drawing/2014/main" id="{F2BA2127-6BD3-48DB-A846-9EA2C66020A1}"/>
              </a:ext>
            </a:extLst>
          </p:cNvPr>
          <p:cNvPicPr>
            <a:picLocks noChangeAspect="1"/>
          </p:cNvPicPr>
          <p:nvPr/>
        </p:nvPicPr>
        <p:blipFill>
          <a:blip r:embed="rId2"/>
          <a:stretch>
            <a:fillRect/>
          </a:stretch>
        </p:blipFill>
        <p:spPr>
          <a:xfrm>
            <a:off x="3505200" y="1066800"/>
            <a:ext cx="8233613" cy="4572000"/>
          </a:xfrm>
          <a:prstGeom prst="rect">
            <a:avLst/>
          </a:prstGeom>
          <a:ln>
            <a:solidFill>
              <a:schemeClr val="tx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9D81CA5E-977D-4084-997E-3211A2929F6D}"/>
              </a:ext>
            </a:extLst>
          </p:cNvPr>
          <p:cNvSpPr txBox="1"/>
          <p:nvPr/>
        </p:nvSpPr>
        <p:spPr>
          <a:xfrm>
            <a:off x="381000" y="1066800"/>
            <a:ext cx="2971800" cy="156966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sz="1600" kern="0" dirty="0">
                <a:solidFill>
                  <a:srgbClr val="000000"/>
                </a:solidFill>
                <a:latin typeface="Arial Narrow"/>
                <a:ea typeface="ＭＳ Ｐゴシック" pitchFamily="-106" charset="-128"/>
              </a:rPr>
              <a:t>If you are using </a:t>
            </a:r>
            <a:r>
              <a:rPr lang="en-US" sz="1600" b="1" kern="0" dirty="0">
                <a:solidFill>
                  <a:srgbClr val="000000"/>
                </a:solidFill>
                <a:latin typeface="Arial Narrow"/>
                <a:ea typeface="ＭＳ Ｐゴシック" pitchFamily="-106" charset="-128"/>
              </a:rPr>
              <a:t>Chrome</a:t>
            </a:r>
            <a:r>
              <a:rPr lang="en-US" sz="1600" kern="0" dirty="0">
                <a:solidFill>
                  <a:srgbClr val="000000"/>
                </a:solidFill>
                <a:latin typeface="Arial Narrow"/>
                <a:ea typeface="ＭＳ Ｐゴシック" pitchFamily="-106" charset="-128"/>
              </a:rPr>
              <a:t> as a browser to use PlanUW, remember that the file will download to the bottom of the page. Click on the file once it downloads to open the report in Excel. </a:t>
            </a:r>
            <a:endParaRPr kumimoji="0" lang="en-US" sz="1600"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8" name="Rectangle 7">
            <a:extLst>
              <a:ext uri="{FF2B5EF4-FFF2-40B4-BE49-F238E27FC236}">
                <a16:creationId xmlns:a16="http://schemas.microsoft.com/office/drawing/2014/main" id="{500BFC5D-3D1A-4407-A090-466146A0C6CA}"/>
              </a:ext>
            </a:extLst>
          </p:cNvPr>
          <p:cNvSpPr/>
          <p:nvPr/>
        </p:nvSpPr>
        <p:spPr>
          <a:xfrm>
            <a:off x="3429000" y="5257800"/>
            <a:ext cx="1608683" cy="45720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7986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4"/>
          <p:cNvSpPr>
            <a:spLocks noGrp="1" noChangeArrowheads="1"/>
          </p:cNvSpPr>
          <p:nvPr>
            <p:ph type="title" idx="4294967295"/>
          </p:nvPr>
        </p:nvSpPr>
        <p:spPr>
          <a:xfrm>
            <a:off x="2844800" y="76200"/>
            <a:ext cx="9144000" cy="548640"/>
          </a:xfrm>
          <a:prstGeom prst="rect">
            <a:avLst/>
          </a:prstGeom>
        </p:spPr>
        <p:txBody>
          <a:bodyPr vert="horz" lIns="91440" tIns="45720" rIns="91440" bIns="45720" rtlCol="0" anchor="ctr">
            <a:noAutofit/>
          </a:bodyPr>
          <a:lstStyle/>
          <a:p>
            <a:pPr algn="r"/>
            <a:r>
              <a:rPr lang="en-US" sz="3600" b="0" dirty="0">
                <a:solidFill>
                  <a:srgbClr val="700000"/>
                </a:solidFill>
              </a:rPr>
              <a:t>Course Objectives</a:t>
            </a:r>
          </a:p>
        </p:txBody>
      </p:sp>
      <p:pic>
        <p:nvPicPr>
          <p:cNvPr id="5" name="Graphic 4" descr="Network">
            <a:extLst>
              <a:ext uri="{FF2B5EF4-FFF2-40B4-BE49-F238E27FC236}">
                <a16:creationId xmlns:a16="http://schemas.microsoft.com/office/drawing/2014/main" id="{F3B8CA7E-A26B-4BEB-B0A0-1FDE1141C2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76337" y="1905000"/>
            <a:ext cx="762000" cy="762000"/>
          </a:xfrm>
          <a:prstGeom prst="rect">
            <a:avLst/>
          </a:prstGeom>
          <a:effectLst>
            <a:outerShdw blurRad="50800" dist="38100" dir="2700000" algn="tl" rotWithShape="0">
              <a:prstClr val="black">
                <a:alpha val="40000"/>
              </a:prstClr>
            </a:outerShdw>
          </a:effectLst>
        </p:spPr>
      </p:pic>
      <p:pic>
        <p:nvPicPr>
          <p:cNvPr id="14" name="Graphic 13" descr="List">
            <a:extLst>
              <a:ext uri="{FF2B5EF4-FFF2-40B4-BE49-F238E27FC236}">
                <a16:creationId xmlns:a16="http://schemas.microsoft.com/office/drawing/2014/main" id="{B28984C1-2EDD-457F-A75F-920191FD24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19200" y="2895600"/>
            <a:ext cx="685800" cy="685800"/>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EBE3643E-54BB-4E1E-BD41-8806C05FB243}"/>
              </a:ext>
            </a:extLst>
          </p:cNvPr>
          <p:cNvSpPr txBox="1"/>
          <p:nvPr/>
        </p:nvSpPr>
        <p:spPr>
          <a:xfrm>
            <a:off x="838200" y="931948"/>
            <a:ext cx="7391400" cy="461665"/>
          </a:xfrm>
          <a:prstGeom prst="rect">
            <a:avLst/>
          </a:prstGeom>
        </p:spPr>
        <p:txBody>
          <a:bodyPr vert="horz" wrap="square" rtlCol="0">
            <a:spAutoFit/>
          </a:bodyPr>
          <a:lstStyle/>
          <a:p>
            <a:r>
              <a:rPr lang="en-US" sz="2400" dirty="0">
                <a:latin typeface="Arial Narrow" panose="020B0606020202030204" pitchFamily="34" charset="0"/>
              </a:rPr>
              <a:t>In this course, you will be introduced to Smart View. </a:t>
            </a:r>
          </a:p>
        </p:txBody>
      </p:sp>
      <p:sp>
        <p:nvSpPr>
          <p:cNvPr id="23" name="TextBox 22">
            <a:extLst>
              <a:ext uri="{FF2B5EF4-FFF2-40B4-BE49-F238E27FC236}">
                <a16:creationId xmlns:a16="http://schemas.microsoft.com/office/drawing/2014/main" id="{23E4E4C9-05AB-4BA7-B1E9-789C57C04638}"/>
              </a:ext>
            </a:extLst>
          </p:cNvPr>
          <p:cNvSpPr txBox="1"/>
          <p:nvPr/>
        </p:nvSpPr>
        <p:spPr>
          <a:xfrm>
            <a:off x="2201074" y="2109499"/>
            <a:ext cx="5647526" cy="400110"/>
          </a:xfrm>
          <a:prstGeom prst="rect">
            <a:avLst/>
          </a:prstGeom>
        </p:spPr>
        <p:txBody>
          <a:bodyPr vert="horz" wrap="square" rtlCol="0">
            <a:spAutoFit/>
          </a:bodyPr>
          <a:lstStyle/>
          <a:p>
            <a:pPr marL="0" marR="0" indent="0"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000000"/>
                </a:solidFill>
                <a:effectLst/>
                <a:uLnTx/>
                <a:uFillTx/>
                <a:latin typeface="Arial Narrow"/>
                <a:ea typeface="ＭＳ Ｐゴシック" pitchFamily="-106" charset="-128"/>
              </a:rPr>
              <a:t>An overview of SmartView in the PlanUW environment</a:t>
            </a:r>
          </a:p>
        </p:txBody>
      </p:sp>
      <p:sp>
        <p:nvSpPr>
          <p:cNvPr id="9" name="TextBox 8">
            <a:extLst>
              <a:ext uri="{FF2B5EF4-FFF2-40B4-BE49-F238E27FC236}">
                <a16:creationId xmlns:a16="http://schemas.microsoft.com/office/drawing/2014/main" id="{268D2F25-0370-4A2C-ABDD-92D204F2AC17}"/>
              </a:ext>
            </a:extLst>
          </p:cNvPr>
          <p:cNvSpPr txBox="1"/>
          <p:nvPr/>
        </p:nvSpPr>
        <p:spPr>
          <a:xfrm>
            <a:off x="2201075" y="3050963"/>
            <a:ext cx="3776656" cy="400110"/>
          </a:xfrm>
          <a:prstGeom prst="rect">
            <a:avLst/>
          </a:prstGeom>
        </p:spPr>
        <p:txBody>
          <a:bodyPr vert="horz" wrap="square" rtlCol="0">
            <a:spAutoFit/>
          </a:bodyPr>
          <a:lstStyle/>
          <a:p>
            <a:pPr marL="0" marR="0" indent="0"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000000"/>
                </a:solidFill>
                <a:effectLst/>
                <a:uLnTx/>
                <a:uFillTx/>
                <a:latin typeface="Arial Narrow"/>
                <a:ea typeface="ＭＳ Ｐゴシック" pitchFamily="-106" charset="-128"/>
              </a:rPr>
              <a:t>Smart View Options Setup</a:t>
            </a:r>
          </a:p>
        </p:txBody>
      </p:sp>
      <p:sp>
        <p:nvSpPr>
          <p:cNvPr id="10" name="TextBox 9">
            <a:extLst>
              <a:ext uri="{FF2B5EF4-FFF2-40B4-BE49-F238E27FC236}">
                <a16:creationId xmlns:a16="http://schemas.microsoft.com/office/drawing/2014/main" id="{01754DB0-4111-4236-A49F-A5473D9E60C8}"/>
              </a:ext>
            </a:extLst>
          </p:cNvPr>
          <p:cNvSpPr txBox="1"/>
          <p:nvPr/>
        </p:nvSpPr>
        <p:spPr>
          <a:xfrm>
            <a:off x="2201075" y="3992427"/>
            <a:ext cx="3776656" cy="400110"/>
          </a:xfrm>
          <a:prstGeom prst="rect">
            <a:avLst/>
          </a:prstGeom>
        </p:spPr>
        <p:txBody>
          <a:bodyPr vert="horz" wrap="square" rtlCol="0">
            <a:spAutoFit/>
          </a:bodyPr>
          <a:lstStyle/>
          <a:p>
            <a:pPr marL="0" marR="0" indent="0"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000000"/>
                </a:solidFill>
                <a:effectLst/>
                <a:uLnTx/>
                <a:uFillTx/>
                <a:latin typeface="Arial Narrow"/>
                <a:ea typeface="ＭＳ Ｐゴシック" pitchFamily="-106" charset="-128"/>
              </a:rPr>
              <a:t>Opening Forms and Reports in Excel</a:t>
            </a:r>
          </a:p>
        </p:txBody>
      </p:sp>
      <p:sp>
        <p:nvSpPr>
          <p:cNvPr id="11" name="TextBox 10">
            <a:extLst>
              <a:ext uri="{FF2B5EF4-FFF2-40B4-BE49-F238E27FC236}">
                <a16:creationId xmlns:a16="http://schemas.microsoft.com/office/drawing/2014/main" id="{3F7B98B1-D1B1-4A9C-A9CA-067F29B294B2}"/>
              </a:ext>
            </a:extLst>
          </p:cNvPr>
          <p:cNvSpPr txBox="1"/>
          <p:nvPr/>
        </p:nvSpPr>
        <p:spPr>
          <a:xfrm>
            <a:off x="2201074" y="4933890"/>
            <a:ext cx="5037925" cy="400110"/>
          </a:xfrm>
          <a:prstGeom prst="rect">
            <a:avLst/>
          </a:prstGeom>
        </p:spPr>
        <p:txBody>
          <a:bodyPr vert="horz" wrap="square" rtlCol="0">
            <a:spAutoFit/>
          </a:bodyPr>
          <a:lstStyle/>
          <a:p>
            <a:pPr marL="0" marR="0" indent="0"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000000"/>
                </a:solidFill>
                <a:effectLst/>
                <a:uLnTx/>
                <a:uFillTx/>
                <a:latin typeface="Arial Narrow"/>
                <a:ea typeface="ＭＳ Ｐゴシック" pitchFamily="-106" charset="-128"/>
              </a:rPr>
              <a:t>Connecting via the Panel option in Smart View</a:t>
            </a:r>
          </a:p>
        </p:txBody>
      </p:sp>
      <p:pic>
        <p:nvPicPr>
          <p:cNvPr id="3" name="Graphic 2" descr="Table">
            <a:extLst>
              <a:ext uri="{FF2B5EF4-FFF2-40B4-BE49-F238E27FC236}">
                <a16:creationId xmlns:a16="http://schemas.microsoft.com/office/drawing/2014/main" id="{372E87B7-3C8C-45E2-A9CC-DCEA4C9133A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76337" y="3810001"/>
            <a:ext cx="762000" cy="762000"/>
          </a:xfrm>
          <a:prstGeom prst="rect">
            <a:avLst/>
          </a:prstGeom>
          <a:effectLst>
            <a:outerShdw blurRad="50800" dist="38100" dir="2700000" algn="tl" rotWithShape="0">
              <a:prstClr val="black">
                <a:alpha val="40000"/>
              </a:prstClr>
            </a:outerShdw>
          </a:effectLst>
        </p:spPr>
      </p:pic>
      <p:pic>
        <p:nvPicPr>
          <p:cNvPr id="6" name="Graphic 5" descr="Single gear">
            <a:extLst>
              <a:ext uri="{FF2B5EF4-FFF2-40B4-BE49-F238E27FC236}">
                <a16:creationId xmlns:a16="http://schemas.microsoft.com/office/drawing/2014/main" id="{75FD2A58-3976-4C92-B8BA-00A14A2F49A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76337" y="4757410"/>
            <a:ext cx="762000" cy="762000"/>
          </a:xfrm>
          <a:prstGeom prst="rect">
            <a:avLst/>
          </a:prstGeom>
          <a:effectLst>
            <a:outerShdw blurRad="50800" dist="38100" dir="2700000" algn="tl" rotWithShape="0">
              <a:prstClr val="black">
                <a:alpha val="40000"/>
              </a:prstClr>
            </a:outerShdw>
          </a:effectLst>
        </p:spPr>
      </p:pic>
      <p:pic>
        <p:nvPicPr>
          <p:cNvPr id="17" name="Graphic 16" descr="Table">
            <a:extLst>
              <a:ext uri="{FF2B5EF4-FFF2-40B4-BE49-F238E27FC236}">
                <a16:creationId xmlns:a16="http://schemas.microsoft.com/office/drawing/2014/main" id="{1967CB47-F9FA-4C9E-AB05-02C5684CDB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79576" y="5545052"/>
            <a:ext cx="762000" cy="762000"/>
          </a:xfrm>
          <a:prstGeom prst="rect">
            <a:avLst/>
          </a:prstGeom>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7364E315-43D8-4F4C-9609-7179E4BA9C4A}"/>
              </a:ext>
            </a:extLst>
          </p:cNvPr>
          <p:cNvSpPr txBox="1"/>
          <p:nvPr/>
        </p:nvSpPr>
        <p:spPr>
          <a:xfrm>
            <a:off x="2185834" y="5725997"/>
            <a:ext cx="5037925" cy="400110"/>
          </a:xfrm>
          <a:prstGeom prst="rect">
            <a:avLst/>
          </a:prstGeom>
        </p:spPr>
        <p:txBody>
          <a:bodyPr vert="horz" wrap="square" rtlCol="0">
            <a:spAutoFit/>
          </a:bodyPr>
          <a:lstStyle/>
          <a:p>
            <a:pPr marL="0" marR="0" indent="0"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000000"/>
                </a:solidFill>
                <a:effectLst/>
                <a:uLnTx/>
                <a:uFillTx/>
                <a:latin typeface="Arial Narrow"/>
                <a:ea typeface="ＭＳ Ｐゴシック" pitchFamily="-106" charset="-128"/>
              </a:rPr>
              <a:t>Creating Ad-Hoc Reports in Smart View</a:t>
            </a:r>
          </a:p>
        </p:txBody>
      </p:sp>
    </p:spTree>
    <p:custDataLst>
      <p:tags r:id="rId1"/>
    </p:custDataLst>
    <p:extLst>
      <p:ext uri="{BB962C8B-B14F-4D97-AF65-F5344CB8AC3E}">
        <p14:creationId xmlns:p14="http://schemas.microsoft.com/office/powerpoint/2010/main" val="3976957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39CA4220-312C-410A-A152-9FF193002D88}"/>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Opening Reports in Excel – Internet Explorer Browser</a:t>
            </a:r>
          </a:p>
        </p:txBody>
      </p:sp>
      <p:sp>
        <p:nvSpPr>
          <p:cNvPr id="7" name="TextBox 6">
            <a:extLst>
              <a:ext uri="{FF2B5EF4-FFF2-40B4-BE49-F238E27FC236}">
                <a16:creationId xmlns:a16="http://schemas.microsoft.com/office/drawing/2014/main" id="{9D81CA5E-977D-4084-997E-3211A2929F6D}"/>
              </a:ext>
            </a:extLst>
          </p:cNvPr>
          <p:cNvSpPr txBox="1"/>
          <p:nvPr/>
        </p:nvSpPr>
        <p:spPr>
          <a:xfrm>
            <a:off x="381000" y="1066800"/>
            <a:ext cx="2971800" cy="1323439"/>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sz="1600" kern="0" dirty="0">
                <a:solidFill>
                  <a:srgbClr val="000000"/>
                </a:solidFill>
                <a:latin typeface="Arial Narrow"/>
                <a:ea typeface="ＭＳ Ｐゴシック" pitchFamily="-106" charset="-128"/>
              </a:rPr>
              <a:t>If you are using </a:t>
            </a:r>
            <a:r>
              <a:rPr lang="en-US" sz="1600" b="1" kern="0" dirty="0">
                <a:solidFill>
                  <a:srgbClr val="000000"/>
                </a:solidFill>
                <a:latin typeface="Arial Narrow"/>
                <a:ea typeface="ＭＳ Ｐゴシック" pitchFamily="-106" charset="-128"/>
              </a:rPr>
              <a:t>Internet Explorer </a:t>
            </a:r>
            <a:r>
              <a:rPr lang="en-US" sz="1600" kern="0" dirty="0">
                <a:solidFill>
                  <a:srgbClr val="000000"/>
                </a:solidFill>
                <a:latin typeface="Arial Narrow"/>
                <a:ea typeface="ＭＳ Ｐゴシック" pitchFamily="-106" charset="-128"/>
              </a:rPr>
              <a:t>as a browser to use PlanUW, the </a:t>
            </a:r>
            <a:r>
              <a:rPr lang="en-US" sz="1600" b="1" kern="0" dirty="0">
                <a:solidFill>
                  <a:srgbClr val="000000"/>
                </a:solidFill>
                <a:latin typeface="Arial Narrow"/>
                <a:ea typeface="ＭＳ Ｐゴシック" pitchFamily="-106" charset="-128"/>
              </a:rPr>
              <a:t>Open</a:t>
            </a:r>
            <a:r>
              <a:rPr lang="en-US" sz="1600" kern="0" dirty="0">
                <a:solidFill>
                  <a:srgbClr val="000000"/>
                </a:solidFill>
                <a:latin typeface="Arial Narrow"/>
                <a:ea typeface="ＭＳ Ｐゴシック" pitchFamily="-106" charset="-128"/>
              </a:rPr>
              <a:t> or </a:t>
            </a:r>
            <a:r>
              <a:rPr lang="en-US" sz="1600" b="1" kern="0" dirty="0">
                <a:solidFill>
                  <a:srgbClr val="000000"/>
                </a:solidFill>
                <a:latin typeface="Arial Narrow"/>
                <a:ea typeface="ＭＳ Ｐゴシック" pitchFamily="-106" charset="-128"/>
              </a:rPr>
              <a:t>Save</a:t>
            </a:r>
            <a:r>
              <a:rPr lang="en-US" sz="1600" kern="0" dirty="0">
                <a:solidFill>
                  <a:srgbClr val="000000"/>
                </a:solidFill>
                <a:latin typeface="Arial Narrow"/>
                <a:ea typeface="ＭＳ Ｐゴシック" pitchFamily="-106" charset="-128"/>
              </a:rPr>
              <a:t> prompt will appear at the bottom of the page. Click on </a:t>
            </a:r>
            <a:r>
              <a:rPr lang="en-US" sz="1600" b="1" kern="0" dirty="0">
                <a:solidFill>
                  <a:srgbClr val="000000"/>
                </a:solidFill>
                <a:latin typeface="Arial Narrow"/>
                <a:ea typeface="ＭＳ Ｐゴシック" pitchFamily="-106" charset="-128"/>
              </a:rPr>
              <a:t>Open</a:t>
            </a:r>
            <a:r>
              <a:rPr lang="en-US" sz="1600" kern="0" dirty="0">
                <a:solidFill>
                  <a:srgbClr val="000000"/>
                </a:solidFill>
                <a:latin typeface="Arial Narrow"/>
                <a:ea typeface="ＭＳ Ｐゴシック" pitchFamily="-106" charset="-128"/>
              </a:rPr>
              <a:t> to continue. </a:t>
            </a:r>
            <a:endParaRPr kumimoji="0" lang="en-US" sz="1600"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pic>
        <p:nvPicPr>
          <p:cNvPr id="3" name="Picture 2">
            <a:extLst>
              <a:ext uri="{FF2B5EF4-FFF2-40B4-BE49-F238E27FC236}">
                <a16:creationId xmlns:a16="http://schemas.microsoft.com/office/drawing/2014/main" id="{8BAA3F99-362D-4627-9D67-18FD2A365141}"/>
              </a:ext>
            </a:extLst>
          </p:cNvPr>
          <p:cNvPicPr>
            <a:picLocks noChangeAspect="1"/>
          </p:cNvPicPr>
          <p:nvPr/>
        </p:nvPicPr>
        <p:blipFill rotWithShape="1">
          <a:blip r:embed="rId2"/>
          <a:srcRect l="1249" t="13333" r="17501" b="4445"/>
          <a:stretch/>
        </p:blipFill>
        <p:spPr>
          <a:xfrm>
            <a:off x="3505200" y="1037199"/>
            <a:ext cx="8403625" cy="4783602"/>
          </a:xfrm>
          <a:prstGeom prst="rect">
            <a:avLst/>
          </a:prstGeom>
          <a:ln>
            <a:solidFill>
              <a:schemeClr val="tx1"/>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21D614A0-B91F-4454-BD9A-597961EA7E83}"/>
              </a:ext>
            </a:extLst>
          </p:cNvPr>
          <p:cNvSpPr/>
          <p:nvPr/>
        </p:nvSpPr>
        <p:spPr>
          <a:xfrm>
            <a:off x="5257800" y="5257799"/>
            <a:ext cx="6553200" cy="56300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4976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3E088D-9284-4E7B-803B-ECA493154CD6}"/>
              </a:ext>
            </a:extLst>
          </p:cNvPr>
          <p:cNvSpPr>
            <a:spLocks noGrp="1"/>
          </p:cNvSpPr>
          <p:nvPr>
            <p:ph type="sldNum" sz="quarter" idx="4"/>
          </p:nvPr>
        </p:nvSpPr>
        <p:spPr/>
        <p:txBody>
          <a:bodyPr/>
          <a:lstStyle/>
          <a:p>
            <a:fld id="{5E9B6195-AEF7-4DF8-B36C-B411EC6C02A9}" type="slidenum">
              <a:rPr lang="en-US" smtClean="0"/>
              <a:pPr/>
              <a:t>21</a:t>
            </a:fld>
            <a:endParaRPr lang="en-US" dirty="0"/>
          </a:p>
        </p:txBody>
      </p:sp>
      <p:pic>
        <p:nvPicPr>
          <p:cNvPr id="5" name="Picture 4">
            <a:extLst>
              <a:ext uri="{FF2B5EF4-FFF2-40B4-BE49-F238E27FC236}">
                <a16:creationId xmlns:a16="http://schemas.microsoft.com/office/drawing/2014/main" id="{1C4B9690-E23A-409A-B48C-6640CC5431D5}"/>
              </a:ext>
            </a:extLst>
          </p:cNvPr>
          <p:cNvPicPr>
            <a:picLocks noChangeAspect="1"/>
          </p:cNvPicPr>
          <p:nvPr/>
        </p:nvPicPr>
        <p:blipFill>
          <a:blip r:embed="rId2"/>
          <a:stretch>
            <a:fillRect/>
          </a:stretch>
        </p:blipFill>
        <p:spPr>
          <a:xfrm>
            <a:off x="5162571" y="990600"/>
            <a:ext cx="6418300" cy="4876800"/>
          </a:xfrm>
          <a:prstGeom prst="rect">
            <a:avLst/>
          </a:prstGeom>
          <a:ln>
            <a:solidFill>
              <a:schemeClr val="tx1"/>
            </a:solidFill>
          </a:ln>
          <a:effectLst>
            <a:outerShdw blurRad="50800" dist="38100" dir="2700000" algn="tl" rotWithShape="0">
              <a:prstClr val="black">
                <a:alpha val="40000"/>
              </a:prstClr>
            </a:outerShdw>
          </a:effectLst>
        </p:spPr>
      </p:pic>
      <p:sp>
        <p:nvSpPr>
          <p:cNvPr id="6" name="Rectangle 4">
            <a:extLst>
              <a:ext uri="{FF2B5EF4-FFF2-40B4-BE49-F238E27FC236}">
                <a16:creationId xmlns:a16="http://schemas.microsoft.com/office/drawing/2014/main" id="{A30A4093-6151-4BB6-A1E0-F3E284E72BDE}"/>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Opening Reports in Excel</a:t>
            </a:r>
          </a:p>
        </p:txBody>
      </p:sp>
      <p:sp>
        <p:nvSpPr>
          <p:cNvPr id="7" name="TextBox 6">
            <a:extLst>
              <a:ext uri="{FF2B5EF4-FFF2-40B4-BE49-F238E27FC236}">
                <a16:creationId xmlns:a16="http://schemas.microsoft.com/office/drawing/2014/main" id="{D2B36F44-C243-43D8-8ED0-3277C5449D22}"/>
              </a:ext>
            </a:extLst>
          </p:cNvPr>
          <p:cNvSpPr txBox="1"/>
          <p:nvPr/>
        </p:nvSpPr>
        <p:spPr>
          <a:xfrm>
            <a:off x="529453" y="4267200"/>
            <a:ext cx="4343400" cy="1255728"/>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dirty="0">
                <a:solidFill>
                  <a:srgbClr val="000000"/>
                </a:solidFill>
                <a:latin typeface="Arial Narrow"/>
                <a:ea typeface="ＭＳ Ｐゴシック" pitchFamily="-106" charset="-128"/>
              </a:rPr>
              <a:t>The last step via any browser is to sign in. </a:t>
            </a: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The sign in pop </a:t>
            </a:r>
            <a:r>
              <a:rPr lang="en-US" kern="0" dirty="0">
                <a:solidFill>
                  <a:srgbClr val="000000"/>
                </a:solidFill>
                <a:latin typeface="Arial Narrow"/>
                <a:ea typeface="ＭＳ Ｐゴシック" pitchFamily="-106" charset="-128"/>
              </a:rPr>
              <a:t>up will appear. Enter your username and password, and click on Sign In. </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000000"/>
                </a:solidFill>
                <a:effectLst/>
                <a:uLnTx/>
                <a:uFillTx/>
                <a:latin typeface="Arial Narrow"/>
                <a:ea typeface="ＭＳ Ｐゴシック" pitchFamily="-106" charset="-128"/>
              </a:rPr>
              <a:t>The report will open now in Excel. </a:t>
            </a:r>
          </a:p>
        </p:txBody>
      </p:sp>
      <p:pic>
        <p:nvPicPr>
          <p:cNvPr id="8" name="Picture 7">
            <a:extLst>
              <a:ext uri="{FF2B5EF4-FFF2-40B4-BE49-F238E27FC236}">
                <a16:creationId xmlns:a16="http://schemas.microsoft.com/office/drawing/2014/main" id="{75573830-BF6D-417C-95FB-D03DE949950B}"/>
              </a:ext>
            </a:extLst>
          </p:cNvPr>
          <p:cNvPicPr>
            <a:picLocks noChangeAspect="1"/>
          </p:cNvPicPr>
          <p:nvPr/>
        </p:nvPicPr>
        <p:blipFill>
          <a:blip r:embed="rId3"/>
          <a:stretch>
            <a:fillRect/>
          </a:stretch>
        </p:blipFill>
        <p:spPr>
          <a:xfrm>
            <a:off x="716973" y="990600"/>
            <a:ext cx="3968361" cy="282699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217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4A0D9D77-F713-40E1-B5BE-AEF58E53A91B}"/>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dirty="0">
                <a:solidFill>
                  <a:srgbClr val="700000"/>
                </a:solidFill>
              </a:rPr>
              <a:t>Connecting via the Panel </a:t>
            </a:r>
          </a:p>
        </p:txBody>
      </p:sp>
      <p:pic>
        <p:nvPicPr>
          <p:cNvPr id="3" name="Graphic 2" descr="Single gear">
            <a:extLst>
              <a:ext uri="{FF2B5EF4-FFF2-40B4-BE49-F238E27FC236}">
                <a16:creationId xmlns:a16="http://schemas.microsoft.com/office/drawing/2014/main" id="{1871072B-3E82-4BF5-93B4-901A1C9C41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39000" y="2400300"/>
            <a:ext cx="1866900" cy="18669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75304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BB4C58-8299-4786-AF81-210159C7CA32}"/>
              </a:ext>
            </a:extLst>
          </p:cNvPr>
          <p:cNvSpPr>
            <a:spLocks noGrp="1"/>
          </p:cNvSpPr>
          <p:nvPr>
            <p:ph type="sldNum" sz="quarter" idx="4"/>
          </p:nvPr>
        </p:nvSpPr>
        <p:spPr/>
        <p:txBody>
          <a:bodyPr/>
          <a:lstStyle/>
          <a:p>
            <a:fld id="{5E9B6195-AEF7-4DF8-B36C-B411EC6C02A9}" type="slidenum">
              <a:rPr lang="en-US" smtClean="0"/>
              <a:pPr/>
              <a:t>23</a:t>
            </a:fld>
            <a:endParaRPr lang="en-US" dirty="0"/>
          </a:p>
        </p:txBody>
      </p:sp>
      <p:sp>
        <p:nvSpPr>
          <p:cNvPr id="6" name="Content Placeholder 2">
            <a:extLst>
              <a:ext uri="{FF2B5EF4-FFF2-40B4-BE49-F238E27FC236}">
                <a16:creationId xmlns:a16="http://schemas.microsoft.com/office/drawing/2014/main" id="{DD2B3665-D949-4017-9B5E-B7D85F7BF256}"/>
              </a:ext>
            </a:extLst>
          </p:cNvPr>
          <p:cNvSpPr>
            <a:spLocks noGrp="1"/>
          </p:cNvSpPr>
          <p:nvPr>
            <p:ph idx="1"/>
          </p:nvPr>
        </p:nvSpPr>
        <p:spPr>
          <a:xfrm>
            <a:off x="706314" y="908611"/>
            <a:ext cx="10647485" cy="369332"/>
          </a:xfrm>
        </p:spPr>
        <p:txBody>
          <a:bodyPr wrap="square" lIns="91440">
            <a:spAutoFit/>
          </a:bodyPr>
          <a:lstStyle/>
          <a:p>
            <a:pPr defTabSz="342900">
              <a:buNone/>
            </a:pPr>
            <a:r>
              <a:rPr lang="en-US" sz="1800" dirty="0">
                <a:ea typeface="ＭＳ Ｐゴシック" charset="0"/>
              </a:rPr>
              <a:t>To access forms via the Panel option in Excel, select the Smart View ribbon and click on the Panel option highlighted below. </a:t>
            </a:r>
          </a:p>
        </p:txBody>
      </p:sp>
      <p:pic>
        <p:nvPicPr>
          <p:cNvPr id="7" name="Picture 6">
            <a:extLst>
              <a:ext uri="{FF2B5EF4-FFF2-40B4-BE49-F238E27FC236}">
                <a16:creationId xmlns:a16="http://schemas.microsoft.com/office/drawing/2014/main" id="{0122768D-A4C6-4C80-8E1B-63B8628B5BB4}"/>
              </a:ext>
            </a:extLst>
          </p:cNvPr>
          <p:cNvPicPr/>
          <p:nvPr/>
        </p:nvPicPr>
        <p:blipFill>
          <a:blip r:embed="rId2"/>
          <a:stretch>
            <a:fillRect/>
          </a:stretch>
        </p:blipFill>
        <p:spPr>
          <a:xfrm>
            <a:off x="1371599" y="2045573"/>
            <a:ext cx="9000343" cy="2210107"/>
          </a:xfrm>
          <a:prstGeom prst="rect">
            <a:avLst/>
          </a:prstGeom>
          <a:ln>
            <a:solidFill>
              <a:schemeClr val="tx1"/>
            </a:solidFill>
          </a:ln>
          <a:effectLst>
            <a:outerShdw blurRad="50800" dist="38100" dir="2700000" algn="tl" rotWithShape="0">
              <a:prstClr val="black">
                <a:alpha val="40000"/>
              </a:prstClr>
            </a:outerShdw>
          </a:effectLst>
        </p:spPr>
      </p:pic>
      <p:sp>
        <p:nvSpPr>
          <p:cNvPr id="8" name="Left Arrow 6">
            <a:extLst>
              <a:ext uri="{FF2B5EF4-FFF2-40B4-BE49-F238E27FC236}">
                <a16:creationId xmlns:a16="http://schemas.microsoft.com/office/drawing/2014/main" id="{22BDB614-BE0D-42CB-B50D-47120063B1D1}"/>
              </a:ext>
            </a:extLst>
          </p:cNvPr>
          <p:cNvSpPr/>
          <p:nvPr/>
        </p:nvSpPr>
        <p:spPr>
          <a:xfrm>
            <a:off x="1981200" y="2275890"/>
            <a:ext cx="2538046" cy="1379876"/>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fontAlgn="auto">
              <a:lnSpc>
                <a:spcPct val="115000"/>
              </a:lnSpc>
              <a:spcBef>
                <a:spcPts val="0"/>
              </a:spcBef>
              <a:spcAft>
                <a:spcPts val="750"/>
              </a:spcAft>
              <a:defRPr/>
            </a:pPr>
            <a:r>
              <a:rPr lang="en-US" sz="1600" kern="0" dirty="0">
                <a:solidFill>
                  <a:sysClr val="windowText" lastClr="000000"/>
                </a:solidFill>
                <a:latin typeface="Arial Narrow" panose="020B0606020202030204" pitchFamily="34" charset="0"/>
                <a:ea typeface="Calibri"/>
                <a:cs typeface="Times New Roman"/>
              </a:rPr>
              <a:t>Select Panel to create data source connections</a:t>
            </a:r>
            <a:endParaRPr lang="en-US" sz="3600" kern="0" dirty="0">
              <a:solidFill>
                <a:sysClr val="windowText" lastClr="000000"/>
              </a:solidFill>
              <a:latin typeface="Arial Narrow" panose="020B0606020202030204" pitchFamily="34" charset="0"/>
              <a:ea typeface="Calibri"/>
              <a:cs typeface="Times New Roman"/>
            </a:endParaRPr>
          </a:p>
        </p:txBody>
      </p:sp>
      <p:sp>
        <p:nvSpPr>
          <p:cNvPr id="9" name="Left Arrow 7">
            <a:extLst>
              <a:ext uri="{FF2B5EF4-FFF2-40B4-BE49-F238E27FC236}">
                <a16:creationId xmlns:a16="http://schemas.microsoft.com/office/drawing/2014/main" id="{AC9193B2-4169-4291-ACDC-E6ADF04C6369}"/>
              </a:ext>
            </a:extLst>
          </p:cNvPr>
          <p:cNvSpPr/>
          <p:nvPr/>
        </p:nvSpPr>
        <p:spPr>
          <a:xfrm>
            <a:off x="9059058" y="1860773"/>
            <a:ext cx="1761343" cy="1289853"/>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fontAlgn="auto">
              <a:lnSpc>
                <a:spcPct val="115000"/>
              </a:lnSpc>
              <a:spcBef>
                <a:spcPts val="0"/>
              </a:spcBef>
              <a:spcAft>
                <a:spcPts val="750"/>
              </a:spcAft>
              <a:defRPr/>
            </a:pPr>
            <a:r>
              <a:rPr lang="en-US" sz="1600" kern="0" dirty="0">
                <a:solidFill>
                  <a:sysClr val="windowText" lastClr="000000"/>
                </a:solidFill>
                <a:latin typeface="Arial Narrow" panose="020B0606020202030204" pitchFamily="34" charset="0"/>
                <a:ea typeface="Calibri"/>
                <a:cs typeface="Times New Roman"/>
              </a:rPr>
              <a:t>Smart View Ribbon</a:t>
            </a:r>
            <a:endParaRPr lang="en-US" sz="3600" kern="0" dirty="0">
              <a:solidFill>
                <a:sysClr val="windowText" lastClr="000000"/>
              </a:solidFill>
              <a:latin typeface="Arial Narrow" panose="020B0606020202030204" pitchFamily="34" charset="0"/>
              <a:ea typeface="Calibri"/>
              <a:cs typeface="Times New Roman"/>
            </a:endParaRPr>
          </a:p>
        </p:txBody>
      </p:sp>
      <p:sp>
        <p:nvSpPr>
          <p:cNvPr id="10" name="Rectangle 4">
            <a:extLst>
              <a:ext uri="{FF2B5EF4-FFF2-40B4-BE49-F238E27FC236}">
                <a16:creationId xmlns:a16="http://schemas.microsoft.com/office/drawing/2014/main" id="{DAE553B7-FD10-444E-A669-95751BB08BB9}"/>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Connecting Via the Panel Option</a:t>
            </a:r>
            <a:endParaRPr lang="en-US" sz="3600" b="0" dirty="0">
              <a:solidFill>
                <a:srgbClr val="700000"/>
              </a:solidFill>
              <a:highlight>
                <a:srgbClr val="FFFF00"/>
              </a:highlight>
            </a:endParaRPr>
          </a:p>
        </p:txBody>
      </p:sp>
    </p:spTree>
    <p:extLst>
      <p:ext uri="{BB962C8B-B14F-4D97-AF65-F5344CB8AC3E}">
        <p14:creationId xmlns:p14="http://schemas.microsoft.com/office/powerpoint/2010/main" val="3281407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8E8BAF7-0A9A-4350-B67B-2095D7A2C557}"/>
              </a:ext>
            </a:extLst>
          </p:cNvPr>
          <p:cNvSpPr>
            <a:spLocks noGrp="1"/>
          </p:cNvSpPr>
          <p:nvPr>
            <p:ph idx="1"/>
          </p:nvPr>
        </p:nvSpPr>
        <p:spPr>
          <a:xfrm>
            <a:off x="609600" y="838200"/>
            <a:ext cx="10668000" cy="2232819"/>
          </a:xfrm>
        </p:spPr>
        <p:txBody>
          <a:bodyPr/>
          <a:lstStyle/>
          <a:p>
            <a:pPr marL="0" indent="0">
              <a:buNone/>
            </a:pPr>
            <a:r>
              <a:rPr lang="en-US" sz="1800" dirty="0"/>
              <a:t>The Smart View panel contains the following panes:</a:t>
            </a:r>
          </a:p>
          <a:p>
            <a:pPr lvl="1">
              <a:buFont typeface="Arial" panose="020B0604020202020204" pitchFamily="34" charset="0"/>
              <a:buChar char="•"/>
            </a:pPr>
            <a:r>
              <a:rPr lang="en-US" sz="1800" b="1" dirty="0"/>
              <a:t>Home</a:t>
            </a:r>
            <a:r>
              <a:rPr lang="en-US" sz="1800" dirty="0"/>
              <a:t> - </a:t>
            </a:r>
            <a:r>
              <a:rPr lang="en-US" sz="1800" b="0" dirty="0"/>
              <a:t>Links to Shared Connections and Private Connections and a list of recently used items. </a:t>
            </a:r>
          </a:p>
          <a:p>
            <a:pPr lvl="1">
              <a:buFont typeface="Arial" panose="020B0604020202020204" pitchFamily="34" charset="0"/>
              <a:buChar char="•"/>
            </a:pPr>
            <a:r>
              <a:rPr lang="en-US" sz="1800" b="1" dirty="0"/>
              <a:t>Shared Connections </a:t>
            </a:r>
            <a:r>
              <a:rPr lang="en-US" sz="1800" dirty="0"/>
              <a:t>- </a:t>
            </a:r>
            <a:r>
              <a:rPr lang="en-US" sz="1800" b="0" dirty="0"/>
              <a:t>Drop down list of available connections from Hyperion Shared Services -  Including currently selected connection</a:t>
            </a:r>
          </a:p>
          <a:p>
            <a:pPr lvl="1">
              <a:buFont typeface="Arial" panose="020B0604020202020204" pitchFamily="34" charset="0"/>
              <a:buChar char="•"/>
            </a:pPr>
            <a:r>
              <a:rPr lang="en-US" sz="1800" b="1" dirty="0"/>
              <a:t>Private Connections </a:t>
            </a:r>
            <a:r>
              <a:rPr lang="en-US" sz="1800" dirty="0"/>
              <a:t>- </a:t>
            </a:r>
            <a:r>
              <a:rPr lang="en-US" sz="1800" b="0" dirty="0"/>
              <a:t>Drop down list of available connections that is saved on a user’s local computer -  Including the currently selected connection</a:t>
            </a:r>
          </a:p>
          <a:p>
            <a:pPr lvl="1">
              <a:buSzPct val="110000"/>
              <a:buFont typeface="Arial" panose="020B0604020202020204" pitchFamily="34" charset="0"/>
              <a:buChar char="•"/>
            </a:pPr>
            <a:r>
              <a:rPr lang="en-US" sz="1800" b="1" dirty="0"/>
              <a:t>Recently Used </a:t>
            </a:r>
            <a:r>
              <a:rPr lang="en-US" sz="1800" dirty="0"/>
              <a:t>- </a:t>
            </a:r>
            <a:r>
              <a:rPr lang="en-US" sz="1800" b="0" dirty="0"/>
              <a:t>A list of connections that were recently used on a user’s local computer.</a:t>
            </a:r>
          </a:p>
          <a:p>
            <a:pPr>
              <a:buNone/>
            </a:pPr>
            <a:endParaRPr lang="en-US" sz="1800" dirty="0"/>
          </a:p>
        </p:txBody>
      </p:sp>
      <p:pic>
        <p:nvPicPr>
          <p:cNvPr id="7" name="Picture 6" descr="C:\Users\smanco\AppData\Local\Microsoft\Windows\INetCache\Content.Word\C2.png">
            <a:extLst>
              <a:ext uri="{FF2B5EF4-FFF2-40B4-BE49-F238E27FC236}">
                <a16:creationId xmlns:a16="http://schemas.microsoft.com/office/drawing/2014/main" id="{4F0CF45F-DD9E-4C93-8CFA-42C74CB687F0}"/>
              </a:ext>
            </a:extLst>
          </p:cNvPr>
          <p:cNvPicPr/>
          <p:nvPr/>
        </p:nvPicPr>
        <p:blipFill rotWithShape="1">
          <a:blip r:embed="rId2">
            <a:extLst>
              <a:ext uri="{28A0092B-C50C-407E-A947-70E740481C1C}">
                <a14:useLocalDpi xmlns:a14="http://schemas.microsoft.com/office/drawing/2010/main" val="0"/>
              </a:ext>
            </a:extLst>
          </a:blip>
          <a:srcRect l="59628" t="22913" b="11170"/>
          <a:stretch/>
        </p:blipFill>
        <p:spPr bwMode="auto">
          <a:xfrm>
            <a:off x="2304489" y="3276600"/>
            <a:ext cx="2611644" cy="1950590"/>
          </a:xfrm>
          <a:prstGeom prst="rect">
            <a:avLst/>
          </a:prstGeom>
          <a:noFill/>
          <a:ln>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6C1248EC-F70F-414B-87F3-86ECC1C577A1}"/>
              </a:ext>
            </a:extLst>
          </p:cNvPr>
          <p:cNvPicPr/>
          <p:nvPr/>
        </p:nvPicPr>
        <p:blipFill rotWithShape="1">
          <a:blip r:embed="rId3"/>
          <a:srcRect l="78045" t="26796" r="1282" b="38997"/>
          <a:stretch/>
        </p:blipFill>
        <p:spPr bwMode="auto">
          <a:xfrm>
            <a:off x="6973966" y="3276601"/>
            <a:ext cx="2425338" cy="1950590"/>
          </a:xfrm>
          <a:prstGeom prst="rect">
            <a:avLst/>
          </a:prstGeom>
          <a:ln>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9" name="Left Arrow 19">
            <a:extLst>
              <a:ext uri="{FF2B5EF4-FFF2-40B4-BE49-F238E27FC236}">
                <a16:creationId xmlns:a16="http://schemas.microsoft.com/office/drawing/2014/main" id="{A444783E-9A40-45A2-B6CA-1DCEED38A7BC}"/>
              </a:ext>
            </a:extLst>
          </p:cNvPr>
          <p:cNvSpPr/>
          <p:nvPr/>
        </p:nvSpPr>
        <p:spPr>
          <a:xfrm>
            <a:off x="8822833" y="3427414"/>
            <a:ext cx="1845167" cy="1412189"/>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lnSpc>
                <a:spcPct val="115000"/>
              </a:lnSpc>
              <a:spcAft>
                <a:spcPts val="750"/>
              </a:spcAft>
            </a:pPr>
            <a:r>
              <a:rPr lang="en-US" sz="1600" kern="0" dirty="0">
                <a:solidFill>
                  <a:sysClr val="windowText" lastClr="000000"/>
                </a:solidFill>
                <a:latin typeface="Arial Narrow" panose="020B0606020202030204" pitchFamily="34" charset="0"/>
                <a:cs typeface="Times New Roman"/>
              </a:rPr>
              <a:t>Click Shared Connections </a:t>
            </a:r>
          </a:p>
        </p:txBody>
      </p:sp>
      <p:sp>
        <p:nvSpPr>
          <p:cNvPr id="10" name="Right Arrow 17">
            <a:extLst>
              <a:ext uri="{FF2B5EF4-FFF2-40B4-BE49-F238E27FC236}">
                <a16:creationId xmlns:a16="http://schemas.microsoft.com/office/drawing/2014/main" id="{FB20E108-56B5-455F-AADA-2802771F7AF7}"/>
              </a:ext>
            </a:extLst>
          </p:cNvPr>
          <p:cNvSpPr/>
          <p:nvPr/>
        </p:nvSpPr>
        <p:spPr>
          <a:xfrm>
            <a:off x="1035793" y="3808414"/>
            <a:ext cx="1928095" cy="1123816"/>
          </a:xfrm>
          <a:prstGeom prst="righ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lnSpc>
                <a:spcPct val="115000"/>
              </a:lnSpc>
              <a:spcAft>
                <a:spcPts val="750"/>
              </a:spcAft>
            </a:pPr>
            <a:r>
              <a:rPr lang="en-US" sz="1600" kern="0" dirty="0">
                <a:solidFill>
                  <a:sysClr val="windowText" lastClr="000000"/>
                </a:solidFill>
                <a:latin typeface="Arial Narrow" panose="020B0606020202030204" pitchFamily="34" charset="0"/>
                <a:cs typeface="Times New Roman"/>
              </a:rPr>
              <a:t>‘Action’ Panel</a:t>
            </a:r>
          </a:p>
        </p:txBody>
      </p:sp>
      <p:sp>
        <p:nvSpPr>
          <p:cNvPr id="11" name="TextBox 10">
            <a:extLst>
              <a:ext uri="{FF2B5EF4-FFF2-40B4-BE49-F238E27FC236}">
                <a16:creationId xmlns:a16="http://schemas.microsoft.com/office/drawing/2014/main" id="{862B04C6-1E96-4AF5-9A78-7588FCCB3E6D}"/>
              </a:ext>
            </a:extLst>
          </p:cNvPr>
          <p:cNvSpPr txBox="1"/>
          <p:nvPr/>
        </p:nvSpPr>
        <p:spPr>
          <a:xfrm>
            <a:off x="1279922" y="5410200"/>
            <a:ext cx="10073878" cy="646331"/>
          </a:xfrm>
          <a:prstGeom prst="rect">
            <a:avLst/>
          </a:prstGeom>
          <a:noFill/>
        </p:spPr>
        <p:txBody>
          <a:bodyPr wrap="square" rtlCol="0">
            <a:spAutoFit/>
          </a:bodyPr>
          <a:lstStyle/>
          <a:p>
            <a:r>
              <a:rPr lang="en-US" b="1" dirty="0">
                <a:latin typeface="Arial Narrow" panose="020B0606020202030204" pitchFamily="34" charset="0"/>
                <a:ea typeface="+mj-ea"/>
                <a:cs typeface="+mj-cs"/>
              </a:rPr>
              <a:t>Shared Connections </a:t>
            </a:r>
            <a:r>
              <a:rPr lang="en-US" dirty="0">
                <a:latin typeface="Arial Narrow" panose="020B0606020202030204" pitchFamily="34" charset="0"/>
                <a:ea typeface="+mj-ea"/>
                <a:cs typeface="+mj-cs"/>
              </a:rPr>
              <a:t>are stored in a in a central location and can then be saved as private connections. You can edit private connections as well as use them to connect to other applications.</a:t>
            </a:r>
          </a:p>
        </p:txBody>
      </p:sp>
      <p:sp>
        <p:nvSpPr>
          <p:cNvPr id="12" name="Rectangle 4">
            <a:extLst>
              <a:ext uri="{FF2B5EF4-FFF2-40B4-BE49-F238E27FC236}">
                <a16:creationId xmlns:a16="http://schemas.microsoft.com/office/drawing/2014/main" id="{D3776826-433F-40EA-B317-9F7966D7336A}"/>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Data Source Connections</a:t>
            </a:r>
          </a:p>
        </p:txBody>
      </p:sp>
      <p:pic>
        <p:nvPicPr>
          <p:cNvPr id="13" name="Graphic 12" descr="Information">
            <a:extLst>
              <a:ext uri="{FF2B5EF4-FFF2-40B4-BE49-F238E27FC236}">
                <a16:creationId xmlns:a16="http://schemas.microsoft.com/office/drawing/2014/main" id="{083B3A38-0C18-44D3-AFB3-A654921887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2000" y="5474404"/>
            <a:ext cx="517922" cy="517922"/>
          </a:xfrm>
          <a:prstGeom prst="rect">
            <a:avLst/>
          </a:prstGeom>
        </p:spPr>
      </p:pic>
    </p:spTree>
    <p:extLst>
      <p:ext uri="{BB962C8B-B14F-4D97-AF65-F5344CB8AC3E}">
        <p14:creationId xmlns:p14="http://schemas.microsoft.com/office/powerpoint/2010/main" val="3557812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436706F-6FC9-4458-A805-224180F67EBF}"/>
              </a:ext>
            </a:extLst>
          </p:cNvPr>
          <p:cNvPicPr>
            <a:picLocks noChangeAspect="1"/>
          </p:cNvPicPr>
          <p:nvPr/>
        </p:nvPicPr>
        <p:blipFill>
          <a:blip r:embed="rId2"/>
          <a:stretch>
            <a:fillRect/>
          </a:stretch>
        </p:blipFill>
        <p:spPr>
          <a:xfrm>
            <a:off x="2545949" y="4064075"/>
            <a:ext cx="2095884" cy="2370625"/>
          </a:xfrm>
          <a:prstGeom prst="rect">
            <a:avLst/>
          </a:prstGeom>
          <a:ln>
            <a:solidFill>
              <a:schemeClr val="tx1"/>
            </a:solidFill>
          </a:ln>
          <a:effectLst>
            <a:outerShdw blurRad="50800" dist="38100" dir="2700000" algn="tl" rotWithShape="0">
              <a:prstClr val="black">
                <a:alpha val="40000"/>
              </a:prstClr>
            </a:outerShdw>
          </a:effectLst>
        </p:spPr>
      </p:pic>
      <p:sp>
        <p:nvSpPr>
          <p:cNvPr id="6" name="Content Placeholder 2">
            <a:extLst>
              <a:ext uri="{FF2B5EF4-FFF2-40B4-BE49-F238E27FC236}">
                <a16:creationId xmlns:a16="http://schemas.microsoft.com/office/drawing/2014/main" id="{03773CBF-3572-41C4-B3E5-532B030D385C}"/>
              </a:ext>
            </a:extLst>
          </p:cNvPr>
          <p:cNvSpPr>
            <a:spLocks noGrp="1"/>
          </p:cNvSpPr>
          <p:nvPr>
            <p:ph idx="1"/>
          </p:nvPr>
        </p:nvSpPr>
        <p:spPr>
          <a:xfrm>
            <a:off x="732692" y="865978"/>
            <a:ext cx="10363200" cy="452657"/>
          </a:xfrm>
        </p:spPr>
        <p:txBody>
          <a:bodyPr/>
          <a:lstStyle/>
          <a:p>
            <a:pPr marL="0" indent="0">
              <a:buNone/>
            </a:pPr>
            <a:r>
              <a:rPr lang="en-US" sz="1800" dirty="0"/>
              <a:t>Connection type must be selected from the drop down list. </a:t>
            </a:r>
            <a:endParaRPr lang="en-US" dirty="0"/>
          </a:p>
        </p:txBody>
      </p:sp>
      <p:pic>
        <p:nvPicPr>
          <p:cNvPr id="7" name="Picture 6">
            <a:extLst>
              <a:ext uri="{FF2B5EF4-FFF2-40B4-BE49-F238E27FC236}">
                <a16:creationId xmlns:a16="http://schemas.microsoft.com/office/drawing/2014/main" id="{8806332D-1D62-41CD-ABDE-DC77E9F33B7A}"/>
              </a:ext>
            </a:extLst>
          </p:cNvPr>
          <p:cNvPicPr/>
          <p:nvPr/>
        </p:nvPicPr>
        <p:blipFill>
          <a:blip r:embed="rId3">
            <a:extLst>
              <a:ext uri="{28A0092B-C50C-407E-A947-70E740481C1C}">
                <a14:useLocalDpi xmlns:a14="http://schemas.microsoft.com/office/drawing/2010/main" val="0"/>
              </a:ext>
            </a:extLst>
          </a:blip>
          <a:stretch>
            <a:fillRect/>
          </a:stretch>
        </p:blipFill>
        <p:spPr>
          <a:xfrm>
            <a:off x="1066800" y="1458950"/>
            <a:ext cx="2675354" cy="1221871"/>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descr="cid:image001.png@01D22083.17098470">
            <a:extLst>
              <a:ext uri="{FF2B5EF4-FFF2-40B4-BE49-F238E27FC236}">
                <a16:creationId xmlns:a16="http://schemas.microsoft.com/office/drawing/2014/main" id="{6D8F2746-EAA5-4963-9E44-F2DC9A87EDF0}"/>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017406" y="1418314"/>
            <a:ext cx="2360796" cy="1262507"/>
          </a:xfrm>
          <a:prstGeom prst="rect">
            <a:avLst/>
          </a:prstGeom>
          <a:noFill/>
          <a:ln>
            <a:solidFill>
              <a:schemeClr val="tx1"/>
            </a:solidFill>
          </a:ln>
          <a:effectLst>
            <a:outerShdw blurRad="50800" dist="38100" dir="2700000" algn="tl" rotWithShape="0">
              <a:prstClr val="black">
                <a:alpha val="40000"/>
              </a:prstClr>
            </a:outerShdw>
          </a:effectLst>
        </p:spPr>
      </p:pic>
      <p:sp>
        <p:nvSpPr>
          <p:cNvPr id="9" name="Left Arrow 21">
            <a:extLst>
              <a:ext uri="{FF2B5EF4-FFF2-40B4-BE49-F238E27FC236}">
                <a16:creationId xmlns:a16="http://schemas.microsoft.com/office/drawing/2014/main" id="{159F37C1-459F-4A9C-856F-85263E90CFBF}"/>
              </a:ext>
            </a:extLst>
          </p:cNvPr>
          <p:cNvSpPr/>
          <p:nvPr/>
        </p:nvSpPr>
        <p:spPr>
          <a:xfrm>
            <a:off x="3291418" y="1404493"/>
            <a:ext cx="2360796" cy="1719707"/>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lnSpc>
                <a:spcPct val="115000"/>
              </a:lnSpc>
              <a:spcAft>
                <a:spcPts val="750"/>
              </a:spcAft>
            </a:pPr>
            <a:r>
              <a:rPr lang="en-US" sz="1600" kern="0" dirty="0">
                <a:solidFill>
                  <a:sysClr val="windowText" lastClr="000000"/>
                </a:solidFill>
                <a:latin typeface="Arial Narrow" panose="020B0606020202030204" pitchFamily="34" charset="0"/>
                <a:cs typeface="Times New Roman"/>
              </a:rPr>
              <a:t>Select connection type from the drop-down in the ‘Action’ panel</a:t>
            </a:r>
          </a:p>
        </p:txBody>
      </p:sp>
      <p:sp>
        <p:nvSpPr>
          <p:cNvPr id="10" name="Right Arrow 23">
            <a:extLst>
              <a:ext uri="{FF2B5EF4-FFF2-40B4-BE49-F238E27FC236}">
                <a16:creationId xmlns:a16="http://schemas.microsoft.com/office/drawing/2014/main" id="{57C35669-2070-41B7-9E3B-78C3A2630ABA}"/>
              </a:ext>
            </a:extLst>
          </p:cNvPr>
          <p:cNvSpPr/>
          <p:nvPr/>
        </p:nvSpPr>
        <p:spPr>
          <a:xfrm>
            <a:off x="6400800" y="1694583"/>
            <a:ext cx="1616606" cy="1262507"/>
          </a:xfrm>
          <a:prstGeom prst="righ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lnSpc>
                <a:spcPct val="115000"/>
              </a:lnSpc>
              <a:spcAft>
                <a:spcPts val="750"/>
              </a:spcAft>
            </a:pPr>
            <a:r>
              <a:rPr lang="en-US" sz="1600" kern="0" dirty="0">
                <a:solidFill>
                  <a:sysClr val="windowText" lastClr="000000"/>
                </a:solidFill>
                <a:latin typeface="Arial Narrow" panose="020B0606020202030204" pitchFamily="34" charset="0"/>
                <a:cs typeface="Times New Roman"/>
              </a:rPr>
              <a:t>Select “EPM Cloud” </a:t>
            </a:r>
          </a:p>
        </p:txBody>
      </p:sp>
      <p:pic>
        <p:nvPicPr>
          <p:cNvPr id="11" name="Picture 10">
            <a:extLst>
              <a:ext uri="{FF2B5EF4-FFF2-40B4-BE49-F238E27FC236}">
                <a16:creationId xmlns:a16="http://schemas.microsoft.com/office/drawing/2014/main" id="{27CB579B-F3DB-4AA4-8702-59248CA03C7D}"/>
              </a:ext>
            </a:extLst>
          </p:cNvPr>
          <p:cNvPicPr/>
          <p:nvPr/>
        </p:nvPicPr>
        <p:blipFill>
          <a:blip r:embed="rId6"/>
          <a:stretch>
            <a:fillRect/>
          </a:stretch>
        </p:blipFill>
        <p:spPr>
          <a:xfrm>
            <a:off x="8012706" y="4609984"/>
            <a:ext cx="3377920" cy="977329"/>
          </a:xfrm>
          <a:prstGeom prst="rect">
            <a:avLst/>
          </a:prstGeom>
          <a:ln>
            <a:solidFill>
              <a:schemeClr val="tx1"/>
            </a:solidFill>
          </a:ln>
          <a:effectLst>
            <a:outerShdw blurRad="50800" dist="38100" dir="2700000" algn="tl" rotWithShape="0">
              <a:prstClr val="black">
                <a:alpha val="40000"/>
              </a:prstClr>
            </a:outerShdw>
          </a:effectLst>
        </p:spPr>
      </p:pic>
      <p:sp>
        <p:nvSpPr>
          <p:cNvPr id="12" name="Right Arrow 15">
            <a:extLst>
              <a:ext uri="{FF2B5EF4-FFF2-40B4-BE49-F238E27FC236}">
                <a16:creationId xmlns:a16="http://schemas.microsoft.com/office/drawing/2014/main" id="{12675703-DFD5-4F43-82CE-BC6BD81056BA}"/>
              </a:ext>
            </a:extLst>
          </p:cNvPr>
          <p:cNvSpPr/>
          <p:nvPr/>
        </p:nvSpPr>
        <p:spPr>
          <a:xfrm>
            <a:off x="5410200" y="3821693"/>
            <a:ext cx="2619187" cy="2184184"/>
          </a:xfrm>
          <a:prstGeom prst="righ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lnSpc>
                <a:spcPct val="115000"/>
              </a:lnSpc>
              <a:spcAft>
                <a:spcPts val="750"/>
              </a:spcAft>
            </a:pPr>
            <a:r>
              <a:rPr lang="en-US" sz="1600" kern="0" dirty="0">
                <a:solidFill>
                  <a:sysClr val="windowText" lastClr="000000"/>
                </a:solidFill>
                <a:latin typeface="Arial Narrow" panose="020B0606020202030204" pitchFamily="34" charset="0"/>
                <a:cs typeface="Times New Roman"/>
              </a:rPr>
              <a:t>Select desired cube and click </a:t>
            </a:r>
            <a:r>
              <a:rPr lang="en-US" sz="1600" b="1" kern="0" dirty="0">
                <a:solidFill>
                  <a:sysClr val="windowText" lastClr="000000"/>
                </a:solidFill>
                <a:latin typeface="Arial Narrow" panose="020B0606020202030204" pitchFamily="34" charset="0"/>
                <a:cs typeface="Times New Roman"/>
              </a:rPr>
              <a:t>Connect</a:t>
            </a:r>
            <a:r>
              <a:rPr lang="en-US" sz="1600" kern="0" dirty="0">
                <a:solidFill>
                  <a:sysClr val="windowText" lastClr="000000"/>
                </a:solidFill>
                <a:latin typeface="Arial Narrow" panose="020B0606020202030204" pitchFamily="34" charset="0"/>
                <a:cs typeface="Times New Roman"/>
              </a:rPr>
              <a:t>, or double-click on desired cube</a:t>
            </a:r>
          </a:p>
        </p:txBody>
      </p:sp>
      <p:sp>
        <p:nvSpPr>
          <p:cNvPr id="14" name="Right Arrow 17">
            <a:extLst>
              <a:ext uri="{FF2B5EF4-FFF2-40B4-BE49-F238E27FC236}">
                <a16:creationId xmlns:a16="http://schemas.microsoft.com/office/drawing/2014/main" id="{14A46C88-F881-46EA-A281-EC0001A6E224}"/>
              </a:ext>
            </a:extLst>
          </p:cNvPr>
          <p:cNvSpPr/>
          <p:nvPr/>
        </p:nvSpPr>
        <p:spPr>
          <a:xfrm>
            <a:off x="891703" y="4751512"/>
            <a:ext cx="1948482" cy="1066185"/>
          </a:xfrm>
          <a:prstGeom prst="righ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lnSpc>
                <a:spcPct val="115000"/>
              </a:lnSpc>
              <a:spcAft>
                <a:spcPts val="750"/>
              </a:spcAft>
            </a:pPr>
            <a:r>
              <a:rPr lang="en-US" sz="1600" kern="0" dirty="0">
                <a:solidFill>
                  <a:sysClr val="windowText" lastClr="000000"/>
                </a:solidFill>
                <a:latin typeface="Arial Narrow" panose="020B0606020202030204" pitchFamily="34" charset="0"/>
                <a:cs typeface="Times New Roman"/>
              </a:rPr>
              <a:t>Expand tree list </a:t>
            </a:r>
          </a:p>
        </p:txBody>
      </p:sp>
      <p:sp>
        <p:nvSpPr>
          <p:cNvPr id="15" name="Rectangle 4">
            <a:extLst>
              <a:ext uri="{FF2B5EF4-FFF2-40B4-BE49-F238E27FC236}">
                <a16:creationId xmlns:a16="http://schemas.microsoft.com/office/drawing/2014/main" id="{DA58C5A9-CF89-4E52-BBF9-E61706F8771F}"/>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Managing Database Connections</a:t>
            </a:r>
          </a:p>
        </p:txBody>
      </p:sp>
      <p:sp>
        <p:nvSpPr>
          <p:cNvPr id="16" name="Content Placeholder 2">
            <a:extLst>
              <a:ext uri="{FF2B5EF4-FFF2-40B4-BE49-F238E27FC236}">
                <a16:creationId xmlns:a16="http://schemas.microsoft.com/office/drawing/2014/main" id="{D30AF4BE-AE79-4948-9E92-0C09B22EFCE9}"/>
              </a:ext>
            </a:extLst>
          </p:cNvPr>
          <p:cNvSpPr txBox="1">
            <a:spLocks/>
          </p:cNvSpPr>
          <p:nvPr/>
        </p:nvSpPr>
        <p:spPr>
          <a:xfrm>
            <a:off x="750277" y="3350419"/>
            <a:ext cx="10515600" cy="764381"/>
          </a:xfrm>
          <a:prstGeom prst="rect">
            <a:avLst/>
          </a:prstGeom>
        </p:spPr>
        <p:txBody>
          <a:bodyPr/>
          <a:lstStyle>
            <a:lvl1pPr marL="182880" indent="-182880" algn="l" defTabSz="914400" rtl="0" eaLnBrk="1" latinLnBrk="0" hangingPunct="1">
              <a:spcBef>
                <a:spcPct val="20000"/>
              </a:spcBef>
              <a:buFont typeface="Wingdings" panose="05000000000000000000" pitchFamily="2" charset="2"/>
              <a:buChar char="§"/>
              <a:defRPr sz="16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Wingdings" panose="05000000000000000000" pitchFamily="2" charset="2"/>
              <a:buChar char="Ø"/>
              <a:defRPr sz="12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t>Once EPM Cloud is selected, the action panel will display available databases in a tree list. We can also pull forms which </a:t>
            </a:r>
            <a:r>
              <a:rPr lang="en-US" sz="1800" dirty="0">
                <a:ea typeface="ＭＳ Ｐゴシック" charset="0"/>
              </a:rPr>
              <a:t>provide an intuitive layout for you to work with to enter data.</a:t>
            </a:r>
            <a:endParaRPr lang="en-US" sz="1800" dirty="0"/>
          </a:p>
        </p:txBody>
      </p:sp>
    </p:spTree>
    <p:extLst>
      <p:ext uri="{BB962C8B-B14F-4D97-AF65-F5344CB8AC3E}">
        <p14:creationId xmlns:p14="http://schemas.microsoft.com/office/powerpoint/2010/main" val="4056767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mage001">
            <a:extLst>
              <a:ext uri="{FF2B5EF4-FFF2-40B4-BE49-F238E27FC236}">
                <a16:creationId xmlns:a16="http://schemas.microsoft.com/office/drawing/2014/main" id="{B10071C2-120A-4F86-A69A-C44474311B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10" b="67371"/>
          <a:stretch/>
        </p:blipFill>
        <p:spPr bwMode="auto">
          <a:xfrm>
            <a:off x="675207" y="2679609"/>
            <a:ext cx="11044238" cy="1891550"/>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78E4228-5CCE-4C18-9B0C-7CC2E42DB1BD}"/>
              </a:ext>
            </a:extLst>
          </p:cNvPr>
          <p:cNvPicPr/>
          <p:nvPr/>
        </p:nvPicPr>
        <p:blipFill>
          <a:blip r:embed="rId3"/>
          <a:stretch>
            <a:fillRect/>
          </a:stretch>
        </p:blipFill>
        <p:spPr>
          <a:xfrm>
            <a:off x="4839558" y="1772560"/>
            <a:ext cx="2035969" cy="585788"/>
          </a:xfrm>
          <a:prstGeom prst="rect">
            <a:avLst/>
          </a:prstGeom>
          <a:ln>
            <a:solidFill>
              <a:schemeClr val="tx1"/>
            </a:solidFill>
          </a:ln>
          <a:effectLst>
            <a:outerShdw blurRad="50800" dist="38100" dir="2700000" algn="tl" rotWithShape="0">
              <a:prstClr val="black">
                <a:alpha val="40000"/>
              </a:prstClr>
            </a:outerShdw>
          </a:effectLst>
        </p:spPr>
      </p:pic>
      <p:sp>
        <p:nvSpPr>
          <p:cNvPr id="8" name="Right Arrow 6">
            <a:extLst>
              <a:ext uri="{FF2B5EF4-FFF2-40B4-BE49-F238E27FC236}">
                <a16:creationId xmlns:a16="http://schemas.microsoft.com/office/drawing/2014/main" id="{C1A23D6C-9BF6-428B-A917-72BB1CF427D3}"/>
              </a:ext>
            </a:extLst>
          </p:cNvPr>
          <p:cNvSpPr/>
          <p:nvPr/>
        </p:nvSpPr>
        <p:spPr>
          <a:xfrm>
            <a:off x="2667001" y="1621740"/>
            <a:ext cx="2172558" cy="635794"/>
          </a:xfrm>
          <a:prstGeom prst="righ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lnSpc>
                <a:spcPct val="115000"/>
              </a:lnSpc>
              <a:spcAft>
                <a:spcPts val="750"/>
              </a:spcAft>
            </a:pPr>
            <a:r>
              <a:rPr lang="en-US" sz="1600" kern="0" dirty="0">
                <a:solidFill>
                  <a:sysClr val="windowText" lastClr="000000"/>
                </a:solidFill>
                <a:latin typeface="Arial Narrow" panose="020B0606020202030204" pitchFamily="34" charset="0"/>
                <a:cs typeface="Times New Roman"/>
              </a:rPr>
              <a:t>Select Ad Hoc analysis</a:t>
            </a:r>
          </a:p>
        </p:txBody>
      </p:sp>
      <p:sp>
        <p:nvSpPr>
          <p:cNvPr id="10" name="Left Arrow 8">
            <a:extLst>
              <a:ext uri="{FF2B5EF4-FFF2-40B4-BE49-F238E27FC236}">
                <a16:creationId xmlns:a16="http://schemas.microsoft.com/office/drawing/2014/main" id="{AE8255B0-3C96-4AE4-81DC-FF1EC98A81DB}"/>
              </a:ext>
            </a:extLst>
          </p:cNvPr>
          <p:cNvSpPr/>
          <p:nvPr/>
        </p:nvSpPr>
        <p:spPr>
          <a:xfrm>
            <a:off x="8229600" y="2718927"/>
            <a:ext cx="2319781" cy="745242"/>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lnSpc>
                <a:spcPct val="115000"/>
              </a:lnSpc>
              <a:spcAft>
                <a:spcPts val="750"/>
              </a:spcAft>
            </a:pPr>
            <a:r>
              <a:rPr lang="en-US" sz="1600" kern="0" dirty="0">
                <a:solidFill>
                  <a:sysClr val="windowText" lastClr="000000"/>
                </a:solidFill>
                <a:latin typeface="Arial Narrow" panose="020B0606020202030204" pitchFamily="34" charset="0"/>
                <a:cs typeface="Times New Roman"/>
              </a:rPr>
              <a:t>Planning Ad Hoc ribbon</a:t>
            </a:r>
          </a:p>
        </p:txBody>
      </p:sp>
      <p:sp>
        <p:nvSpPr>
          <p:cNvPr id="11" name="Rectangle 4">
            <a:extLst>
              <a:ext uri="{FF2B5EF4-FFF2-40B4-BE49-F238E27FC236}">
                <a16:creationId xmlns:a16="http://schemas.microsoft.com/office/drawing/2014/main" id="{B0F45793-8630-45F6-A99D-4EF8C88311D4}"/>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Connecting to Planning Ad Hoc Ribbon</a:t>
            </a:r>
          </a:p>
        </p:txBody>
      </p:sp>
      <p:sp>
        <p:nvSpPr>
          <p:cNvPr id="12" name="Rectangle 11">
            <a:extLst>
              <a:ext uri="{FF2B5EF4-FFF2-40B4-BE49-F238E27FC236}">
                <a16:creationId xmlns:a16="http://schemas.microsoft.com/office/drawing/2014/main" id="{C4B0DA1C-6580-408E-B313-37B70A31CBF7}"/>
              </a:ext>
            </a:extLst>
          </p:cNvPr>
          <p:cNvSpPr/>
          <p:nvPr/>
        </p:nvSpPr>
        <p:spPr>
          <a:xfrm>
            <a:off x="675207" y="4993234"/>
            <a:ext cx="10591800" cy="369332"/>
          </a:xfrm>
          <a:prstGeom prst="rect">
            <a:avLst/>
          </a:prstGeom>
        </p:spPr>
        <p:txBody>
          <a:bodyPr wrap="square">
            <a:spAutoFit/>
          </a:bodyPr>
          <a:lstStyle/>
          <a:p>
            <a:r>
              <a:rPr lang="en-US" dirty="0">
                <a:latin typeface="Arial Narrow" panose="020B0606020202030204" pitchFamily="34" charset="0"/>
              </a:rPr>
              <a:t>Notice that both a </a:t>
            </a:r>
            <a:r>
              <a:rPr lang="en-US" u="sng" dirty="0">
                <a:latin typeface="Arial Narrow" panose="020B0606020202030204" pitchFamily="34" charset="0"/>
              </a:rPr>
              <a:t>Smart View</a:t>
            </a:r>
            <a:r>
              <a:rPr lang="en-US" dirty="0">
                <a:latin typeface="Arial Narrow" panose="020B0606020202030204" pitchFamily="34" charset="0"/>
              </a:rPr>
              <a:t> and a </a:t>
            </a:r>
            <a:r>
              <a:rPr lang="en-US" u="sng" dirty="0">
                <a:latin typeface="Arial Narrow" panose="020B0606020202030204" pitchFamily="34" charset="0"/>
              </a:rPr>
              <a:t>Planning Ad Hoc</a:t>
            </a:r>
            <a:r>
              <a:rPr lang="en-US" dirty="0">
                <a:latin typeface="Arial Narrow" panose="020B0606020202030204" pitchFamily="34" charset="0"/>
              </a:rPr>
              <a:t> ribbon are present after an ad hoc spreadsheet connection is made.  </a:t>
            </a:r>
          </a:p>
        </p:txBody>
      </p:sp>
      <p:sp>
        <p:nvSpPr>
          <p:cNvPr id="14" name="Rectangle 13">
            <a:extLst>
              <a:ext uri="{FF2B5EF4-FFF2-40B4-BE49-F238E27FC236}">
                <a16:creationId xmlns:a16="http://schemas.microsoft.com/office/drawing/2014/main" id="{6B6BCA8E-BB66-4B27-869B-E97CEE27FA8C}"/>
              </a:ext>
            </a:extLst>
          </p:cNvPr>
          <p:cNvSpPr/>
          <p:nvPr/>
        </p:nvSpPr>
        <p:spPr>
          <a:xfrm>
            <a:off x="609600" y="849217"/>
            <a:ext cx="10058400" cy="646331"/>
          </a:xfrm>
          <a:prstGeom prst="rect">
            <a:avLst/>
          </a:prstGeom>
        </p:spPr>
        <p:txBody>
          <a:bodyPr wrap="square">
            <a:spAutoFit/>
          </a:bodyPr>
          <a:lstStyle/>
          <a:p>
            <a:r>
              <a:rPr lang="en-US" dirty="0">
                <a:latin typeface="Arial Narrow" panose="020B0606020202030204" pitchFamily="34" charset="0"/>
              </a:rPr>
              <a:t>After a connection is made, select ‘Ad hoc analysis’ at the bottom of the dialog box to start an ad hoc analysis grid or spreadsheet</a:t>
            </a:r>
          </a:p>
        </p:txBody>
      </p:sp>
    </p:spTree>
    <p:extLst>
      <p:ext uri="{BB962C8B-B14F-4D97-AF65-F5344CB8AC3E}">
        <p14:creationId xmlns:p14="http://schemas.microsoft.com/office/powerpoint/2010/main" val="2603834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BB4C58-8299-4786-AF81-210159C7CA32}"/>
              </a:ext>
            </a:extLst>
          </p:cNvPr>
          <p:cNvSpPr>
            <a:spLocks noGrp="1"/>
          </p:cNvSpPr>
          <p:nvPr>
            <p:ph type="sldNum" sz="quarter" idx="4"/>
          </p:nvPr>
        </p:nvSpPr>
        <p:spPr/>
        <p:txBody>
          <a:bodyPr/>
          <a:lstStyle/>
          <a:p>
            <a:fld id="{5E9B6195-AEF7-4DF8-B36C-B411EC6C02A9}" type="slidenum">
              <a:rPr lang="en-US" smtClean="0"/>
              <a:pPr/>
              <a:t>27</a:t>
            </a:fld>
            <a:endParaRPr lang="en-US" dirty="0"/>
          </a:p>
        </p:txBody>
      </p:sp>
      <p:sp>
        <p:nvSpPr>
          <p:cNvPr id="6" name="Content Placeholder 2">
            <a:extLst>
              <a:ext uri="{FF2B5EF4-FFF2-40B4-BE49-F238E27FC236}">
                <a16:creationId xmlns:a16="http://schemas.microsoft.com/office/drawing/2014/main" id="{DD2B3665-D949-4017-9B5E-B7D85F7BF256}"/>
              </a:ext>
            </a:extLst>
          </p:cNvPr>
          <p:cNvSpPr>
            <a:spLocks noGrp="1"/>
          </p:cNvSpPr>
          <p:nvPr>
            <p:ph idx="1"/>
          </p:nvPr>
        </p:nvSpPr>
        <p:spPr>
          <a:xfrm>
            <a:off x="706314" y="908611"/>
            <a:ext cx="10647485" cy="1975926"/>
          </a:xfrm>
        </p:spPr>
        <p:txBody>
          <a:bodyPr wrap="square" lIns="91440">
            <a:spAutoFit/>
          </a:bodyPr>
          <a:lstStyle/>
          <a:p>
            <a:pPr defTabSz="342900">
              <a:buNone/>
            </a:pPr>
            <a:r>
              <a:rPr lang="en-US" sz="1800" dirty="0">
                <a:ea typeface="ＭＳ Ｐゴシック" charset="0"/>
              </a:rPr>
              <a:t>Smart View ad hoc grids can be saved in an Excel workbook and reconnected at a later time. To reconnect the workbook follow the same steps in the slides above to connect via the Panel. </a:t>
            </a:r>
          </a:p>
          <a:p>
            <a:pPr defTabSz="342900">
              <a:buNone/>
            </a:pPr>
            <a:endParaRPr lang="en-US" sz="1800" dirty="0">
              <a:ea typeface="ＭＳ Ｐゴシック" charset="0"/>
            </a:endParaRPr>
          </a:p>
          <a:p>
            <a:pPr defTabSz="342900">
              <a:buNone/>
            </a:pPr>
            <a:r>
              <a:rPr lang="en-US" sz="1800" dirty="0">
                <a:ea typeface="ＭＳ Ｐゴシック" charset="0"/>
              </a:rPr>
              <a:t>After clicking Ad hoc Analysis on an old template, the user will be prompted with the selections below. </a:t>
            </a:r>
          </a:p>
          <a:p>
            <a:pPr defTabSz="342900">
              <a:buNone/>
            </a:pPr>
            <a:endParaRPr lang="en-US" sz="1800" dirty="0">
              <a:ea typeface="ＭＳ Ｐゴシック" charset="0"/>
            </a:endParaRPr>
          </a:p>
          <a:p>
            <a:pPr defTabSz="342900">
              <a:buNone/>
            </a:pPr>
            <a:endParaRPr lang="en-US" sz="1800" dirty="0">
              <a:ea typeface="ＭＳ Ｐゴシック" charset="0"/>
            </a:endParaRPr>
          </a:p>
        </p:txBody>
      </p:sp>
      <p:sp>
        <p:nvSpPr>
          <p:cNvPr id="10" name="Rectangle 4">
            <a:extLst>
              <a:ext uri="{FF2B5EF4-FFF2-40B4-BE49-F238E27FC236}">
                <a16:creationId xmlns:a16="http://schemas.microsoft.com/office/drawing/2014/main" id="{DAE553B7-FD10-444E-A669-95751BB08BB9}"/>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Reconnecting an old SmartView template</a:t>
            </a:r>
            <a:endParaRPr lang="en-US" sz="3600" b="0" dirty="0">
              <a:solidFill>
                <a:srgbClr val="700000"/>
              </a:solidFill>
              <a:highlight>
                <a:srgbClr val="FFFF00"/>
              </a:highlight>
            </a:endParaRPr>
          </a:p>
        </p:txBody>
      </p:sp>
      <p:pic>
        <p:nvPicPr>
          <p:cNvPr id="2" name="Picture 1">
            <a:extLst>
              <a:ext uri="{FF2B5EF4-FFF2-40B4-BE49-F238E27FC236}">
                <a16:creationId xmlns:a16="http://schemas.microsoft.com/office/drawing/2014/main" id="{32F4C055-F459-48DE-90B0-80FB116C2C63}"/>
              </a:ext>
            </a:extLst>
          </p:cNvPr>
          <p:cNvPicPr>
            <a:picLocks noChangeAspect="1"/>
          </p:cNvPicPr>
          <p:nvPr/>
        </p:nvPicPr>
        <p:blipFill>
          <a:blip r:embed="rId2"/>
          <a:stretch>
            <a:fillRect/>
          </a:stretch>
        </p:blipFill>
        <p:spPr>
          <a:xfrm>
            <a:off x="7397226" y="2590800"/>
            <a:ext cx="3657600" cy="3186665"/>
          </a:xfrm>
          <a:prstGeom prst="rect">
            <a:avLst/>
          </a:prstGeom>
        </p:spPr>
      </p:pic>
      <p:sp>
        <p:nvSpPr>
          <p:cNvPr id="3" name="Rectangle 2">
            <a:extLst>
              <a:ext uri="{FF2B5EF4-FFF2-40B4-BE49-F238E27FC236}">
                <a16:creationId xmlns:a16="http://schemas.microsoft.com/office/drawing/2014/main" id="{E9AF1BC8-83EF-4243-B51D-7B4D81B67AB8}"/>
              </a:ext>
            </a:extLst>
          </p:cNvPr>
          <p:cNvSpPr/>
          <p:nvPr/>
        </p:nvSpPr>
        <p:spPr>
          <a:xfrm>
            <a:off x="762000" y="2919170"/>
            <a:ext cx="5562600" cy="2529923"/>
          </a:xfrm>
          <a:prstGeom prst="rect">
            <a:avLst/>
          </a:prstGeom>
        </p:spPr>
        <p:txBody>
          <a:bodyPr wrap="square">
            <a:spAutoFit/>
          </a:bodyPr>
          <a:lstStyle/>
          <a:p>
            <a:pPr marL="182880" indent="-182880" defTabSz="342900">
              <a:spcBef>
                <a:spcPct val="20000"/>
              </a:spcBef>
            </a:pPr>
            <a:r>
              <a:rPr lang="en-US" dirty="0">
                <a:latin typeface="Arial Narrow" panose="020B0606020202030204" pitchFamily="34" charset="0"/>
                <a:ea typeface="ＭＳ Ｐゴシック" charset="0"/>
              </a:rPr>
              <a:t>To use the old workbook exactly as is, select </a:t>
            </a:r>
            <a:r>
              <a:rPr lang="en-US" b="1" dirty="0">
                <a:latin typeface="Arial Narrow" panose="020B0606020202030204" pitchFamily="34" charset="0"/>
                <a:ea typeface="ＭＳ Ｐゴシック" charset="0"/>
              </a:rPr>
              <a:t>Reuse sheet contents and POV</a:t>
            </a:r>
            <a:r>
              <a:rPr lang="en-US" dirty="0">
                <a:latin typeface="Arial Narrow" panose="020B0606020202030204" pitchFamily="34" charset="0"/>
                <a:ea typeface="ＭＳ Ｐゴシック" charset="0"/>
              </a:rPr>
              <a:t>. This is the most common option. </a:t>
            </a:r>
          </a:p>
          <a:p>
            <a:pPr marL="182880" indent="-182880" defTabSz="342900">
              <a:spcBef>
                <a:spcPct val="20000"/>
              </a:spcBef>
            </a:pPr>
            <a:endParaRPr lang="en-US" dirty="0">
              <a:latin typeface="Arial Narrow" panose="020B0606020202030204" pitchFamily="34" charset="0"/>
              <a:ea typeface="ＭＳ Ｐゴシック" charset="0"/>
            </a:endParaRPr>
          </a:p>
          <a:p>
            <a:pPr marL="182880" indent="-182880" defTabSz="342900">
              <a:spcBef>
                <a:spcPct val="20000"/>
              </a:spcBef>
            </a:pPr>
            <a:r>
              <a:rPr lang="en-US" dirty="0">
                <a:latin typeface="Arial Narrow" panose="020B0606020202030204" pitchFamily="34" charset="0"/>
                <a:ea typeface="ＭＳ Ｐゴシック" charset="0"/>
              </a:rPr>
              <a:t>To use only the grid from the old workbook, select </a:t>
            </a:r>
            <a:r>
              <a:rPr lang="en-US" b="1" dirty="0">
                <a:latin typeface="Arial Narrow" panose="020B0606020202030204" pitchFamily="34" charset="0"/>
                <a:ea typeface="ＭＳ Ｐゴシック" charset="0"/>
              </a:rPr>
              <a:t>Reuse Sheet contents only. </a:t>
            </a:r>
            <a:r>
              <a:rPr lang="en-US" dirty="0">
                <a:latin typeface="Arial Narrow" panose="020B0606020202030204" pitchFamily="34" charset="0"/>
                <a:ea typeface="ＭＳ Ｐゴシック" charset="0"/>
              </a:rPr>
              <a:t>The POV will be reset. </a:t>
            </a:r>
          </a:p>
          <a:p>
            <a:pPr marL="182880" indent="-182880" defTabSz="342900">
              <a:spcBef>
                <a:spcPct val="20000"/>
              </a:spcBef>
            </a:pPr>
            <a:endParaRPr lang="en-US" dirty="0">
              <a:latin typeface="Arial Narrow" panose="020B0606020202030204" pitchFamily="34" charset="0"/>
              <a:ea typeface="ＭＳ Ｐゴシック" charset="0"/>
            </a:endParaRPr>
          </a:p>
          <a:p>
            <a:pPr marL="182880" indent="-182880" defTabSz="342900">
              <a:spcBef>
                <a:spcPct val="20000"/>
              </a:spcBef>
            </a:pPr>
            <a:r>
              <a:rPr lang="en-US" dirty="0">
                <a:latin typeface="Arial Narrow" panose="020B0606020202030204" pitchFamily="34" charset="0"/>
                <a:ea typeface="ＭＳ Ｐゴシック" charset="0"/>
              </a:rPr>
              <a:t>To completely reuse the sheet, select </a:t>
            </a:r>
            <a:r>
              <a:rPr lang="en-US" b="1" dirty="0">
                <a:latin typeface="Arial Narrow" panose="020B0606020202030204" pitchFamily="34" charset="0"/>
                <a:ea typeface="ＭＳ Ｐゴシック" charset="0"/>
              </a:rPr>
              <a:t>Clear sheet contents and POV. </a:t>
            </a:r>
            <a:r>
              <a:rPr lang="en-US" dirty="0">
                <a:latin typeface="Arial Narrow" panose="020B0606020202030204" pitchFamily="34" charset="0"/>
                <a:ea typeface="ＭＳ Ｐゴシック" charset="0"/>
              </a:rPr>
              <a:t>This will reset the grid and the POV. </a:t>
            </a:r>
          </a:p>
        </p:txBody>
      </p:sp>
    </p:spTree>
    <p:extLst>
      <p:ext uri="{BB962C8B-B14F-4D97-AF65-F5344CB8AC3E}">
        <p14:creationId xmlns:p14="http://schemas.microsoft.com/office/powerpoint/2010/main" val="2701207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4A0D9D77-F713-40E1-B5BE-AEF58E53A91B}"/>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dirty="0">
                <a:solidFill>
                  <a:srgbClr val="700000"/>
                </a:solidFill>
              </a:rPr>
              <a:t>Using Smart View </a:t>
            </a:r>
          </a:p>
        </p:txBody>
      </p:sp>
      <p:pic>
        <p:nvPicPr>
          <p:cNvPr id="3" name="Picture 2" descr="Image result for smart view oracle cloud">
            <a:extLst>
              <a:ext uri="{FF2B5EF4-FFF2-40B4-BE49-F238E27FC236}">
                <a16:creationId xmlns:a16="http://schemas.microsoft.com/office/drawing/2014/main" id="{913738A5-B109-4076-BC5D-422DCC7B4D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870644"/>
            <a:ext cx="3473154" cy="964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681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415A2929-3F6E-49F9-93AB-81C54CE8AA78}"/>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Smart View Options</a:t>
            </a:r>
          </a:p>
        </p:txBody>
      </p:sp>
      <p:sp>
        <p:nvSpPr>
          <p:cNvPr id="5" name="Rectangle 4">
            <a:extLst>
              <a:ext uri="{FF2B5EF4-FFF2-40B4-BE49-F238E27FC236}">
                <a16:creationId xmlns:a16="http://schemas.microsoft.com/office/drawing/2014/main" id="{0B0DBBF0-1172-48C3-A534-3BC98C1479DB}"/>
              </a:ext>
            </a:extLst>
          </p:cNvPr>
          <p:cNvSpPr/>
          <p:nvPr/>
        </p:nvSpPr>
        <p:spPr>
          <a:xfrm>
            <a:off x="670169" y="971439"/>
            <a:ext cx="10668000" cy="369332"/>
          </a:xfrm>
          <a:prstGeom prst="rect">
            <a:avLst/>
          </a:prstGeom>
        </p:spPr>
        <p:txBody>
          <a:bodyPr wrap="square">
            <a:spAutoFit/>
          </a:bodyPr>
          <a:lstStyle/>
          <a:p>
            <a:r>
              <a:rPr lang="en-US" dirty="0">
                <a:latin typeface="Arial Narrow" panose="020B0606020202030204" pitchFamily="34" charset="0"/>
              </a:rPr>
              <a:t>The following slides demonstrate steps for changing Smart View options…..</a:t>
            </a:r>
          </a:p>
        </p:txBody>
      </p:sp>
    </p:spTree>
    <p:extLst>
      <p:ext uri="{BB962C8B-B14F-4D97-AF65-F5344CB8AC3E}">
        <p14:creationId xmlns:p14="http://schemas.microsoft.com/office/powerpoint/2010/main" val="2127269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5A6C98A-D976-4511-B791-3B73848174D2}"/>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dirty="0">
                <a:solidFill>
                  <a:srgbClr val="700000"/>
                </a:solidFill>
              </a:rPr>
              <a:t>Smart View</a:t>
            </a:r>
          </a:p>
        </p:txBody>
      </p:sp>
      <p:pic>
        <p:nvPicPr>
          <p:cNvPr id="5" name="Graphic 4" descr="Network">
            <a:extLst>
              <a:ext uri="{FF2B5EF4-FFF2-40B4-BE49-F238E27FC236}">
                <a16:creationId xmlns:a16="http://schemas.microsoft.com/office/drawing/2014/main" id="{0F808149-E8D6-493C-802E-74D68B0532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43600" y="2286000"/>
            <a:ext cx="2057400" cy="20574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481410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24CC076-6965-452B-8861-F9C6559F160E}"/>
              </a:ext>
            </a:extLst>
          </p:cNvPr>
          <p:cNvGrpSpPr/>
          <p:nvPr/>
        </p:nvGrpSpPr>
        <p:grpSpPr>
          <a:xfrm>
            <a:off x="2514600" y="1828800"/>
            <a:ext cx="6826738" cy="3048000"/>
            <a:chOff x="3276600" y="1676400"/>
            <a:chExt cx="4592649" cy="2295098"/>
          </a:xfrm>
        </p:grpSpPr>
        <p:pic>
          <p:nvPicPr>
            <p:cNvPr id="4" name="Picture 3">
              <a:extLst>
                <a:ext uri="{FF2B5EF4-FFF2-40B4-BE49-F238E27FC236}">
                  <a16:creationId xmlns:a16="http://schemas.microsoft.com/office/drawing/2014/main" id="{1B57C852-6370-423B-AA23-74BC13B010D7}"/>
                </a:ext>
              </a:extLst>
            </p:cNvPr>
            <p:cNvPicPr/>
            <p:nvPr/>
          </p:nvPicPr>
          <p:blipFill>
            <a:blip r:embed="rId2">
              <a:extLst>
                <a:ext uri="{28A0092B-C50C-407E-A947-70E740481C1C}">
                  <a14:useLocalDpi xmlns:a14="http://schemas.microsoft.com/office/drawing/2010/main" val="0"/>
                </a:ext>
              </a:extLst>
            </a:blip>
            <a:stretch>
              <a:fillRect/>
            </a:stretch>
          </p:blipFill>
          <p:spPr>
            <a:xfrm>
              <a:off x="3276600" y="1676400"/>
              <a:ext cx="4592649" cy="2295098"/>
            </a:xfrm>
            <a:prstGeom prst="rect">
              <a:avLst/>
            </a:prstGeom>
            <a:ln>
              <a:solidFill>
                <a:schemeClr val="tx1"/>
              </a:solidFill>
            </a:ln>
            <a:effectLst>
              <a:outerShdw blurRad="50800" dist="38100" dir="2700000" algn="tl" rotWithShape="0">
                <a:prstClr val="black">
                  <a:alpha val="40000"/>
                </a:prstClr>
              </a:outerShdw>
            </a:effectLst>
          </p:spPr>
        </p:pic>
        <p:sp>
          <p:nvSpPr>
            <p:cNvPr id="5" name="Left Arrow 6">
              <a:extLst>
                <a:ext uri="{FF2B5EF4-FFF2-40B4-BE49-F238E27FC236}">
                  <a16:creationId xmlns:a16="http://schemas.microsoft.com/office/drawing/2014/main" id="{495EE86D-5D10-45EC-ADF8-EDEAC23B539E}"/>
                </a:ext>
              </a:extLst>
            </p:cNvPr>
            <p:cNvSpPr/>
            <p:nvPr/>
          </p:nvSpPr>
          <p:spPr>
            <a:xfrm>
              <a:off x="5255621" y="2856187"/>
              <a:ext cx="1711924" cy="732632"/>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lnSpc>
                  <a:spcPct val="115000"/>
                </a:lnSpc>
                <a:spcAft>
                  <a:spcPts val="750"/>
                </a:spcAft>
              </a:pPr>
              <a:r>
                <a:rPr lang="en-US" sz="1600" kern="0" dirty="0">
                  <a:solidFill>
                    <a:sysClr val="windowText" lastClr="000000"/>
                  </a:solidFill>
                  <a:latin typeface="Arial Narrow" panose="020B0606020202030204" pitchFamily="34" charset="0"/>
                  <a:cs typeface="Times New Roman"/>
                </a:rPr>
                <a:t>Select Adjust Column Width</a:t>
              </a:r>
            </a:p>
          </p:txBody>
        </p:sp>
      </p:grpSp>
      <p:sp>
        <p:nvSpPr>
          <p:cNvPr id="6" name="Rectangle 4">
            <a:extLst>
              <a:ext uri="{FF2B5EF4-FFF2-40B4-BE49-F238E27FC236}">
                <a16:creationId xmlns:a16="http://schemas.microsoft.com/office/drawing/2014/main" id="{E605E6BE-0679-4595-A094-1EEDA668801D}"/>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Enabling Automatic Column Width Adjustment</a:t>
            </a:r>
          </a:p>
        </p:txBody>
      </p:sp>
      <p:sp>
        <p:nvSpPr>
          <p:cNvPr id="7" name="Rectangle 6">
            <a:extLst>
              <a:ext uri="{FF2B5EF4-FFF2-40B4-BE49-F238E27FC236}">
                <a16:creationId xmlns:a16="http://schemas.microsoft.com/office/drawing/2014/main" id="{B5B01705-3835-4940-A8A5-B0878FB9573E}"/>
              </a:ext>
            </a:extLst>
          </p:cNvPr>
          <p:cNvSpPr/>
          <p:nvPr/>
        </p:nvSpPr>
        <p:spPr>
          <a:xfrm>
            <a:off x="1905000" y="5257800"/>
            <a:ext cx="9341338" cy="369332"/>
          </a:xfrm>
          <a:prstGeom prst="rect">
            <a:avLst/>
          </a:prstGeom>
        </p:spPr>
        <p:txBody>
          <a:bodyPr wrap="square">
            <a:spAutoFit/>
          </a:bodyPr>
          <a:lstStyle/>
          <a:p>
            <a:pPr>
              <a:buNone/>
            </a:pPr>
            <a:r>
              <a:rPr lang="en-US" dirty="0">
                <a:latin typeface="Arial Narrow" panose="020B0606020202030204" pitchFamily="34" charset="0"/>
              </a:rPr>
              <a:t>If ‘Adjust column width’ is not selected, you can adjust the width of columns manually.</a:t>
            </a:r>
          </a:p>
        </p:txBody>
      </p:sp>
      <p:sp>
        <p:nvSpPr>
          <p:cNvPr id="13" name="Rectangle 12">
            <a:extLst>
              <a:ext uri="{FF2B5EF4-FFF2-40B4-BE49-F238E27FC236}">
                <a16:creationId xmlns:a16="http://schemas.microsoft.com/office/drawing/2014/main" id="{5A650DBD-AF4B-4AD5-9588-BC847B4CE917}"/>
              </a:ext>
            </a:extLst>
          </p:cNvPr>
          <p:cNvSpPr/>
          <p:nvPr/>
        </p:nvSpPr>
        <p:spPr>
          <a:xfrm>
            <a:off x="670169" y="971439"/>
            <a:ext cx="10668000" cy="646331"/>
          </a:xfrm>
          <a:prstGeom prst="rect">
            <a:avLst/>
          </a:prstGeom>
        </p:spPr>
        <p:txBody>
          <a:bodyPr wrap="square">
            <a:spAutoFit/>
          </a:bodyPr>
          <a:lstStyle/>
          <a:p>
            <a:r>
              <a:rPr lang="en-US" dirty="0">
                <a:latin typeface="Arial Narrow" panose="020B0606020202030204" pitchFamily="34" charset="0"/>
              </a:rPr>
              <a:t>In Smart View Options, under </a:t>
            </a:r>
            <a:r>
              <a:rPr lang="en-US" b="1" dirty="0">
                <a:latin typeface="Arial Narrow" panose="020B0606020202030204" pitchFamily="34" charset="0"/>
              </a:rPr>
              <a:t>Formatting</a:t>
            </a:r>
            <a:r>
              <a:rPr lang="en-US" dirty="0">
                <a:latin typeface="Arial Narrow" panose="020B0606020202030204" pitchFamily="34" charset="0"/>
              </a:rPr>
              <a:t>, enable the automatic adjustment of Excel column width to accommodate the contents of member and data cells.</a:t>
            </a:r>
          </a:p>
        </p:txBody>
      </p:sp>
    </p:spTree>
    <p:extLst>
      <p:ext uri="{BB962C8B-B14F-4D97-AF65-F5344CB8AC3E}">
        <p14:creationId xmlns:p14="http://schemas.microsoft.com/office/powerpoint/2010/main" val="201786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AA28E3-365D-45A6-935F-62BD8FBD94E6}"/>
              </a:ext>
            </a:extLst>
          </p:cNvPr>
          <p:cNvPicPr/>
          <p:nvPr/>
        </p:nvPicPr>
        <p:blipFill>
          <a:blip r:embed="rId3"/>
          <a:stretch>
            <a:fillRect/>
          </a:stretch>
        </p:blipFill>
        <p:spPr>
          <a:xfrm>
            <a:off x="5105400" y="1735846"/>
            <a:ext cx="5257800" cy="4512553"/>
          </a:xfrm>
          <a:prstGeom prst="rect">
            <a:avLst/>
          </a:prstGeom>
          <a:ln>
            <a:solidFill>
              <a:schemeClr val="tx1"/>
            </a:solidFill>
          </a:ln>
          <a:effectLst>
            <a:outerShdw blurRad="50800" dist="38100" dir="2700000" algn="tl" rotWithShape="0">
              <a:prstClr val="black">
                <a:alpha val="40000"/>
              </a:prstClr>
            </a:outerShdw>
          </a:effectLst>
        </p:spPr>
      </p:pic>
      <p:sp>
        <p:nvSpPr>
          <p:cNvPr id="6" name="Left Arrow 7">
            <a:extLst>
              <a:ext uri="{FF2B5EF4-FFF2-40B4-BE49-F238E27FC236}">
                <a16:creationId xmlns:a16="http://schemas.microsoft.com/office/drawing/2014/main" id="{2596800B-DC19-4D2D-9B9E-B1FD607A1ADF}"/>
              </a:ext>
            </a:extLst>
          </p:cNvPr>
          <p:cNvSpPr/>
          <p:nvPr/>
        </p:nvSpPr>
        <p:spPr>
          <a:xfrm>
            <a:off x="8991600" y="3352800"/>
            <a:ext cx="1943793" cy="985455"/>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fontAlgn="auto">
              <a:lnSpc>
                <a:spcPct val="115000"/>
              </a:lnSpc>
              <a:spcBef>
                <a:spcPts val="0"/>
              </a:spcBef>
              <a:spcAft>
                <a:spcPts val="750"/>
              </a:spcAft>
              <a:defRPr/>
            </a:pPr>
            <a:r>
              <a:rPr lang="en-US" sz="1400" kern="0" dirty="0">
                <a:solidFill>
                  <a:sysClr val="windowText" lastClr="000000"/>
                </a:solidFill>
                <a:latin typeface="Arial Narrow" panose="020B0606020202030204" pitchFamily="34" charset="0"/>
                <a:ea typeface="Calibri"/>
                <a:cs typeface="Times New Roman"/>
              </a:rPr>
              <a:t>Select or deselect ‘Preserve Formulas’</a:t>
            </a:r>
          </a:p>
        </p:txBody>
      </p:sp>
      <p:sp>
        <p:nvSpPr>
          <p:cNvPr id="7" name="Rectangle 4">
            <a:extLst>
              <a:ext uri="{FF2B5EF4-FFF2-40B4-BE49-F238E27FC236}">
                <a16:creationId xmlns:a16="http://schemas.microsoft.com/office/drawing/2014/main" id="{1CEFD25A-DFD9-4D51-B6BE-AD6C21E3B51D}"/>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Excel Formulas</a:t>
            </a:r>
          </a:p>
        </p:txBody>
      </p:sp>
      <p:sp>
        <p:nvSpPr>
          <p:cNvPr id="10" name="Content Placeholder 2">
            <a:extLst>
              <a:ext uri="{FF2B5EF4-FFF2-40B4-BE49-F238E27FC236}">
                <a16:creationId xmlns:a16="http://schemas.microsoft.com/office/drawing/2014/main" id="{8449AAFF-0508-4246-9B3E-4ED71B12507F}"/>
              </a:ext>
            </a:extLst>
          </p:cNvPr>
          <p:cNvSpPr>
            <a:spLocks noGrp="1"/>
          </p:cNvSpPr>
          <p:nvPr>
            <p:ph idx="1"/>
          </p:nvPr>
        </p:nvSpPr>
        <p:spPr>
          <a:xfrm>
            <a:off x="637414" y="973221"/>
            <a:ext cx="10563985" cy="3740900"/>
          </a:xfrm>
        </p:spPr>
        <p:txBody>
          <a:bodyPr/>
          <a:lstStyle/>
          <a:p>
            <a:pPr>
              <a:buNone/>
            </a:pPr>
            <a:r>
              <a:rPr lang="en-US" sz="1800" dirty="0"/>
              <a:t>Excel formulas are preserved when you perform ad hoc operations, except for Pivot.            </a:t>
            </a:r>
          </a:p>
          <a:p>
            <a:pPr>
              <a:buNone/>
            </a:pPr>
            <a:r>
              <a:rPr lang="en-US" sz="1800" dirty="0"/>
              <a:t>To execute queries more quickly, you can disable the preservation of formulas and comments.</a:t>
            </a:r>
          </a:p>
          <a:p>
            <a:pPr lvl="1">
              <a:buFont typeface="Arial" panose="020B0604020202020204" pitchFamily="34" charset="0"/>
              <a:buChar char="•"/>
            </a:pPr>
            <a:r>
              <a:rPr lang="en-US" sz="1800" dirty="0"/>
              <a:t>However, if you select this option, </a:t>
            </a:r>
          </a:p>
          <a:p>
            <a:pPr marL="482600" lvl="1" indent="0">
              <a:buNone/>
            </a:pPr>
            <a:r>
              <a:rPr lang="en-US" sz="1800" dirty="0"/>
              <a:t>     formulas are overwritten when you </a:t>
            </a:r>
          </a:p>
          <a:p>
            <a:pPr marL="482600" lvl="1" indent="0">
              <a:buNone/>
            </a:pPr>
            <a:endParaRPr lang="en-US" sz="800" dirty="0"/>
          </a:p>
          <a:p>
            <a:pPr marL="482600" lvl="1" indent="0">
              <a:buNone/>
            </a:pPr>
            <a:r>
              <a:rPr lang="en-US" sz="1800" dirty="0"/>
              <a:t>     perform ad hoc operations.</a:t>
            </a:r>
          </a:p>
          <a:p>
            <a:pPr lvl="1">
              <a:buFont typeface="Arial" panose="020B0604020202020204" pitchFamily="34" charset="0"/>
              <a:buChar char="•"/>
            </a:pPr>
            <a:r>
              <a:rPr lang="en-US" sz="1800" dirty="0"/>
              <a:t>Do this only if you do not need to</a:t>
            </a:r>
          </a:p>
          <a:p>
            <a:pPr marL="482600" lvl="1" indent="0">
              <a:buNone/>
            </a:pPr>
            <a:r>
              <a:rPr lang="en-US" sz="1800" dirty="0"/>
              <a:t>     preserve formulas and want to </a:t>
            </a:r>
          </a:p>
          <a:p>
            <a:pPr marL="482600" lvl="1" indent="0">
              <a:buNone/>
            </a:pPr>
            <a:r>
              <a:rPr lang="en-US" sz="1800" dirty="0"/>
              <a:t>     execute queries faster.</a:t>
            </a:r>
          </a:p>
          <a:p>
            <a:pPr lvl="1"/>
            <a:endParaRPr lang="en-US" sz="1800" dirty="0"/>
          </a:p>
        </p:txBody>
      </p:sp>
    </p:spTree>
    <p:custDataLst>
      <p:tags r:id="rId1"/>
    </p:custDataLst>
    <p:extLst>
      <p:ext uri="{BB962C8B-B14F-4D97-AF65-F5344CB8AC3E}">
        <p14:creationId xmlns:p14="http://schemas.microsoft.com/office/powerpoint/2010/main" val="2523935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854200" y="1641057"/>
            <a:ext cx="8247063" cy="3828507"/>
          </a:xfrm>
          <a:prstGeom prst="rect">
            <a:avLst/>
          </a:prstGeom>
        </p:spPr>
        <p:txBody>
          <a:bodyPr/>
          <a:lstStyle/>
          <a:p>
            <a:pPr marL="228600" indent="-228600" eaLnBrk="0" fontAlgn="base" hangingPunct="0">
              <a:spcBef>
                <a:spcPts val="1800"/>
              </a:spcBef>
              <a:spcAft>
                <a:spcPct val="0"/>
              </a:spcAft>
              <a:buClr>
                <a:srgbClr val="000000"/>
              </a:buClr>
              <a:buFont typeface="Wingdings" pitchFamily="2" charset="2"/>
              <a:buChar char="§"/>
              <a:defRPr/>
            </a:pPr>
            <a:endParaRPr lang="en-US" sz="1600" kern="0" dirty="0">
              <a:solidFill>
                <a:srgbClr val="000000"/>
              </a:solidFill>
              <a:latin typeface="Arial Narrow"/>
              <a:cs typeface="Arial" pitchFamily="-106" charset="0"/>
            </a:endParaRPr>
          </a:p>
          <a:p>
            <a:pPr marL="228600" indent="-228600" eaLnBrk="0" fontAlgn="base" hangingPunct="0">
              <a:spcBef>
                <a:spcPct val="50000"/>
              </a:spcBef>
              <a:spcAft>
                <a:spcPct val="0"/>
              </a:spcAft>
              <a:buClr>
                <a:srgbClr val="000000"/>
              </a:buClr>
              <a:buFont typeface="Wingdings" pitchFamily="2" charset="2"/>
              <a:buChar char="§"/>
              <a:defRPr/>
            </a:pPr>
            <a:endParaRPr lang="en-US" sz="1600" kern="0" dirty="0">
              <a:solidFill>
                <a:srgbClr val="000000"/>
              </a:solidFill>
              <a:latin typeface="Arial Narrow"/>
              <a:cs typeface="Arial" pitchFamily="-106" charset="0"/>
            </a:endParaRPr>
          </a:p>
          <a:p>
            <a:pPr marL="228600" indent="-228600" eaLnBrk="0" fontAlgn="base" hangingPunct="0">
              <a:spcBef>
                <a:spcPct val="50000"/>
              </a:spcBef>
              <a:spcAft>
                <a:spcPct val="0"/>
              </a:spcAft>
              <a:buClr>
                <a:srgbClr val="000000"/>
              </a:buClr>
              <a:buFont typeface="Wingdings" pitchFamily="2" charset="2"/>
              <a:buChar char="§"/>
              <a:defRPr/>
            </a:pPr>
            <a:endParaRPr lang="en-US" sz="1600" kern="0" dirty="0">
              <a:solidFill>
                <a:srgbClr val="000000"/>
              </a:solidFill>
              <a:latin typeface="Arial Narrow"/>
              <a:cs typeface="Arial" pitchFamily="-106" charset="0"/>
            </a:endParaRPr>
          </a:p>
        </p:txBody>
      </p:sp>
      <p:sp>
        <p:nvSpPr>
          <p:cNvPr id="4" name="Content Placeholder 2">
            <a:extLst>
              <a:ext uri="{FF2B5EF4-FFF2-40B4-BE49-F238E27FC236}">
                <a16:creationId xmlns:a16="http://schemas.microsoft.com/office/drawing/2014/main" id="{E732A1D0-BDAD-459C-B306-4E070EA8C284}"/>
              </a:ext>
            </a:extLst>
          </p:cNvPr>
          <p:cNvSpPr>
            <a:spLocks noGrp="1"/>
          </p:cNvSpPr>
          <p:nvPr>
            <p:ph idx="1"/>
          </p:nvPr>
        </p:nvSpPr>
        <p:spPr>
          <a:xfrm>
            <a:off x="609600" y="895230"/>
            <a:ext cx="4186772" cy="3189337"/>
          </a:xfrm>
        </p:spPr>
        <p:txBody>
          <a:bodyPr/>
          <a:lstStyle/>
          <a:p>
            <a:pPr>
              <a:buFont typeface="Arial" panose="020B0604020202020204" pitchFamily="34" charset="0"/>
              <a:buChar char="•"/>
            </a:pPr>
            <a:r>
              <a:rPr lang="en-US" sz="1800" b="1" dirty="0"/>
              <a:t>Using Smart View (Cell Styles) Formatting </a:t>
            </a:r>
          </a:p>
          <a:p>
            <a:pPr lvl="1"/>
            <a:r>
              <a:rPr lang="en-US" sz="1800" dirty="0"/>
              <a:t>Set cell styles within the ‘Cell Styles’ section of the dialog box using the ‘Properties’ drop down.</a:t>
            </a:r>
          </a:p>
          <a:p>
            <a:pPr lvl="1"/>
            <a:r>
              <a:rPr lang="en-US" sz="1800" dirty="0"/>
              <a:t>The ‘Cell Styles’ use must be set in the ‘Formatting’ section of the ‘Options’ dialog box.</a:t>
            </a:r>
          </a:p>
          <a:p>
            <a:pPr>
              <a:buFont typeface="Arial" panose="020B0604020202020204" pitchFamily="34" charset="0"/>
              <a:buChar char="•"/>
            </a:pPr>
            <a:r>
              <a:rPr lang="en-US" sz="1800" b="1" dirty="0"/>
              <a:t>Using Excel Formatting</a:t>
            </a:r>
          </a:p>
          <a:p>
            <a:pPr lvl="1"/>
            <a:r>
              <a:rPr lang="en-US" sz="1800" dirty="0"/>
              <a:t>With this option selected, If you use Excel formatting, your formatting selections, including conditional formatting, are applied and retained on the grid when you refresh or perform ad hoc operations.  </a:t>
            </a:r>
          </a:p>
          <a:p>
            <a:pPr lvl="1"/>
            <a:r>
              <a:rPr lang="en-US" sz="1800" dirty="0"/>
              <a:t>NOTE: To copy parent cell formatting to zoomed-in cells, select Move Formatting on Operations.</a:t>
            </a:r>
          </a:p>
        </p:txBody>
      </p:sp>
      <p:pic>
        <p:nvPicPr>
          <p:cNvPr id="5" name="Picture 4">
            <a:extLst>
              <a:ext uri="{FF2B5EF4-FFF2-40B4-BE49-F238E27FC236}">
                <a16:creationId xmlns:a16="http://schemas.microsoft.com/office/drawing/2014/main" id="{0462CC04-3789-4265-8DB3-A22FBCAFB4B5}"/>
              </a:ext>
            </a:extLst>
          </p:cNvPr>
          <p:cNvPicPr/>
          <p:nvPr/>
        </p:nvPicPr>
        <p:blipFill rotWithShape="1">
          <a:blip r:embed="rId3"/>
          <a:srcRect b="29223"/>
          <a:stretch/>
        </p:blipFill>
        <p:spPr>
          <a:xfrm>
            <a:off x="6408239" y="795710"/>
            <a:ext cx="4267200" cy="2462420"/>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5A0DC2AB-FCE0-4E79-9E53-03FE997C7486}"/>
              </a:ext>
            </a:extLst>
          </p:cNvPr>
          <p:cNvPicPr/>
          <p:nvPr/>
        </p:nvPicPr>
        <p:blipFill>
          <a:blip r:embed="rId4">
            <a:extLst>
              <a:ext uri="{28A0092B-C50C-407E-A947-70E740481C1C}">
                <a14:useLocalDpi xmlns:a14="http://schemas.microsoft.com/office/drawing/2010/main" val="0"/>
              </a:ext>
            </a:extLst>
          </a:blip>
          <a:stretch>
            <a:fillRect/>
          </a:stretch>
        </p:blipFill>
        <p:spPr>
          <a:xfrm>
            <a:off x="6408238" y="3352800"/>
            <a:ext cx="4267199" cy="2362200"/>
          </a:xfrm>
          <a:prstGeom prst="rect">
            <a:avLst/>
          </a:prstGeom>
          <a:ln>
            <a:solidFill>
              <a:schemeClr val="tx1"/>
            </a:solidFill>
          </a:ln>
          <a:effectLst>
            <a:outerShdw blurRad="50800" dist="38100" dir="2700000" algn="tl" rotWithShape="0">
              <a:prstClr val="black">
                <a:alpha val="40000"/>
              </a:prstClr>
            </a:outerShdw>
          </a:effectLst>
        </p:spPr>
      </p:pic>
      <p:sp>
        <p:nvSpPr>
          <p:cNvPr id="7" name="Rectangle 4">
            <a:extLst>
              <a:ext uri="{FF2B5EF4-FFF2-40B4-BE49-F238E27FC236}">
                <a16:creationId xmlns:a16="http://schemas.microsoft.com/office/drawing/2014/main" id="{DB0E16F7-4A92-4FF8-BDA7-F8CDF09354F8}"/>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Formatting</a:t>
            </a:r>
          </a:p>
        </p:txBody>
      </p:sp>
    </p:spTree>
    <p:custDataLst>
      <p:tags r:id="rId1"/>
    </p:custDataLst>
    <p:extLst>
      <p:ext uri="{BB962C8B-B14F-4D97-AF65-F5344CB8AC3E}">
        <p14:creationId xmlns:p14="http://schemas.microsoft.com/office/powerpoint/2010/main" val="1212304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854200" y="1641057"/>
            <a:ext cx="8247063" cy="3828507"/>
          </a:xfrm>
          <a:prstGeom prst="rect">
            <a:avLst/>
          </a:prstGeom>
        </p:spPr>
        <p:txBody>
          <a:bodyPr/>
          <a:lstStyle/>
          <a:p>
            <a:pPr marL="228600" indent="-228600" eaLnBrk="0" fontAlgn="base" hangingPunct="0">
              <a:spcBef>
                <a:spcPts val="1800"/>
              </a:spcBef>
              <a:spcAft>
                <a:spcPct val="0"/>
              </a:spcAft>
              <a:buClr>
                <a:srgbClr val="000000"/>
              </a:buClr>
              <a:buFont typeface="Wingdings" pitchFamily="2" charset="2"/>
              <a:buChar char="§"/>
              <a:defRPr/>
            </a:pPr>
            <a:endParaRPr lang="en-US" sz="1600" kern="0" dirty="0">
              <a:solidFill>
                <a:srgbClr val="000000"/>
              </a:solidFill>
              <a:latin typeface="Arial Narrow"/>
              <a:cs typeface="Arial" pitchFamily="-106" charset="0"/>
            </a:endParaRPr>
          </a:p>
          <a:p>
            <a:pPr marL="228600" indent="-228600" eaLnBrk="0" fontAlgn="base" hangingPunct="0">
              <a:spcBef>
                <a:spcPct val="50000"/>
              </a:spcBef>
              <a:spcAft>
                <a:spcPct val="0"/>
              </a:spcAft>
              <a:buClr>
                <a:srgbClr val="000000"/>
              </a:buClr>
              <a:buFont typeface="Wingdings" pitchFamily="2" charset="2"/>
              <a:buChar char="§"/>
              <a:defRPr/>
            </a:pPr>
            <a:endParaRPr lang="en-US" sz="1600" kern="0" dirty="0">
              <a:solidFill>
                <a:srgbClr val="000000"/>
              </a:solidFill>
              <a:latin typeface="Arial Narrow"/>
              <a:cs typeface="Arial" pitchFamily="-106" charset="0"/>
            </a:endParaRPr>
          </a:p>
          <a:p>
            <a:pPr marL="228600" indent="-228600" eaLnBrk="0" fontAlgn="base" hangingPunct="0">
              <a:spcBef>
                <a:spcPct val="50000"/>
              </a:spcBef>
              <a:spcAft>
                <a:spcPct val="0"/>
              </a:spcAft>
              <a:buClr>
                <a:srgbClr val="000000"/>
              </a:buClr>
              <a:buFont typeface="Wingdings" pitchFamily="2" charset="2"/>
              <a:buChar char="§"/>
              <a:defRPr/>
            </a:pPr>
            <a:endParaRPr lang="en-US" sz="1600" kern="0" dirty="0">
              <a:solidFill>
                <a:srgbClr val="000000"/>
              </a:solidFill>
              <a:latin typeface="Arial Narrow"/>
              <a:cs typeface="Arial" pitchFamily="-106" charset="0"/>
            </a:endParaRPr>
          </a:p>
        </p:txBody>
      </p:sp>
      <p:sp>
        <p:nvSpPr>
          <p:cNvPr id="4" name="Content Placeholder 2">
            <a:extLst>
              <a:ext uri="{FF2B5EF4-FFF2-40B4-BE49-F238E27FC236}">
                <a16:creationId xmlns:a16="http://schemas.microsoft.com/office/drawing/2014/main" id="{9E0874F7-D840-433D-AB28-4744CCEC5725}"/>
              </a:ext>
            </a:extLst>
          </p:cNvPr>
          <p:cNvSpPr>
            <a:spLocks noGrp="1"/>
          </p:cNvSpPr>
          <p:nvPr>
            <p:ph idx="1"/>
          </p:nvPr>
        </p:nvSpPr>
        <p:spPr>
          <a:xfrm>
            <a:off x="556146" y="935908"/>
            <a:ext cx="10223403" cy="505343"/>
          </a:xfrm>
        </p:spPr>
        <p:txBody>
          <a:bodyPr/>
          <a:lstStyle/>
          <a:p>
            <a:pPr marL="0" indent="0">
              <a:buNone/>
            </a:pPr>
            <a:r>
              <a:rPr lang="en-US" sz="1800" dirty="0"/>
              <a:t>Smart View allows for zooming in on a member in a grid to display data for their children and descendants.</a:t>
            </a:r>
            <a:endParaRPr lang="en-US" sz="1500" dirty="0"/>
          </a:p>
          <a:p>
            <a:endParaRPr lang="en-US" sz="1500" dirty="0"/>
          </a:p>
          <a:p>
            <a:endParaRPr lang="en-US" sz="1500" dirty="0"/>
          </a:p>
          <a:p>
            <a:endParaRPr lang="en-US" sz="1500" dirty="0"/>
          </a:p>
          <a:p>
            <a:pPr marL="0" indent="0">
              <a:buNone/>
            </a:pPr>
            <a:endParaRPr lang="en-US" sz="1500" dirty="0"/>
          </a:p>
          <a:p>
            <a:pPr>
              <a:buNone/>
            </a:pPr>
            <a:endParaRPr lang="en-US" dirty="0"/>
          </a:p>
        </p:txBody>
      </p:sp>
      <p:pic>
        <p:nvPicPr>
          <p:cNvPr id="5" name="Picture 4">
            <a:extLst>
              <a:ext uri="{FF2B5EF4-FFF2-40B4-BE49-F238E27FC236}">
                <a16:creationId xmlns:a16="http://schemas.microsoft.com/office/drawing/2014/main" id="{ACAF911E-3613-4EE2-8C59-F008B2B4D1D3}"/>
              </a:ext>
            </a:extLst>
          </p:cNvPr>
          <p:cNvPicPr/>
          <p:nvPr/>
        </p:nvPicPr>
        <p:blipFill>
          <a:blip r:embed="rId3"/>
          <a:stretch>
            <a:fillRect/>
          </a:stretch>
        </p:blipFill>
        <p:spPr>
          <a:xfrm>
            <a:off x="1524000" y="1502781"/>
            <a:ext cx="5116977" cy="1107280"/>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27DF1B2F-F3E7-455F-ADE8-67B2A4F996D1}"/>
              </a:ext>
            </a:extLst>
          </p:cNvPr>
          <p:cNvPicPr/>
          <p:nvPr/>
        </p:nvPicPr>
        <p:blipFill>
          <a:blip r:embed="rId4"/>
          <a:stretch>
            <a:fillRect/>
          </a:stretch>
        </p:blipFill>
        <p:spPr>
          <a:xfrm>
            <a:off x="7761397" y="1484303"/>
            <a:ext cx="1530013" cy="1125758"/>
          </a:xfrm>
          <a:prstGeom prst="rect">
            <a:avLst/>
          </a:prstGeom>
          <a:ln>
            <a:solidFill>
              <a:schemeClr val="tx1"/>
            </a:solidFill>
          </a:ln>
          <a:effectLst>
            <a:outerShdw blurRad="50800" dist="38100" dir="2700000" algn="tl" rotWithShape="0">
              <a:prstClr val="black">
                <a:alpha val="40000"/>
              </a:prstClr>
            </a:outerShdw>
          </a:effectLst>
        </p:spPr>
      </p:pic>
      <p:sp>
        <p:nvSpPr>
          <p:cNvPr id="7" name="Left Arrow 7">
            <a:extLst>
              <a:ext uri="{FF2B5EF4-FFF2-40B4-BE49-F238E27FC236}">
                <a16:creationId xmlns:a16="http://schemas.microsoft.com/office/drawing/2014/main" id="{7B8245A7-3CE3-4789-B6FE-37A982900C07}"/>
              </a:ext>
            </a:extLst>
          </p:cNvPr>
          <p:cNvSpPr/>
          <p:nvPr/>
        </p:nvSpPr>
        <p:spPr>
          <a:xfrm>
            <a:off x="2083662" y="1579527"/>
            <a:ext cx="1998826" cy="1004005"/>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fontAlgn="auto">
              <a:lnSpc>
                <a:spcPct val="115000"/>
              </a:lnSpc>
              <a:spcBef>
                <a:spcPts val="0"/>
              </a:spcBef>
              <a:spcAft>
                <a:spcPts val="750"/>
              </a:spcAft>
              <a:defRPr/>
            </a:pPr>
            <a:r>
              <a:rPr lang="en-US" sz="1400" kern="0" dirty="0">
                <a:solidFill>
                  <a:sysClr val="windowText" lastClr="000000"/>
                </a:solidFill>
                <a:latin typeface="Arial Narrow" panose="020B0606020202030204" pitchFamily="34" charset="0"/>
                <a:ea typeface="Calibri"/>
                <a:cs typeface="Times New Roman"/>
              </a:rPr>
              <a:t>Zoom In and Zoom Out</a:t>
            </a:r>
            <a:endParaRPr lang="en-US" sz="3200" kern="0" dirty="0">
              <a:solidFill>
                <a:sysClr val="windowText" lastClr="000000"/>
              </a:solidFill>
              <a:latin typeface="Arial Narrow" panose="020B0606020202030204" pitchFamily="34" charset="0"/>
              <a:ea typeface="Calibri"/>
              <a:cs typeface="Times New Roman"/>
            </a:endParaRPr>
          </a:p>
        </p:txBody>
      </p:sp>
      <p:pic>
        <p:nvPicPr>
          <p:cNvPr id="9" name="Picture 8">
            <a:extLst>
              <a:ext uri="{FF2B5EF4-FFF2-40B4-BE49-F238E27FC236}">
                <a16:creationId xmlns:a16="http://schemas.microsoft.com/office/drawing/2014/main" id="{B9B627D0-EFD2-43CB-A5E7-DA1AC28BDB08}"/>
              </a:ext>
            </a:extLst>
          </p:cNvPr>
          <p:cNvPicPr/>
          <p:nvPr/>
        </p:nvPicPr>
        <p:blipFill rotWithShape="1">
          <a:blip r:embed="rId5">
            <a:extLst>
              <a:ext uri="{28A0092B-C50C-407E-A947-70E740481C1C}">
                <a14:useLocalDpi xmlns:a14="http://schemas.microsoft.com/office/drawing/2010/main" val="0"/>
              </a:ext>
            </a:extLst>
          </a:blip>
          <a:srcRect b="3653"/>
          <a:stretch/>
        </p:blipFill>
        <p:spPr>
          <a:xfrm>
            <a:off x="840651" y="3399726"/>
            <a:ext cx="4340949" cy="2696274"/>
          </a:xfrm>
          <a:prstGeom prst="rect">
            <a:avLst/>
          </a:prstGeom>
          <a:ln>
            <a:solidFill>
              <a:schemeClr val="tx1"/>
            </a:solidFill>
          </a:ln>
          <a:effectLst>
            <a:outerShdw blurRad="50800" dist="38100" dir="2700000" algn="tl" rotWithShape="0">
              <a:prstClr val="black">
                <a:alpha val="40000"/>
              </a:prstClr>
            </a:outerShdw>
          </a:effectLst>
        </p:spPr>
      </p:pic>
      <p:sp>
        <p:nvSpPr>
          <p:cNvPr id="11" name="Left Arrow 9">
            <a:extLst>
              <a:ext uri="{FF2B5EF4-FFF2-40B4-BE49-F238E27FC236}">
                <a16:creationId xmlns:a16="http://schemas.microsoft.com/office/drawing/2014/main" id="{CE3ABB52-66A0-4BAC-BF78-2F4BD3E19FB6}"/>
              </a:ext>
            </a:extLst>
          </p:cNvPr>
          <p:cNvSpPr/>
          <p:nvPr/>
        </p:nvSpPr>
        <p:spPr>
          <a:xfrm>
            <a:off x="3083075" y="4321198"/>
            <a:ext cx="1817992" cy="1070278"/>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fontAlgn="auto">
              <a:lnSpc>
                <a:spcPct val="115000"/>
              </a:lnSpc>
              <a:spcBef>
                <a:spcPts val="0"/>
              </a:spcBef>
              <a:spcAft>
                <a:spcPts val="750"/>
              </a:spcAft>
              <a:defRPr/>
            </a:pPr>
            <a:r>
              <a:rPr lang="en-US" sz="1400" kern="0" dirty="0">
                <a:solidFill>
                  <a:sysClr val="windowText" lastClr="000000"/>
                </a:solidFill>
                <a:latin typeface="Arial Narrow" panose="020B0606020202030204" pitchFamily="34" charset="0"/>
                <a:ea typeface="Calibri"/>
                <a:cs typeface="Times New Roman"/>
              </a:rPr>
              <a:t>Member Retention Selections</a:t>
            </a:r>
            <a:endParaRPr lang="en-US" sz="3200" kern="0" dirty="0">
              <a:solidFill>
                <a:sysClr val="windowText" lastClr="000000"/>
              </a:solidFill>
              <a:latin typeface="Arial Narrow" panose="020B0606020202030204" pitchFamily="34" charset="0"/>
              <a:ea typeface="Calibri"/>
              <a:cs typeface="Times New Roman"/>
            </a:endParaRPr>
          </a:p>
        </p:txBody>
      </p:sp>
      <p:sp>
        <p:nvSpPr>
          <p:cNvPr id="12" name="Rectangle 4">
            <a:extLst>
              <a:ext uri="{FF2B5EF4-FFF2-40B4-BE49-F238E27FC236}">
                <a16:creationId xmlns:a16="http://schemas.microsoft.com/office/drawing/2014/main" id="{A1A015DB-F24B-4FAC-B551-A8B80B466070}"/>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Smart View Zoom</a:t>
            </a:r>
          </a:p>
        </p:txBody>
      </p:sp>
      <p:sp>
        <p:nvSpPr>
          <p:cNvPr id="2" name="Rectangle 1">
            <a:extLst>
              <a:ext uri="{FF2B5EF4-FFF2-40B4-BE49-F238E27FC236}">
                <a16:creationId xmlns:a16="http://schemas.microsoft.com/office/drawing/2014/main" id="{3957E29D-EB48-41B2-8077-C297E90B2F30}"/>
              </a:ext>
            </a:extLst>
          </p:cNvPr>
          <p:cNvSpPr/>
          <p:nvPr/>
        </p:nvSpPr>
        <p:spPr>
          <a:xfrm>
            <a:off x="556146" y="2871116"/>
            <a:ext cx="11061604" cy="369332"/>
          </a:xfrm>
          <a:prstGeom prst="rect">
            <a:avLst/>
          </a:prstGeom>
        </p:spPr>
        <p:txBody>
          <a:bodyPr wrap="square">
            <a:spAutoFit/>
          </a:bodyPr>
          <a:lstStyle/>
          <a:p>
            <a:r>
              <a:rPr lang="en-US" dirty="0">
                <a:latin typeface="Arial Narrow" panose="020B0606020202030204" pitchFamily="34" charset="0"/>
              </a:rPr>
              <a:t>You can set options to specify which members are retained and displayed as zooms occur, as well as set a default zoom level.</a:t>
            </a:r>
          </a:p>
        </p:txBody>
      </p:sp>
      <p:pic>
        <p:nvPicPr>
          <p:cNvPr id="13" name="Picture 12">
            <a:extLst>
              <a:ext uri="{FF2B5EF4-FFF2-40B4-BE49-F238E27FC236}">
                <a16:creationId xmlns:a16="http://schemas.microsoft.com/office/drawing/2014/main" id="{36606BB1-388F-471D-B18F-CB48024E4C42}"/>
              </a:ext>
            </a:extLst>
          </p:cNvPr>
          <p:cNvPicPr/>
          <p:nvPr/>
        </p:nvPicPr>
        <p:blipFill>
          <a:blip r:embed="rId6"/>
          <a:stretch>
            <a:fillRect/>
          </a:stretch>
        </p:blipFill>
        <p:spPr>
          <a:xfrm>
            <a:off x="5781313" y="3399726"/>
            <a:ext cx="4340949" cy="2696274"/>
          </a:xfrm>
          <a:prstGeom prst="rect">
            <a:avLst/>
          </a:prstGeom>
          <a:ln>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536162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D7B99F-A46F-440E-A840-104AA06A1B8A}"/>
              </a:ext>
            </a:extLst>
          </p:cNvPr>
          <p:cNvSpPr>
            <a:spLocks noGrp="1"/>
          </p:cNvSpPr>
          <p:nvPr>
            <p:ph idx="1"/>
          </p:nvPr>
        </p:nvSpPr>
        <p:spPr>
          <a:xfrm>
            <a:off x="723900" y="945026"/>
            <a:ext cx="10744200" cy="838200"/>
          </a:xfrm>
        </p:spPr>
        <p:txBody>
          <a:bodyPr/>
          <a:lstStyle/>
          <a:p>
            <a:pPr marL="0" indent="0">
              <a:buNone/>
            </a:pPr>
            <a:r>
              <a:rPr lang="en-US" sz="1800" dirty="0"/>
              <a:t>To aid in presentation and identification of varying levels of members, Smart View allows the setting of indention for members within Smart View Options&gt;Member Options.</a:t>
            </a:r>
          </a:p>
          <a:p>
            <a:pPr>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BB2AE02C-C52C-4FD3-ABB5-A66E1B907306}"/>
              </a:ext>
            </a:extLst>
          </p:cNvPr>
          <p:cNvPicPr/>
          <p:nvPr/>
        </p:nvPicPr>
        <p:blipFill>
          <a:blip r:embed="rId2">
            <a:extLst>
              <a:ext uri="{28A0092B-C50C-407E-A947-70E740481C1C}">
                <a14:useLocalDpi xmlns:a14="http://schemas.microsoft.com/office/drawing/2010/main" val="0"/>
              </a:ext>
            </a:extLst>
          </a:blip>
          <a:stretch>
            <a:fillRect/>
          </a:stretch>
        </p:blipFill>
        <p:spPr>
          <a:xfrm>
            <a:off x="914400" y="2286000"/>
            <a:ext cx="4628851" cy="2502072"/>
          </a:xfrm>
          <a:prstGeom prst="rect">
            <a:avLst/>
          </a:prstGeom>
          <a:effectLst>
            <a:outerShdw blurRad="50800" dist="38100" dir="2700000" algn="tl" rotWithShape="0">
              <a:prstClr val="black">
                <a:alpha val="40000"/>
              </a:prstClr>
            </a:outerShdw>
          </a:effectLst>
        </p:spPr>
      </p:pic>
      <p:sp>
        <p:nvSpPr>
          <p:cNvPr id="5" name="Right Arrow 8">
            <a:extLst>
              <a:ext uri="{FF2B5EF4-FFF2-40B4-BE49-F238E27FC236}">
                <a16:creationId xmlns:a16="http://schemas.microsoft.com/office/drawing/2014/main" id="{FE81C68D-AA23-4DA3-B3DD-ED7A68C7F48A}"/>
              </a:ext>
            </a:extLst>
          </p:cNvPr>
          <p:cNvSpPr/>
          <p:nvPr/>
        </p:nvSpPr>
        <p:spPr>
          <a:xfrm>
            <a:off x="2082800" y="2693524"/>
            <a:ext cx="1614053" cy="1213558"/>
          </a:xfrm>
          <a:prstGeom prst="righ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lnSpc>
                <a:spcPct val="115000"/>
              </a:lnSpc>
              <a:spcAft>
                <a:spcPts val="750"/>
              </a:spcAft>
            </a:pPr>
            <a:r>
              <a:rPr lang="en-US" sz="1600" kern="0" dirty="0">
                <a:solidFill>
                  <a:sysClr val="windowText" lastClr="000000"/>
                </a:solidFill>
                <a:latin typeface="Arial Narrow" panose="020B0606020202030204" pitchFamily="34" charset="0"/>
                <a:cs typeface="Times New Roman"/>
              </a:rPr>
              <a:t>Adjust Indentation</a:t>
            </a:r>
          </a:p>
        </p:txBody>
      </p:sp>
      <p:pic>
        <p:nvPicPr>
          <p:cNvPr id="6" name="Picture 5" descr="C:\Users\smanco\AppData\Local\Microsoft\Windows\INetCache\Content.Word\c17.png">
            <a:extLst>
              <a:ext uri="{FF2B5EF4-FFF2-40B4-BE49-F238E27FC236}">
                <a16:creationId xmlns:a16="http://schemas.microsoft.com/office/drawing/2014/main" id="{B8BC8D92-377F-41CF-A81E-5C9350C114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315998"/>
            <a:ext cx="1826151" cy="1879625"/>
          </a:xfrm>
          <a:prstGeom prst="rect">
            <a:avLst/>
          </a:prstGeom>
          <a:noFill/>
          <a:ln>
            <a:solidFill>
              <a:schemeClr val="tx1"/>
            </a:solidFill>
          </a:ln>
          <a:effectLst>
            <a:outerShdw blurRad="50800" dist="38100" dir="2700000" algn="tl" rotWithShape="0">
              <a:prstClr val="black">
                <a:alpha val="40000"/>
              </a:prstClr>
            </a:outerShdw>
          </a:effectLst>
        </p:spPr>
      </p:pic>
      <p:pic>
        <p:nvPicPr>
          <p:cNvPr id="7" name="Picture 6" descr="C:\Users\smanco\AppData\Local\Microsoft\Windows\INetCache\Content.Word\c16.png">
            <a:extLst>
              <a:ext uri="{FF2B5EF4-FFF2-40B4-BE49-F238E27FC236}">
                <a16:creationId xmlns:a16="http://schemas.microsoft.com/office/drawing/2014/main" id="{93D731A3-7A20-47C2-8DE1-954BF2D8E6C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266914" y="2286000"/>
            <a:ext cx="2070259" cy="2548890"/>
          </a:xfrm>
          <a:prstGeom prst="rect">
            <a:avLst/>
          </a:prstGeom>
          <a:noFill/>
          <a:ln>
            <a:solidFill>
              <a:schemeClr val="tx1"/>
            </a:solidFill>
          </a:ln>
          <a:effectLst>
            <a:outerShdw blurRad="50800" dist="38100" dir="2700000" algn="tl" rotWithShape="0">
              <a:prstClr val="black">
                <a:alpha val="40000"/>
              </a:prstClr>
            </a:outerShdw>
          </a:effectLst>
        </p:spPr>
      </p:pic>
      <p:sp>
        <p:nvSpPr>
          <p:cNvPr id="8" name="Left Arrow 11">
            <a:extLst>
              <a:ext uri="{FF2B5EF4-FFF2-40B4-BE49-F238E27FC236}">
                <a16:creationId xmlns:a16="http://schemas.microsoft.com/office/drawing/2014/main" id="{92D095DD-FC1F-4C10-8AA5-8F22691715FF}"/>
              </a:ext>
            </a:extLst>
          </p:cNvPr>
          <p:cNvSpPr/>
          <p:nvPr/>
        </p:nvSpPr>
        <p:spPr>
          <a:xfrm>
            <a:off x="6417821" y="3134321"/>
            <a:ext cx="1447800" cy="1053662"/>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lnSpc>
                <a:spcPct val="115000"/>
              </a:lnSpc>
              <a:spcAft>
                <a:spcPts val="750"/>
              </a:spcAft>
            </a:pPr>
            <a:r>
              <a:rPr lang="en-US" sz="1600" kern="0" dirty="0">
                <a:solidFill>
                  <a:sysClr val="windowText" lastClr="000000"/>
                </a:solidFill>
                <a:latin typeface="Arial Narrow" panose="020B0606020202030204" pitchFamily="34" charset="0"/>
                <a:cs typeface="Times New Roman"/>
              </a:rPr>
              <a:t>Indentation: ‘None’</a:t>
            </a:r>
          </a:p>
        </p:txBody>
      </p:sp>
      <p:sp>
        <p:nvSpPr>
          <p:cNvPr id="9" name="Left Arrow 10">
            <a:extLst>
              <a:ext uri="{FF2B5EF4-FFF2-40B4-BE49-F238E27FC236}">
                <a16:creationId xmlns:a16="http://schemas.microsoft.com/office/drawing/2014/main" id="{6BBFE761-2074-46B0-BF9F-BEF7A5AA3998}"/>
              </a:ext>
            </a:extLst>
          </p:cNvPr>
          <p:cNvSpPr/>
          <p:nvPr/>
        </p:nvSpPr>
        <p:spPr>
          <a:xfrm>
            <a:off x="9394183" y="3083084"/>
            <a:ext cx="1554819" cy="1156136"/>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lnSpc>
                <a:spcPct val="115000"/>
              </a:lnSpc>
              <a:spcAft>
                <a:spcPts val="750"/>
              </a:spcAft>
            </a:pPr>
            <a:r>
              <a:rPr lang="en-US" sz="1600" kern="0" dirty="0">
                <a:solidFill>
                  <a:sysClr val="windowText" lastClr="000000"/>
                </a:solidFill>
                <a:latin typeface="Arial Narrow" panose="020B0606020202030204" pitchFamily="34" charset="0"/>
                <a:cs typeface="Times New Roman"/>
              </a:rPr>
              <a:t>Indentation: ‘Subitems’</a:t>
            </a:r>
          </a:p>
        </p:txBody>
      </p:sp>
      <p:sp>
        <p:nvSpPr>
          <p:cNvPr id="10" name="Rectangle 4">
            <a:extLst>
              <a:ext uri="{FF2B5EF4-FFF2-40B4-BE49-F238E27FC236}">
                <a16:creationId xmlns:a16="http://schemas.microsoft.com/office/drawing/2014/main" id="{35C628A9-8AA2-4D8D-A9FD-9AE6B6D25493}"/>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Indentation</a:t>
            </a:r>
          </a:p>
        </p:txBody>
      </p:sp>
    </p:spTree>
    <p:extLst>
      <p:ext uri="{BB962C8B-B14F-4D97-AF65-F5344CB8AC3E}">
        <p14:creationId xmlns:p14="http://schemas.microsoft.com/office/powerpoint/2010/main" val="36140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29BE33-BE7A-4F6C-B1FE-249533195FDE}"/>
              </a:ext>
            </a:extLst>
          </p:cNvPr>
          <p:cNvSpPr txBox="1">
            <a:spLocks/>
          </p:cNvSpPr>
          <p:nvPr/>
        </p:nvSpPr>
        <p:spPr>
          <a:xfrm>
            <a:off x="1044331" y="2667000"/>
            <a:ext cx="9296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dirty="0">
                <a:solidFill>
                  <a:srgbClr val="700000"/>
                </a:solidFill>
              </a:rPr>
              <a:t>Ad Hoc Analysis:</a:t>
            </a:r>
          </a:p>
          <a:p>
            <a:r>
              <a:rPr lang="en-US" sz="4000" dirty="0">
                <a:solidFill>
                  <a:srgbClr val="700000"/>
                </a:solidFill>
              </a:rPr>
              <a:t>Pivoting, Keep Only/Remove Only, Cascade </a:t>
            </a:r>
          </a:p>
        </p:txBody>
      </p:sp>
    </p:spTree>
    <p:custDataLst>
      <p:tags r:id="rId1"/>
    </p:custDataLst>
    <p:extLst>
      <p:ext uri="{BB962C8B-B14F-4D97-AF65-F5344CB8AC3E}">
        <p14:creationId xmlns:p14="http://schemas.microsoft.com/office/powerpoint/2010/main" val="3022649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E8CE6E3-4A1A-4468-8C47-DE774B24659A}"/>
              </a:ext>
            </a:extLst>
          </p:cNvPr>
          <p:cNvPicPr>
            <a:picLocks noChangeAspect="1"/>
          </p:cNvPicPr>
          <p:nvPr/>
        </p:nvPicPr>
        <p:blipFill>
          <a:blip r:embed="rId2"/>
          <a:stretch>
            <a:fillRect/>
          </a:stretch>
        </p:blipFill>
        <p:spPr>
          <a:xfrm>
            <a:off x="3194148" y="3276600"/>
            <a:ext cx="4108073" cy="2346156"/>
          </a:xfrm>
          <a:prstGeom prst="rect">
            <a:avLst/>
          </a:prstGeom>
          <a:noFill/>
          <a:ln>
            <a:solidFill>
              <a:schemeClr val="tx1"/>
            </a:solidFill>
          </a:ln>
          <a:effectLst>
            <a:outerShdw blurRad="50800" dist="38100" dir="2700000" algn="tl" rotWithShape="0">
              <a:prstClr val="black">
                <a:alpha val="40000"/>
              </a:prstClr>
            </a:outerShdw>
          </a:effectLst>
        </p:spPr>
      </p:pic>
      <p:sp>
        <p:nvSpPr>
          <p:cNvPr id="3" name="Content Placeholder 2">
            <a:extLst>
              <a:ext uri="{FF2B5EF4-FFF2-40B4-BE49-F238E27FC236}">
                <a16:creationId xmlns:a16="http://schemas.microsoft.com/office/drawing/2014/main" id="{9095ED9A-FED1-47DB-90B2-160035D0D8DB}"/>
              </a:ext>
            </a:extLst>
          </p:cNvPr>
          <p:cNvSpPr>
            <a:spLocks noGrp="1"/>
          </p:cNvSpPr>
          <p:nvPr>
            <p:ph idx="1"/>
          </p:nvPr>
        </p:nvSpPr>
        <p:spPr>
          <a:xfrm flipH="1">
            <a:off x="623058" y="977692"/>
            <a:ext cx="10806941" cy="423452"/>
          </a:xfrm>
        </p:spPr>
        <p:txBody>
          <a:bodyPr/>
          <a:lstStyle/>
          <a:p>
            <a:pPr marL="0" indent="0">
              <a:buNone/>
            </a:pPr>
            <a:r>
              <a:rPr lang="en-US" sz="1800" dirty="0"/>
              <a:t>In the Planning Ad Hoc ribbon, the dimensions can be displayed, in POV toolbar, in rows and columns, or floating POV box</a:t>
            </a:r>
          </a:p>
          <a:p>
            <a:pPr marL="0" indent="0">
              <a:buNone/>
            </a:pPr>
            <a:endParaRPr lang="en-US" sz="1800" dirty="0"/>
          </a:p>
          <a:p>
            <a:pPr marL="0" indent="0">
              <a:buNone/>
            </a:pPr>
            <a:endParaRPr lang="en-US" sz="1800" dirty="0"/>
          </a:p>
          <a:p>
            <a:pPr marL="0" indent="0">
              <a:buNone/>
            </a:pPr>
            <a:endParaRPr lang="en-US" sz="1800" dirty="0"/>
          </a:p>
          <a:p>
            <a:pPr marL="642938" lvl="1" indent="-342900" defTabSz="342900"/>
            <a:endParaRPr lang="en-US" sz="1800" kern="1200" dirty="0">
              <a:ea typeface="ＭＳ Ｐゴシック" charset="0"/>
            </a:endParaRPr>
          </a:p>
          <a:p>
            <a:pPr marL="300038" lvl="1" indent="0" defTabSz="342900">
              <a:buNone/>
            </a:pPr>
            <a:endParaRPr lang="en-US" sz="1800" dirty="0">
              <a:ea typeface="ＭＳ Ｐゴシック" charset="0"/>
            </a:endParaRPr>
          </a:p>
          <a:p>
            <a:pPr marL="300038" lvl="1" indent="0" defTabSz="342900">
              <a:buNone/>
            </a:pPr>
            <a:endParaRPr lang="en-US" sz="1800" dirty="0">
              <a:ea typeface="ＭＳ Ｐゴシック" charset="0"/>
            </a:endParaRPr>
          </a:p>
          <a:p>
            <a:pPr marL="300038" lvl="1" indent="0" defTabSz="342900">
              <a:buNone/>
            </a:pPr>
            <a:endParaRPr lang="en-US" sz="1800" dirty="0">
              <a:ea typeface="ＭＳ Ｐゴシック" charset="0"/>
            </a:endParaRPr>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p:txBody>
      </p:sp>
      <p:pic>
        <p:nvPicPr>
          <p:cNvPr id="2" name="Picture 1">
            <a:extLst>
              <a:ext uri="{FF2B5EF4-FFF2-40B4-BE49-F238E27FC236}">
                <a16:creationId xmlns:a16="http://schemas.microsoft.com/office/drawing/2014/main" id="{80CAC122-EA3F-4917-BF5D-CA92F835EF14}"/>
              </a:ext>
            </a:extLst>
          </p:cNvPr>
          <p:cNvPicPr>
            <a:picLocks noChangeAspect="1"/>
          </p:cNvPicPr>
          <p:nvPr/>
        </p:nvPicPr>
        <p:blipFill>
          <a:blip r:embed="rId3"/>
          <a:stretch>
            <a:fillRect/>
          </a:stretch>
        </p:blipFill>
        <p:spPr>
          <a:xfrm>
            <a:off x="3183065" y="1519525"/>
            <a:ext cx="4114800" cy="1544889"/>
          </a:xfrm>
          <a:prstGeom prst="rect">
            <a:avLst/>
          </a:prstGeom>
          <a:noFill/>
          <a:ln>
            <a:solidFill>
              <a:schemeClr val="tx1"/>
            </a:solidFill>
          </a:ln>
          <a:effectLst>
            <a:outerShdw blurRad="50800" dist="38100" dir="2700000" algn="tl" rotWithShape="0">
              <a:prstClr val="black">
                <a:alpha val="40000"/>
              </a:prstClr>
            </a:outerShdw>
          </a:effectLst>
        </p:spPr>
      </p:pic>
      <p:sp>
        <p:nvSpPr>
          <p:cNvPr id="5" name="Left Arrow 12">
            <a:extLst>
              <a:ext uri="{FF2B5EF4-FFF2-40B4-BE49-F238E27FC236}">
                <a16:creationId xmlns:a16="http://schemas.microsoft.com/office/drawing/2014/main" id="{B9CC3043-5BD7-4707-A4DE-AF78DAD9D0AF}"/>
              </a:ext>
            </a:extLst>
          </p:cNvPr>
          <p:cNvSpPr/>
          <p:nvPr/>
        </p:nvSpPr>
        <p:spPr>
          <a:xfrm>
            <a:off x="4650140" y="4813960"/>
            <a:ext cx="1999954" cy="805947"/>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fontAlgn="auto">
              <a:lnSpc>
                <a:spcPct val="115000"/>
              </a:lnSpc>
              <a:spcBef>
                <a:spcPts val="0"/>
              </a:spcBef>
              <a:spcAft>
                <a:spcPts val="750"/>
              </a:spcAft>
              <a:defRPr/>
            </a:pPr>
            <a:r>
              <a:rPr lang="en-US" sz="1200" kern="0" dirty="0">
                <a:solidFill>
                  <a:sysClr val="windowText" lastClr="000000"/>
                </a:solidFill>
                <a:latin typeface="Arial Narrow" panose="020B0606020202030204" pitchFamily="34" charset="0"/>
                <a:ea typeface="Calibri"/>
                <a:cs typeface="Times New Roman"/>
              </a:rPr>
              <a:t>Dimension display in row, column view</a:t>
            </a:r>
            <a:endParaRPr lang="en-US" sz="2800" kern="0" dirty="0">
              <a:solidFill>
                <a:sysClr val="windowText" lastClr="000000"/>
              </a:solidFill>
              <a:latin typeface="Arial Narrow" panose="020B0606020202030204" pitchFamily="34" charset="0"/>
              <a:ea typeface="Calibri"/>
              <a:cs typeface="Times New Roman"/>
            </a:endParaRPr>
          </a:p>
        </p:txBody>
      </p:sp>
      <p:sp>
        <p:nvSpPr>
          <p:cNvPr id="6" name="Left Arrow 11">
            <a:extLst>
              <a:ext uri="{FF2B5EF4-FFF2-40B4-BE49-F238E27FC236}">
                <a16:creationId xmlns:a16="http://schemas.microsoft.com/office/drawing/2014/main" id="{493605A5-5E3C-49AE-8C04-1AE189E9D748}"/>
              </a:ext>
            </a:extLst>
          </p:cNvPr>
          <p:cNvSpPr/>
          <p:nvPr/>
        </p:nvSpPr>
        <p:spPr>
          <a:xfrm flipH="1">
            <a:off x="5126849" y="3338925"/>
            <a:ext cx="1519444" cy="537307"/>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fontAlgn="auto">
              <a:lnSpc>
                <a:spcPct val="115000"/>
              </a:lnSpc>
              <a:spcBef>
                <a:spcPts val="0"/>
              </a:spcBef>
              <a:spcAft>
                <a:spcPts val="750"/>
              </a:spcAft>
              <a:defRPr/>
            </a:pPr>
            <a:r>
              <a:rPr lang="en-US" sz="1200" kern="0" dirty="0">
                <a:solidFill>
                  <a:sysClr val="windowText" lastClr="000000"/>
                </a:solidFill>
                <a:latin typeface="Arial Narrow" panose="020B0606020202030204" pitchFamily="34" charset="0"/>
                <a:ea typeface="Calibri"/>
                <a:cs typeface="Times New Roman"/>
              </a:rPr>
              <a:t>POV display toggle</a:t>
            </a:r>
            <a:endParaRPr lang="en-US" sz="2800" kern="0" dirty="0">
              <a:solidFill>
                <a:sysClr val="windowText" lastClr="000000"/>
              </a:solidFill>
              <a:latin typeface="Arial Narrow" panose="020B0606020202030204" pitchFamily="34" charset="0"/>
              <a:ea typeface="Calibri"/>
              <a:cs typeface="Times New Roman"/>
            </a:endParaRPr>
          </a:p>
        </p:txBody>
      </p:sp>
      <p:sp>
        <p:nvSpPr>
          <p:cNvPr id="8" name="Left Arrow 9">
            <a:extLst>
              <a:ext uri="{FF2B5EF4-FFF2-40B4-BE49-F238E27FC236}">
                <a16:creationId xmlns:a16="http://schemas.microsoft.com/office/drawing/2014/main" id="{594BB287-E34E-4B37-85D4-CB9B5853D0B9}"/>
              </a:ext>
            </a:extLst>
          </p:cNvPr>
          <p:cNvSpPr/>
          <p:nvPr/>
        </p:nvSpPr>
        <p:spPr>
          <a:xfrm flipH="1">
            <a:off x="802826" y="2204670"/>
            <a:ext cx="2327280" cy="658328"/>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fontAlgn="auto">
              <a:lnSpc>
                <a:spcPct val="115000"/>
              </a:lnSpc>
              <a:spcBef>
                <a:spcPts val="0"/>
              </a:spcBef>
              <a:spcAft>
                <a:spcPts val="750"/>
              </a:spcAft>
              <a:defRPr/>
            </a:pPr>
            <a:r>
              <a:rPr lang="en-US" sz="1200" kern="0" dirty="0">
                <a:solidFill>
                  <a:sysClr val="windowText" lastClr="000000"/>
                </a:solidFill>
                <a:latin typeface="Arial Narrow" panose="020B0606020202030204" pitchFamily="34" charset="0"/>
                <a:ea typeface="Calibri"/>
                <a:cs typeface="Times New Roman"/>
              </a:rPr>
              <a:t>Dimension display in POV Toolbar</a:t>
            </a:r>
            <a:endParaRPr lang="en-US" sz="2800" kern="0" dirty="0">
              <a:solidFill>
                <a:sysClr val="windowText" lastClr="000000"/>
              </a:solidFill>
              <a:latin typeface="Arial Narrow" panose="020B0606020202030204" pitchFamily="34" charset="0"/>
              <a:ea typeface="Calibri"/>
              <a:cs typeface="Times New Roman"/>
            </a:endParaRPr>
          </a:p>
        </p:txBody>
      </p:sp>
      <p:sp>
        <p:nvSpPr>
          <p:cNvPr id="9" name="Left Arrow 11">
            <a:extLst>
              <a:ext uri="{FF2B5EF4-FFF2-40B4-BE49-F238E27FC236}">
                <a16:creationId xmlns:a16="http://schemas.microsoft.com/office/drawing/2014/main" id="{3B2C85C0-6A53-48F1-AAE6-C2E8253E2EF2}"/>
              </a:ext>
            </a:extLst>
          </p:cNvPr>
          <p:cNvSpPr/>
          <p:nvPr/>
        </p:nvSpPr>
        <p:spPr>
          <a:xfrm>
            <a:off x="4103055" y="1635333"/>
            <a:ext cx="1681991" cy="537307"/>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fontAlgn="auto">
              <a:lnSpc>
                <a:spcPct val="115000"/>
              </a:lnSpc>
              <a:spcBef>
                <a:spcPts val="0"/>
              </a:spcBef>
              <a:spcAft>
                <a:spcPts val="750"/>
              </a:spcAft>
              <a:defRPr/>
            </a:pPr>
            <a:r>
              <a:rPr lang="en-US" sz="1200" kern="0" dirty="0">
                <a:solidFill>
                  <a:sysClr val="windowText" lastClr="000000"/>
                </a:solidFill>
                <a:latin typeface="Arial Narrow" panose="020B0606020202030204" pitchFamily="34" charset="0"/>
                <a:ea typeface="Calibri"/>
                <a:cs typeface="Times New Roman"/>
              </a:rPr>
              <a:t>POV display toggle</a:t>
            </a:r>
            <a:endParaRPr lang="en-US" sz="2800" kern="0" dirty="0">
              <a:solidFill>
                <a:sysClr val="windowText" lastClr="000000"/>
              </a:solidFill>
              <a:latin typeface="Arial Narrow" panose="020B0606020202030204" pitchFamily="34" charset="0"/>
              <a:ea typeface="Calibri"/>
              <a:cs typeface="Times New Roman"/>
            </a:endParaRPr>
          </a:p>
        </p:txBody>
      </p:sp>
      <p:pic>
        <p:nvPicPr>
          <p:cNvPr id="10" name="Picture 9">
            <a:extLst>
              <a:ext uri="{FF2B5EF4-FFF2-40B4-BE49-F238E27FC236}">
                <a16:creationId xmlns:a16="http://schemas.microsoft.com/office/drawing/2014/main" id="{5B86711E-0B45-484B-B069-FDAABBD3468B}"/>
              </a:ext>
            </a:extLst>
          </p:cNvPr>
          <p:cNvPicPr/>
          <p:nvPr/>
        </p:nvPicPr>
        <p:blipFill rotWithShape="1">
          <a:blip r:embed="rId4"/>
          <a:srcRect l="27166" t="53602" r="59776" b="14710"/>
          <a:stretch/>
        </p:blipFill>
        <p:spPr bwMode="auto">
          <a:xfrm>
            <a:off x="8153400" y="1632285"/>
            <a:ext cx="1752162" cy="1993092"/>
          </a:xfrm>
          <a:prstGeom prst="rect">
            <a:avLst/>
          </a:prstGeom>
          <a:ln>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11" name="Left Arrow 9">
            <a:extLst>
              <a:ext uri="{FF2B5EF4-FFF2-40B4-BE49-F238E27FC236}">
                <a16:creationId xmlns:a16="http://schemas.microsoft.com/office/drawing/2014/main" id="{1458211D-038D-4091-A3A4-813A28AFA380}"/>
              </a:ext>
            </a:extLst>
          </p:cNvPr>
          <p:cNvSpPr/>
          <p:nvPr/>
        </p:nvSpPr>
        <p:spPr>
          <a:xfrm>
            <a:off x="9495912" y="2068775"/>
            <a:ext cx="2065333" cy="805947"/>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fontAlgn="auto">
              <a:lnSpc>
                <a:spcPct val="115000"/>
              </a:lnSpc>
              <a:spcBef>
                <a:spcPts val="0"/>
              </a:spcBef>
              <a:spcAft>
                <a:spcPts val="750"/>
              </a:spcAft>
              <a:defRPr/>
            </a:pPr>
            <a:r>
              <a:rPr lang="en-US" sz="1200" kern="0" dirty="0">
                <a:solidFill>
                  <a:sysClr val="windowText" lastClr="000000"/>
                </a:solidFill>
                <a:latin typeface="Arial Narrow" panose="020B0606020202030204" pitchFamily="34" charset="0"/>
                <a:ea typeface="Calibri"/>
                <a:cs typeface="Times New Roman"/>
              </a:rPr>
              <a:t>Dimension display Floating POV box</a:t>
            </a:r>
            <a:endParaRPr lang="en-US" sz="2800" kern="0" dirty="0">
              <a:solidFill>
                <a:sysClr val="windowText" lastClr="000000"/>
              </a:solidFill>
              <a:latin typeface="Arial Narrow" panose="020B0606020202030204" pitchFamily="34" charset="0"/>
              <a:ea typeface="Calibri"/>
              <a:cs typeface="Times New Roman"/>
            </a:endParaRPr>
          </a:p>
        </p:txBody>
      </p:sp>
      <p:sp>
        <p:nvSpPr>
          <p:cNvPr id="12" name="Rectangle 4">
            <a:extLst>
              <a:ext uri="{FF2B5EF4-FFF2-40B4-BE49-F238E27FC236}">
                <a16:creationId xmlns:a16="http://schemas.microsoft.com/office/drawing/2014/main" id="{ED6D88A5-52B9-44F2-8CED-A73419142AE7}"/>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Select Dimension/Dimension Members in Grid Format</a:t>
            </a:r>
          </a:p>
        </p:txBody>
      </p:sp>
      <p:sp>
        <p:nvSpPr>
          <p:cNvPr id="14" name="TextBox 13">
            <a:extLst>
              <a:ext uri="{FF2B5EF4-FFF2-40B4-BE49-F238E27FC236}">
                <a16:creationId xmlns:a16="http://schemas.microsoft.com/office/drawing/2014/main" id="{4A753D65-F691-417E-88E0-E3C35FB1DD81}"/>
              </a:ext>
            </a:extLst>
          </p:cNvPr>
          <p:cNvSpPr txBox="1"/>
          <p:nvPr/>
        </p:nvSpPr>
        <p:spPr>
          <a:xfrm>
            <a:off x="381000" y="1860939"/>
            <a:ext cx="2766691" cy="369332"/>
          </a:xfrm>
          <a:prstGeom prst="rect">
            <a:avLst/>
          </a:prstGeom>
        </p:spPr>
        <p:txBody>
          <a:bodyPr vert="horz" wrap="square" rtlCol="0">
            <a:spAutoFit/>
          </a:bodyPr>
          <a:lstStyle/>
          <a:p>
            <a:pPr eaLnBrk="0" fontAlgn="base" hangingPunct="0">
              <a:spcBef>
                <a:spcPct val="20000"/>
              </a:spcBef>
              <a:spcAft>
                <a:spcPct val="0"/>
              </a:spcAft>
            </a:pPr>
            <a:r>
              <a:rPr lang="en-US" dirty="0">
                <a:latin typeface="Arial Narrow" panose="020B0606020202030204" pitchFamily="34" charset="0"/>
                <a:ea typeface="ＭＳ Ｐゴシック" charset="0"/>
              </a:rPr>
              <a:t>1. POV Selection Box display: </a:t>
            </a:r>
          </a:p>
        </p:txBody>
      </p:sp>
      <p:sp>
        <p:nvSpPr>
          <p:cNvPr id="15" name="TextBox 14">
            <a:extLst>
              <a:ext uri="{FF2B5EF4-FFF2-40B4-BE49-F238E27FC236}">
                <a16:creationId xmlns:a16="http://schemas.microsoft.com/office/drawing/2014/main" id="{CFA93239-C1FF-485B-A93F-29E14CE759E2}"/>
              </a:ext>
            </a:extLst>
          </p:cNvPr>
          <p:cNvSpPr txBox="1"/>
          <p:nvPr/>
        </p:nvSpPr>
        <p:spPr>
          <a:xfrm>
            <a:off x="457200" y="4627893"/>
            <a:ext cx="2672906" cy="369332"/>
          </a:xfrm>
          <a:prstGeom prst="rect">
            <a:avLst/>
          </a:prstGeom>
        </p:spPr>
        <p:txBody>
          <a:bodyPr vert="horz" wrap="square" rtlCol="0">
            <a:spAutoFit/>
          </a:bodyPr>
          <a:lstStyle/>
          <a:p>
            <a:pPr eaLnBrk="0" fontAlgn="base" hangingPunct="0">
              <a:spcBef>
                <a:spcPct val="20000"/>
              </a:spcBef>
              <a:spcAft>
                <a:spcPct val="0"/>
              </a:spcAft>
            </a:pPr>
            <a:r>
              <a:rPr lang="en-US" dirty="0">
                <a:latin typeface="Arial Narrow" panose="020B0606020202030204" pitchFamily="34" charset="0"/>
                <a:ea typeface="ＭＳ Ｐゴシック" charset="0"/>
              </a:rPr>
              <a:t>2. Row and Column display: </a:t>
            </a:r>
          </a:p>
        </p:txBody>
      </p:sp>
      <p:sp>
        <p:nvSpPr>
          <p:cNvPr id="16" name="Rectangle 15">
            <a:extLst>
              <a:ext uri="{FF2B5EF4-FFF2-40B4-BE49-F238E27FC236}">
                <a16:creationId xmlns:a16="http://schemas.microsoft.com/office/drawing/2014/main" id="{8948645C-37DA-48B2-8A42-E631BE6B0BA5}"/>
              </a:ext>
            </a:extLst>
          </p:cNvPr>
          <p:cNvSpPr/>
          <p:nvPr/>
        </p:nvSpPr>
        <p:spPr>
          <a:xfrm>
            <a:off x="7407279" y="3923676"/>
            <a:ext cx="2903680" cy="369332"/>
          </a:xfrm>
          <a:prstGeom prst="rect">
            <a:avLst/>
          </a:prstGeom>
        </p:spPr>
        <p:txBody>
          <a:bodyPr wrap="none">
            <a:spAutoFit/>
          </a:bodyPr>
          <a:lstStyle/>
          <a:p>
            <a:pPr marL="300038" lvl="1" indent="0" defTabSz="342900">
              <a:buNone/>
            </a:pPr>
            <a:r>
              <a:rPr lang="en-US" dirty="0">
                <a:latin typeface="Arial Narrow" panose="020B0606020202030204" pitchFamily="34" charset="0"/>
                <a:ea typeface="ＭＳ Ｐゴシック" charset="0"/>
              </a:rPr>
              <a:t>3. Floating POV Box display:</a:t>
            </a:r>
          </a:p>
        </p:txBody>
      </p:sp>
    </p:spTree>
    <p:extLst>
      <p:ext uri="{BB962C8B-B14F-4D97-AF65-F5344CB8AC3E}">
        <p14:creationId xmlns:p14="http://schemas.microsoft.com/office/powerpoint/2010/main" val="4227857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7028D2-AD0B-42D3-8DDF-04D60A01BA78}"/>
              </a:ext>
            </a:extLst>
          </p:cNvPr>
          <p:cNvPicPr>
            <a:picLocks noChangeAspect="1"/>
          </p:cNvPicPr>
          <p:nvPr/>
        </p:nvPicPr>
        <p:blipFill>
          <a:blip r:embed="rId3"/>
          <a:stretch>
            <a:fillRect/>
          </a:stretch>
        </p:blipFill>
        <p:spPr>
          <a:xfrm>
            <a:off x="6094955" y="1376944"/>
            <a:ext cx="5384858" cy="4732090"/>
          </a:xfrm>
          <a:prstGeom prst="rect">
            <a:avLst/>
          </a:prstGeom>
          <a:noFill/>
          <a:ln>
            <a:solidFill>
              <a:schemeClr val="tx1"/>
            </a:solidFill>
          </a:ln>
          <a:effectLst>
            <a:outerShdw blurRad="50800" dist="38100" dir="2700000" algn="tl" rotWithShape="0">
              <a:prstClr val="black">
                <a:alpha val="40000"/>
              </a:prstClr>
            </a:outerShdw>
          </a:effectLst>
        </p:spPr>
      </p:pic>
      <p:sp>
        <p:nvSpPr>
          <p:cNvPr id="5" name="Content Placeholder 2">
            <a:extLst>
              <a:ext uri="{FF2B5EF4-FFF2-40B4-BE49-F238E27FC236}">
                <a16:creationId xmlns:a16="http://schemas.microsoft.com/office/drawing/2014/main" id="{C0410BE4-A0A1-4DFC-9B9A-5B2E6736C0AF}"/>
              </a:ext>
            </a:extLst>
          </p:cNvPr>
          <p:cNvSpPr txBox="1">
            <a:spLocks/>
          </p:cNvSpPr>
          <p:nvPr/>
        </p:nvSpPr>
        <p:spPr>
          <a:xfrm>
            <a:off x="533400" y="914401"/>
            <a:ext cx="10604209" cy="37367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20000"/>
              </a:spcBef>
              <a:buClr>
                <a:schemeClr val="bg1"/>
              </a:buClr>
              <a:buSzPct val="25000"/>
              <a:buNone/>
            </a:pPr>
            <a:r>
              <a:rPr lang="en-US" sz="1800" dirty="0">
                <a:latin typeface="Arial Narrow" panose="020B0606020202030204" pitchFamily="34" charset="0"/>
                <a:ea typeface="+mj-ea"/>
                <a:cs typeface="+mj-cs"/>
              </a:rPr>
              <a:t>Smart View allows for member selection in three ways: member selection, direct input, or the POV toolbar selection</a:t>
            </a:r>
          </a:p>
        </p:txBody>
      </p:sp>
      <p:sp>
        <p:nvSpPr>
          <p:cNvPr id="6" name="Left Arrow 6">
            <a:extLst>
              <a:ext uri="{FF2B5EF4-FFF2-40B4-BE49-F238E27FC236}">
                <a16:creationId xmlns:a16="http://schemas.microsoft.com/office/drawing/2014/main" id="{481D1433-F2F1-4495-AB7D-75E87CFE7C4D}"/>
              </a:ext>
            </a:extLst>
          </p:cNvPr>
          <p:cNvSpPr/>
          <p:nvPr/>
        </p:nvSpPr>
        <p:spPr>
          <a:xfrm>
            <a:off x="8572970" y="2729763"/>
            <a:ext cx="1752600" cy="611132"/>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fontAlgn="auto">
              <a:lnSpc>
                <a:spcPct val="115000"/>
              </a:lnSpc>
              <a:spcBef>
                <a:spcPts val="0"/>
              </a:spcBef>
              <a:spcAft>
                <a:spcPts val="750"/>
              </a:spcAft>
              <a:defRPr/>
            </a:pPr>
            <a:r>
              <a:rPr lang="en-US" sz="1400" kern="0" dirty="0">
                <a:solidFill>
                  <a:sysClr val="windowText" lastClr="000000"/>
                </a:solidFill>
                <a:latin typeface="Arial Narrow" panose="020B0606020202030204" pitchFamily="34" charset="0"/>
                <a:ea typeface="Calibri"/>
                <a:cs typeface="Times New Roman"/>
              </a:rPr>
              <a:t>Search Box</a:t>
            </a:r>
            <a:endParaRPr lang="en-US" sz="3200" kern="0" dirty="0">
              <a:solidFill>
                <a:sysClr val="windowText" lastClr="000000"/>
              </a:solidFill>
              <a:latin typeface="Arial Narrow" panose="020B0606020202030204" pitchFamily="34" charset="0"/>
              <a:ea typeface="Calibri"/>
              <a:cs typeface="Times New Roman"/>
            </a:endParaRPr>
          </a:p>
        </p:txBody>
      </p:sp>
      <p:sp>
        <p:nvSpPr>
          <p:cNvPr id="7" name="Left Arrow 7">
            <a:extLst>
              <a:ext uri="{FF2B5EF4-FFF2-40B4-BE49-F238E27FC236}">
                <a16:creationId xmlns:a16="http://schemas.microsoft.com/office/drawing/2014/main" id="{2F09CBBC-8041-4491-BFAF-38F85404A74D}"/>
              </a:ext>
            </a:extLst>
          </p:cNvPr>
          <p:cNvSpPr/>
          <p:nvPr/>
        </p:nvSpPr>
        <p:spPr>
          <a:xfrm>
            <a:off x="8614597" y="3351246"/>
            <a:ext cx="1914166" cy="701934"/>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fontAlgn="auto">
              <a:lnSpc>
                <a:spcPct val="115000"/>
              </a:lnSpc>
              <a:spcBef>
                <a:spcPts val="0"/>
              </a:spcBef>
              <a:spcAft>
                <a:spcPts val="750"/>
              </a:spcAft>
              <a:defRPr/>
            </a:pPr>
            <a:r>
              <a:rPr lang="en-US" sz="1400" kern="0" dirty="0">
                <a:solidFill>
                  <a:sysClr val="windowText" lastClr="000000"/>
                </a:solidFill>
                <a:latin typeface="Arial Narrow" panose="020B0606020202030204" pitchFamily="34" charset="0"/>
                <a:ea typeface="Calibri"/>
                <a:cs typeface="Times New Roman"/>
              </a:rPr>
              <a:t>Available Selections</a:t>
            </a:r>
            <a:endParaRPr lang="en-US" sz="3200" kern="0" dirty="0">
              <a:solidFill>
                <a:sysClr val="windowText" lastClr="000000"/>
              </a:solidFill>
              <a:latin typeface="Arial Narrow" panose="020B0606020202030204" pitchFamily="34" charset="0"/>
              <a:ea typeface="Calibri"/>
              <a:cs typeface="Times New Roman"/>
            </a:endParaRPr>
          </a:p>
        </p:txBody>
      </p:sp>
      <p:sp>
        <p:nvSpPr>
          <p:cNvPr id="9" name="Oval 8">
            <a:extLst>
              <a:ext uri="{FF2B5EF4-FFF2-40B4-BE49-F238E27FC236}">
                <a16:creationId xmlns:a16="http://schemas.microsoft.com/office/drawing/2014/main" id="{EB8C53BB-C8CE-42BF-A395-FE9E0C65B518}"/>
              </a:ext>
            </a:extLst>
          </p:cNvPr>
          <p:cNvSpPr/>
          <p:nvPr/>
        </p:nvSpPr>
        <p:spPr>
          <a:xfrm>
            <a:off x="8825004" y="4166064"/>
            <a:ext cx="547595" cy="527650"/>
          </a:xfrm>
          <a:prstGeom prst="ellipse">
            <a:avLst/>
          </a:prstGeom>
          <a:no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fontAlgn="auto">
              <a:spcBef>
                <a:spcPts val="0"/>
              </a:spcBef>
              <a:spcAft>
                <a:spcPts val="0"/>
              </a:spcAft>
              <a:defRPr/>
            </a:pPr>
            <a:endParaRPr lang="en-US" sz="1350" kern="0">
              <a:solidFill>
                <a:sysClr val="windowText" lastClr="000000"/>
              </a:solidFill>
              <a:latin typeface="Arial Narrow" panose="020B0606020202030204" pitchFamily="34" charset="0"/>
            </a:endParaRPr>
          </a:p>
        </p:txBody>
      </p:sp>
      <p:sp>
        <p:nvSpPr>
          <p:cNvPr id="12" name="Left Arrow 11">
            <a:extLst>
              <a:ext uri="{FF2B5EF4-FFF2-40B4-BE49-F238E27FC236}">
                <a16:creationId xmlns:a16="http://schemas.microsoft.com/office/drawing/2014/main" id="{FBF26B77-EE4A-487A-990A-1B911432B36E}"/>
              </a:ext>
            </a:extLst>
          </p:cNvPr>
          <p:cNvSpPr/>
          <p:nvPr/>
        </p:nvSpPr>
        <p:spPr>
          <a:xfrm flipH="1">
            <a:off x="6477000" y="4006279"/>
            <a:ext cx="2376400" cy="701934"/>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fontAlgn="auto">
              <a:lnSpc>
                <a:spcPct val="115000"/>
              </a:lnSpc>
              <a:spcBef>
                <a:spcPts val="0"/>
              </a:spcBef>
              <a:spcAft>
                <a:spcPts val="750"/>
              </a:spcAft>
              <a:defRPr/>
            </a:pPr>
            <a:r>
              <a:rPr lang="en-US" sz="1400" kern="0" dirty="0">
                <a:solidFill>
                  <a:sysClr val="windowText" lastClr="000000"/>
                </a:solidFill>
                <a:latin typeface="Arial Narrow" panose="020B0606020202030204" pitchFamily="34" charset="0"/>
                <a:ea typeface="Calibri"/>
                <a:cs typeface="Times New Roman"/>
              </a:rPr>
              <a:t>Movement arrows </a:t>
            </a:r>
            <a:endParaRPr lang="en-US" sz="3200" kern="0" dirty="0">
              <a:solidFill>
                <a:sysClr val="windowText" lastClr="000000"/>
              </a:solidFill>
              <a:latin typeface="Arial Narrow" panose="020B0606020202030204" pitchFamily="34" charset="0"/>
              <a:ea typeface="Calibri"/>
              <a:cs typeface="Times New Roman"/>
            </a:endParaRPr>
          </a:p>
        </p:txBody>
      </p:sp>
      <p:sp>
        <p:nvSpPr>
          <p:cNvPr id="13" name="Left Arrow 6">
            <a:extLst>
              <a:ext uri="{FF2B5EF4-FFF2-40B4-BE49-F238E27FC236}">
                <a16:creationId xmlns:a16="http://schemas.microsoft.com/office/drawing/2014/main" id="{994982FD-C5AD-4123-B71D-09AA706FCBBD}"/>
              </a:ext>
            </a:extLst>
          </p:cNvPr>
          <p:cNvSpPr/>
          <p:nvPr/>
        </p:nvSpPr>
        <p:spPr>
          <a:xfrm>
            <a:off x="7416800" y="1235065"/>
            <a:ext cx="1600200" cy="867728"/>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fontAlgn="auto">
              <a:lnSpc>
                <a:spcPct val="115000"/>
              </a:lnSpc>
              <a:spcBef>
                <a:spcPts val="0"/>
              </a:spcBef>
              <a:spcAft>
                <a:spcPts val="750"/>
              </a:spcAft>
              <a:defRPr/>
            </a:pPr>
            <a:r>
              <a:rPr lang="en-US" sz="1400" kern="0" dirty="0">
                <a:solidFill>
                  <a:sysClr val="windowText" lastClr="000000"/>
                </a:solidFill>
                <a:latin typeface="Arial Narrow" panose="020B0606020202030204" pitchFamily="34" charset="0"/>
                <a:ea typeface="Calibri"/>
                <a:cs typeface="Times New Roman"/>
              </a:rPr>
              <a:t>Member Selection</a:t>
            </a:r>
            <a:endParaRPr lang="en-US" sz="3200" kern="0" dirty="0">
              <a:solidFill>
                <a:sysClr val="windowText" lastClr="000000"/>
              </a:solidFill>
              <a:latin typeface="Arial Narrow" panose="020B0606020202030204" pitchFamily="34" charset="0"/>
              <a:ea typeface="Calibri"/>
              <a:cs typeface="Times New Roman"/>
            </a:endParaRPr>
          </a:p>
        </p:txBody>
      </p:sp>
      <p:sp>
        <p:nvSpPr>
          <p:cNvPr id="14" name="Rectangle 4">
            <a:extLst>
              <a:ext uri="{FF2B5EF4-FFF2-40B4-BE49-F238E27FC236}">
                <a16:creationId xmlns:a16="http://schemas.microsoft.com/office/drawing/2014/main" id="{7764B9A1-E8C6-4868-81A8-3B7BEE7AF77E}"/>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Selecting Members</a:t>
            </a:r>
          </a:p>
        </p:txBody>
      </p:sp>
      <p:sp>
        <p:nvSpPr>
          <p:cNvPr id="15" name="Content Placeholder 2">
            <a:extLst>
              <a:ext uri="{FF2B5EF4-FFF2-40B4-BE49-F238E27FC236}">
                <a16:creationId xmlns:a16="http://schemas.microsoft.com/office/drawing/2014/main" id="{471A9BE4-53D3-472E-8EAC-F494B0F11600}"/>
              </a:ext>
            </a:extLst>
          </p:cNvPr>
          <p:cNvSpPr txBox="1">
            <a:spLocks/>
          </p:cNvSpPr>
          <p:nvPr/>
        </p:nvSpPr>
        <p:spPr>
          <a:xfrm>
            <a:off x="0" y="1486376"/>
            <a:ext cx="5867400" cy="384762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82600" lvl="1" indent="0">
              <a:spcBef>
                <a:spcPct val="20000"/>
              </a:spcBef>
              <a:buClr>
                <a:srgbClr val="000024"/>
              </a:buClr>
              <a:buNone/>
            </a:pPr>
            <a:r>
              <a:rPr lang="en-US" sz="1800" b="1" dirty="0">
                <a:latin typeface="Arial Narrow" panose="020B0606020202030204" pitchFamily="34" charset="0"/>
              </a:rPr>
              <a:t>Option 1</a:t>
            </a:r>
            <a:r>
              <a:rPr lang="en-US" sz="1800" dirty="0">
                <a:latin typeface="Arial Narrow" panose="020B0606020202030204" pitchFamily="34" charset="0"/>
              </a:rPr>
              <a:t>: Member Selection - Highlight the member in the spreadsheet and click on the ‘Member Selection’ from the Planning Ad Hoc ribbon. A dialog box displaying the available selections within the highlighted dimension will then be displayed.</a:t>
            </a:r>
          </a:p>
          <a:p>
            <a:pPr marL="482600" lvl="1" indent="0">
              <a:spcBef>
                <a:spcPct val="20000"/>
              </a:spcBef>
              <a:buClr>
                <a:srgbClr val="000024"/>
              </a:buClr>
              <a:buNone/>
            </a:pPr>
            <a:endParaRPr lang="en-US" sz="800" dirty="0">
              <a:latin typeface="Arial Narrow" panose="020B0606020202030204" pitchFamily="34" charset="0"/>
            </a:endParaRPr>
          </a:p>
          <a:p>
            <a:pPr marL="1225550" lvl="2" indent="-285750">
              <a:spcBef>
                <a:spcPct val="20000"/>
              </a:spcBef>
              <a:buClr>
                <a:srgbClr val="000024"/>
              </a:buClr>
            </a:pPr>
            <a:r>
              <a:rPr lang="en-US" sz="1800" dirty="0">
                <a:latin typeface="Arial Narrow" panose="020B0606020202030204" pitchFamily="34" charset="0"/>
              </a:rPr>
              <a:t>Check the box of the member to select. Then move to the right side by clicking on the right arrow. </a:t>
            </a:r>
          </a:p>
          <a:p>
            <a:pPr marL="1225550" lvl="2" indent="-285750">
              <a:spcBef>
                <a:spcPct val="20000"/>
              </a:spcBef>
              <a:buClr>
                <a:srgbClr val="000024"/>
              </a:buClr>
            </a:pPr>
            <a:r>
              <a:rPr lang="en-US" sz="1800" dirty="0">
                <a:latin typeface="Arial Narrow" panose="020B0606020202030204" pitchFamily="34" charset="0"/>
              </a:rPr>
              <a:t>The drop-down arrows next to the movement arrows allow you to select if you want a relative of that member, such as “Children of All Accounts.”</a:t>
            </a:r>
          </a:p>
        </p:txBody>
      </p:sp>
    </p:spTree>
    <p:custDataLst>
      <p:tags r:id="rId1"/>
    </p:custDataLst>
    <p:extLst>
      <p:ext uri="{BB962C8B-B14F-4D97-AF65-F5344CB8AC3E}">
        <p14:creationId xmlns:p14="http://schemas.microsoft.com/office/powerpoint/2010/main" val="1468234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9A80A2A-E474-4B19-A767-BB7E62DCF733}"/>
              </a:ext>
            </a:extLst>
          </p:cNvPr>
          <p:cNvSpPr>
            <a:spLocks noGrp="1"/>
          </p:cNvSpPr>
          <p:nvPr>
            <p:ph idx="1"/>
          </p:nvPr>
        </p:nvSpPr>
        <p:spPr>
          <a:xfrm>
            <a:off x="762000" y="914400"/>
            <a:ext cx="10896600" cy="1752600"/>
          </a:xfrm>
        </p:spPr>
        <p:txBody>
          <a:bodyPr/>
          <a:lstStyle/>
          <a:p>
            <a:pPr>
              <a:buNone/>
            </a:pPr>
            <a:r>
              <a:rPr lang="en-US" sz="1800" dirty="0"/>
              <a:t>Smart View allows for member selection in three ways: member selection, direct input, or the POV toolbar selection</a:t>
            </a:r>
          </a:p>
          <a:p>
            <a:pPr marL="0" indent="0">
              <a:buNone/>
            </a:pPr>
            <a:endParaRPr lang="en-US" sz="800" dirty="0"/>
          </a:p>
          <a:p>
            <a:pPr lvl="1">
              <a:buFont typeface="Arial" panose="020B0604020202020204" pitchFamily="34" charset="0"/>
              <a:buChar char="•"/>
            </a:pPr>
            <a:r>
              <a:rPr lang="en-US" sz="1800" b="1" dirty="0"/>
              <a:t>Option 2</a:t>
            </a:r>
            <a:r>
              <a:rPr lang="en-US" sz="1800" dirty="0"/>
              <a:t>: </a:t>
            </a:r>
            <a:r>
              <a:rPr lang="en-US" sz="1800" b="0" dirty="0"/>
              <a:t>Direct Input - The member name can be directly entered into the spreadsheet cell containing the dimension. </a:t>
            </a:r>
            <a:r>
              <a:rPr lang="en-US" sz="1800" b="0" i="1" u="sng" dirty="0"/>
              <a:t>NOTE:</a:t>
            </a:r>
            <a:r>
              <a:rPr lang="en-US" sz="1800" b="0" u="sng" dirty="0"/>
              <a:t> </a:t>
            </a:r>
            <a:r>
              <a:rPr lang="en-US" sz="1800" b="0" i="1" u="sng" dirty="0"/>
              <a:t>When using this option, the member name must be entered in exactly as it is displayed in PlanUW, otherwise it will not be recognized. It is not case sensitive. </a:t>
            </a:r>
            <a:endParaRPr lang="en-US" sz="1800" b="0" i="1" dirty="0"/>
          </a:p>
          <a:p>
            <a:endParaRPr lang="en-US" sz="1800" dirty="0"/>
          </a:p>
        </p:txBody>
      </p:sp>
      <p:sp>
        <p:nvSpPr>
          <p:cNvPr id="6" name="Rectangle 4">
            <a:extLst>
              <a:ext uri="{FF2B5EF4-FFF2-40B4-BE49-F238E27FC236}">
                <a16:creationId xmlns:a16="http://schemas.microsoft.com/office/drawing/2014/main" id="{D1DCDCF6-79D3-4B62-81BA-3D4041C22BF2}"/>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Selecting Members</a:t>
            </a:r>
          </a:p>
        </p:txBody>
      </p:sp>
      <p:pic>
        <p:nvPicPr>
          <p:cNvPr id="3074" name="Picture 1" descr="image002">
            <a:extLst>
              <a:ext uri="{FF2B5EF4-FFF2-40B4-BE49-F238E27FC236}">
                <a16:creationId xmlns:a16="http://schemas.microsoft.com/office/drawing/2014/main" id="{C384FE26-E3F7-40D0-9D7C-A9F6A46CA3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124200"/>
            <a:ext cx="1882092" cy="12954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5" name="Picture 2" descr="image001">
            <a:extLst>
              <a:ext uri="{FF2B5EF4-FFF2-40B4-BE49-F238E27FC236}">
                <a16:creationId xmlns:a16="http://schemas.microsoft.com/office/drawing/2014/main" id="{547972B0-04FC-4DB8-9CC1-DBB4C9016B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124200"/>
            <a:ext cx="1808218" cy="12954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96F87D90-FAA6-49BE-A99F-3BCAA231922C}"/>
              </a:ext>
            </a:extLst>
          </p:cNvPr>
          <p:cNvSpPr/>
          <p:nvPr/>
        </p:nvSpPr>
        <p:spPr>
          <a:xfrm>
            <a:off x="5334000" y="3429000"/>
            <a:ext cx="1143000" cy="762001"/>
          </a:xfrm>
          <a:prstGeom prst="rightArrow">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D1C445F-F511-4C12-997E-736C1EE61E8A}"/>
              </a:ext>
            </a:extLst>
          </p:cNvPr>
          <p:cNvSpPr/>
          <p:nvPr/>
        </p:nvSpPr>
        <p:spPr>
          <a:xfrm>
            <a:off x="7608546" y="3174023"/>
            <a:ext cx="979146" cy="33117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F8C5799-2DCB-4C23-9CD4-F8AA2B0C0480}"/>
              </a:ext>
            </a:extLst>
          </p:cNvPr>
          <p:cNvSpPr/>
          <p:nvPr/>
        </p:nvSpPr>
        <p:spPr>
          <a:xfrm>
            <a:off x="4038600" y="3174023"/>
            <a:ext cx="979146" cy="33117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50352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ECD143A-5061-430D-8B8F-D43005F0DF3A}"/>
              </a:ext>
            </a:extLst>
          </p:cNvPr>
          <p:cNvPicPr>
            <a:picLocks noChangeAspect="1"/>
          </p:cNvPicPr>
          <p:nvPr/>
        </p:nvPicPr>
        <p:blipFill rotWithShape="1">
          <a:blip r:embed="rId3"/>
          <a:srcRect l="65625" t="42502" r="30000" b="35185"/>
          <a:stretch/>
        </p:blipFill>
        <p:spPr>
          <a:xfrm>
            <a:off x="8531830" y="3788488"/>
            <a:ext cx="1366353" cy="2351843"/>
          </a:xfrm>
          <a:prstGeom prst="rect">
            <a:avLst/>
          </a:prstGeom>
          <a:ln>
            <a:solidFill>
              <a:schemeClr val="tx1"/>
            </a:solidFill>
          </a:ln>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052654D0-FD67-4088-813C-F4F3553DF831}"/>
              </a:ext>
            </a:extLst>
          </p:cNvPr>
          <p:cNvPicPr>
            <a:picLocks noChangeAspect="1"/>
          </p:cNvPicPr>
          <p:nvPr/>
        </p:nvPicPr>
        <p:blipFill rotWithShape="1">
          <a:blip r:embed="rId4"/>
          <a:srcRect l="65625" t="44444" r="30626" b="37038"/>
          <a:stretch/>
        </p:blipFill>
        <p:spPr>
          <a:xfrm>
            <a:off x="1673069" y="3788754"/>
            <a:ext cx="1366353" cy="2351577"/>
          </a:xfrm>
          <a:prstGeom prst="rect">
            <a:avLst/>
          </a:prstGeom>
          <a:ln>
            <a:solidFill>
              <a:schemeClr val="tx1"/>
            </a:solidFill>
          </a:ln>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C58D590A-B339-49E1-9337-91C754D0D7C0}"/>
              </a:ext>
            </a:extLst>
          </p:cNvPr>
          <p:cNvPicPr>
            <a:picLocks noChangeAspect="1"/>
          </p:cNvPicPr>
          <p:nvPr/>
        </p:nvPicPr>
        <p:blipFill rotWithShape="1">
          <a:blip r:embed="rId5"/>
          <a:srcRect l="66053" t="42844" r="30021" b="36503"/>
          <a:stretch/>
        </p:blipFill>
        <p:spPr>
          <a:xfrm>
            <a:off x="4938157" y="3788488"/>
            <a:ext cx="1366353" cy="2351843"/>
          </a:xfrm>
          <a:prstGeom prst="rect">
            <a:avLst/>
          </a:prstGeom>
          <a:ln>
            <a:solidFill>
              <a:schemeClr val="tx1"/>
            </a:solidFill>
          </a:ln>
          <a:effectLst>
            <a:outerShdw blurRad="50800" dist="38100" dir="2700000" algn="tl" rotWithShape="0">
              <a:prstClr val="black">
                <a:alpha val="40000"/>
              </a:prstClr>
            </a:outerShdw>
          </a:effectLst>
        </p:spPr>
      </p:pic>
      <p:sp>
        <p:nvSpPr>
          <p:cNvPr id="8" name="Rectangle 3"/>
          <p:cNvSpPr txBox="1">
            <a:spLocks noChangeArrowheads="1"/>
          </p:cNvSpPr>
          <p:nvPr/>
        </p:nvSpPr>
        <p:spPr>
          <a:xfrm>
            <a:off x="1854200" y="1641057"/>
            <a:ext cx="8247063" cy="3828507"/>
          </a:xfrm>
          <a:prstGeom prst="rect">
            <a:avLst/>
          </a:prstGeom>
        </p:spPr>
        <p:txBody>
          <a:bodyPr/>
          <a:lstStyle/>
          <a:p>
            <a:pPr marL="228600" indent="-228600" eaLnBrk="0" fontAlgn="base" hangingPunct="0">
              <a:spcBef>
                <a:spcPts val="1800"/>
              </a:spcBef>
              <a:spcAft>
                <a:spcPct val="0"/>
              </a:spcAft>
              <a:buClr>
                <a:srgbClr val="000000"/>
              </a:buClr>
              <a:buFont typeface="Wingdings" pitchFamily="2" charset="2"/>
              <a:buChar char="§"/>
              <a:defRPr/>
            </a:pPr>
            <a:endParaRPr lang="en-US" sz="1600" kern="0" dirty="0">
              <a:solidFill>
                <a:srgbClr val="000000"/>
              </a:solidFill>
              <a:latin typeface="Arial Narrow"/>
              <a:cs typeface="Arial" pitchFamily="-106" charset="0"/>
            </a:endParaRPr>
          </a:p>
          <a:p>
            <a:pPr marL="228600" indent="-228600" eaLnBrk="0" fontAlgn="base" hangingPunct="0">
              <a:spcBef>
                <a:spcPct val="50000"/>
              </a:spcBef>
              <a:spcAft>
                <a:spcPct val="0"/>
              </a:spcAft>
              <a:buClr>
                <a:srgbClr val="000000"/>
              </a:buClr>
              <a:buFont typeface="Wingdings" pitchFamily="2" charset="2"/>
              <a:buChar char="§"/>
              <a:defRPr/>
            </a:pPr>
            <a:endParaRPr lang="en-US" sz="1600" kern="0" dirty="0">
              <a:solidFill>
                <a:srgbClr val="000000"/>
              </a:solidFill>
              <a:latin typeface="Arial Narrow"/>
              <a:cs typeface="Arial" pitchFamily="-106" charset="0"/>
            </a:endParaRPr>
          </a:p>
          <a:p>
            <a:pPr marL="228600" indent="-228600" eaLnBrk="0" fontAlgn="base" hangingPunct="0">
              <a:spcBef>
                <a:spcPct val="50000"/>
              </a:spcBef>
              <a:spcAft>
                <a:spcPct val="0"/>
              </a:spcAft>
              <a:buClr>
                <a:srgbClr val="000000"/>
              </a:buClr>
              <a:buFont typeface="Wingdings" pitchFamily="2" charset="2"/>
              <a:buChar char="§"/>
              <a:defRPr/>
            </a:pPr>
            <a:endParaRPr lang="en-US" sz="1600" kern="0" dirty="0">
              <a:solidFill>
                <a:srgbClr val="000000"/>
              </a:solidFill>
              <a:latin typeface="Arial Narrow"/>
              <a:cs typeface="Arial" pitchFamily="-106" charset="0"/>
            </a:endParaRPr>
          </a:p>
        </p:txBody>
      </p:sp>
      <p:sp>
        <p:nvSpPr>
          <p:cNvPr id="4" name="Content Placeholder 2">
            <a:extLst>
              <a:ext uri="{FF2B5EF4-FFF2-40B4-BE49-F238E27FC236}">
                <a16:creationId xmlns:a16="http://schemas.microsoft.com/office/drawing/2014/main" id="{634DB01C-EED2-4D9C-BC5E-A3978FF38384}"/>
              </a:ext>
            </a:extLst>
          </p:cNvPr>
          <p:cNvSpPr>
            <a:spLocks noGrp="1"/>
          </p:cNvSpPr>
          <p:nvPr>
            <p:ph idx="1"/>
          </p:nvPr>
        </p:nvSpPr>
        <p:spPr>
          <a:xfrm>
            <a:off x="762000" y="914187"/>
            <a:ext cx="10744200" cy="3263504"/>
          </a:xfrm>
        </p:spPr>
        <p:txBody>
          <a:bodyPr/>
          <a:lstStyle/>
          <a:p>
            <a:pPr>
              <a:buNone/>
            </a:pPr>
            <a:r>
              <a:rPr lang="en-US" sz="1800" dirty="0"/>
              <a:t>Smart View allows for member selection in three ways: member selection, direct input, or the POV toolbar selection</a:t>
            </a:r>
          </a:p>
          <a:p>
            <a:pPr lvl="1">
              <a:buFont typeface="Arial" panose="020B0604020202020204" pitchFamily="34" charset="0"/>
              <a:buChar char="•"/>
            </a:pPr>
            <a:r>
              <a:rPr lang="en-US" sz="1800" b="1" dirty="0"/>
              <a:t>Option 3: </a:t>
            </a:r>
            <a:r>
              <a:rPr lang="en-US" sz="1800" b="0" dirty="0"/>
              <a:t>POV toolbar selection - Click on the drop-down arrow to the right of a dimension in the POV toolbar.      Next, click on the ellipsis - this displays the ‘Member Selection’ dialog box. The member selection process is the same as Option 1. </a:t>
            </a:r>
          </a:p>
          <a:p>
            <a:pPr lvl="2"/>
            <a:r>
              <a:rPr lang="en-US" sz="1800" dirty="0"/>
              <a:t>In the example below, a number of additional Scenarios were selected in the member selection dialog box of Scenario</a:t>
            </a:r>
          </a:p>
          <a:p>
            <a:pPr lvl="2"/>
            <a:r>
              <a:rPr lang="en-US" sz="1800" dirty="0"/>
              <a:t>The POV Toolbar also allows for typing the member name directly into the POV Toolbar.  As an  example, to change the Scenario from Actual to Budget.</a:t>
            </a:r>
          </a:p>
          <a:p>
            <a:pPr lvl="1">
              <a:buFont typeface="Arial" panose="020B0604020202020204" pitchFamily="34" charset="0"/>
              <a:buChar char="•"/>
            </a:pPr>
            <a:r>
              <a:rPr lang="en-US" sz="1800" b="0" dirty="0"/>
              <a:t>You can also type in the member name directly in the POV toolbar as long as you know the exact spelling.</a:t>
            </a:r>
          </a:p>
        </p:txBody>
      </p:sp>
      <p:sp>
        <p:nvSpPr>
          <p:cNvPr id="6" name="Left Arrow 11">
            <a:extLst>
              <a:ext uri="{FF2B5EF4-FFF2-40B4-BE49-F238E27FC236}">
                <a16:creationId xmlns:a16="http://schemas.microsoft.com/office/drawing/2014/main" id="{6D6E7274-42E7-48C0-A53E-AA97FF12D05C}"/>
              </a:ext>
            </a:extLst>
          </p:cNvPr>
          <p:cNvSpPr/>
          <p:nvPr/>
        </p:nvSpPr>
        <p:spPr>
          <a:xfrm>
            <a:off x="2852830" y="4089553"/>
            <a:ext cx="1875918" cy="1121702"/>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fontAlgn="auto">
              <a:lnSpc>
                <a:spcPct val="115000"/>
              </a:lnSpc>
              <a:spcBef>
                <a:spcPts val="0"/>
              </a:spcBef>
              <a:spcAft>
                <a:spcPts val="750"/>
              </a:spcAft>
              <a:defRPr/>
            </a:pPr>
            <a:r>
              <a:rPr lang="en-US" sz="1400" kern="0" dirty="0">
                <a:solidFill>
                  <a:sysClr val="windowText" lastClr="000000"/>
                </a:solidFill>
                <a:latin typeface="Arial Narrow" panose="020B0606020202030204" pitchFamily="34" charset="0"/>
                <a:ea typeface="Calibri"/>
                <a:cs typeface="Times New Roman"/>
              </a:rPr>
              <a:t>Click drop-down arrow and click the ellipsis</a:t>
            </a:r>
            <a:endParaRPr lang="en-US" sz="3200" kern="0" dirty="0">
              <a:solidFill>
                <a:sysClr val="windowText" lastClr="000000"/>
              </a:solidFill>
              <a:latin typeface="Arial Narrow" panose="020B0606020202030204" pitchFamily="34" charset="0"/>
              <a:ea typeface="Calibri"/>
              <a:cs typeface="Times New Roman"/>
            </a:endParaRPr>
          </a:p>
        </p:txBody>
      </p:sp>
      <p:sp>
        <p:nvSpPr>
          <p:cNvPr id="10" name="Left Arrow 10">
            <a:extLst>
              <a:ext uri="{FF2B5EF4-FFF2-40B4-BE49-F238E27FC236}">
                <a16:creationId xmlns:a16="http://schemas.microsoft.com/office/drawing/2014/main" id="{11BA629D-B28E-4F9A-B316-2CC32AF09A76}"/>
              </a:ext>
            </a:extLst>
          </p:cNvPr>
          <p:cNvSpPr/>
          <p:nvPr/>
        </p:nvSpPr>
        <p:spPr>
          <a:xfrm>
            <a:off x="6087770" y="4296962"/>
            <a:ext cx="1834617" cy="893604"/>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fontAlgn="auto">
              <a:lnSpc>
                <a:spcPct val="115000"/>
              </a:lnSpc>
              <a:spcBef>
                <a:spcPts val="0"/>
              </a:spcBef>
              <a:spcAft>
                <a:spcPts val="750"/>
              </a:spcAft>
              <a:defRPr/>
            </a:pPr>
            <a:r>
              <a:rPr lang="en-US" sz="1400" kern="0" dirty="0">
                <a:solidFill>
                  <a:sysClr val="windowText" lastClr="000000"/>
                </a:solidFill>
                <a:latin typeface="Arial Narrow" panose="020B0606020202030204" pitchFamily="34" charset="0"/>
                <a:ea typeface="Calibri"/>
                <a:cs typeface="Times New Roman"/>
              </a:rPr>
              <a:t>Additional Scenarios</a:t>
            </a:r>
          </a:p>
        </p:txBody>
      </p:sp>
      <p:sp>
        <p:nvSpPr>
          <p:cNvPr id="11" name="Left Arrow 7">
            <a:extLst>
              <a:ext uri="{FF2B5EF4-FFF2-40B4-BE49-F238E27FC236}">
                <a16:creationId xmlns:a16="http://schemas.microsoft.com/office/drawing/2014/main" id="{0A8E4482-6C67-4006-9337-59CCFEF1988B}"/>
              </a:ext>
            </a:extLst>
          </p:cNvPr>
          <p:cNvSpPr/>
          <p:nvPr/>
        </p:nvSpPr>
        <p:spPr>
          <a:xfrm>
            <a:off x="9660801" y="3926386"/>
            <a:ext cx="1716260" cy="1081304"/>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15000"/>
              </a:lnSpc>
              <a:spcAft>
                <a:spcPts val="750"/>
              </a:spcAft>
            </a:pPr>
            <a:r>
              <a:rPr lang="en-US" sz="1400" kern="0" dirty="0">
                <a:solidFill>
                  <a:sysClr val="windowText" lastClr="000000"/>
                </a:solidFill>
                <a:latin typeface="Arial Narrow" panose="020B0606020202030204" pitchFamily="34" charset="0"/>
                <a:cs typeface="Times New Roman"/>
              </a:rPr>
              <a:t>Type in member name Actual</a:t>
            </a:r>
          </a:p>
        </p:txBody>
      </p:sp>
      <p:sp>
        <p:nvSpPr>
          <p:cNvPr id="12" name="Left Arrow 6">
            <a:extLst>
              <a:ext uri="{FF2B5EF4-FFF2-40B4-BE49-F238E27FC236}">
                <a16:creationId xmlns:a16="http://schemas.microsoft.com/office/drawing/2014/main" id="{3E4FB6C1-3790-4735-9571-B7EBA17A2C48}"/>
              </a:ext>
            </a:extLst>
          </p:cNvPr>
          <p:cNvSpPr/>
          <p:nvPr/>
        </p:nvSpPr>
        <p:spPr>
          <a:xfrm>
            <a:off x="9388467" y="5346298"/>
            <a:ext cx="1458889" cy="838413"/>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15000"/>
              </a:lnSpc>
              <a:spcAft>
                <a:spcPts val="750"/>
              </a:spcAft>
            </a:pPr>
            <a:r>
              <a:rPr lang="en-US" sz="1400" kern="0" dirty="0">
                <a:solidFill>
                  <a:sysClr val="windowText" lastClr="000000"/>
                </a:solidFill>
                <a:latin typeface="Arial Narrow" panose="020B0606020202030204" pitchFamily="34" charset="0"/>
                <a:cs typeface="Times New Roman"/>
              </a:rPr>
              <a:t>Click Refresh</a:t>
            </a:r>
          </a:p>
        </p:txBody>
      </p:sp>
      <p:sp>
        <p:nvSpPr>
          <p:cNvPr id="13" name="Rectangle 4">
            <a:extLst>
              <a:ext uri="{FF2B5EF4-FFF2-40B4-BE49-F238E27FC236}">
                <a16:creationId xmlns:a16="http://schemas.microsoft.com/office/drawing/2014/main" id="{180397B5-4C31-43C9-9526-77BDCE2ED833}"/>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Selecting Members</a:t>
            </a:r>
          </a:p>
        </p:txBody>
      </p:sp>
    </p:spTree>
    <p:custDataLst>
      <p:tags r:id="rId1"/>
    </p:custDataLst>
    <p:extLst>
      <p:ext uri="{BB962C8B-B14F-4D97-AF65-F5344CB8AC3E}">
        <p14:creationId xmlns:p14="http://schemas.microsoft.com/office/powerpoint/2010/main" val="3231335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7C6C9824-DE60-4E2A-B55B-45C222AC666A}"/>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Smart View</a:t>
            </a:r>
          </a:p>
        </p:txBody>
      </p:sp>
      <p:sp>
        <p:nvSpPr>
          <p:cNvPr id="2" name="Rectangle 1">
            <a:extLst>
              <a:ext uri="{FF2B5EF4-FFF2-40B4-BE49-F238E27FC236}">
                <a16:creationId xmlns:a16="http://schemas.microsoft.com/office/drawing/2014/main" id="{1A85A2F2-CE64-4DC4-A094-58109850AA57}"/>
              </a:ext>
            </a:extLst>
          </p:cNvPr>
          <p:cNvSpPr/>
          <p:nvPr/>
        </p:nvSpPr>
        <p:spPr>
          <a:xfrm>
            <a:off x="762000" y="1066800"/>
            <a:ext cx="9753600" cy="3170099"/>
          </a:xfrm>
          <a:prstGeom prst="rect">
            <a:avLst/>
          </a:prstGeom>
        </p:spPr>
        <p:txBody>
          <a:bodyPr wrap="square">
            <a:spAutoFit/>
          </a:bodyPr>
          <a:lstStyle/>
          <a:p>
            <a:pPr>
              <a:buNone/>
            </a:pPr>
            <a:r>
              <a:rPr lang="en-US" sz="2000" dirty="0">
                <a:latin typeface="Arial Narrow" panose="020B0606020202030204" pitchFamily="34" charset="0"/>
              </a:rPr>
              <a:t>Smart View provides a common Microsoft Office interface for Oracle’s Enterprise Performance Management (EPM)</a:t>
            </a:r>
          </a:p>
          <a:p>
            <a:pPr marL="800100" lvl="1" indent="-342900">
              <a:buFont typeface="Arial" panose="020B0604020202020204" pitchFamily="34" charset="0"/>
              <a:buChar char="•"/>
            </a:pPr>
            <a:r>
              <a:rPr lang="en-US" sz="2000" dirty="0">
                <a:latin typeface="Arial Narrow" panose="020B0606020202030204" pitchFamily="34" charset="0"/>
              </a:rPr>
              <a:t>Using Smart View allows users to view, import, manipulate, distribute, and share data through Microsoft Excel, Word, and PowerPoint interfaces</a:t>
            </a:r>
          </a:p>
          <a:p>
            <a:pPr lvl="1"/>
            <a:endParaRPr lang="en-US" sz="2000" dirty="0">
              <a:latin typeface="Arial Narrow" panose="020B0606020202030204" pitchFamily="34" charset="0"/>
            </a:endParaRPr>
          </a:p>
          <a:p>
            <a:r>
              <a:rPr lang="en-US" sz="2000" dirty="0">
                <a:latin typeface="Arial Narrow" panose="020B0606020202030204" pitchFamily="34" charset="0"/>
              </a:rPr>
              <a:t>Smart View benefits include:</a:t>
            </a:r>
          </a:p>
          <a:p>
            <a:pPr marL="800100" lvl="1" indent="-342900">
              <a:buFont typeface="Arial" panose="020B0604020202020204" pitchFamily="34" charset="0"/>
              <a:buChar char="•"/>
            </a:pPr>
            <a:r>
              <a:rPr lang="en-US" sz="2000" dirty="0">
                <a:latin typeface="Arial Narrow" panose="020B0606020202030204" pitchFamily="34" charset="0"/>
              </a:rPr>
              <a:t>A common Microsoft Office interface for all PlanUW users</a:t>
            </a:r>
          </a:p>
          <a:p>
            <a:pPr marL="800100" lvl="1" indent="-342900">
              <a:buFont typeface="Arial" panose="020B0604020202020204" pitchFamily="34" charset="0"/>
              <a:buChar char="•"/>
            </a:pPr>
            <a:r>
              <a:rPr lang="en-US" sz="2000" dirty="0">
                <a:latin typeface="Arial Narrow" panose="020B0606020202030204" pitchFamily="34" charset="0"/>
              </a:rPr>
              <a:t>Ad hoc or Free-form Analysis</a:t>
            </a:r>
          </a:p>
          <a:p>
            <a:pPr marL="800100" lvl="1" indent="-342900">
              <a:buFont typeface="Arial" panose="020B0604020202020204" pitchFamily="34" charset="0"/>
              <a:buChar char="•"/>
            </a:pPr>
            <a:r>
              <a:rPr lang="en-US" sz="2000" dirty="0">
                <a:latin typeface="Arial Narrow" panose="020B0606020202030204" pitchFamily="34" charset="0"/>
              </a:rPr>
              <a:t>Decreased Query time</a:t>
            </a:r>
          </a:p>
          <a:p>
            <a:pPr marL="800100" lvl="1" indent="-342900">
              <a:buFont typeface="Arial" panose="020B0604020202020204" pitchFamily="34" charset="0"/>
              <a:buChar char="•"/>
            </a:pPr>
            <a:r>
              <a:rPr lang="en-US" sz="2000" dirty="0">
                <a:latin typeface="Arial Narrow" panose="020B0606020202030204" pitchFamily="34" charset="0"/>
              </a:rPr>
              <a:t>Ability to import documents from Financial Reporting and quickly create custom reports</a:t>
            </a:r>
          </a:p>
        </p:txBody>
      </p:sp>
    </p:spTree>
    <p:custDataLst>
      <p:tags r:id="rId1"/>
    </p:custDataLst>
    <p:extLst>
      <p:ext uri="{BB962C8B-B14F-4D97-AF65-F5344CB8AC3E}">
        <p14:creationId xmlns:p14="http://schemas.microsoft.com/office/powerpoint/2010/main" val="3512114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6A6F766-E97B-48D4-8724-5304D50500A1}"/>
              </a:ext>
            </a:extLst>
          </p:cNvPr>
          <p:cNvSpPr>
            <a:spLocks noGrp="1"/>
          </p:cNvSpPr>
          <p:nvPr>
            <p:ph idx="1"/>
          </p:nvPr>
        </p:nvSpPr>
        <p:spPr>
          <a:xfrm>
            <a:off x="685800" y="976330"/>
            <a:ext cx="10591800" cy="1889250"/>
          </a:xfrm>
        </p:spPr>
        <p:txBody>
          <a:bodyPr/>
          <a:lstStyle/>
          <a:p>
            <a:pPr marL="0" indent="0">
              <a:buNone/>
            </a:pPr>
            <a:r>
              <a:rPr lang="en-US" sz="1800" dirty="0"/>
              <a:t>Members can also be moved to the POV Toolbar from the spreadsheet and moved from the spreadsheet into the POV Toolbar.  </a:t>
            </a:r>
          </a:p>
          <a:p>
            <a:pPr lvl="1">
              <a:buFont typeface="Arial" panose="020B0604020202020204" pitchFamily="34" charset="0"/>
              <a:buChar char="•"/>
            </a:pPr>
            <a:r>
              <a:rPr lang="en-US" sz="1800" dirty="0"/>
              <a:t>To move from the POV Toolbar, right click the drop-down arrow next to the dimension and drag it to the grid.    </a:t>
            </a:r>
          </a:p>
          <a:p>
            <a:pPr lvl="1">
              <a:buFont typeface="Arial" panose="020B0604020202020204" pitchFamily="34" charset="0"/>
              <a:buChar char="•"/>
            </a:pPr>
            <a:r>
              <a:rPr lang="en-US" sz="1800" dirty="0"/>
              <a:t>The reverse can be done to move a member from the spreadsheet to the POV Toolbar by right-clicking on the member in the spreadsheet and dragging to the POV Toolbar.  </a:t>
            </a:r>
          </a:p>
          <a:p>
            <a:endParaRPr lang="en-US" sz="1800" dirty="0"/>
          </a:p>
        </p:txBody>
      </p:sp>
      <p:pic>
        <p:nvPicPr>
          <p:cNvPr id="5" name="Picture 4">
            <a:extLst>
              <a:ext uri="{FF2B5EF4-FFF2-40B4-BE49-F238E27FC236}">
                <a16:creationId xmlns:a16="http://schemas.microsoft.com/office/drawing/2014/main" id="{309D799E-0620-4241-A7F1-4535F6D48EE0}"/>
              </a:ext>
            </a:extLst>
          </p:cNvPr>
          <p:cNvPicPr/>
          <p:nvPr/>
        </p:nvPicPr>
        <p:blipFill rotWithShape="1">
          <a:blip r:embed="rId3"/>
          <a:srcRect l="16666" t="53602" r="59776" b="19885"/>
          <a:stretch/>
        </p:blipFill>
        <p:spPr bwMode="auto">
          <a:xfrm>
            <a:off x="4114800" y="2983229"/>
            <a:ext cx="3924692" cy="2619601"/>
          </a:xfrm>
          <a:prstGeom prst="rect">
            <a:avLst/>
          </a:prstGeom>
          <a:ln>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6" name="Left Arrow 6">
            <a:extLst>
              <a:ext uri="{FF2B5EF4-FFF2-40B4-BE49-F238E27FC236}">
                <a16:creationId xmlns:a16="http://schemas.microsoft.com/office/drawing/2014/main" id="{FFC83961-4FD9-4B55-8765-F284ABA40B13}"/>
              </a:ext>
            </a:extLst>
          </p:cNvPr>
          <p:cNvSpPr/>
          <p:nvPr/>
        </p:nvSpPr>
        <p:spPr>
          <a:xfrm>
            <a:off x="7467600" y="3276600"/>
            <a:ext cx="1791286" cy="1219200"/>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15000"/>
              </a:lnSpc>
              <a:spcAft>
                <a:spcPts val="750"/>
              </a:spcAft>
            </a:pPr>
            <a:r>
              <a:rPr lang="en-US" sz="1400" kern="0" dirty="0">
                <a:solidFill>
                  <a:sysClr val="windowText" lastClr="000000"/>
                </a:solidFill>
                <a:latin typeface="Arial Narrow" panose="020B0606020202030204" pitchFamily="34" charset="0"/>
                <a:cs typeface="Times New Roman"/>
              </a:rPr>
              <a:t>Right click on drop down arrow</a:t>
            </a:r>
          </a:p>
        </p:txBody>
      </p:sp>
      <p:sp>
        <p:nvSpPr>
          <p:cNvPr id="7" name="Rectangle 4">
            <a:extLst>
              <a:ext uri="{FF2B5EF4-FFF2-40B4-BE49-F238E27FC236}">
                <a16:creationId xmlns:a16="http://schemas.microsoft.com/office/drawing/2014/main" id="{26F16976-A6FB-4AA3-9D40-D1A2C51EDEDD}"/>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Toggling Between POV Toolbar and Row, Column</a:t>
            </a:r>
          </a:p>
        </p:txBody>
      </p:sp>
    </p:spTree>
    <p:custDataLst>
      <p:tags r:id="rId1"/>
    </p:custDataLst>
    <p:extLst>
      <p:ext uri="{BB962C8B-B14F-4D97-AF65-F5344CB8AC3E}">
        <p14:creationId xmlns:p14="http://schemas.microsoft.com/office/powerpoint/2010/main" val="3564126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16E5719-6A36-474D-A377-550C029EBCFA}"/>
              </a:ext>
            </a:extLst>
          </p:cNvPr>
          <p:cNvSpPr>
            <a:spLocks noGrp="1"/>
          </p:cNvSpPr>
          <p:nvPr>
            <p:ph idx="1"/>
          </p:nvPr>
        </p:nvSpPr>
        <p:spPr>
          <a:xfrm>
            <a:off x="762000" y="940771"/>
            <a:ext cx="10515600" cy="1421429"/>
          </a:xfrm>
        </p:spPr>
        <p:txBody>
          <a:bodyPr/>
          <a:lstStyle/>
          <a:p>
            <a:pPr marL="0" indent="0">
              <a:buNone/>
            </a:pPr>
            <a:r>
              <a:rPr lang="en-US" sz="1800" dirty="0"/>
              <a:t>Aliases are alternate names for database member names. Database member names are often numbers or account codes; their aliases can be more descriptive.</a:t>
            </a:r>
          </a:p>
          <a:p>
            <a:pPr>
              <a:buNone/>
            </a:pPr>
            <a:endParaRPr lang="en-US" sz="1800" dirty="0"/>
          </a:p>
          <a:p>
            <a:pPr>
              <a:buNone/>
            </a:pPr>
            <a:r>
              <a:rPr lang="en-US" sz="1800" dirty="0"/>
              <a:t>To set an alias table for the current worksheet, select ‘Change Alias’ from the Planning Ad Hoc ribbon.  </a:t>
            </a:r>
          </a:p>
          <a:p>
            <a:pPr marL="342900" lvl="1" indent="0">
              <a:buNone/>
            </a:pPr>
            <a:endParaRPr lang="en-US" dirty="0"/>
          </a:p>
        </p:txBody>
      </p:sp>
      <p:pic>
        <p:nvPicPr>
          <p:cNvPr id="2" name="Picture 1">
            <a:extLst>
              <a:ext uri="{FF2B5EF4-FFF2-40B4-BE49-F238E27FC236}">
                <a16:creationId xmlns:a16="http://schemas.microsoft.com/office/drawing/2014/main" id="{01446490-D54B-4935-808C-A12E91F7E9B0}"/>
              </a:ext>
            </a:extLst>
          </p:cNvPr>
          <p:cNvPicPr>
            <a:picLocks noChangeAspect="1"/>
          </p:cNvPicPr>
          <p:nvPr/>
        </p:nvPicPr>
        <p:blipFill>
          <a:blip r:embed="rId3"/>
          <a:stretch>
            <a:fillRect/>
          </a:stretch>
        </p:blipFill>
        <p:spPr>
          <a:xfrm>
            <a:off x="685800" y="2658810"/>
            <a:ext cx="10972800" cy="1540379"/>
          </a:xfrm>
          <a:prstGeom prst="rect">
            <a:avLst/>
          </a:prstGeom>
          <a:ln>
            <a:solidFill>
              <a:schemeClr val="tx1"/>
            </a:solidFill>
          </a:ln>
          <a:effectLst>
            <a:outerShdw blurRad="50800" dist="38100" dir="2700000" algn="tl" rotWithShape="0">
              <a:prstClr val="black">
                <a:alpha val="40000"/>
              </a:prstClr>
            </a:outerShdw>
          </a:effectLst>
        </p:spPr>
      </p:pic>
      <p:sp>
        <p:nvSpPr>
          <p:cNvPr id="6" name="Left Arrow 6">
            <a:extLst>
              <a:ext uri="{FF2B5EF4-FFF2-40B4-BE49-F238E27FC236}">
                <a16:creationId xmlns:a16="http://schemas.microsoft.com/office/drawing/2014/main" id="{586165BE-887C-47E3-8B36-1FAD98B94CBE}"/>
              </a:ext>
            </a:extLst>
          </p:cNvPr>
          <p:cNvSpPr/>
          <p:nvPr/>
        </p:nvSpPr>
        <p:spPr>
          <a:xfrm>
            <a:off x="3505200" y="3441857"/>
            <a:ext cx="2057400" cy="786640"/>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15000"/>
              </a:lnSpc>
              <a:spcAft>
                <a:spcPts val="750"/>
              </a:spcAft>
            </a:pPr>
            <a:r>
              <a:rPr lang="en-US" sz="1400" kern="0" dirty="0">
                <a:solidFill>
                  <a:sysClr val="windowText" lastClr="000000"/>
                </a:solidFill>
                <a:latin typeface="Arial Narrow" panose="020B0606020202030204" pitchFamily="34" charset="0"/>
                <a:cs typeface="Times New Roman"/>
              </a:rPr>
              <a:t>Select ‘Change Alias’</a:t>
            </a:r>
          </a:p>
        </p:txBody>
      </p:sp>
      <p:sp>
        <p:nvSpPr>
          <p:cNvPr id="7" name="Rectangle 4">
            <a:extLst>
              <a:ext uri="{FF2B5EF4-FFF2-40B4-BE49-F238E27FC236}">
                <a16:creationId xmlns:a16="http://schemas.microsoft.com/office/drawing/2014/main" id="{D836B711-3E68-4099-9129-A10CA0BD97F7}"/>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Aliases and Alias Tables</a:t>
            </a:r>
          </a:p>
        </p:txBody>
      </p:sp>
      <p:pic>
        <p:nvPicPr>
          <p:cNvPr id="9" name="Picture 8">
            <a:extLst>
              <a:ext uri="{FF2B5EF4-FFF2-40B4-BE49-F238E27FC236}">
                <a16:creationId xmlns:a16="http://schemas.microsoft.com/office/drawing/2014/main" id="{B4874EBF-4766-4A69-987D-E86EAB0C044F}"/>
              </a:ext>
            </a:extLst>
          </p:cNvPr>
          <p:cNvPicPr>
            <a:picLocks noChangeAspect="1"/>
          </p:cNvPicPr>
          <p:nvPr/>
        </p:nvPicPr>
        <p:blipFill>
          <a:blip r:embed="rId4"/>
          <a:stretch>
            <a:fillRect/>
          </a:stretch>
        </p:blipFill>
        <p:spPr>
          <a:xfrm>
            <a:off x="1587224" y="4622786"/>
            <a:ext cx="2515151" cy="1761352"/>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C8ECC97C-9A73-415F-A7AF-DE63F773DE8A}"/>
              </a:ext>
            </a:extLst>
          </p:cNvPr>
          <p:cNvSpPr/>
          <p:nvPr/>
        </p:nvSpPr>
        <p:spPr>
          <a:xfrm>
            <a:off x="4874916" y="5029200"/>
            <a:ext cx="7010400" cy="646331"/>
          </a:xfrm>
          <a:prstGeom prst="rect">
            <a:avLst/>
          </a:prstGeom>
        </p:spPr>
        <p:txBody>
          <a:bodyPr/>
          <a:lstStyle/>
          <a:p>
            <a:pPr>
              <a:spcBef>
                <a:spcPct val="20000"/>
              </a:spcBef>
            </a:pPr>
            <a:r>
              <a:rPr lang="en-US" dirty="0">
                <a:latin typeface="Arial Narrow" panose="020B0606020202030204" pitchFamily="34" charset="0"/>
              </a:rPr>
              <a:t>If the user selects the None option, the Alias table for members will not be used. </a:t>
            </a:r>
          </a:p>
        </p:txBody>
      </p:sp>
      <p:sp>
        <p:nvSpPr>
          <p:cNvPr id="11" name="Rectangle 10">
            <a:extLst>
              <a:ext uri="{FF2B5EF4-FFF2-40B4-BE49-F238E27FC236}">
                <a16:creationId xmlns:a16="http://schemas.microsoft.com/office/drawing/2014/main" id="{AE1E9560-86E5-478A-A65A-74D720094C09}"/>
              </a:ext>
            </a:extLst>
          </p:cNvPr>
          <p:cNvSpPr/>
          <p:nvPr/>
        </p:nvSpPr>
        <p:spPr>
          <a:xfrm>
            <a:off x="1674455" y="5123946"/>
            <a:ext cx="1751908" cy="42280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Information">
            <a:extLst>
              <a:ext uri="{FF2B5EF4-FFF2-40B4-BE49-F238E27FC236}">
                <a16:creationId xmlns:a16="http://schemas.microsoft.com/office/drawing/2014/main" id="{8ACD9371-1DD2-4A16-9558-3A3AB5A1E9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04421" y="4944690"/>
            <a:ext cx="558772" cy="558772"/>
          </a:xfrm>
          <a:prstGeom prst="rect">
            <a:avLst/>
          </a:prstGeom>
        </p:spPr>
      </p:pic>
    </p:spTree>
    <p:custDataLst>
      <p:tags r:id="rId1"/>
    </p:custDataLst>
    <p:extLst>
      <p:ext uri="{BB962C8B-B14F-4D97-AF65-F5344CB8AC3E}">
        <p14:creationId xmlns:p14="http://schemas.microsoft.com/office/powerpoint/2010/main" val="1670401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AA32535-56D0-40EA-9759-9DB0A9D04993}"/>
              </a:ext>
            </a:extLst>
          </p:cNvPr>
          <p:cNvSpPr>
            <a:spLocks noGrp="1"/>
          </p:cNvSpPr>
          <p:nvPr>
            <p:ph idx="1"/>
          </p:nvPr>
        </p:nvSpPr>
        <p:spPr>
          <a:xfrm>
            <a:off x="685800" y="981069"/>
            <a:ext cx="11049000" cy="1539968"/>
          </a:xfrm>
        </p:spPr>
        <p:txBody>
          <a:bodyPr/>
          <a:lstStyle/>
          <a:p>
            <a:pPr marL="0" indent="0">
              <a:buNone/>
            </a:pPr>
            <a:r>
              <a:rPr lang="en-US" sz="1800" dirty="0"/>
              <a:t>You can pivot a dimension between rows and columns if there are two or more dimensions in the row or column that contains the dimension that you want to pivot.</a:t>
            </a:r>
          </a:p>
          <a:p>
            <a:pPr>
              <a:buNone/>
            </a:pPr>
            <a:endParaRPr lang="en-US" sz="800" dirty="0"/>
          </a:p>
          <a:p>
            <a:pPr>
              <a:buNone/>
            </a:pPr>
            <a:r>
              <a:rPr lang="en-US" sz="1800" dirty="0"/>
              <a:t>If you do this, the other members in its group are also pivoted.</a:t>
            </a:r>
          </a:p>
          <a:p>
            <a:pPr>
              <a:buNone/>
            </a:pPr>
            <a:endParaRPr lang="en-US" sz="1800" dirty="0"/>
          </a:p>
          <a:p>
            <a:pPr>
              <a:buNone/>
            </a:pPr>
            <a:endParaRPr lang="en-US" sz="1800" dirty="0"/>
          </a:p>
          <a:p>
            <a:endParaRPr lang="en-US" sz="1500" dirty="0"/>
          </a:p>
        </p:txBody>
      </p:sp>
      <p:pic>
        <p:nvPicPr>
          <p:cNvPr id="5" name="Picture 4">
            <a:extLst>
              <a:ext uri="{FF2B5EF4-FFF2-40B4-BE49-F238E27FC236}">
                <a16:creationId xmlns:a16="http://schemas.microsoft.com/office/drawing/2014/main" id="{42254F4A-1A74-4D88-BC26-496ACF57A0E0}"/>
              </a:ext>
            </a:extLst>
          </p:cNvPr>
          <p:cNvPicPr/>
          <p:nvPr/>
        </p:nvPicPr>
        <p:blipFill>
          <a:blip r:embed="rId3"/>
          <a:stretch>
            <a:fillRect/>
          </a:stretch>
        </p:blipFill>
        <p:spPr>
          <a:xfrm>
            <a:off x="1264047" y="2757466"/>
            <a:ext cx="9071769" cy="1595688"/>
          </a:xfrm>
          <a:prstGeom prst="rect">
            <a:avLst/>
          </a:prstGeom>
          <a:ln>
            <a:solidFill>
              <a:schemeClr val="tx1"/>
            </a:solidFill>
          </a:ln>
          <a:effectLst>
            <a:outerShdw blurRad="50800" dist="38100" dir="2700000" algn="tl" rotWithShape="0">
              <a:prstClr val="black">
                <a:alpha val="40000"/>
              </a:prstClr>
            </a:outerShdw>
          </a:effectLst>
        </p:spPr>
      </p:pic>
      <p:sp>
        <p:nvSpPr>
          <p:cNvPr id="6" name="Left Arrow 7">
            <a:extLst>
              <a:ext uri="{FF2B5EF4-FFF2-40B4-BE49-F238E27FC236}">
                <a16:creationId xmlns:a16="http://schemas.microsoft.com/office/drawing/2014/main" id="{5EA148EF-6BC3-48E3-AC45-8BEC01D0999D}"/>
              </a:ext>
            </a:extLst>
          </p:cNvPr>
          <p:cNvSpPr/>
          <p:nvPr/>
        </p:nvSpPr>
        <p:spPr>
          <a:xfrm>
            <a:off x="2057400" y="3628706"/>
            <a:ext cx="1219200" cy="727379"/>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15000"/>
              </a:lnSpc>
              <a:spcAft>
                <a:spcPts val="750"/>
              </a:spcAft>
            </a:pPr>
            <a:r>
              <a:rPr lang="en-US" sz="1400" kern="0" dirty="0">
                <a:solidFill>
                  <a:sysClr val="windowText" lastClr="000000"/>
                </a:solidFill>
                <a:latin typeface="Arial Narrow" panose="020B0606020202030204" pitchFamily="34" charset="0"/>
                <a:cs typeface="Times New Roman"/>
              </a:rPr>
              <a:t>Pivot</a:t>
            </a:r>
          </a:p>
        </p:txBody>
      </p:sp>
      <p:sp>
        <p:nvSpPr>
          <p:cNvPr id="7" name="Rectangle 4">
            <a:extLst>
              <a:ext uri="{FF2B5EF4-FFF2-40B4-BE49-F238E27FC236}">
                <a16:creationId xmlns:a16="http://schemas.microsoft.com/office/drawing/2014/main" id="{DF97825C-97FE-4C8E-9CD1-3C3F4854C419}"/>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Pivoting</a:t>
            </a:r>
          </a:p>
        </p:txBody>
      </p:sp>
    </p:spTree>
    <p:custDataLst>
      <p:tags r:id="rId1"/>
    </p:custDataLst>
    <p:extLst>
      <p:ext uri="{BB962C8B-B14F-4D97-AF65-F5344CB8AC3E}">
        <p14:creationId xmlns:p14="http://schemas.microsoft.com/office/powerpoint/2010/main" val="9286088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D7A65D-87A7-4B7B-9BD9-784CF7CE3F88}"/>
              </a:ext>
            </a:extLst>
          </p:cNvPr>
          <p:cNvSpPr>
            <a:spLocks noGrp="1"/>
          </p:cNvSpPr>
          <p:nvPr>
            <p:ph idx="1"/>
          </p:nvPr>
        </p:nvSpPr>
        <p:spPr>
          <a:xfrm>
            <a:off x="692668" y="943819"/>
            <a:ext cx="10515600" cy="1928019"/>
          </a:xfrm>
        </p:spPr>
        <p:txBody>
          <a:bodyPr/>
          <a:lstStyle/>
          <a:p>
            <a:pPr marL="0" indent="0">
              <a:buNone/>
            </a:pPr>
            <a:r>
              <a:rPr lang="en-US" sz="1800" dirty="0"/>
              <a:t>In Smart View data source, ‘Undo’ undoes the Zoom In, Zoom Out, Keep Only, Remove Only or Refresh by restoring the view prior to the execution of the last command.  </a:t>
            </a:r>
          </a:p>
          <a:p>
            <a:pPr marL="642938" lvl="1" indent="-342900" defTabSz="342900">
              <a:buFont typeface="Arial" panose="020B0604020202020204" pitchFamily="34" charset="0"/>
              <a:buChar char="•"/>
            </a:pPr>
            <a:r>
              <a:rPr lang="en-US" sz="1800" dirty="0">
                <a:ea typeface="ＭＳ Ｐゴシック" charset="0"/>
              </a:rPr>
              <a:t>NOTE:  You cannot undo operations that are performed on the server rather than within Smart View, such as calculations, refreshes, and submitting data.  </a:t>
            </a:r>
          </a:p>
          <a:p>
            <a:pPr marL="642938" lvl="1" indent="-342900" defTabSz="342900">
              <a:buFont typeface="Arial" panose="020B0604020202020204" pitchFamily="34" charset="0"/>
              <a:buChar char="•"/>
            </a:pPr>
            <a:r>
              <a:rPr lang="en-US" sz="1800" dirty="0">
                <a:ea typeface="ＭＳ Ｐゴシック" charset="0"/>
              </a:rPr>
              <a:t>There are a limitation on the number of times a user can “undo.” To specify the number of permitted undo and redo actions, adjust this in Smart View Options (see below)</a:t>
            </a:r>
          </a:p>
          <a:p>
            <a:endParaRPr lang="en-US" sz="1800" dirty="0"/>
          </a:p>
        </p:txBody>
      </p:sp>
      <p:grpSp>
        <p:nvGrpSpPr>
          <p:cNvPr id="2" name="Group 1">
            <a:extLst>
              <a:ext uri="{FF2B5EF4-FFF2-40B4-BE49-F238E27FC236}">
                <a16:creationId xmlns:a16="http://schemas.microsoft.com/office/drawing/2014/main" id="{7688170D-20E7-4102-8AF5-36BF87DB148E}"/>
              </a:ext>
            </a:extLst>
          </p:cNvPr>
          <p:cNvGrpSpPr/>
          <p:nvPr/>
        </p:nvGrpSpPr>
        <p:grpSpPr>
          <a:xfrm>
            <a:off x="1676400" y="3429000"/>
            <a:ext cx="8305800" cy="1425145"/>
            <a:chOff x="2438400" y="3223055"/>
            <a:chExt cx="5690547" cy="1229207"/>
          </a:xfrm>
        </p:grpSpPr>
        <p:pic>
          <p:nvPicPr>
            <p:cNvPr id="6" name="Picture 5">
              <a:extLst>
                <a:ext uri="{FF2B5EF4-FFF2-40B4-BE49-F238E27FC236}">
                  <a16:creationId xmlns:a16="http://schemas.microsoft.com/office/drawing/2014/main" id="{303E8AB9-334A-472C-8923-291F508D9A31}"/>
                </a:ext>
              </a:extLst>
            </p:cNvPr>
            <p:cNvPicPr/>
            <p:nvPr/>
          </p:nvPicPr>
          <p:blipFill>
            <a:blip r:embed="rId2"/>
            <a:stretch>
              <a:fillRect/>
            </a:stretch>
          </p:blipFill>
          <p:spPr>
            <a:xfrm>
              <a:off x="2438400" y="3223055"/>
              <a:ext cx="5690547" cy="1229207"/>
            </a:xfrm>
            <a:prstGeom prst="rect">
              <a:avLst/>
            </a:prstGeom>
            <a:ln>
              <a:solidFill>
                <a:schemeClr val="tx1"/>
              </a:solidFill>
            </a:ln>
            <a:effectLst>
              <a:outerShdw blurRad="50800" dist="38100" dir="2700000" algn="tl" rotWithShape="0">
                <a:prstClr val="black">
                  <a:alpha val="40000"/>
                </a:prstClr>
              </a:outerShdw>
            </a:effectLst>
          </p:spPr>
        </p:pic>
        <p:sp>
          <p:nvSpPr>
            <p:cNvPr id="7" name="Left Arrow 10">
              <a:extLst>
                <a:ext uri="{FF2B5EF4-FFF2-40B4-BE49-F238E27FC236}">
                  <a16:creationId xmlns:a16="http://schemas.microsoft.com/office/drawing/2014/main" id="{6446ED6C-23DB-45CC-8D4A-5F1FD69F6BBB}"/>
                </a:ext>
              </a:extLst>
            </p:cNvPr>
            <p:cNvSpPr/>
            <p:nvPr/>
          </p:nvSpPr>
          <p:spPr>
            <a:xfrm>
              <a:off x="3855595" y="3601914"/>
              <a:ext cx="1551935" cy="471488"/>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lnSpc>
                  <a:spcPct val="115000"/>
                </a:lnSpc>
                <a:spcAft>
                  <a:spcPts val="750"/>
                </a:spcAft>
              </a:pPr>
              <a:r>
                <a:rPr lang="en-US" sz="1600" kern="0" dirty="0">
                  <a:solidFill>
                    <a:sysClr val="windowText" lastClr="000000"/>
                  </a:solidFill>
                  <a:latin typeface="Arial Narrow" panose="020B0606020202030204" pitchFamily="34" charset="0"/>
                  <a:cs typeface="Times New Roman"/>
                </a:rPr>
                <a:t>Undo and Redo</a:t>
              </a:r>
            </a:p>
          </p:txBody>
        </p:sp>
      </p:grpSp>
      <p:sp>
        <p:nvSpPr>
          <p:cNvPr id="8" name="Rectangle 4">
            <a:extLst>
              <a:ext uri="{FF2B5EF4-FFF2-40B4-BE49-F238E27FC236}">
                <a16:creationId xmlns:a16="http://schemas.microsoft.com/office/drawing/2014/main" id="{85E45A36-A7FF-4727-94B4-19D576B90924}"/>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Undo and Redo</a:t>
            </a:r>
          </a:p>
        </p:txBody>
      </p:sp>
    </p:spTree>
    <p:extLst>
      <p:ext uri="{BB962C8B-B14F-4D97-AF65-F5344CB8AC3E}">
        <p14:creationId xmlns:p14="http://schemas.microsoft.com/office/powerpoint/2010/main" val="13156048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EA6CDBE-A78E-43C0-957E-EF9FF5BCA8EE}"/>
              </a:ext>
            </a:extLst>
          </p:cNvPr>
          <p:cNvSpPr>
            <a:spLocks noGrp="1"/>
          </p:cNvSpPr>
          <p:nvPr>
            <p:ph idx="1"/>
          </p:nvPr>
        </p:nvSpPr>
        <p:spPr>
          <a:xfrm>
            <a:off x="762000" y="914400"/>
            <a:ext cx="8439150" cy="838200"/>
          </a:xfrm>
        </p:spPr>
        <p:txBody>
          <a:bodyPr/>
          <a:lstStyle/>
          <a:p>
            <a:pPr marL="0" indent="0">
              <a:buNone/>
            </a:pPr>
            <a:r>
              <a:rPr lang="en-US" sz="1800" dirty="0"/>
              <a:t>You can remove members and the associated member data from the grid. </a:t>
            </a:r>
          </a:p>
          <a:p>
            <a:pPr marL="0" indent="0">
              <a:buNone/>
            </a:pPr>
            <a:r>
              <a:rPr lang="en-US" sz="1800" dirty="0"/>
              <a:t>‘Keep Only’ and ‘Remove Only’ operate on all instances of the selected members in the grid.</a:t>
            </a:r>
          </a:p>
          <a:p>
            <a:pPr>
              <a:buNone/>
            </a:pPr>
            <a:endParaRPr lang="en-US" sz="1500" dirty="0"/>
          </a:p>
        </p:txBody>
      </p:sp>
      <p:pic>
        <p:nvPicPr>
          <p:cNvPr id="5" name="Picture 4">
            <a:extLst>
              <a:ext uri="{FF2B5EF4-FFF2-40B4-BE49-F238E27FC236}">
                <a16:creationId xmlns:a16="http://schemas.microsoft.com/office/drawing/2014/main" id="{35EAEE82-CE16-4863-9B6F-885BB6354DAC}"/>
              </a:ext>
            </a:extLst>
          </p:cNvPr>
          <p:cNvPicPr/>
          <p:nvPr/>
        </p:nvPicPr>
        <p:blipFill>
          <a:blip r:embed="rId3"/>
          <a:stretch>
            <a:fillRect/>
          </a:stretch>
        </p:blipFill>
        <p:spPr>
          <a:xfrm>
            <a:off x="1322015" y="2088195"/>
            <a:ext cx="9547968" cy="1739134"/>
          </a:xfrm>
          <a:prstGeom prst="rect">
            <a:avLst/>
          </a:prstGeom>
          <a:ln>
            <a:solidFill>
              <a:schemeClr val="tx1"/>
            </a:solidFill>
          </a:ln>
          <a:effectLst>
            <a:outerShdw blurRad="50800" dist="38100" dir="2700000" algn="tl" rotWithShape="0">
              <a:prstClr val="black">
                <a:alpha val="40000"/>
              </a:prstClr>
            </a:outerShdw>
          </a:effectLst>
        </p:spPr>
      </p:pic>
      <p:sp>
        <p:nvSpPr>
          <p:cNvPr id="6" name="Left Arrow 8">
            <a:extLst>
              <a:ext uri="{FF2B5EF4-FFF2-40B4-BE49-F238E27FC236}">
                <a16:creationId xmlns:a16="http://schemas.microsoft.com/office/drawing/2014/main" id="{ED81A52D-435C-46DE-8E69-F1DB057F2012}"/>
              </a:ext>
            </a:extLst>
          </p:cNvPr>
          <p:cNvSpPr/>
          <p:nvPr/>
        </p:nvSpPr>
        <p:spPr>
          <a:xfrm>
            <a:off x="3429000" y="2513840"/>
            <a:ext cx="2494626" cy="915160"/>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fontAlgn="auto">
              <a:lnSpc>
                <a:spcPct val="115000"/>
              </a:lnSpc>
              <a:spcBef>
                <a:spcPts val="0"/>
              </a:spcBef>
              <a:spcAft>
                <a:spcPts val="750"/>
              </a:spcAft>
              <a:defRPr/>
            </a:pPr>
            <a:r>
              <a:rPr lang="en-US" sz="1400" kern="0" dirty="0">
                <a:solidFill>
                  <a:sysClr val="windowText" lastClr="000000"/>
                </a:solidFill>
                <a:latin typeface="Arial Narrow" panose="020B0606020202030204" pitchFamily="34" charset="0"/>
                <a:ea typeface="Calibri"/>
                <a:cs typeface="Times New Roman"/>
              </a:rPr>
              <a:t>Keep Only and Remove Only</a:t>
            </a:r>
          </a:p>
        </p:txBody>
      </p:sp>
      <p:sp>
        <p:nvSpPr>
          <p:cNvPr id="7" name="Rectangle 4">
            <a:extLst>
              <a:ext uri="{FF2B5EF4-FFF2-40B4-BE49-F238E27FC236}">
                <a16:creationId xmlns:a16="http://schemas.microsoft.com/office/drawing/2014/main" id="{61B20E7F-B91C-4F7E-A3DE-556F5C720FCE}"/>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Keep Only/Remove Only</a:t>
            </a:r>
          </a:p>
        </p:txBody>
      </p:sp>
    </p:spTree>
    <p:custDataLst>
      <p:tags r:id="rId1"/>
    </p:custDataLst>
    <p:extLst>
      <p:ext uri="{BB962C8B-B14F-4D97-AF65-F5344CB8AC3E}">
        <p14:creationId xmlns:p14="http://schemas.microsoft.com/office/powerpoint/2010/main" val="1807514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278CE8-636F-4681-B259-828354EE8864}"/>
              </a:ext>
            </a:extLst>
          </p:cNvPr>
          <p:cNvSpPr/>
          <p:nvPr/>
        </p:nvSpPr>
        <p:spPr>
          <a:xfrm>
            <a:off x="1295401" y="3198168"/>
            <a:ext cx="4817876" cy="1323439"/>
          </a:xfrm>
          <a:prstGeom prst="rect">
            <a:avLst/>
          </a:prstGeom>
        </p:spPr>
        <p:txBody>
          <a:bodyPr/>
          <a:lstStyle/>
          <a:p>
            <a:pPr>
              <a:spcBef>
                <a:spcPct val="0"/>
              </a:spcBef>
            </a:pPr>
            <a:r>
              <a:rPr lang="en-US" sz="4000" b="1" dirty="0">
                <a:solidFill>
                  <a:srgbClr val="700000"/>
                </a:solidFill>
                <a:latin typeface="Arial Narrow" panose="020B0606020202030204" pitchFamily="34" charset="0"/>
                <a:ea typeface="+mj-ea"/>
                <a:cs typeface="+mj-cs"/>
              </a:rPr>
              <a:t>Data and Data Cells</a:t>
            </a:r>
          </a:p>
        </p:txBody>
      </p:sp>
    </p:spTree>
    <p:custDataLst>
      <p:tags r:id="rId1"/>
    </p:custDataLst>
    <p:extLst>
      <p:ext uri="{BB962C8B-B14F-4D97-AF65-F5344CB8AC3E}">
        <p14:creationId xmlns:p14="http://schemas.microsoft.com/office/powerpoint/2010/main" val="27009814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1B0B00-93F0-4B60-A159-9707CA39CFB3}"/>
              </a:ext>
            </a:extLst>
          </p:cNvPr>
          <p:cNvPicPr>
            <a:picLocks noChangeAspect="1"/>
          </p:cNvPicPr>
          <p:nvPr/>
        </p:nvPicPr>
        <p:blipFill rotWithShape="1">
          <a:blip r:embed="rId3"/>
          <a:srcRect l="40000" t="3704" r="23750" b="75926"/>
          <a:stretch/>
        </p:blipFill>
        <p:spPr>
          <a:xfrm>
            <a:off x="1295400" y="2057400"/>
            <a:ext cx="9240982" cy="1752600"/>
          </a:xfrm>
          <a:prstGeom prst="rect">
            <a:avLst/>
          </a:prstGeom>
          <a:ln>
            <a:solidFill>
              <a:schemeClr val="tx1"/>
            </a:solidFill>
          </a:ln>
          <a:effectLst>
            <a:outerShdw blurRad="50800" dist="38100" dir="2700000" algn="tl" rotWithShape="0">
              <a:prstClr val="black">
                <a:alpha val="40000"/>
              </a:prstClr>
            </a:outerShdw>
          </a:effectLst>
        </p:spPr>
      </p:pic>
      <p:sp>
        <p:nvSpPr>
          <p:cNvPr id="4" name="Content Placeholder 2">
            <a:extLst>
              <a:ext uri="{FF2B5EF4-FFF2-40B4-BE49-F238E27FC236}">
                <a16:creationId xmlns:a16="http://schemas.microsoft.com/office/drawing/2014/main" id="{F6B5229B-993D-4320-9DAF-567958A75B71}"/>
              </a:ext>
            </a:extLst>
          </p:cNvPr>
          <p:cNvSpPr>
            <a:spLocks noGrp="1"/>
          </p:cNvSpPr>
          <p:nvPr>
            <p:ph idx="1"/>
          </p:nvPr>
        </p:nvSpPr>
        <p:spPr>
          <a:xfrm>
            <a:off x="609600" y="948070"/>
            <a:ext cx="10972800" cy="1090900"/>
          </a:xfrm>
        </p:spPr>
        <p:txBody>
          <a:bodyPr/>
          <a:lstStyle/>
          <a:p>
            <a:pPr marL="0" indent="0">
              <a:buNone/>
            </a:pPr>
            <a:r>
              <a:rPr lang="en-US" sz="1800" dirty="0"/>
              <a:t>In Smart View once your grid is set, you can retrieve and refresh data. You have the option to refresh within the current worksheet or for all worksheets in the workbook. Refresh brings back the most current data in PlanUW. </a:t>
            </a:r>
          </a:p>
        </p:txBody>
      </p:sp>
      <p:sp>
        <p:nvSpPr>
          <p:cNvPr id="6" name="Left Arrow 6">
            <a:extLst>
              <a:ext uri="{FF2B5EF4-FFF2-40B4-BE49-F238E27FC236}">
                <a16:creationId xmlns:a16="http://schemas.microsoft.com/office/drawing/2014/main" id="{7E87352E-F65A-496C-B56E-C7960A64FD70}"/>
              </a:ext>
            </a:extLst>
          </p:cNvPr>
          <p:cNvSpPr/>
          <p:nvPr/>
        </p:nvSpPr>
        <p:spPr>
          <a:xfrm>
            <a:off x="8610600" y="2864426"/>
            <a:ext cx="2286000" cy="1129148"/>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15000"/>
              </a:lnSpc>
              <a:spcAft>
                <a:spcPts val="750"/>
              </a:spcAft>
            </a:pPr>
            <a:r>
              <a:rPr lang="en-US" sz="1400" kern="0" dirty="0">
                <a:solidFill>
                  <a:sysClr val="windowText" lastClr="000000"/>
                </a:solidFill>
                <a:latin typeface="Arial Narrow" panose="020B0606020202030204" pitchFamily="34" charset="0"/>
                <a:cs typeface="Times New Roman"/>
              </a:rPr>
              <a:t>Select Refresh or Refresh All Worksheets </a:t>
            </a:r>
          </a:p>
        </p:txBody>
      </p:sp>
      <p:sp>
        <p:nvSpPr>
          <p:cNvPr id="7" name="Rectangle 4">
            <a:extLst>
              <a:ext uri="{FF2B5EF4-FFF2-40B4-BE49-F238E27FC236}">
                <a16:creationId xmlns:a16="http://schemas.microsoft.com/office/drawing/2014/main" id="{35D4B6F1-2D83-486C-ACE7-0BB8AC2BC360}"/>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Data and Data Cells – Retrieving Data</a:t>
            </a:r>
          </a:p>
        </p:txBody>
      </p:sp>
    </p:spTree>
    <p:custDataLst>
      <p:tags r:id="rId1"/>
    </p:custDataLst>
    <p:extLst>
      <p:ext uri="{BB962C8B-B14F-4D97-AF65-F5344CB8AC3E}">
        <p14:creationId xmlns:p14="http://schemas.microsoft.com/office/powerpoint/2010/main" val="23951861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854200" y="1641057"/>
            <a:ext cx="8247063" cy="3828507"/>
          </a:xfrm>
          <a:prstGeom prst="rect">
            <a:avLst/>
          </a:prstGeom>
        </p:spPr>
        <p:txBody>
          <a:bodyPr/>
          <a:lstStyle/>
          <a:p>
            <a:pPr marL="228600" indent="-228600" eaLnBrk="0" fontAlgn="base" hangingPunct="0">
              <a:spcBef>
                <a:spcPts val="1800"/>
              </a:spcBef>
              <a:spcAft>
                <a:spcPct val="0"/>
              </a:spcAft>
              <a:buClr>
                <a:srgbClr val="000000"/>
              </a:buClr>
              <a:buFont typeface="Wingdings" pitchFamily="2" charset="2"/>
              <a:buChar char="§"/>
              <a:defRPr/>
            </a:pPr>
            <a:endParaRPr lang="en-US" sz="1600" kern="0" dirty="0">
              <a:solidFill>
                <a:srgbClr val="000000"/>
              </a:solidFill>
              <a:latin typeface="Arial Narrow"/>
              <a:cs typeface="Arial" pitchFamily="-106" charset="0"/>
            </a:endParaRPr>
          </a:p>
          <a:p>
            <a:pPr marL="228600" indent="-228600" eaLnBrk="0" fontAlgn="base" hangingPunct="0">
              <a:spcBef>
                <a:spcPct val="50000"/>
              </a:spcBef>
              <a:spcAft>
                <a:spcPct val="0"/>
              </a:spcAft>
              <a:buClr>
                <a:srgbClr val="000000"/>
              </a:buClr>
              <a:buFont typeface="Wingdings" pitchFamily="2" charset="2"/>
              <a:buChar char="§"/>
              <a:defRPr/>
            </a:pPr>
            <a:endParaRPr lang="en-US" sz="1600" kern="0" dirty="0">
              <a:solidFill>
                <a:srgbClr val="000000"/>
              </a:solidFill>
              <a:latin typeface="Arial Narrow"/>
              <a:cs typeface="Arial" pitchFamily="-106" charset="0"/>
            </a:endParaRPr>
          </a:p>
          <a:p>
            <a:pPr marL="228600" indent="-228600" eaLnBrk="0" fontAlgn="base" hangingPunct="0">
              <a:spcBef>
                <a:spcPct val="50000"/>
              </a:spcBef>
              <a:spcAft>
                <a:spcPct val="0"/>
              </a:spcAft>
              <a:buClr>
                <a:srgbClr val="000000"/>
              </a:buClr>
              <a:buFont typeface="Wingdings" pitchFamily="2" charset="2"/>
              <a:buChar char="§"/>
              <a:defRPr/>
            </a:pPr>
            <a:endParaRPr lang="en-US" sz="1600" kern="0" dirty="0">
              <a:solidFill>
                <a:srgbClr val="000000"/>
              </a:solidFill>
              <a:latin typeface="Arial Narrow"/>
              <a:cs typeface="Arial" pitchFamily="-106" charset="0"/>
            </a:endParaRPr>
          </a:p>
        </p:txBody>
      </p:sp>
      <p:sp>
        <p:nvSpPr>
          <p:cNvPr id="4" name="Content Placeholder 2">
            <a:extLst>
              <a:ext uri="{FF2B5EF4-FFF2-40B4-BE49-F238E27FC236}">
                <a16:creationId xmlns:a16="http://schemas.microsoft.com/office/drawing/2014/main" id="{36F74326-E6FD-4E8E-831B-2703D1D48261}"/>
              </a:ext>
            </a:extLst>
          </p:cNvPr>
          <p:cNvSpPr>
            <a:spLocks noGrp="1"/>
          </p:cNvSpPr>
          <p:nvPr>
            <p:ph idx="1"/>
          </p:nvPr>
        </p:nvSpPr>
        <p:spPr>
          <a:xfrm>
            <a:off x="714758" y="941215"/>
            <a:ext cx="10983693" cy="2133600"/>
          </a:xfrm>
        </p:spPr>
        <p:txBody>
          <a:bodyPr/>
          <a:lstStyle/>
          <a:p>
            <a:pPr>
              <a:buNone/>
            </a:pPr>
            <a:r>
              <a:rPr lang="en-US" sz="1800" dirty="0"/>
              <a:t>The purpose of cascading is to create one standard format for a report and reuse it across the dimension being cascaded.</a:t>
            </a:r>
          </a:p>
          <a:p>
            <a:pPr>
              <a:buNone/>
            </a:pPr>
            <a:endParaRPr lang="en-US" sz="800" dirty="0"/>
          </a:p>
          <a:p>
            <a:pPr marL="0" indent="0">
              <a:buNone/>
            </a:pPr>
            <a:r>
              <a:rPr lang="en-US" sz="1800" dirty="0"/>
              <a:t>The benefit is to standardize and reduce the amount of effort and maintenance required to produce a booklet of reports.</a:t>
            </a:r>
          </a:p>
        </p:txBody>
      </p:sp>
      <p:pic>
        <p:nvPicPr>
          <p:cNvPr id="5" name="Picture 4">
            <a:extLst>
              <a:ext uri="{FF2B5EF4-FFF2-40B4-BE49-F238E27FC236}">
                <a16:creationId xmlns:a16="http://schemas.microsoft.com/office/drawing/2014/main" id="{6DAC1161-1DEF-47E6-8739-2C8429E61359}"/>
              </a:ext>
            </a:extLst>
          </p:cNvPr>
          <p:cNvPicPr/>
          <p:nvPr/>
        </p:nvPicPr>
        <p:blipFill rotWithShape="1">
          <a:blip r:embed="rId3"/>
          <a:srcRect r="33962" b="39072"/>
          <a:stretch/>
        </p:blipFill>
        <p:spPr bwMode="auto">
          <a:xfrm>
            <a:off x="620949" y="2147416"/>
            <a:ext cx="5622003" cy="3069527"/>
          </a:xfrm>
          <a:prstGeom prst="rect">
            <a:avLst/>
          </a:prstGeom>
          <a:ln>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6" name="Picture 5" descr="C:\Users\smanco\AppData\Local\Microsoft\Windows\INetCache\Content.Word\c14.png">
            <a:extLst>
              <a:ext uri="{FF2B5EF4-FFF2-40B4-BE49-F238E27FC236}">
                <a16:creationId xmlns:a16="http://schemas.microsoft.com/office/drawing/2014/main" id="{FCAC486A-D6F9-436E-B7FC-643F01585115}"/>
              </a:ext>
            </a:extLst>
          </p:cNvPr>
          <p:cNvPicPr/>
          <p:nvPr/>
        </p:nvPicPr>
        <p:blipFill rotWithShape="1">
          <a:blip r:embed="rId4">
            <a:extLst>
              <a:ext uri="{28A0092B-C50C-407E-A947-70E740481C1C}">
                <a14:useLocalDpi xmlns:a14="http://schemas.microsoft.com/office/drawing/2010/main" val="0"/>
              </a:ext>
            </a:extLst>
          </a:blip>
          <a:srcRect l="4064" b="3415"/>
          <a:stretch/>
        </p:blipFill>
        <p:spPr bwMode="auto">
          <a:xfrm>
            <a:off x="6334005" y="2133602"/>
            <a:ext cx="5364446" cy="3083342"/>
          </a:xfrm>
          <a:prstGeom prst="rect">
            <a:avLst/>
          </a:prstGeom>
          <a:noFill/>
          <a:ln>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7" name="Left Arrow 6">
            <a:extLst>
              <a:ext uri="{FF2B5EF4-FFF2-40B4-BE49-F238E27FC236}">
                <a16:creationId xmlns:a16="http://schemas.microsoft.com/office/drawing/2014/main" id="{A275F001-3855-49BA-A048-48862CDF0A27}"/>
              </a:ext>
            </a:extLst>
          </p:cNvPr>
          <p:cNvSpPr/>
          <p:nvPr/>
        </p:nvSpPr>
        <p:spPr>
          <a:xfrm>
            <a:off x="3974817" y="2329561"/>
            <a:ext cx="1524000" cy="957201"/>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fontAlgn="auto">
              <a:lnSpc>
                <a:spcPct val="115000"/>
              </a:lnSpc>
              <a:spcBef>
                <a:spcPts val="0"/>
              </a:spcBef>
              <a:spcAft>
                <a:spcPts val="750"/>
              </a:spcAft>
              <a:defRPr/>
            </a:pPr>
            <a:r>
              <a:rPr lang="en-US" sz="1400" kern="0" dirty="0">
                <a:solidFill>
                  <a:sysClr val="windowText" lastClr="000000"/>
                </a:solidFill>
                <a:latin typeface="Arial Narrow" panose="020B0606020202030204" pitchFamily="34" charset="0"/>
                <a:ea typeface="Calibri"/>
                <a:cs typeface="Times New Roman"/>
              </a:rPr>
              <a:t>Select Cascade</a:t>
            </a:r>
          </a:p>
        </p:txBody>
      </p:sp>
      <p:sp>
        <p:nvSpPr>
          <p:cNvPr id="9" name="Left Arrow 7">
            <a:extLst>
              <a:ext uri="{FF2B5EF4-FFF2-40B4-BE49-F238E27FC236}">
                <a16:creationId xmlns:a16="http://schemas.microsoft.com/office/drawing/2014/main" id="{CE1F0D14-FF0F-42FF-A050-CDB29B3EE726}"/>
              </a:ext>
            </a:extLst>
          </p:cNvPr>
          <p:cNvSpPr/>
          <p:nvPr/>
        </p:nvSpPr>
        <p:spPr>
          <a:xfrm>
            <a:off x="3886200" y="3530591"/>
            <a:ext cx="3028440" cy="1627563"/>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fontAlgn="auto">
              <a:lnSpc>
                <a:spcPct val="115000"/>
              </a:lnSpc>
              <a:spcBef>
                <a:spcPts val="0"/>
              </a:spcBef>
              <a:spcAft>
                <a:spcPts val="750"/>
              </a:spcAft>
              <a:defRPr/>
            </a:pPr>
            <a:r>
              <a:rPr lang="en-US" sz="1400" kern="0" dirty="0">
                <a:solidFill>
                  <a:sysClr val="windowText" lastClr="000000"/>
                </a:solidFill>
                <a:latin typeface="Arial Narrow" panose="020B0606020202030204" pitchFamily="34" charset="0"/>
                <a:ea typeface="Calibri"/>
                <a:cs typeface="Times New Roman"/>
              </a:rPr>
              <a:t>Select the dimension to cascade and the members within that dimension to cascade </a:t>
            </a:r>
          </a:p>
        </p:txBody>
      </p:sp>
      <p:sp>
        <p:nvSpPr>
          <p:cNvPr id="10" name="Rectangle 4">
            <a:extLst>
              <a:ext uri="{FF2B5EF4-FFF2-40B4-BE49-F238E27FC236}">
                <a16:creationId xmlns:a16="http://schemas.microsoft.com/office/drawing/2014/main" id="{7A607887-A834-47E9-A5A5-97F2FF9BD517}"/>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Cascade</a:t>
            </a:r>
          </a:p>
        </p:txBody>
      </p:sp>
    </p:spTree>
    <p:custDataLst>
      <p:tags r:id="rId1"/>
    </p:custDataLst>
    <p:extLst>
      <p:ext uri="{BB962C8B-B14F-4D97-AF65-F5344CB8AC3E}">
        <p14:creationId xmlns:p14="http://schemas.microsoft.com/office/powerpoint/2010/main" val="1455029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854200" y="1641057"/>
            <a:ext cx="8247063" cy="3828507"/>
          </a:xfrm>
          <a:prstGeom prst="rect">
            <a:avLst/>
          </a:prstGeom>
        </p:spPr>
        <p:txBody>
          <a:bodyPr/>
          <a:lstStyle/>
          <a:p>
            <a:pPr marL="228600" indent="-228600" eaLnBrk="0" fontAlgn="base" hangingPunct="0">
              <a:spcBef>
                <a:spcPts val="1800"/>
              </a:spcBef>
              <a:spcAft>
                <a:spcPct val="0"/>
              </a:spcAft>
              <a:buClr>
                <a:srgbClr val="000000"/>
              </a:buClr>
              <a:buFont typeface="Wingdings" pitchFamily="2" charset="2"/>
              <a:buChar char="§"/>
              <a:defRPr/>
            </a:pPr>
            <a:endParaRPr lang="en-US" sz="1600" kern="0" dirty="0">
              <a:solidFill>
                <a:srgbClr val="000000"/>
              </a:solidFill>
              <a:latin typeface="Arial Narrow"/>
              <a:cs typeface="Arial" pitchFamily="-106" charset="0"/>
            </a:endParaRPr>
          </a:p>
          <a:p>
            <a:pPr marL="228600" indent="-228600" eaLnBrk="0" fontAlgn="base" hangingPunct="0">
              <a:spcBef>
                <a:spcPct val="50000"/>
              </a:spcBef>
              <a:spcAft>
                <a:spcPct val="0"/>
              </a:spcAft>
              <a:buClr>
                <a:srgbClr val="000000"/>
              </a:buClr>
              <a:buFont typeface="Wingdings" pitchFamily="2" charset="2"/>
              <a:buChar char="§"/>
              <a:defRPr/>
            </a:pPr>
            <a:endParaRPr lang="en-US" sz="1600" kern="0" dirty="0">
              <a:solidFill>
                <a:srgbClr val="000000"/>
              </a:solidFill>
              <a:latin typeface="Arial Narrow"/>
              <a:cs typeface="Arial" pitchFamily="-106" charset="0"/>
            </a:endParaRPr>
          </a:p>
          <a:p>
            <a:pPr marL="228600" indent="-228600" eaLnBrk="0" fontAlgn="base" hangingPunct="0">
              <a:spcBef>
                <a:spcPct val="50000"/>
              </a:spcBef>
              <a:spcAft>
                <a:spcPct val="0"/>
              </a:spcAft>
              <a:buClr>
                <a:srgbClr val="000000"/>
              </a:buClr>
              <a:buFont typeface="Wingdings" pitchFamily="2" charset="2"/>
              <a:buChar char="§"/>
              <a:defRPr/>
            </a:pPr>
            <a:endParaRPr lang="en-US" sz="1600" kern="0" dirty="0">
              <a:solidFill>
                <a:srgbClr val="000000"/>
              </a:solidFill>
              <a:latin typeface="Arial Narrow"/>
              <a:cs typeface="Arial" pitchFamily="-106" charset="0"/>
            </a:endParaRPr>
          </a:p>
        </p:txBody>
      </p:sp>
      <p:pic>
        <p:nvPicPr>
          <p:cNvPr id="4" name="Content Placeholder 4">
            <a:extLst>
              <a:ext uri="{FF2B5EF4-FFF2-40B4-BE49-F238E27FC236}">
                <a16:creationId xmlns:a16="http://schemas.microsoft.com/office/drawing/2014/main" id="{F72EA972-2B19-45DC-9E12-B6849660F199}"/>
              </a:ext>
            </a:extLst>
          </p:cNvPr>
          <p:cNvPicPr>
            <a:picLocks noGrp="1"/>
          </p:cNvPicPr>
          <p:nvPr>
            <p:ph idx="1"/>
          </p:nvPr>
        </p:nvPicPr>
        <p:blipFill rotWithShape="1">
          <a:blip r:embed="rId3"/>
          <a:srcRect t="25086" r="70109" b="7924"/>
          <a:stretch/>
        </p:blipFill>
        <p:spPr bwMode="auto">
          <a:xfrm>
            <a:off x="771662" y="2307884"/>
            <a:ext cx="2638149" cy="3240482"/>
          </a:xfrm>
          <a:prstGeom prst="rect">
            <a:avLst/>
          </a:prstGeom>
          <a:ln>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88596D1E-8225-4E5A-A8B5-49907CF5CF99}"/>
              </a:ext>
            </a:extLst>
          </p:cNvPr>
          <p:cNvPicPr/>
          <p:nvPr/>
        </p:nvPicPr>
        <p:blipFill rotWithShape="1">
          <a:blip r:embed="rId4"/>
          <a:srcRect l="801" t="23945" r="70032" b="7925"/>
          <a:stretch/>
        </p:blipFill>
        <p:spPr bwMode="auto">
          <a:xfrm>
            <a:off x="4035223" y="2322116"/>
            <a:ext cx="2792484" cy="3240483"/>
          </a:xfrm>
          <a:prstGeom prst="rect">
            <a:avLst/>
          </a:prstGeom>
          <a:ln>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047F32C2-A2A5-4DA6-B02B-1D72528111CC}"/>
              </a:ext>
            </a:extLst>
          </p:cNvPr>
          <p:cNvPicPr/>
          <p:nvPr/>
        </p:nvPicPr>
        <p:blipFill rotWithShape="1">
          <a:blip r:embed="rId5"/>
          <a:srcRect l="31586" r="41506" b="60376"/>
          <a:stretch/>
        </p:blipFill>
        <p:spPr bwMode="auto">
          <a:xfrm>
            <a:off x="7568276" y="2322117"/>
            <a:ext cx="4014124" cy="3240482"/>
          </a:xfrm>
          <a:prstGeom prst="rect">
            <a:avLst/>
          </a:prstGeom>
          <a:ln>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7" name="Left Arrow 159">
            <a:extLst>
              <a:ext uri="{FF2B5EF4-FFF2-40B4-BE49-F238E27FC236}">
                <a16:creationId xmlns:a16="http://schemas.microsoft.com/office/drawing/2014/main" id="{36BEB354-8AAA-4F2E-9BF7-B4F968291FA8}"/>
              </a:ext>
            </a:extLst>
          </p:cNvPr>
          <p:cNvSpPr/>
          <p:nvPr/>
        </p:nvSpPr>
        <p:spPr>
          <a:xfrm>
            <a:off x="2551764" y="3968363"/>
            <a:ext cx="1509372" cy="900009"/>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15000"/>
              </a:lnSpc>
              <a:spcAft>
                <a:spcPts val="750"/>
              </a:spcAft>
            </a:pPr>
            <a:r>
              <a:rPr lang="en-US" sz="1400" kern="0" dirty="0">
                <a:solidFill>
                  <a:sysClr val="windowText" lastClr="000000"/>
                </a:solidFill>
                <a:latin typeface="Arial Narrow" panose="020B0606020202030204" pitchFamily="34" charset="0"/>
                <a:cs typeface="Times New Roman"/>
              </a:rPr>
              <a:t>Move or Copy </a:t>
            </a:r>
          </a:p>
        </p:txBody>
      </p:sp>
      <p:sp>
        <p:nvSpPr>
          <p:cNvPr id="9" name="Left Arrow 159">
            <a:extLst>
              <a:ext uri="{FF2B5EF4-FFF2-40B4-BE49-F238E27FC236}">
                <a16:creationId xmlns:a16="http://schemas.microsoft.com/office/drawing/2014/main" id="{B5642A44-8ADA-4EB4-A145-963260D7C262}"/>
              </a:ext>
            </a:extLst>
          </p:cNvPr>
          <p:cNvSpPr/>
          <p:nvPr/>
        </p:nvSpPr>
        <p:spPr>
          <a:xfrm>
            <a:off x="5982040" y="4829168"/>
            <a:ext cx="834058" cy="566991"/>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15000"/>
              </a:lnSpc>
              <a:spcAft>
                <a:spcPts val="750"/>
              </a:spcAft>
            </a:pPr>
            <a:r>
              <a:rPr lang="en-US" sz="1400" kern="0" dirty="0">
                <a:solidFill>
                  <a:sysClr val="windowText" lastClr="000000"/>
                </a:solidFill>
                <a:latin typeface="Arial Narrow" panose="020B0606020202030204" pitchFamily="34" charset="0"/>
                <a:cs typeface="Times New Roman"/>
              </a:rPr>
              <a:t> OK</a:t>
            </a:r>
          </a:p>
        </p:txBody>
      </p:sp>
      <p:sp>
        <p:nvSpPr>
          <p:cNvPr id="10" name="Left Arrow 159">
            <a:extLst>
              <a:ext uri="{FF2B5EF4-FFF2-40B4-BE49-F238E27FC236}">
                <a16:creationId xmlns:a16="http://schemas.microsoft.com/office/drawing/2014/main" id="{E7BC1144-5BC6-4683-B600-6794AC2F6E3F}"/>
              </a:ext>
            </a:extLst>
          </p:cNvPr>
          <p:cNvSpPr/>
          <p:nvPr/>
        </p:nvSpPr>
        <p:spPr>
          <a:xfrm>
            <a:off x="6318425" y="3970622"/>
            <a:ext cx="1249850" cy="675049"/>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15000"/>
              </a:lnSpc>
              <a:spcAft>
                <a:spcPts val="750"/>
              </a:spcAft>
            </a:pPr>
            <a:r>
              <a:rPr lang="en-US" sz="1400" kern="0" dirty="0">
                <a:solidFill>
                  <a:sysClr val="windowText" lastClr="000000"/>
                </a:solidFill>
                <a:latin typeface="Arial Narrow" panose="020B0606020202030204" pitchFamily="34" charset="0"/>
                <a:cs typeface="Times New Roman"/>
              </a:rPr>
              <a:t>Move to End </a:t>
            </a:r>
          </a:p>
        </p:txBody>
      </p:sp>
      <p:sp>
        <p:nvSpPr>
          <p:cNvPr id="11" name="Left Arrow 159">
            <a:extLst>
              <a:ext uri="{FF2B5EF4-FFF2-40B4-BE49-F238E27FC236}">
                <a16:creationId xmlns:a16="http://schemas.microsoft.com/office/drawing/2014/main" id="{0E928AFF-1A5B-4DA3-938B-86B81A9E0F58}"/>
              </a:ext>
            </a:extLst>
          </p:cNvPr>
          <p:cNvSpPr/>
          <p:nvPr/>
        </p:nvSpPr>
        <p:spPr>
          <a:xfrm>
            <a:off x="9287562" y="4880676"/>
            <a:ext cx="1524962" cy="744455"/>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15000"/>
              </a:lnSpc>
              <a:spcAft>
                <a:spcPts val="750"/>
              </a:spcAft>
            </a:pPr>
            <a:r>
              <a:rPr lang="en-US" sz="1400" kern="0" dirty="0">
                <a:solidFill>
                  <a:sysClr val="windowText" lastClr="000000"/>
                </a:solidFill>
                <a:latin typeface="Arial Narrow" panose="020B0606020202030204" pitchFamily="34" charset="0"/>
                <a:cs typeface="Times New Roman"/>
              </a:rPr>
              <a:t>Import Metadata </a:t>
            </a:r>
          </a:p>
        </p:txBody>
      </p:sp>
      <p:sp>
        <p:nvSpPr>
          <p:cNvPr id="12" name="Left Arrow 159">
            <a:extLst>
              <a:ext uri="{FF2B5EF4-FFF2-40B4-BE49-F238E27FC236}">
                <a16:creationId xmlns:a16="http://schemas.microsoft.com/office/drawing/2014/main" id="{7E022C48-4F17-4A88-A5D2-C9B551A39201}"/>
              </a:ext>
            </a:extLst>
          </p:cNvPr>
          <p:cNvSpPr/>
          <p:nvPr/>
        </p:nvSpPr>
        <p:spPr>
          <a:xfrm>
            <a:off x="8510190" y="3422695"/>
            <a:ext cx="1337222" cy="505430"/>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15000"/>
              </a:lnSpc>
              <a:spcAft>
                <a:spcPts val="750"/>
              </a:spcAft>
            </a:pPr>
            <a:r>
              <a:rPr lang="en-US" sz="1400" kern="0" dirty="0">
                <a:solidFill>
                  <a:sysClr val="windowText" lastClr="000000"/>
                </a:solidFill>
                <a:latin typeface="Arial Narrow" panose="020B0606020202030204" pitchFamily="34" charset="0"/>
                <a:cs typeface="Times New Roman"/>
              </a:rPr>
              <a:t> Drop Down</a:t>
            </a:r>
          </a:p>
        </p:txBody>
      </p:sp>
      <p:sp>
        <p:nvSpPr>
          <p:cNvPr id="13" name="Rectangle 12">
            <a:extLst>
              <a:ext uri="{FF2B5EF4-FFF2-40B4-BE49-F238E27FC236}">
                <a16:creationId xmlns:a16="http://schemas.microsoft.com/office/drawing/2014/main" id="{F8AAA112-8370-470E-BFC6-E4FC6F2D740B}"/>
              </a:ext>
            </a:extLst>
          </p:cNvPr>
          <p:cNvSpPr/>
          <p:nvPr/>
        </p:nvSpPr>
        <p:spPr>
          <a:xfrm>
            <a:off x="685800" y="947869"/>
            <a:ext cx="10896600" cy="1323439"/>
          </a:xfrm>
          <a:prstGeom prst="rect">
            <a:avLst/>
          </a:prstGeom>
        </p:spPr>
        <p:txBody>
          <a:bodyPr wrap="square">
            <a:spAutoFit/>
          </a:bodyPr>
          <a:lstStyle/>
          <a:p>
            <a:r>
              <a:rPr lang="en-US" dirty="0">
                <a:latin typeface="Arial Narrow" panose="020B0606020202030204" pitchFamily="34" charset="0"/>
                <a:ea typeface="Times New Roman" panose="02020603050405020304" pitchFamily="18" charset="0"/>
                <a:cs typeface="Times New Roman" panose="02020603050405020304" pitchFamily="18" charset="0"/>
              </a:rPr>
              <a:t>Allows for the copying of the dimensions, layout, and connection settings from one sheet within Excel to another.</a:t>
            </a:r>
          </a:p>
          <a:p>
            <a:endParaRPr lang="en-US" sz="800" dirty="0">
              <a:latin typeface="Arial Narrow" panose="020B0606020202030204" pitchFamily="34" charset="0"/>
              <a:ea typeface="Times New Roman" panose="02020603050405020304" pitchFamily="18" charset="0"/>
              <a:cs typeface="Times New Roman" panose="02020603050405020304" pitchFamily="18" charset="0"/>
            </a:endParaRPr>
          </a:p>
          <a:p>
            <a:r>
              <a:rPr lang="en-US" dirty="0">
                <a:latin typeface="Arial Narrow" panose="020B0606020202030204" pitchFamily="34" charset="0"/>
              </a:rPr>
              <a:t>A new sheet will appear with the grid contents of the sheet you copied. You will then Import Metadata. </a:t>
            </a:r>
            <a:endParaRPr lang="en-US" dirty="0">
              <a:latin typeface="Arial Narrow" panose="020B0606020202030204" pitchFamily="34" charset="0"/>
              <a:ea typeface="Times New Roman" panose="02020603050405020304" pitchFamily="18" charset="0"/>
              <a:cs typeface="Times New Roman" panose="02020603050405020304" pitchFamily="18" charset="0"/>
            </a:endParaRPr>
          </a:p>
          <a:p>
            <a:endParaRPr lang="en-US" dirty="0">
              <a:latin typeface="Arial Narrow" panose="020B0606020202030204" pitchFamily="34" charset="0"/>
              <a:cs typeface="Times New Roman" panose="02020603050405020304" pitchFamily="18" charset="0"/>
            </a:endParaRPr>
          </a:p>
          <a:p>
            <a:endParaRPr lang="en-US" dirty="0">
              <a:latin typeface="Arial Narrow" panose="020B0606020202030204" pitchFamily="34" charset="0"/>
            </a:endParaRPr>
          </a:p>
        </p:txBody>
      </p:sp>
      <p:sp>
        <p:nvSpPr>
          <p:cNvPr id="14" name="Rectangle 4">
            <a:extLst>
              <a:ext uri="{FF2B5EF4-FFF2-40B4-BE49-F238E27FC236}">
                <a16:creationId xmlns:a16="http://schemas.microsoft.com/office/drawing/2014/main" id="{3B077054-5FFF-44C6-935C-5B456493EB71}"/>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Copying and Pasting Sheets</a:t>
            </a:r>
          </a:p>
        </p:txBody>
      </p:sp>
    </p:spTree>
    <p:custDataLst>
      <p:tags r:id="rId1"/>
    </p:custDataLst>
    <p:extLst>
      <p:ext uri="{BB962C8B-B14F-4D97-AF65-F5344CB8AC3E}">
        <p14:creationId xmlns:p14="http://schemas.microsoft.com/office/powerpoint/2010/main" val="132624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2E075BBC-3306-4B86-B9DD-1C60F869F7F8}"/>
              </a:ext>
            </a:extLst>
          </p:cNvPr>
          <p:cNvPicPr>
            <a:picLocks noGrp="1"/>
          </p:cNvPicPr>
          <p:nvPr>
            <p:ph idx="1"/>
          </p:nvPr>
        </p:nvPicPr>
        <p:blipFill rotWithShape="1">
          <a:blip r:embed="rId4"/>
          <a:srcRect l="33173" t="25656" r="31090" b="31586"/>
          <a:stretch/>
        </p:blipFill>
        <p:spPr bwMode="auto">
          <a:xfrm>
            <a:off x="743734" y="1371599"/>
            <a:ext cx="4209266" cy="2685359"/>
          </a:xfrm>
          <a:prstGeom prst="rect">
            <a:avLst/>
          </a:prstGeom>
          <a:ln>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C3A51B8A-E309-45E2-BD1A-702327032205}"/>
              </a:ext>
            </a:extLst>
          </p:cNvPr>
          <p:cNvPicPr/>
          <p:nvPr/>
        </p:nvPicPr>
        <p:blipFill rotWithShape="1">
          <a:blip r:embed="rId5"/>
          <a:srcRect l="30609" t="27081" r="29007" b="29875"/>
          <a:stretch/>
        </p:blipFill>
        <p:spPr bwMode="auto">
          <a:xfrm>
            <a:off x="3962400" y="2186547"/>
            <a:ext cx="4953000" cy="3200400"/>
          </a:xfrm>
          <a:prstGeom prst="rect">
            <a:avLst/>
          </a:prstGeom>
          <a:ln>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FC3A082C-0912-4769-9854-CB90D3A45B30}"/>
              </a:ext>
            </a:extLst>
          </p:cNvPr>
          <p:cNvPicPr/>
          <p:nvPr/>
        </p:nvPicPr>
        <p:blipFill rotWithShape="1">
          <a:blip r:embed="rId6"/>
          <a:srcRect l="12662" t="4561" r="70008" b="79252"/>
          <a:stretch/>
        </p:blipFill>
        <p:spPr bwMode="auto">
          <a:xfrm>
            <a:off x="8305800" y="4419600"/>
            <a:ext cx="2819400" cy="1524000"/>
          </a:xfrm>
          <a:prstGeom prst="rect">
            <a:avLst/>
          </a:prstGeom>
          <a:ln>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7" name="Left Arrow 159">
            <a:extLst>
              <a:ext uri="{FF2B5EF4-FFF2-40B4-BE49-F238E27FC236}">
                <a16:creationId xmlns:a16="http://schemas.microsoft.com/office/drawing/2014/main" id="{97E9B590-71FE-428C-9E9B-53C8FF1BC6C9}"/>
              </a:ext>
            </a:extLst>
          </p:cNvPr>
          <p:cNvSpPr/>
          <p:nvPr/>
        </p:nvSpPr>
        <p:spPr>
          <a:xfrm>
            <a:off x="10363200" y="4665382"/>
            <a:ext cx="1269475" cy="632608"/>
          </a:xfrm>
          <a:prstGeom prst="leftArrow">
            <a:avLst/>
          </a:prstGeom>
          <a:solidFill>
            <a:schemeClr val="accent2">
              <a:lumMod val="20000"/>
              <a:lumOff val="80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 Refresh</a:t>
            </a:r>
            <a:endParaRPr lang="en-US"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9" name="Left Arrow 159">
            <a:extLst>
              <a:ext uri="{FF2B5EF4-FFF2-40B4-BE49-F238E27FC236}">
                <a16:creationId xmlns:a16="http://schemas.microsoft.com/office/drawing/2014/main" id="{21A147AC-351C-432C-871F-AA92CFD459DB}"/>
              </a:ext>
            </a:extLst>
          </p:cNvPr>
          <p:cNvSpPr/>
          <p:nvPr/>
        </p:nvSpPr>
        <p:spPr>
          <a:xfrm>
            <a:off x="7488309" y="4411022"/>
            <a:ext cx="1046092" cy="584888"/>
          </a:xfrm>
          <a:prstGeom prst="leftArrow">
            <a:avLst/>
          </a:prstGeom>
          <a:solidFill>
            <a:schemeClr val="accent2">
              <a:lumMod val="20000"/>
              <a:lumOff val="80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Yes </a:t>
            </a:r>
            <a:endParaRPr lang="en-US"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E8EA3CBD-C0CE-4E91-9144-D6E2890C206A}"/>
              </a:ext>
            </a:extLst>
          </p:cNvPr>
          <p:cNvSpPr/>
          <p:nvPr/>
        </p:nvSpPr>
        <p:spPr>
          <a:xfrm>
            <a:off x="687496" y="903974"/>
            <a:ext cx="6878845" cy="382284"/>
          </a:xfrm>
          <a:prstGeom prst="rect">
            <a:avLst/>
          </a:prstGeom>
        </p:spPr>
        <p:txBody>
          <a:bodyPr wrap="square">
            <a:spAutoFit/>
          </a:bodyPr>
          <a:lstStyle/>
          <a:p>
            <a:pPr marL="0" marR="0">
              <a:lnSpc>
                <a:spcPct val="115000"/>
              </a:lnSpc>
              <a:spcBef>
                <a:spcPts val="0"/>
              </a:spcBef>
              <a:spcAft>
                <a:spcPts val="1000"/>
              </a:spcAft>
            </a:pPr>
            <a:r>
              <a:rPr lang="en-US" dirty="0">
                <a:latin typeface="Arial Narrow" panose="020B0606020202030204" pitchFamily="34" charset="0"/>
                <a:ea typeface="Times New Roman" panose="02020603050405020304" pitchFamily="18" charset="0"/>
                <a:cs typeface="Times New Roman" panose="02020603050405020304" pitchFamily="18" charset="0"/>
              </a:rPr>
              <a:t>The POV will match that of the sheet that was initially copied. </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1" name="Rectangle 4">
            <a:extLst>
              <a:ext uri="{FF2B5EF4-FFF2-40B4-BE49-F238E27FC236}">
                <a16:creationId xmlns:a16="http://schemas.microsoft.com/office/drawing/2014/main" id="{41130FA8-6BC8-4E0A-98F1-A2A019349205}"/>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Copying and Pasting Sheets</a:t>
            </a:r>
          </a:p>
        </p:txBody>
      </p:sp>
    </p:spTree>
    <p:custDataLst>
      <p:tags r:id="rId1"/>
    </p:custDataLst>
    <p:extLst>
      <p:ext uri="{BB962C8B-B14F-4D97-AF65-F5344CB8AC3E}">
        <p14:creationId xmlns:p14="http://schemas.microsoft.com/office/powerpoint/2010/main" val="4224050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7C6C9824-DE60-4E2A-B55B-45C222AC666A}"/>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Is Smart View Downloaded?</a:t>
            </a:r>
          </a:p>
        </p:txBody>
      </p:sp>
      <p:sp>
        <p:nvSpPr>
          <p:cNvPr id="4" name="Rectangle 3">
            <a:extLst>
              <a:ext uri="{FF2B5EF4-FFF2-40B4-BE49-F238E27FC236}">
                <a16:creationId xmlns:a16="http://schemas.microsoft.com/office/drawing/2014/main" id="{C38B29EA-0BAE-4EDF-A321-AEA51851D3F1}"/>
              </a:ext>
            </a:extLst>
          </p:cNvPr>
          <p:cNvSpPr/>
          <p:nvPr/>
        </p:nvSpPr>
        <p:spPr>
          <a:xfrm>
            <a:off x="762000" y="1066800"/>
            <a:ext cx="11125200" cy="1323439"/>
          </a:xfrm>
          <a:prstGeom prst="rect">
            <a:avLst/>
          </a:prstGeom>
        </p:spPr>
        <p:txBody>
          <a:bodyPr wrap="square">
            <a:spAutoFit/>
          </a:bodyPr>
          <a:lstStyle/>
          <a:p>
            <a:pPr>
              <a:buNone/>
            </a:pPr>
            <a:r>
              <a:rPr lang="en-US" sz="2000" dirty="0">
                <a:latin typeface="Arial Narrow" panose="020B0606020202030204" pitchFamily="34" charset="0"/>
              </a:rPr>
              <a:t>How can you tell if you Smart View is downloaded in your system? </a:t>
            </a:r>
          </a:p>
          <a:p>
            <a:pPr marL="342900" indent="-342900">
              <a:buFont typeface="Arial" panose="020B0604020202020204" pitchFamily="34" charset="0"/>
              <a:buChar char="•"/>
            </a:pPr>
            <a:r>
              <a:rPr lang="en-US" sz="2000" dirty="0">
                <a:latin typeface="Arial Narrow" panose="020B0606020202030204" pitchFamily="34" charset="0"/>
              </a:rPr>
              <a:t>When Smart View is downloaded in your system, it creates a Smart View ribbon in Excel. </a:t>
            </a:r>
          </a:p>
          <a:p>
            <a:pPr marL="342900" indent="-342900">
              <a:buFont typeface="Arial" panose="020B0604020202020204" pitchFamily="34" charset="0"/>
              <a:buChar char="•"/>
            </a:pPr>
            <a:r>
              <a:rPr lang="en-US" sz="2000" dirty="0">
                <a:latin typeface="Arial Narrow" panose="020B0606020202030204" pitchFamily="34" charset="0"/>
              </a:rPr>
              <a:t>If this ribbon is not found, either Smart View is not installed or the process of installation requires additional steps</a:t>
            </a:r>
          </a:p>
          <a:p>
            <a:pPr marL="800100" lvl="1" indent="-342900">
              <a:buFont typeface="Arial" panose="020B0604020202020204" pitchFamily="34" charset="0"/>
              <a:buChar char="•"/>
            </a:pPr>
            <a:r>
              <a:rPr lang="en-US" sz="2000" dirty="0">
                <a:latin typeface="Arial Narrow" panose="020B0606020202030204" pitchFamily="34" charset="0"/>
              </a:rPr>
              <a:t>If Smart View is not installed, please contact your institution’s IT Department.</a:t>
            </a:r>
          </a:p>
        </p:txBody>
      </p:sp>
      <p:pic>
        <p:nvPicPr>
          <p:cNvPr id="3" name="Picture 2">
            <a:extLst>
              <a:ext uri="{FF2B5EF4-FFF2-40B4-BE49-F238E27FC236}">
                <a16:creationId xmlns:a16="http://schemas.microsoft.com/office/drawing/2014/main" id="{405FB85D-D0B4-4583-B662-B1EBD06B11A6}"/>
              </a:ext>
            </a:extLst>
          </p:cNvPr>
          <p:cNvPicPr>
            <a:picLocks noChangeAspect="1"/>
          </p:cNvPicPr>
          <p:nvPr/>
        </p:nvPicPr>
        <p:blipFill>
          <a:blip r:embed="rId3"/>
          <a:stretch>
            <a:fillRect/>
          </a:stretch>
        </p:blipFill>
        <p:spPr>
          <a:xfrm>
            <a:off x="990600" y="2667000"/>
            <a:ext cx="10096500" cy="3019425"/>
          </a:xfrm>
          <a:prstGeom prst="rect">
            <a:avLst/>
          </a:prstGeom>
          <a:ln>
            <a:solidFill>
              <a:schemeClr val="tx1"/>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2CC34CEC-05BA-4555-A221-C6A2C973E521}"/>
              </a:ext>
            </a:extLst>
          </p:cNvPr>
          <p:cNvSpPr/>
          <p:nvPr/>
        </p:nvSpPr>
        <p:spPr>
          <a:xfrm>
            <a:off x="6629400" y="3039208"/>
            <a:ext cx="1066800" cy="38100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28575">
                <a:solidFill>
                  <a:srgbClr val="FF0000"/>
                </a:solidFill>
              </a:ln>
            </a:endParaRPr>
          </a:p>
        </p:txBody>
      </p:sp>
    </p:spTree>
    <p:custDataLst>
      <p:tags r:id="rId1"/>
    </p:custDataLst>
    <p:extLst>
      <p:ext uri="{BB962C8B-B14F-4D97-AF65-F5344CB8AC3E}">
        <p14:creationId xmlns:p14="http://schemas.microsoft.com/office/powerpoint/2010/main" val="42250367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Blackboard">
            <a:extLst>
              <a:ext uri="{FF2B5EF4-FFF2-40B4-BE49-F238E27FC236}">
                <a16:creationId xmlns:a16="http://schemas.microsoft.com/office/drawing/2014/main" id="{6B54F211-F313-41A4-86AA-ABA2DD9714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1200" y="2286000"/>
            <a:ext cx="2057400" cy="2057400"/>
          </a:xfrm>
          <a:prstGeom prst="rect">
            <a:avLst/>
          </a:prstGeom>
        </p:spPr>
      </p:pic>
      <p:sp>
        <p:nvSpPr>
          <p:cNvPr id="5" name="Title 3">
            <a:extLst>
              <a:ext uri="{FF2B5EF4-FFF2-40B4-BE49-F238E27FC236}">
                <a16:creationId xmlns:a16="http://schemas.microsoft.com/office/drawing/2014/main" id="{0BC71C47-033E-4A2D-9BC0-FBAE1DC781AF}"/>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dirty="0">
                <a:solidFill>
                  <a:srgbClr val="700000"/>
                </a:solidFill>
              </a:rPr>
              <a:t>Course Summary</a:t>
            </a:r>
          </a:p>
        </p:txBody>
      </p:sp>
    </p:spTree>
    <p:custDataLst>
      <p:tags r:id="rId1"/>
    </p:custDataLst>
    <p:extLst>
      <p:ext uri="{BB962C8B-B14F-4D97-AF65-F5344CB8AC3E}">
        <p14:creationId xmlns:p14="http://schemas.microsoft.com/office/powerpoint/2010/main" val="2421359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1407855"/>
            <a:ext cx="8747759" cy="2554545"/>
          </a:xfrm>
          <a:prstGeom prst="rect">
            <a:avLst/>
          </a:prstGeom>
          <a:noFill/>
        </p:spPr>
        <p:txBody>
          <a:bodyPr wrap="square" rtlCol="0">
            <a:spAutoFit/>
          </a:bodyPr>
          <a:lstStyle/>
          <a:p>
            <a:r>
              <a:rPr lang="en-US" sz="2000" dirty="0">
                <a:latin typeface="Arial Narrow" panose="020B0606020202030204" pitchFamily="34" charset="0"/>
              </a:rPr>
              <a:t>In this course, you have been introduced to the PlanUW system. </a:t>
            </a:r>
          </a:p>
          <a:p>
            <a:endParaRPr lang="en-US" sz="2000" dirty="0">
              <a:latin typeface="Arial Narrow" panose="020B0606020202030204" pitchFamily="34" charset="0"/>
            </a:endParaRPr>
          </a:p>
          <a:p>
            <a:r>
              <a:rPr lang="en-US" sz="2000" dirty="0">
                <a:latin typeface="Arial Narrow" panose="020B0606020202030204" pitchFamily="34" charset="0"/>
              </a:rPr>
              <a:t>You have learned about:</a:t>
            </a:r>
          </a:p>
          <a:p>
            <a:pPr marL="342900" indent="-342900">
              <a:buClr>
                <a:srgbClr val="C00000"/>
              </a:buClr>
              <a:buFont typeface="Wingdings" panose="05000000000000000000" pitchFamily="2" charset="2"/>
              <a:buChar char="ü"/>
            </a:pPr>
            <a:r>
              <a:rPr lang="en-US" sz="2000" dirty="0">
                <a:latin typeface="Arial Narrow" panose="020B0606020202030204" pitchFamily="34" charset="0"/>
              </a:rPr>
              <a:t>An overview of Smart View in the PlanUW system</a:t>
            </a:r>
          </a:p>
          <a:p>
            <a:pPr marL="342900" indent="-342900">
              <a:buClr>
                <a:srgbClr val="C00000"/>
              </a:buClr>
              <a:buFont typeface="Wingdings" panose="05000000000000000000" pitchFamily="2" charset="2"/>
              <a:buChar char="ü"/>
            </a:pPr>
            <a:r>
              <a:rPr lang="en-US" sz="2000" dirty="0">
                <a:latin typeface="Arial Narrow" panose="020B0606020202030204" pitchFamily="34" charset="0"/>
              </a:rPr>
              <a:t>Smart View Options Setup</a:t>
            </a:r>
          </a:p>
          <a:p>
            <a:pPr marL="342900" indent="-342900">
              <a:buClr>
                <a:srgbClr val="C00000"/>
              </a:buClr>
              <a:buFont typeface="Wingdings" panose="05000000000000000000" pitchFamily="2" charset="2"/>
              <a:buChar char="ü"/>
            </a:pPr>
            <a:r>
              <a:rPr lang="en-US" sz="2000" dirty="0">
                <a:latin typeface="Arial Narrow" panose="020B0606020202030204" pitchFamily="34" charset="0"/>
              </a:rPr>
              <a:t>Opening Forms and Reports in Excel</a:t>
            </a:r>
          </a:p>
          <a:p>
            <a:pPr marL="342900" indent="-342900">
              <a:buClr>
                <a:srgbClr val="C00000"/>
              </a:buClr>
              <a:buFont typeface="Wingdings" panose="05000000000000000000" pitchFamily="2" charset="2"/>
              <a:buChar char="ü"/>
            </a:pPr>
            <a:r>
              <a:rPr lang="en-US" sz="2000" dirty="0">
                <a:latin typeface="Arial Narrow" panose="020B0606020202030204" pitchFamily="34" charset="0"/>
              </a:rPr>
              <a:t>Connecting via the Panel option in Smart View</a:t>
            </a:r>
          </a:p>
          <a:p>
            <a:pPr marL="342900" indent="-342900">
              <a:buClr>
                <a:srgbClr val="C00000"/>
              </a:buClr>
              <a:buFont typeface="Wingdings" panose="05000000000000000000" pitchFamily="2" charset="2"/>
              <a:buChar char="ü"/>
            </a:pPr>
            <a:r>
              <a:rPr lang="en-US" sz="2000" dirty="0">
                <a:latin typeface="Arial Narrow" panose="020B0606020202030204" pitchFamily="34" charset="0"/>
              </a:rPr>
              <a:t>Using Smart View!</a:t>
            </a:r>
          </a:p>
        </p:txBody>
      </p:sp>
      <p:sp>
        <p:nvSpPr>
          <p:cNvPr id="9" name="Rectangle 4">
            <a:extLst>
              <a:ext uri="{FF2B5EF4-FFF2-40B4-BE49-F238E27FC236}">
                <a16:creationId xmlns:a16="http://schemas.microsoft.com/office/drawing/2014/main" id="{53B6C511-E984-40D7-9B13-7C1A7718BC79}"/>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Completed Course Summary</a:t>
            </a:r>
          </a:p>
        </p:txBody>
      </p:sp>
      <p:pic>
        <p:nvPicPr>
          <p:cNvPr id="3" name="Graphic 2" descr="Checkmark">
            <a:extLst>
              <a:ext uri="{FF2B5EF4-FFF2-40B4-BE49-F238E27FC236}">
                <a16:creationId xmlns:a16="http://schemas.microsoft.com/office/drawing/2014/main" id="{DF53A75A-CEC1-4375-B5A4-ACB698E7AE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62800" y="1981200"/>
            <a:ext cx="1752600" cy="17526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9227216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1143000"/>
            <a:ext cx="11277600" cy="2554545"/>
          </a:xfrm>
          <a:prstGeom prst="rect">
            <a:avLst/>
          </a:prstGeom>
          <a:noFill/>
        </p:spPr>
        <p:txBody>
          <a:bodyPr wrap="square" rtlCol="0">
            <a:spAutoFit/>
          </a:bodyPr>
          <a:lstStyle/>
          <a:p>
            <a:r>
              <a:rPr lang="en-US" sz="2000" dirty="0">
                <a:latin typeface="Arial Narrow" panose="020B0606020202030204" pitchFamily="34" charset="0"/>
              </a:rPr>
              <a:t>You can use the following resources for reference and support:</a:t>
            </a:r>
          </a:p>
          <a:p>
            <a:pPr marL="342900" indent="-342900">
              <a:buFont typeface="Arial" panose="020B0604020202020204" pitchFamily="34" charset="0"/>
              <a:buChar char="•"/>
            </a:pPr>
            <a:r>
              <a:rPr lang="en-US" sz="2000" dirty="0">
                <a:latin typeface="Arial Narrow" panose="020B0606020202030204" pitchFamily="34" charset="0"/>
              </a:rPr>
              <a:t>This course, located on the UW System Website/Plan UW: Planning &amp; Budgeting Cloud Service</a:t>
            </a:r>
          </a:p>
          <a:p>
            <a:pPr marL="342900" indent="-342900">
              <a:buFont typeface="Arial" panose="020B0604020202020204" pitchFamily="34" charset="0"/>
              <a:buChar char="•"/>
            </a:pPr>
            <a:r>
              <a:rPr lang="en-US" sz="2000" dirty="0">
                <a:latin typeface="Arial Narrow" panose="020B0606020202030204" pitchFamily="34" charset="0"/>
              </a:rPr>
              <a:t>Project Website: </a:t>
            </a:r>
            <a:r>
              <a:rPr lang="en-US" sz="2000" dirty="0">
                <a:latin typeface="Arial Narrow" panose="020B0606020202030204" pitchFamily="34" charset="0"/>
                <a:hlinkClick r:id="rId3"/>
              </a:rPr>
              <a:t>https://www.wisconsin.edu/budget-planning/system-project/</a:t>
            </a:r>
            <a:endParaRPr lang="en-US" sz="2000" dirty="0">
              <a:latin typeface="Arial Narrow" panose="020B0606020202030204" pitchFamily="34" charset="0"/>
            </a:endParaRPr>
          </a:p>
          <a:p>
            <a:pPr marL="342900" indent="-342900">
              <a:buFont typeface="Arial" panose="020B0604020202020204" pitchFamily="34" charset="0"/>
              <a:buChar char="•"/>
            </a:pPr>
            <a:r>
              <a:rPr lang="en-US" sz="2000" dirty="0">
                <a:latin typeface="Arial Narrow" panose="020B0606020202030204" pitchFamily="34" charset="0"/>
              </a:rPr>
              <a:t>Coworkers and Subject Matter Experts</a:t>
            </a:r>
          </a:p>
          <a:p>
            <a:pPr marL="342900" indent="-342900">
              <a:buFont typeface="Arial" panose="020B0604020202020204" pitchFamily="34" charset="0"/>
              <a:buChar char="•"/>
            </a:pPr>
            <a:r>
              <a:rPr lang="en-US" sz="2000" dirty="0">
                <a:latin typeface="Arial Narrow" panose="020B0606020202030204" pitchFamily="34" charset="0"/>
              </a:rPr>
              <a:t>Available Quick Reference Guides:</a:t>
            </a:r>
          </a:p>
          <a:p>
            <a:pPr marL="800100" lvl="1" indent="-342900">
              <a:buFont typeface="Arial" panose="020B0604020202020204" pitchFamily="34" charset="0"/>
              <a:buChar char="•"/>
            </a:pPr>
            <a:r>
              <a:rPr lang="en-US" sz="2000" dirty="0">
                <a:latin typeface="Arial Narrow" panose="020B0606020202030204" pitchFamily="34" charset="0"/>
              </a:rPr>
              <a:t>Process KBS</a:t>
            </a:r>
          </a:p>
          <a:p>
            <a:pPr marL="800100" lvl="1" indent="-342900">
              <a:buFont typeface="Arial" panose="020B0604020202020204" pitchFamily="34" charset="0"/>
              <a:buChar char="•"/>
            </a:pPr>
            <a:r>
              <a:rPr lang="en-US" sz="2000" dirty="0">
                <a:latin typeface="Arial Narrow" panose="020B0606020202030204" pitchFamily="34" charset="0"/>
              </a:rPr>
              <a:t>Reporting KBS</a:t>
            </a:r>
          </a:p>
          <a:p>
            <a:pPr marL="800100" lvl="1" indent="-342900">
              <a:buFont typeface="Arial" panose="020B0604020202020204" pitchFamily="34" charset="0"/>
              <a:buChar char="•"/>
            </a:pPr>
            <a:r>
              <a:rPr lang="en-US" sz="2000" dirty="0">
                <a:latin typeface="Arial Narrow" panose="020B0606020202030204" pitchFamily="34" charset="0"/>
              </a:rPr>
              <a:t>User Guides</a:t>
            </a:r>
          </a:p>
        </p:txBody>
      </p:sp>
      <p:sp>
        <p:nvSpPr>
          <p:cNvPr id="9" name="Rectangle 4">
            <a:extLst>
              <a:ext uri="{FF2B5EF4-FFF2-40B4-BE49-F238E27FC236}">
                <a16:creationId xmlns:a16="http://schemas.microsoft.com/office/drawing/2014/main" id="{A704B79C-90A7-4D80-9909-7FB1C0637AF4}"/>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Support Resources</a:t>
            </a:r>
          </a:p>
        </p:txBody>
      </p:sp>
    </p:spTree>
    <p:custDataLst>
      <p:tags r:id="rId1"/>
    </p:custDataLst>
    <p:extLst>
      <p:ext uri="{BB962C8B-B14F-4D97-AF65-F5344CB8AC3E}">
        <p14:creationId xmlns:p14="http://schemas.microsoft.com/office/powerpoint/2010/main" val="2224877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4A0D9D77-F713-40E1-B5BE-AEF58E53A91B}"/>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dirty="0">
                <a:solidFill>
                  <a:srgbClr val="700000"/>
                </a:solidFill>
              </a:rPr>
              <a:t>Smart View Options Set Up</a:t>
            </a:r>
          </a:p>
        </p:txBody>
      </p:sp>
      <p:pic>
        <p:nvPicPr>
          <p:cNvPr id="3" name="Graphic 2" descr="List">
            <a:extLst>
              <a:ext uri="{FF2B5EF4-FFF2-40B4-BE49-F238E27FC236}">
                <a16:creationId xmlns:a16="http://schemas.microsoft.com/office/drawing/2014/main" id="{D0DAFB84-2ACF-4B5A-8275-957745C691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72400" y="2514600"/>
            <a:ext cx="1676400" cy="1676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31401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D320A88-62B1-49E2-95DA-67C8F9E7E4ED}"/>
              </a:ext>
            </a:extLst>
          </p:cNvPr>
          <p:cNvSpPr>
            <a:spLocks noGrp="1"/>
          </p:cNvSpPr>
          <p:nvPr>
            <p:ph idx="1"/>
          </p:nvPr>
        </p:nvSpPr>
        <p:spPr>
          <a:xfrm>
            <a:off x="649229" y="838200"/>
            <a:ext cx="10474271" cy="838200"/>
          </a:xfrm>
        </p:spPr>
        <p:txBody>
          <a:bodyPr/>
          <a:lstStyle/>
          <a:p>
            <a:pPr defTabSz="342900">
              <a:buNone/>
            </a:pPr>
            <a:r>
              <a:rPr lang="en-US" sz="1800" dirty="0">
                <a:ea typeface="ＭＳ Ｐゴシック" charset="0"/>
              </a:rPr>
              <a:t>To update the default URL, copy the URL below, select the Smart View Tab &gt; Options &gt;Advanced&gt; Paste URL. </a:t>
            </a:r>
          </a:p>
          <a:p>
            <a:pPr marL="285750" indent="-285750" defTabSz="342900"/>
            <a:r>
              <a:rPr lang="en-US" sz="1800" dirty="0">
                <a:solidFill>
                  <a:srgbClr val="404040"/>
                </a:solidFill>
                <a:ea typeface="ＭＳ Ｐゴシック" charset="0"/>
              </a:rPr>
              <a:t>	</a:t>
            </a:r>
            <a:r>
              <a:rPr lang="en-US" sz="1800" dirty="0">
                <a:solidFill>
                  <a:schemeClr val="tx1"/>
                </a:solidFill>
                <a:ea typeface="ＭＳ Ｐゴシック" charset="0"/>
              </a:rPr>
              <a:t>- TRAINING URL: </a:t>
            </a:r>
            <a:r>
              <a:rPr lang="en-US" sz="1800" u="sng" dirty="0">
                <a:highlight>
                  <a:srgbClr val="FFFF00"/>
                </a:highlight>
                <a:hlinkClick r:id="rId2"/>
              </a:rPr>
              <a:t>https://planning4-test-a573344.pbcs.us6.oraclecloud.com:443/HyperionPlanning/SmartView</a:t>
            </a:r>
            <a:r>
              <a:rPr lang="en-US" sz="1800" u="sng" dirty="0">
                <a:highlight>
                  <a:srgbClr val="FFFF00"/>
                </a:highlight>
              </a:rPr>
              <a:t> </a:t>
            </a:r>
            <a:endParaRPr lang="en-US" sz="1800" dirty="0">
              <a:solidFill>
                <a:srgbClr val="404040"/>
              </a:solidFill>
              <a:highlight>
                <a:srgbClr val="FFFF00"/>
              </a:highlight>
              <a:ea typeface="ＭＳ Ｐゴシック" charset="0"/>
            </a:endParaRPr>
          </a:p>
          <a:p>
            <a:pPr marL="0" indent="0" defTabSz="342900">
              <a:buNone/>
            </a:pPr>
            <a:endParaRPr lang="en-US" dirty="0"/>
          </a:p>
        </p:txBody>
      </p:sp>
      <p:pic>
        <p:nvPicPr>
          <p:cNvPr id="7" name="Picture 6">
            <a:extLst>
              <a:ext uri="{FF2B5EF4-FFF2-40B4-BE49-F238E27FC236}">
                <a16:creationId xmlns:a16="http://schemas.microsoft.com/office/drawing/2014/main" id="{6C221085-6618-4B74-BB4E-F602E9732870}"/>
              </a:ext>
            </a:extLst>
          </p:cNvPr>
          <p:cNvPicPr/>
          <p:nvPr/>
        </p:nvPicPr>
        <p:blipFill>
          <a:blip r:embed="rId3"/>
          <a:stretch>
            <a:fillRect/>
          </a:stretch>
        </p:blipFill>
        <p:spPr>
          <a:xfrm>
            <a:off x="625783" y="1991136"/>
            <a:ext cx="6537017" cy="1437864"/>
          </a:xfrm>
          <a:prstGeom prst="rect">
            <a:avLst/>
          </a:prstGeom>
          <a:ln>
            <a:solidFill>
              <a:schemeClr val="tx1"/>
            </a:solidFill>
          </a:ln>
          <a:effectLst>
            <a:outerShdw blurRad="50800" dist="38100" dir="2700000" algn="tl" rotWithShape="0">
              <a:prstClr val="black">
                <a:alpha val="40000"/>
              </a:prstClr>
            </a:outerShdw>
          </a:effectLst>
        </p:spPr>
      </p:pic>
      <p:sp>
        <p:nvSpPr>
          <p:cNvPr id="10" name="Rectangle 4">
            <a:extLst>
              <a:ext uri="{FF2B5EF4-FFF2-40B4-BE49-F238E27FC236}">
                <a16:creationId xmlns:a16="http://schemas.microsoft.com/office/drawing/2014/main" id="{FE5679E3-C364-45C3-AD41-678BAAF29E60}"/>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Smart View Set Up - Setting URL</a:t>
            </a:r>
          </a:p>
        </p:txBody>
      </p:sp>
      <p:pic>
        <p:nvPicPr>
          <p:cNvPr id="12" name="Picture 11">
            <a:extLst>
              <a:ext uri="{FF2B5EF4-FFF2-40B4-BE49-F238E27FC236}">
                <a16:creationId xmlns:a16="http://schemas.microsoft.com/office/drawing/2014/main" id="{662A7B9B-B266-4B89-9C50-50F27F22B96C}"/>
              </a:ext>
            </a:extLst>
          </p:cNvPr>
          <p:cNvPicPr>
            <a:picLocks noChangeAspect="1"/>
          </p:cNvPicPr>
          <p:nvPr/>
        </p:nvPicPr>
        <p:blipFill>
          <a:blip r:embed="rId4"/>
          <a:stretch>
            <a:fillRect/>
          </a:stretch>
        </p:blipFill>
        <p:spPr>
          <a:xfrm>
            <a:off x="5763756" y="1586587"/>
            <a:ext cx="5446771" cy="4661813"/>
          </a:xfrm>
          <a:prstGeom prst="rect">
            <a:avLst/>
          </a:prstGeom>
          <a:ln>
            <a:solidFill>
              <a:schemeClr val="tx1"/>
            </a:solidFill>
          </a:ln>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42B1CFAE-CD50-491A-9295-5D0490A3E971}"/>
              </a:ext>
            </a:extLst>
          </p:cNvPr>
          <p:cNvSpPr/>
          <p:nvPr/>
        </p:nvSpPr>
        <p:spPr>
          <a:xfrm>
            <a:off x="8991600" y="2294792"/>
            <a:ext cx="1905335" cy="23003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90DBEA5-F22C-49F3-BFC4-7848EF359CA9}"/>
              </a:ext>
            </a:extLst>
          </p:cNvPr>
          <p:cNvSpPr/>
          <p:nvPr/>
        </p:nvSpPr>
        <p:spPr>
          <a:xfrm>
            <a:off x="4299105" y="2362200"/>
            <a:ext cx="609935" cy="85030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648D7046-E5D2-473C-8BF5-92C9337D69EE}"/>
              </a:ext>
            </a:extLst>
          </p:cNvPr>
          <p:cNvSpPr txBox="1">
            <a:spLocks/>
          </p:cNvSpPr>
          <p:nvPr/>
        </p:nvSpPr>
        <p:spPr>
          <a:xfrm>
            <a:off x="1752600" y="4191000"/>
            <a:ext cx="3770371" cy="838200"/>
          </a:xfrm>
          <a:prstGeom prst="rect">
            <a:avLst/>
          </a:prstGeom>
        </p:spPr>
        <p:txBody>
          <a:bodyPr/>
          <a:lstStyle>
            <a:lvl1pPr marL="182880" indent="-182880" algn="l" defTabSz="914400" rtl="0" eaLnBrk="1" latinLnBrk="0" hangingPunct="1">
              <a:spcBef>
                <a:spcPct val="20000"/>
              </a:spcBef>
              <a:buFont typeface="Wingdings" panose="05000000000000000000" pitchFamily="2" charset="2"/>
              <a:buChar char="§"/>
              <a:defRPr sz="16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Wingdings" panose="05000000000000000000" pitchFamily="2" charset="2"/>
              <a:buChar char="Ø"/>
              <a:defRPr sz="12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342900">
              <a:buFont typeface="Wingdings" panose="05000000000000000000" pitchFamily="2" charset="2"/>
              <a:buNone/>
            </a:pPr>
            <a:r>
              <a:rPr lang="en-US" sz="1800" i="1" dirty="0"/>
              <a:t>To continue, DO NOT click on OK yet. Move on to the next slide to continue with the set up</a:t>
            </a:r>
          </a:p>
        </p:txBody>
      </p:sp>
      <p:pic>
        <p:nvPicPr>
          <p:cNvPr id="13" name="Graphic 12" descr="Information">
            <a:extLst>
              <a:ext uri="{FF2B5EF4-FFF2-40B4-BE49-F238E27FC236}">
                <a16:creationId xmlns:a16="http://schemas.microsoft.com/office/drawing/2014/main" id="{C5D4E9DA-651E-4C46-8CBB-F7A473C614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3436" y="4330714"/>
            <a:ext cx="558772" cy="558772"/>
          </a:xfrm>
          <a:prstGeom prst="rect">
            <a:avLst/>
          </a:prstGeom>
        </p:spPr>
      </p:pic>
    </p:spTree>
    <p:extLst>
      <p:ext uri="{BB962C8B-B14F-4D97-AF65-F5344CB8AC3E}">
        <p14:creationId xmlns:p14="http://schemas.microsoft.com/office/powerpoint/2010/main" val="3951111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FE5679E3-C364-45C3-AD41-678BAAF29E60}"/>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Smart View Set Up - Setting URL</a:t>
            </a:r>
          </a:p>
        </p:txBody>
      </p:sp>
      <p:graphicFrame>
        <p:nvGraphicFramePr>
          <p:cNvPr id="2" name="Table 1">
            <a:extLst>
              <a:ext uri="{FF2B5EF4-FFF2-40B4-BE49-F238E27FC236}">
                <a16:creationId xmlns:a16="http://schemas.microsoft.com/office/drawing/2014/main" id="{0810A6D1-90F5-41BE-92AC-58D8A326CEA3}"/>
              </a:ext>
            </a:extLst>
          </p:cNvPr>
          <p:cNvGraphicFramePr>
            <a:graphicFrameLocks noGrp="1"/>
          </p:cNvGraphicFramePr>
          <p:nvPr>
            <p:extLst>
              <p:ext uri="{D42A27DB-BD31-4B8C-83A1-F6EECF244321}">
                <p14:modId xmlns:p14="http://schemas.microsoft.com/office/powerpoint/2010/main" val="109575490"/>
              </p:ext>
            </p:extLst>
          </p:nvPr>
        </p:nvGraphicFramePr>
        <p:xfrm>
          <a:off x="1219200" y="1371600"/>
          <a:ext cx="9982200" cy="4571998"/>
        </p:xfrm>
        <a:graphic>
          <a:graphicData uri="http://schemas.openxmlformats.org/drawingml/2006/table">
            <a:tbl>
              <a:tblPr firstRow="1" bandRow="1">
                <a:tableStyleId>{5C22544A-7EE6-4342-B048-85BDC9FD1C3A}</a:tableStyleId>
              </a:tblPr>
              <a:tblGrid>
                <a:gridCol w="1520565">
                  <a:extLst>
                    <a:ext uri="{9D8B030D-6E8A-4147-A177-3AD203B41FA5}">
                      <a16:colId xmlns:a16="http://schemas.microsoft.com/office/drawing/2014/main" val="1902485931"/>
                    </a:ext>
                  </a:extLst>
                </a:gridCol>
                <a:gridCol w="8461635">
                  <a:extLst>
                    <a:ext uri="{9D8B030D-6E8A-4147-A177-3AD203B41FA5}">
                      <a16:colId xmlns:a16="http://schemas.microsoft.com/office/drawing/2014/main" val="3161160395"/>
                    </a:ext>
                  </a:extLst>
                </a:gridCol>
              </a:tblGrid>
              <a:tr h="550438">
                <a:tc>
                  <a:txBody>
                    <a:bodyPr/>
                    <a:lstStyle/>
                    <a:p>
                      <a:pPr marL="0" marR="0" algn="ctr">
                        <a:lnSpc>
                          <a:spcPct val="107000"/>
                        </a:lnSpc>
                        <a:spcBef>
                          <a:spcPts val="0"/>
                        </a:spcBef>
                        <a:spcAft>
                          <a:spcPts val="0"/>
                        </a:spcAft>
                      </a:pPr>
                      <a:r>
                        <a:rPr lang="en-US" sz="1800" dirty="0">
                          <a:effectLst/>
                          <a:latin typeface="Arial Narrow" panose="020B0606020202030204" pitchFamily="34" charset="0"/>
                        </a:rPr>
                        <a:t>POD</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a:solidFill>
                      <a:schemeClr val="accent2">
                        <a:lumMod val="75000"/>
                      </a:schemeClr>
                    </a:solidFill>
                  </a:tcPr>
                </a:tc>
                <a:tc>
                  <a:txBody>
                    <a:bodyPr/>
                    <a:lstStyle/>
                    <a:p>
                      <a:pPr marL="0" marR="0" algn="ctr">
                        <a:lnSpc>
                          <a:spcPct val="107000"/>
                        </a:lnSpc>
                        <a:spcBef>
                          <a:spcPts val="0"/>
                        </a:spcBef>
                        <a:spcAft>
                          <a:spcPts val="0"/>
                        </a:spcAft>
                      </a:pPr>
                      <a:r>
                        <a:rPr lang="en-US" sz="1800" dirty="0">
                          <a:effectLst/>
                          <a:latin typeface="Arial Narrow" panose="020B0606020202030204" pitchFamily="34" charset="0"/>
                        </a:rPr>
                        <a:t>LINK TO TEST ENVIRONMENT    </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a:solidFill>
                      <a:schemeClr val="accent2">
                        <a:lumMod val="75000"/>
                      </a:schemeClr>
                    </a:solidFill>
                  </a:tcPr>
                </a:tc>
                <a:extLst>
                  <a:ext uri="{0D108BD9-81ED-4DB2-BD59-A6C34878D82A}">
                    <a16:rowId xmlns:a16="http://schemas.microsoft.com/office/drawing/2014/main" val="1815286222"/>
                  </a:ext>
                </a:extLst>
              </a:tr>
              <a:tr h="804312">
                <a:tc>
                  <a:txBody>
                    <a:bodyPr/>
                    <a:lstStyle/>
                    <a:p>
                      <a:pPr marL="0" marR="0" algn="l">
                        <a:lnSpc>
                          <a:spcPct val="107000"/>
                        </a:lnSpc>
                        <a:spcBef>
                          <a:spcPts val="0"/>
                        </a:spcBef>
                        <a:spcAft>
                          <a:spcPts val="0"/>
                        </a:spcAft>
                      </a:pPr>
                      <a:r>
                        <a:rPr lang="en-US" sz="1800" dirty="0">
                          <a:effectLst/>
                          <a:latin typeface="Arial Narrow" panose="020B0606020202030204" pitchFamily="34" charset="0"/>
                        </a:rPr>
                        <a:t>PLNUWNE</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0800" marR="50800" marT="50800" marB="50800" anchor="ctr">
                    <a:solidFill>
                      <a:schemeClr val="bg1">
                        <a:lumMod val="85000"/>
                      </a:schemeClr>
                    </a:solidFill>
                  </a:tcPr>
                </a:tc>
                <a:tc>
                  <a:txBody>
                    <a:bodyPr/>
                    <a:lstStyle/>
                    <a:p>
                      <a:pPr marL="0" marR="0" algn="just">
                        <a:lnSpc>
                          <a:spcPct val="107000"/>
                        </a:lnSpc>
                        <a:spcBef>
                          <a:spcPts val="0"/>
                        </a:spcBef>
                        <a:spcAft>
                          <a:spcPts val="0"/>
                        </a:spcAft>
                      </a:pPr>
                      <a:r>
                        <a:rPr lang="en-US" sz="1800" u="sng" dirty="0">
                          <a:effectLst/>
                          <a:latin typeface="Arial Narrow" panose="020B0606020202030204" pitchFamily="34" charset="0"/>
                          <a:hlinkClick r:id="rId2"/>
                        </a:rPr>
                        <a:t>https://planning4-test-a573344.pbcs.us6.oraclecloud.com:443/HyperionPlanning/SmartView</a:t>
                      </a:r>
                      <a:r>
                        <a:rPr lang="en-US" sz="1800" u="sng" dirty="0">
                          <a:effectLst/>
                          <a:latin typeface="Arial Narrow" panose="020B0606020202030204" pitchFamily="34" charset="0"/>
                        </a:rPr>
                        <a:t> </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350" marR="6350" marT="6350" marB="0" anchor="ctr">
                    <a:solidFill>
                      <a:schemeClr val="bg1">
                        <a:lumMod val="85000"/>
                      </a:schemeClr>
                    </a:solidFill>
                  </a:tcPr>
                </a:tc>
                <a:extLst>
                  <a:ext uri="{0D108BD9-81ED-4DB2-BD59-A6C34878D82A}">
                    <a16:rowId xmlns:a16="http://schemas.microsoft.com/office/drawing/2014/main" val="1104520204"/>
                  </a:ext>
                </a:extLst>
              </a:tr>
              <a:tr h="804312">
                <a:tc>
                  <a:txBody>
                    <a:bodyPr/>
                    <a:lstStyle/>
                    <a:p>
                      <a:pPr marL="0" marR="0" algn="just">
                        <a:lnSpc>
                          <a:spcPct val="107000"/>
                        </a:lnSpc>
                        <a:spcBef>
                          <a:spcPts val="0"/>
                        </a:spcBef>
                        <a:spcAft>
                          <a:spcPts val="0"/>
                        </a:spcAft>
                      </a:pPr>
                      <a:r>
                        <a:rPr lang="en-US" sz="1800" dirty="0">
                          <a:effectLst/>
                          <a:latin typeface="Arial Narrow" panose="020B0606020202030204" pitchFamily="34" charset="0"/>
                        </a:rPr>
                        <a:t>PLNUWMSN</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0800" marR="50800" marT="50800" marB="50800" anchor="ctr">
                    <a:solidFill>
                      <a:schemeClr val="bg1">
                        <a:lumMod val="95000"/>
                      </a:schemeClr>
                    </a:solidFill>
                  </a:tcPr>
                </a:tc>
                <a:tc>
                  <a:txBody>
                    <a:bodyPr/>
                    <a:lstStyle/>
                    <a:p>
                      <a:pPr marL="0" marR="0" algn="just">
                        <a:lnSpc>
                          <a:spcPct val="107000"/>
                        </a:lnSpc>
                        <a:spcBef>
                          <a:spcPts val="0"/>
                        </a:spcBef>
                        <a:spcAft>
                          <a:spcPts val="0"/>
                        </a:spcAft>
                      </a:pPr>
                      <a:r>
                        <a:rPr lang="en-US" sz="1800" u="sng" dirty="0">
                          <a:effectLst/>
                          <a:latin typeface="Arial Narrow" panose="020B0606020202030204" pitchFamily="34" charset="0"/>
                          <a:hlinkClick r:id="rId3"/>
                        </a:rPr>
                        <a:t>https://planning-test-a573344.pbcs.us6.oraclecloud.com:443/HyperionPlanning/SmartView</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extLst>
                  <a:ext uri="{0D108BD9-81ED-4DB2-BD59-A6C34878D82A}">
                    <a16:rowId xmlns:a16="http://schemas.microsoft.com/office/drawing/2014/main" val="845885070"/>
                  </a:ext>
                </a:extLst>
              </a:tr>
              <a:tr h="804312">
                <a:tc>
                  <a:txBody>
                    <a:bodyPr/>
                    <a:lstStyle/>
                    <a:p>
                      <a:pPr marL="0" marR="0" algn="just">
                        <a:lnSpc>
                          <a:spcPct val="107000"/>
                        </a:lnSpc>
                        <a:spcBef>
                          <a:spcPts val="0"/>
                        </a:spcBef>
                        <a:spcAft>
                          <a:spcPts val="0"/>
                        </a:spcAft>
                      </a:pPr>
                      <a:r>
                        <a:rPr lang="en-US" sz="1800" dirty="0">
                          <a:effectLst/>
                          <a:latin typeface="Arial Narrow" panose="020B0606020202030204" pitchFamily="34" charset="0"/>
                        </a:rPr>
                        <a:t>PLNUWMIL</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0800" marR="50800" marT="50800" marB="50800" anchor="ctr">
                    <a:solidFill>
                      <a:schemeClr val="bg1">
                        <a:lumMod val="85000"/>
                      </a:schemeClr>
                    </a:solidFill>
                  </a:tcPr>
                </a:tc>
                <a:tc>
                  <a:txBody>
                    <a:bodyPr/>
                    <a:lstStyle/>
                    <a:p>
                      <a:pPr marL="0" marR="0" algn="just">
                        <a:lnSpc>
                          <a:spcPct val="107000"/>
                        </a:lnSpc>
                        <a:spcBef>
                          <a:spcPts val="0"/>
                        </a:spcBef>
                        <a:spcAft>
                          <a:spcPts val="0"/>
                        </a:spcAft>
                      </a:pPr>
                      <a:r>
                        <a:rPr lang="en-US" sz="1800" u="sng" dirty="0">
                          <a:effectLst/>
                          <a:latin typeface="Arial Narrow" panose="020B0606020202030204" pitchFamily="34" charset="0"/>
                          <a:hlinkClick r:id="rId4"/>
                        </a:rPr>
                        <a:t>https://planning2-test-a573344.pbcs.us6.oraclecloud.com:443/HyperionPlanning/SmartView</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350" marR="6350" marT="6350" marB="0" anchor="ctr">
                    <a:solidFill>
                      <a:schemeClr val="bg1">
                        <a:lumMod val="85000"/>
                      </a:schemeClr>
                    </a:solidFill>
                  </a:tcPr>
                </a:tc>
                <a:extLst>
                  <a:ext uri="{0D108BD9-81ED-4DB2-BD59-A6C34878D82A}">
                    <a16:rowId xmlns:a16="http://schemas.microsoft.com/office/drawing/2014/main" val="626290593"/>
                  </a:ext>
                </a:extLst>
              </a:tr>
              <a:tr h="804312">
                <a:tc>
                  <a:txBody>
                    <a:bodyPr/>
                    <a:lstStyle/>
                    <a:p>
                      <a:pPr marL="0" marR="0" algn="just">
                        <a:lnSpc>
                          <a:spcPct val="107000"/>
                        </a:lnSpc>
                        <a:spcBef>
                          <a:spcPts val="0"/>
                        </a:spcBef>
                        <a:spcAft>
                          <a:spcPts val="0"/>
                        </a:spcAft>
                      </a:pPr>
                      <a:r>
                        <a:rPr lang="en-US" sz="1800" dirty="0">
                          <a:effectLst/>
                          <a:latin typeface="Arial Narrow" panose="020B0606020202030204" pitchFamily="34" charset="0"/>
                        </a:rPr>
                        <a:t>PLNUWSO</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0800" marR="50800" marT="50800" marB="50800" anchor="ctr">
                    <a:solidFill>
                      <a:schemeClr val="bg1">
                        <a:lumMod val="95000"/>
                      </a:schemeClr>
                    </a:solidFill>
                  </a:tcPr>
                </a:tc>
                <a:tc>
                  <a:txBody>
                    <a:bodyPr/>
                    <a:lstStyle/>
                    <a:p>
                      <a:pPr marL="0" marR="0" algn="just">
                        <a:lnSpc>
                          <a:spcPct val="107000"/>
                        </a:lnSpc>
                        <a:spcBef>
                          <a:spcPts val="0"/>
                        </a:spcBef>
                        <a:spcAft>
                          <a:spcPts val="0"/>
                        </a:spcAft>
                      </a:pPr>
                      <a:r>
                        <a:rPr lang="en-US" sz="1800" u="sng" dirty="0">
                          <a:effectLst/>
                          <a:latin typeface="Arial Narrow" panose="020B0606020202030204" pitchFamily="34" charset="0"/>
                          <a:hlinkClick r:id="rId5"/>
                        </a:rPr>
                        <a:t>https://planning3-test-a573344.pbcs.us6.oraclecloud.com:443/HyperionPlanning/SmartView</a:t>
                      </a:r>
                      <a:r>
                        <a:rPr lang="en-US" sz="1800" u="sng" dirty="0">
                          <a:effectLst/>
                          <a:latin typeface="Arial Narrow" panose="020B0606020202030204" pitchFamily="34" charset="0"/>
                        </a:rPr>
                        <a:t> </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extLst>
                  <a:ext uri="{0D108BD9-81ED-4DB2-BD59-A6C34878D82A}">
                    <a16:rowId xmlns:a16="http://schemas.microsoft.com/office/drawing/2014/main" val="3927710711"/>
                  </a:ext>
                </a:extLst>
              </a:tr>
              <a:tr h="804312">
                <a:tc>
                  <a:txBody>
                    <a:bodyPr/>
                    <a:lstStyle/>
                    <a:p>
                      <a:pPr marL="0" marR="0" algn="just">
                        <a:lnSpc>
                          <a:spcPct val="107000"/>
                        </a:lnSpc>
                        <a:spcBef>
                          <a:spcPts val="0"/>
                        </a:spcBef>
                        <a:spcAft>
                          <a:spcPts val="0"/>
                        </a:spcAft>
                      </a:pPr>
                      <a:r>
                        <a:rPr lang="en-US" sz="1800" dirty="0">
                          <a:effectLst/>
                          <a:latin typeface="Arial Narrow" panose="020B0606020202030204" pitchFamily="34" charset="0"/>
                        </a:rPr>
                        <a:t>PLNUWWST</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0800" marR="50800" marT="50800" marB="50800" anchor="ctr">
                    <a:solidFill>
                      <a:schemeClr val="bg1">
                        <a:lumMod val="85000"/>
                      </a:schemeClr>
                    </a:solidFill>
                  </a:tcPr>
                </a:tc>
                <a:tc>
                  <a:txBody>
                    <a:bodyPr/>
                    <a:lstStyle/>
                    <a:p>
                      <a:pPr marL="0" marR="0" algn="just">
                        <a:lnSpc>
                          <a:spcPct val="107000"/>
                        </a:lnSpc>
                        <a:spcBef>
                          <a:spcPts val="0"/>
                        </a:spcBef>
                        <a:spcAft>
                          <a:spcPts val="0"/>
                        </a:spcAft>
                      </a:pPr>
                      <a:r>
                        <a:rPr lang="en-US" sz="1800" u="sng" dirty="0">
                          <a:effectLst/>
                          <a:latin typeface="Arial Narrow" panose="020B0606020202030204" pitchFamily="34" charset="0"/>
                          <a:hlinkClick r:id="rId6"/>
                        </a:rPr>
                        <a:t>https://planning5-test-a573344.pbcs.us6.oraclecloud.com:443/HyperionPlanning/SmartView</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350" marR="6350" marT="6350" marB="0" anchor="ctr">
                    <a:solidFill>
                      <a:schemeClr val="bg1">
                        <a:lumMod val="85000"/>
                      </a:schemeClr>
                    </a:solidFill>
                  </a:tcPr>
                </a:tc>
                <a:extLst>
                  <a:ext uri="{0D108BD9-81ED-4DB2-BD59-A6C34878D82A}">
                    <a16:rowId xmlns:a16="http://schemas.microsoft.com/office/drawing/2014/main" val="3544411194"/>
                  </a:ext>
                </a:extLst>
              </a:tr>
            </a:tbl>
          </a:graphicData>
        </a:graphic>
      </p:graphicFrame>
    </p:spTree>
    <p:extLst>
      <p:ext uri="{BB962C8B-B14F-4D97-AF65-F5344CB8AC3E}">
        <p14:creationId xmlns:p14="http://schemas.microsoft.com/office/powerpoint/2010/main" val="2116587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FE5679E3-C364-45C3-AD41-678BAAF29E60}"/>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Unchecking all Suppression – Data Options</a:t>
            </a:r>
          </a:p>
        </p:txBody>
      </p:sp>
      <p:grpSp>
        <p:nvGrpSpPr>
          <p:cNvPr id="9" name="Group 8">
            <a:extLst>
              <a:ext uri="{FF2B5EF4-FFF2-40B4-BE49-F238E27FC236}">
                <a16:creationId xmlns:a16="http://schemas.microsoft.com/office/drawing/2014/main" id="{5C6A43DF-6C60-4696-A58C-D85E2362D61D}"/>
              </a:ext>
            </a:extLst>
          </p:cNvPr>
          <p:cNvGrpSpPr/>
          <p:nvPr/>
        </p:nvGrpSpPr>
        <p:grpSpPr>
          <a:xfrm>
            <a:off x="6633087" y="1676400"/>
            <a:ext cx="5025513" cy="4428337"/>
            <a:chOff x="4114800" y="2438400"/>
            <a:chExt cx="4492113" cy="3666337"/>
          </a:xfrm>
          <a:effectLst>
            <a:outerShdw blurRad="50800" dist="38100" dir="2700000" algn="tl" rotWithShape="0">
              <a:prstClr val="black">
                <a:alpha val="40000"/>
              </a:prstClr>
            </a:outerShdw>
          </a:effectLst>
        </p:grpSpPr>
        <p:pic>
          <p:nvPicPr>
            <p:cNvPr id="13" name="Picture 12">
              <a:extLst>
                <a:ext uri="{FF2B5EF4-FFF2-40B4-BE49-F238E27FC236}">
                  <a16:creationId xmlns:a16="http://schemas.microsoft.com/office/drawing/2014/main" id="{DCE90A83-AF20-493E-A9D7-ECA56306360F}"/>
                </a:ext>
              </a:extLst>
            </p:cNvPr>
            <p:cNvPicPr/>
            <p:nvPr/>
          </p:nvPicPr>
          <p:blipFill>
            <a:blip r:embed="rId3"/>
            <a:stretch>
              <a:fillRect/>
            </a:stretch>
          </p:blipFill>
          <p:spPr>
            <a:xfrm>
              <a:off x="4114800" y="2438400"/>
              <a:ext cx="4492113" cy="3666337"/>
            </a:xfrm>
            <a:prstGeom prst="rect">
              <a:avLst/>
            </a:prstGeom>
            <a:ln>
              <a:solidFill>
                <a:schemeClr val="tx1"/>
              </a:solidFill>
            </a:ln>
          </p:spPr>
        </p:pic>
        <p:sp>
          <p:nvSpPr>
            <p:cNvPr id="14" name="Left Arrow 159">
              <a:extLst>
                <a:ext uri="{FF2B5EF4-FFF2-40B4-BE49-F238E27FC236}">
                  <a16:creationId xmlns:a16="http://schemas.microsoft.com/office/drawing/2014/main" id="{5B560E35-C3C0-414B-96BA-DDC365476581}"/>
                </a:ext>
              </a:extLst>
            </p:cNvPr>
            <p:cNvSpPr/>
            <p:nvPr/>
          </p:nvSpPr>
          <p:spPr>
            <a:xfrm>
              <a:off x="6187161" y="5534130"/>
              <a:ext cx="1048223" cy="467624"/>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lnSpc>
                  <a:spcPct val="115000"/>
                </a:lnSpc>
                <a:spcAft>
                  <a:spcPts val="750"/>
                </a:spcAft>
              </a:pPr>
              <a:r>
                <a:rPr lang="en-US" sz="1600" kern="0" dirty="0">
                  <a:solidFill>
                    <a:sysClr val="windowText" lastClr="000000"/>
                  </a:solidFill>
                  <a:latin typeface="Arial Narrow" panose="020B0606020202030204" pitchFamily="34" charset="0"/>
                  <a:cs typeface="Times New Roman"/>
                </a:rPr>
                <a:t> Uncheck</a:t>
              </a:r>
            </a:p>
          </p:txBody>
        </p:sp>
        <p:sp>
          <p:nvSpPr>
            <p:cNvPr id="15" name="Left Arrow 159">
              <a:extLst>
                <a:ext uri="{FF2B5EF4-FFF2-40B4-BE49-F238E27FC236}">
                  <a16:creationId xmlns:a16="http://schemas.microsoft.com/office/drawing/2014/main" id="{3FE5F4AB-A23D-4DFA-8CAC-E4C40BF55B65}"/>
                </a:ext>
              </a:extLst>
            </p:cNvPr>
            <p:cNvSpPr/>
            <p:nvPr/>
          </p:nvSpPr>
          <p:spPr>
            <a:xfrm>
              <a:off x="5995403" y="2872325"/>
              <a:ext cx="1048223" cy="467624"/>
            </a:xfrm>
            <a:prstGeom prst="leftArrow">
              <a:avLst/>
            </a:prstGeom>
            <a:solidFill>
              <a:schemeClr val="accent2">
                <a:lumMod val="20000"/>
                <a:lumOff val="80000"/>
              </a:schemeClr>
            </a:solidFill>
            <a:ln w="25400" cap="flat" cmpd="sng" algn="ctr">
              <a:solidFill>
                <a:srgbClr val="FF0000"/>
              </a:solidFill>
              <a:prstDash val="solid"/>
            </a:ln>
            <a:effectLst>
              <a:outerShdw blurRad="50800" dist="38100" dir="2700000" algn="tl" rotWithShape="0">
                <a:prstClr val="black">
                  <a:alpha val="40000"/>
                </a:prst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lnSpc>
                  <a:spcPct val="115000"/>
                </a:lnSpc>
                <a:spcAft>
                  <a:spcPts val="750"/>
                </a:spcAft>
              </a:pPr>
              <a:r>
                <a:rPr lang="en-US" sz="1600" kern="0" dirty="0">
                  <a:solidFill>
                    <a:sysClr val="windowText" lastClr="000000"/>
                  </a:solidFill>
                  <a:latin typeface="Arial Narrow" panose="020B0606020202030204" pitchFamily="34" charset="0"/>
                  <a:cs typeface="Times New Roman"/>
                </a:rPr>
                <a:t> Uncheck</a:t>
              </a:r>
            </a:p>
          </p:txBody>
        </p:sp>
      </p:grpSp>
      <p:sp>
        <p:nvSpPr>
          <p:cNvPr id="16" name="Rectangle 15">
            <a:extLst>
              <a:ext uri="{FF2B5EF4-FFF2-40B4-BE49-F238E27FC236}">
                <a16:creationId xmlns:a16="http://schemas.microsoft.com/office/drawing/2014/main" id="{DB5A1FAD-84FF-4679-B192-1687C9CEB37B}"/>
              </a:ext>
            </a:extLst>
          </p:cNvPr>
          <p:cNvSpPr/>
          <p:nvPr/>
        </p:nvSpPr>
        <p:spPr>
          <a:xfrm>
            <a:off x="1524000" y="3582760"/>
            <a:ext cx="4267200" cy="1019831"/>
          </a:xfrm>
          <a:prstGeom prst="rect">
            <a:avLst/>
          </a:prstGeom>
        </p:spPr>
        <p:txBody>
          <a:bodyPr wrap="square">
            <a:spAutoFit/>
          </a:bodyPr>
          <a:lstStyle/>
          <a:p>
            <a:pPr marL="0" marR="0">
              <a:lnSpc>
                <a:spcPct val="115000"/>
              </a:lnSpc>
              <a:spcBef>
                <a:spcPts val="0"/>
              </a:spcBef>
              <a:spcAft>
                <a:spcPts val="1000"/>
              </a:spcAft>
            </a:pPr>
            <a:r>
              <a:rPr lang="en-US" i="1" dirty="0">
                <a:latin typeface="Arial Narrow" panose="020B0606020202030204" pitchFamily="34" charset="0"/>
                <a:ea typeface="Calibri" panose="020F0502020204030204" pitchFamily="34" charset="0"/>
                <a:cs typeface="Times New Roman" panose="02020603050405020304" pitchFamily="18" charset="0"/>
              </a:rPr>
              <a:t>If an error appears saying ‘Ad Hoc grid cannot be opened as there are no valid rows of data’ select ‘Options’ in the Smart View ribbon.</a:t>
            </a:r>
            <a:endParaRPr lang="en-US" sz="1800" i="1"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C89DF71A-58CB-49F4-AA85-44301CFD1B1D}"/>
              </a:ext>
            </a:extLst>
          </p:cNvPr>
          <p:cNvSpPr/>
          <p:nvPr/>
        </p:nvSpPr>
        <p:spPr>
          <a:xfrm>
            <a:off x="561109" y="1463087"/>
            <a:ext cx="5230091" cy="1019831"/>
          </a:xfrm>
          <a:prstGeom prst="rect">
            <a:avLst/>
          </a:prstGeom>
        </p:spPr>
        <p:txBody>
          <a:bodyPr wrap="square">
            <a:spAutoFit/>
          </a:bodyPr>
          <a:lstStyle/>
          <a:p>
            <a:pPr>
              <a:lnSpc>
                <a:spcPct val="115000"/>
              </a:lnSpc>
              <a:spcAft>
                <a:spcPts val="1000"/>
              </a:spcAft>
            </a:pPr>
            <a:r>
              <a:rPr lang="en-US" dirty="0">
                <a:latin typeface="Arial Narrow" panose="020B0606020202030204" pitchFamily="34" charset="0"/>
                <a:ea typeface="Calibri" panose="020F0502020204030204" pitchFamily="34" charset="0"/>
                <a:cs typeface="Times New Roman" panose="02020603050405020304" pitchFamily="18" charset="0"/>
              </a:rPr>
              <a:t>Select </a:t>
            </a:r>
            <a:r>
              <a:rPr lang="en-US" b="1" dirty="0">
                <a:latin typeface="Arial Narrow" panose="020B0606020202030204" pitchFamily="34" charset="0"/>
                <a:ea typeface="Calibri" panose="020F0502020204030204" pitchFamily="34" charset="0"/>
                <a:cs typeface="Times New Roman" panose="02020603050405020304" pitchFamily="18" charset="0"/>
              </a:rPr>
              <a:t>Data Options</a:t>
            </a:r>
            <a:r>
              <a:rPr lang="en-US" dirty="0">
                <a:latin typeface="Arial Narrow" panose="020B0606020202030204" pitchFamily="34" charset="0"/>
                <a:ea typeface="Calibri" panose="020F0502020204030204" pitchFamily="34" charset="0"/>
                <a:cs typeface="Times New Roman" panose="02020603050405020304" pitchFamily="18" charset="0"/>
              </a:rPr>
              <a:t>, deselect ‘Suppress Missing Blocks’ and validate that ‘Suppress Missing Data’ within the rows and columns are not checked.</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11" name="Graphic 10" descr="Information">
            <a:extLst>
              <a:ext uri="{FF2B5EF4-FFF2-40B4-BE49-F238E27FC236}">
                <a16:creationId xmlns:a16="http://schemas.microsoft.com/office/drawing/2014/main" id="{8A97E223-E41B-4C59-8BBB-897FACE48A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3671" y="3813289"/>
            <a:ext cx="558772" cy="558772"/>
          </a:xfrm>
          <a:prstGeom prst="rect">
            <a:avLst/>
          </a:prstGeom>
        </p:spPr>
      </p:pic>
    </p:spTree>
    <p:extLst>
      <p:ext uri="{BB962C8B-B14F-4D97-AF65-F5344CB8AC3E}">
        <p14:creationId xmlns:p14="http://schemas.microsoft.com/office/powerpoint/2010/main" val="4902657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a:lstStyle>
        <a:defPPr marL="0" marR="0" indent="0" algn="l" defTabSz="914400" rtl="0" eaLnBrk="0" fontAlgn="base" latinLnBrk="0" hangingPunct="0">
          <a:lnSpc>
            <a:spcPct val="100000"/>
          </a:lnSpc>
          <a:spcBef>
            <a:spcPct val="20000"/>
          </a:spcBef>
          <a:spcAft>
            <a:spcPct val="0"/>
          </a:spcAft>
          <a:buClrTx/>
          <a:buSzTx/>
          <a:buFont typeface="Wingdings" pitchFamily="2" charset="2"/>
          <a:buNone/>
          <a:tabLst/>
          <a:defRPr kumimoji="0" sz="1400" b="0" i="0" u="sng" strike="noStrike" kern="0" cap="none" spc="0" normalizeH="0" baseline="0" noProof="0" dirty="0" smtClean="0">
            <a:ln>
              <a:noFill/>
            </a:ln>
            <a:solidFill>
              <a:srgbClr val="000000"/>
            </a:solidFill>
            <a:effectLst/>
            <a:uLnTx/>
            <a:uFillTx/>
            <a:latin typeface="Arial Narrow"/>
            <a:ea typeface="ＭＳ Ｐゴシック" pitchFamily="-106" charset="-128"/>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4225F2C437B84FB2CB1B53CE44FED8" ma:contentTypeVersion="11" ma:contentTypeDescription="Create a new document." ma:contentTypeScope="" ma:versionID="77007ba7e690719dce7c5e58ec34f707">
  <xsd:schema xmlns:xsd="http://www.w3.org/2001/XMLSchema" xmlns:xs="http://www.w3.org/2001/XMLSchema" xmlns:p="http://schemas.microsoft.com/office/2006/metadata/properties" xmlns:ns2="b089c0b1-911f-42f6-9e27-cfd6671853af" xmlns:ns3="7fd4a043-4f65-432a-8121-b2aa4e699c18" targetNamespace="http://schemas.microsoft.com/office/2006/metadata/properties" ma:root="true" ma:fieldsID="79c5a9c78f1c1728dd6bddd26fa4346f" ns2:_="" ns3:_="">
    <xsd:import namespace="b089c0b1-911f-42f6-9e27-cfd6671853af"/>
    <xsd:import namespace="7fd4a043-4f65-432a-8121-b2aa4e699c1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Status" minOccurs="0"/>
                <xsd:element ref="ns2:MediaServiceEventHashCode" minOccurs="0"/>
                <xsd:element ref="ns2:MediaServiceGenerationTim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89c0b1-911f-42f6-9e27-cfd6671853a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Status" ma:index="14" nillable="true" ma:displayName="Document Status" ma:default="Working Version" ma:internalName="Status">
      <xsd:simpleType>
        <xsd:restriction base="dms:Choice">
          <xsd:enumeration value="Working Version"/>
          <xsd:enumeration value="Final Version"/>
          <xsd:enumeration value="Reviewed &amp; Approved"/>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d4a043-4f65-432a-8121-b2aa4e699c1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b089c0b1-911f-42f6-9e27-cfd6671853af">Working Version</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77B25C-FC3B-450D-AB6B-D94D383A4B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89c0b1-911f-42f6-9e27-cfd6671853af"/>
    <ds:schemaRef ds:uri="7fd4a043-4f65-432a-8121-b2aa4e699c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2BC210-B724-41A8-9166-72B7AAEE3A97}">
  <ds:schemaRefs>
    <ds:schemaRef ds:uri="7fd4a043-4f65-432a-8121-b2aa4e699c18"/>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b089c0b1-911f-42f6-9e27-cfd6671853af"/>
    <ds:schemaRef ds:uri="http://www.w3.org/XML/1998/namespace"/>
    <ds:schemaRef ds:uri="http://purl.org/dc/dcmitype/"/>
  </ds:schemaRefs>
</ds:datastoreItem>
</file>

<file path=customXml/itemProps3.xml><?xml version="1.0" encoding="utf-8"?>
<ds:datastoreItem xmlns:ds="http://schemas.openxmlformats.org/officeDocument/2006/customXml" ds:itemID="{72BA9B46-099E-4A88-B6B6-C61C0023FE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18108</TotalTime>
  <Words>2904</Words>
  <Application>Microsoft Office PowerPoint</Application>
  <PresentationFormat>Widescreen</PresentationFormat>
  <Paragraphs>285</Paragraphs>
  <Slides>52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Arial Narrow</vt:lpstr>
      <vt:lpstr>Calibri</vt:lpstr>
      <vt:lpstr>Courier New</vt:lpstr>
      <vt:lpstr>Wingdings</vt:lpstr>
      <vt:lpstr>1_Office Theme</vt:lpstr>
      <vt:lpstr>Smart View</vt:lpstr>
      <vt:lpstr>Course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PlanUW</dc:title>
  <dc:creator>Rafael Quirarte</dc:creator>
  <cp:lastModifiedBy>Gary Buehler</cp:lastModifiedBy>
  <cp:revision>125</cp:revision>
  <dcterms:created xsi:type="dcterms:W3CDTF">2018-09-05T16:31:42Z</dcterms:created>
  <dcterms:modified xsi:type="dcterms:W3CDTF">2019-09-13T14:24:35Z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0x010100174225F2C437B84FB2CB1B53CE44FED8</vt:lpwstr>
  </property>
</Properties>
</file>