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Lst>
  <p:notesMasterIdLst>
    <p:notesMasterId r:id="rId11"/>
  </p:notesMasterIdLst>
  <p:handoutMasterIdLst>
    <p:handoutMasterId r:id="rId12"/>
  </p:handoutMasterIdLst>
  <p:sldIdLst>
    <p:sldId id="294" r:id="rId5"/>
    <p:sldId id="967" r:id="rId6"/>
    <p:sldId id="966" r:id="rId7"/>
    <p:sldId id="971" r:id="rId8"/>
    <p:sldId id="969" r:id="rId9"/>
    <p:sldId id="970"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Creed" initials="KC" lastIdx="1" clrIdx="0">
    <p:extLst>
      <p:ext uri="{19B8F6BF-5375-455C-9EA6-DF929625EA0E}">
        <p15:presenceInfo xmlns:p15="http://schemas.microsoft.com/office/powerpoint/2012/main" userId="S-1-5-21-1275210071-583907252-725345543-127891" providerId="AD"/>
      </p:ext>
    </p:extLst>
  </p:cmAuthor>
  <p:cmAuthor id="2" name="Jacob Kuczmanski" initials="JK" lastIdx="6" clrIdx="1">
    <p:extLst>
      <p:ext uri="{19B8F6BF-5375-455C-9EA6-DF929625EA0E}">
        <p15:presenceInfo xmlns:p15="http://schemas.microsoft.com/office/powerpoint/2012/main" userId="S-1-5-21-1275210071-583907252-725345543-174268" providerId="AD"/>
      </p:ext>
    </p:extLst>
  </p:cmAuthor>
  <p:cmAuthor id="3" name="Jason Kaniss" initials="JK" lastIdx="20" clrIdx="2">
    <p:extLst>
      <p:ext uri="{19B8F6BF-5375-455C-9EA6-DF929625EA0E}">
        <p15:presenceInfo xmlns:p15="http://schemas.microsoft.com/office/powerpoint/2012/main" userId="S-1-5-21-1275210071-583907252-725345543-186621" providerId="AD"/>
      </p:ext>
    </p:extLst>
  </p:cmAuthor>
  <p:cmAuthor id="4" name="Rafael Quirarte" initials="RQ" lastIdx="11" clrIdx="3">
    <p:extLst>
      <p:ext uri="{19B8F6BF-5375-455C-9EA6-DF929625EA0E}">
        <p15:presenceInfo xmlns:p15="http://schemas.microsoft.com/office/powerpoint/2012/main" userId="S-1-5-21-1275210071-583907252-725345543-180531" providerId="AD"/>
      </p:ext>
    </p:extLst>
  </p:cmAuthor>
  <p:cmAuthor id="5" name="Rafael Quirarte" initials="RQ [2]" lastIdx="8" clrIdx="4">
    <p:extLst>
      <p:ext uri="{19B8F6BF-5375-455C-9EA6-DF929625EA0E}">
        <p15:presenceInfo xmlns:p15="http://schemas.microsoft.com/office/powerpoint/2012/main" userId="S::rquirarte@huronconsultinggroup.com::8ea23fd3-5a0c-4110-b399-a3a640fb3884" providerId="AD"/>
      </p:ext>
    </p:extLst>
  </p:cmAuthor>
  <p:cmAuthor id="6" name="Meghan Bridges" initials="MB" lastIdx="5" clrIdx="5">
    <p:extLst>
      <p:ext uri="{19B8F6BF-5375-455C-9EA6-DF929625EA0E}">
        <p15:presenceInfo xmlns:p15="http://schemas.microsoft.com/office/powerpoint/2012/main" userId="S::mbridges@huronconsultinggroup.com::2bae1fff-f2fb-4fef-9607-b57c46cb83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9A0000"/>
    <a:srgbClr val="FF7979"/>
    <a:srgbClr val="FFAFAF"/>
    <a:srgbClr val="FFCC00"/>
    <a:srgbClr val="FFE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5285" autoAdjust="0"/>
  </p:normalViewPr>
  <p:slideViewPr>
    <p:cSldViewPr>
      <p:cViewPr varScale="1">
        <p:scale>
          <a:sx n="115" d="100"/>
          <a:sy n="115" d="100"/>
        </p:scale>
        <p:origin x="120" y="366"/>
      </p:cViewPr>
      <p:guideLst>
        <p:guide orient="horz" pos="2160"/>
        <p:guide pos="3840"/>
      </p:guideLst>
    </p:cSldViewPr>
  </p:slideViewPr>
  <p:notesTextViewPr>
    <p:cViewPr>
      <p:scale>
        <a:sx n="1" d="1"/>
        <a:sy n="1" d="1"/>
      </p:scale>
      <p:origin x="0" y="0"/>
    </p:cViewPr>
  </p:notesTextViewPr>
  <p:notesViewPr>
    <p:cSldViewPr>
      <p:cViewPr varScale="1">
        <p:scale>
          <a:sx n="66" d="100"/>
          <a:sy n="66" d="100"/>
        </p:scale>
        <p:origin x="313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0B8B8-4B3F-441A-ABAC-18727F11B1B8}"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9C953364-8D72-4C3B-BC80-AD9165B037E6}">
      <dgm:prSet phldrT="[Text]" custT="1"/>
      <dgm:spPr/>
      <dgm:t>
        <a:bodyPr/>
        <a:lstStyle/>
        <a:p>
          <a:r>
            <a:rPr lang="en-US" sz="1000" dirty="0"/>
            <a:t>Connect to BSO</a:t>
          </a:r>
        </a:p>
      </dgm:t>
    </dgm:pt>
    <dgm:pt modelId="{924E6747-0815-46DE-9916-534FC794F570}" type="parTrans" cxnId="{F6C3C74C-6BCB-46CE-92FB-CA71E1ED139E}">
      <dgm:prSet/>
      <dgm:spPr/>
      <dgm:t>
        <a:bodyPr/>
        <a:lstStyle/>
        <a:p>
          <a:endParaRPr lang="en-US"/>
        </a:p>
      </dgm:t>
    </dgm:pt>
    <dgm:pt modelId="{DDFE0A01-24DC-4BB6-8482-A2FC8902D169}" type="sibTrans" cxnId="{F6C3C74C-6BCB-46CE-92FB-CA71E1ED139E}">
      <dgm:prSet/>
      <dgm:spPr/>
      <dgm:t>
        <a:bodyPr/>
        <a:lstStyle/>
        <a:p>
          <a:endParaRPr lang="en-US"/>
        </a:p>
      </dgm:t>
    </dgm:pt>
    <dgm:pt modelId="{07C332E6-2594-4900-9D72-AAA8B9BD3C12}">
      <dgm:prSet phldrT="[Text]" custT="1"/>
      <dgm:spPr/>
      <dgm:t>
        <a:bodyPr/>
        <a:lstStyle/>
        <a:p>
          <a:r>
            <a:rPr lang="en-US" sz="1000" dirty="0"/>
            <a:t>Set Dimensions at Level 0</a:t>
          </a:r>
        </a:p>
      </dgm:t>
    </dgm:pt>
    <dgm:pt modelId="{475F6DA5-0885-4EA8-9A2A-D9D988C7B1FF}" type="parTrans" cxnId="{6A51F02B-057D-410D-B5CA-08CCCE07E66C}">
      <dgm:prSet/>
      <dgm:spPr/>
      <dgm:t>
        <a:bodyPr/>
        <a:lstStyle/>
        <a:p>
          <a:endParaRPr lang="en-US"/>
        </a:p>
      </dgm:t>
    </dgm:pt>
    <dgm:pt modelId="{D88969DA-DAEB-4C3F-A67E-B5A68C24EACE}" type="sibTrans" cxnId="{6A51F02B-057D-410D-B5CA-08CCCE07E66C}">
      <dgm:prSet/>
      <dgm:spPr/>
      <dgm:t>
        <a:bodyPr/>
        <a:lstStyle/>
        <a:p>
          <a:endParaRPr lang="en-US"/>
        </a:p>
      </dgm:t>
    </dgm:pt>
    <dgm:pt modelId="{0D7C7119-412E-4A12-B028-C7A6882D57E8}">
      <dgm:prSet phldrT="[Text]"/>
      <dgm:spPr/>
      <dgm:t>
        <a:bodyPr/>
        <a:lstStyle/>
        <a:p>
          <a:r>
            <a:rPr lang="en-US" dirty="0"/>
            <a:t>Run Business Rules</a:t>
          </a:r>
        </a:p>
      </dgm:t>
    </dgm:pt>
    <dgm:pt modelId="{7E19EEEC-4A5A-487F-8383-4D8745444570}" type="parTrans" cxnId="{D3BA1B58-4FEB-482B-901D-5B34F822DC8B}">
      <dgm:prSet/>
      <dgm:spPr/>
      <dgm:t>
        <a:bodyPr/>
        <a:lstStyle/>
        <a:p>
          <a:endParaRPr lang="en-US"/>
        </a:p>
      </dgm:t>
    </dgm:pt>
    <dgm:pt modelId="{83145CF9-CA4F-49AE-9A66-6B158BE43E65}" type="sibTrans" cxnId="{D3BA1B58-4FEB-482B-901D-5B34F822DC8B}">
      <dgm:prSet/>
      <dgm:spPr/>
      <dgm:t>
        <a:bodyPr/>
        <a:lstStyle/>
        <a:p>
          <a:endParaRPr lang="en-US"/>
        </a:p>
      </dgm:t>
    </dgm:pt>
    <dgm:pt modelId="{6102010C-E412-4166-A9BF-6CD39EB3EBC7}">
      <dgm:prSet phldrT="[Text]"/>
      <dgm:spPr/>
      <dgm:t>
        <a:bodyPr/>
        <a:lstStyle/>
        <a:p>
          <a:r>
            <a:rPr lang="en-US" dirty="0"/>
            <a:t>Run Data Maps</a:t>
          </a:r>
        </a:p>
      </dgm:t>
    </dgm:pt>
    <dgm:pt modelId="{720B046D-DA54-4D10-BFDA-31E326000E94}" type="parTrans" cxnId="{DE96B30F-AD89-4AA3-B271-C9230580AD41}">
      <dgm:prSet/>
      <dgm:spPr/>
      <dgm:t>
        <a:bodyPr/>
        <a:lstStyle/>
        <a:p>
          <a:endParaRPr lang="en-US"/>
        </a:p>
      </dgm:t>
    </dgm:pt>
    <dgm:pt modelId="{72DB7F22-90C1-4760-A09A-3BDD20FF2BE5}" type="sibTrans" cxnId="{DE96B30F-AD89-4AA3-B271-C9230580AD41}">
      <dgm:prSet/>
      <dgm:spPr/>
      <dgm:t>
        <a:bodyPr/>
        <a:lstStyle/>
        <a:p>
          <a:endParaRPr lang="en-US"/>
        </a:p>
      </dgm:t>
    </dgm:pt>
    <dgm:pt modelId="{5647A746-C158-4D89-BCAB-A6B4279B0C1D}" type="pres">
      <dgm:prSet presAssocID="{CED0B8B8-4B3F-441A-ABAC-18727F11B1B8}" presName="Name0" presStyleCnt="0">
        <dgm:presLayoutVars>
          <dgm:dir/>
          <dgm:resizeHandles val="exact"/>
        </dgm:presLayoutVars>
      </dgm:prSet>
      <dgm:spPr/>
    </dgm:pt>
    <dgm:pt modelId="{46579E44-C66C-439A-AB70-48B82A2EA8D6}" type="pres">
      <dgm:prSet presAssocID="{9C953364-8D72-4C3B-BC80-AD9165B037E6}" presName="composite" presStyleCnt="0"/>
      <dgm:spPr/>
    </dgm:pt>
    <dgm:pt modelId="{E018A88E-E4A7-42C3-A8BF-94DF76C8CEA2}" type="pres">
      <dgm:prSet presAssocID="{9C953364-8D72-4C3B-BC80-AD9165B037E6}" presName="bgChev" presStyleLbl="node1" presStyleIdx="0" presStyleCnt="4" custLinFactY="-199304" custLinFactNeighborX="-212" custLinFactNeighborY="-200000"/>
      <dgm:spPr>
        <a:solidFill>
          <a:srgbClr val="C00000"/>
        </a:solidFill>
      </dgm:spPr>
    </dgm:pt>
    <dgm:pt modelId="{DEEB7BCD-8D78-44BE-8872-C08409042E86}" type="pres">
      <dgm:prSet presAssocID="{9C953364-8D72-4C3B-BC80-AD9165B037E6}" presName="txNode" presStyleLbl="fgAcc1" presStyleIdx="0" presStyleCnt="4" custLinFactY="-186926" custLinFactNeighborX="-14047" custLinFactNeighborY="-200000">
        <dgm:presLayoutVars>
          <dgm:bulletEnabled val="1"/>
        </dgm:presLayoutVars>
      </dgm:prSet>
      <dgm:spPr/>
    </dgm:pt>
    <dgm:pt modelId="{680BF68B-61D0-470A-827A-DDBF55E4B478}" type="pres">
      <dgm:prSet presAssocID="{DDFE0A01-24DC-4BB6-8482-A2FC8902D169}" presName="compositeSpace" presStyleCnt="0"/>
      <dgm:spPr/>
    </dgm:pt>
    <dgm:pt modelId="{53C86062-D1BF-4BF8-8B4D-F2DA8366E7CA}" type="pres">
      <dgm:prSet presAssocID="{07C332E6-2594-4900-9D72-AAA8B9BD3C12}" presName="composite" presStyleCnt="0"/>
      <dgm:spPr/>
    </dgm:pt>
    <dgm:pt modelId="{41843451-1204-4F46-91DD-C24500E12DB0}" type="pres">
      <dgm:prSet presAssocID="{07C332E6-2594-4900-9D72-AAA8B9BD3C12}" presName="bgChev" presStyleLbl="node1" presStyleIdx="1" presStyleCnt="4" custLinFactX="-14435" custLinFactY="-100000" custLinFactNeighborX="-100000" custLinFactNeighborY="-103565"/>
      <dgm:spPr>
        <a:solidFill>
          <a:srgbClr val="C00000"/>
        </a:solidFill>
      </dgm:spPr>
    </dgm:pt>
    <dgm:pt modelId="{41F4045E-32F4-4016-998C-D36BE72921E2}" type="pres">
      <dgm:prSet presAssocID="{07C332E6-2594-4900-9D72-AAA8B9BD3C12}" presName="txNode" presStyleLbl="fgAcc1" presStyleIdx="1" presStyleCnt="4" custLinFactX="-49596" custLinFactY="-78565" custLinFactNeighborX="-100000" custLinFactNeighborY="-100000">
        <dgm:presLayoutVars>
          <dgm:bulletEnabled val="1"/>
        </dgm:presLayoutVars>
      </dgm:prSet>
      <dgm:spPr/>
    </dgm:pt>
    <dgm:pt modelId="{ABFA2F4B-B566-4CD3-B89B-7E89A94A44A1}" type="pres">
      <dgm:prSet presAssocID="{D88969DA-DAEB-4C3F-A67E-B5A68C24EACE}" presName="compositeSpace" presStyleCnt="0"/>
      <dgm:spPr/>
    </dgm:pt>
    <dgm:pt modelId="{F64DFBF5-2A28-47B0-A5B7-AAF3A8D8FE1B}" type="pres">
      <dgm:prSet presAssocID="{0D7C7119-412E-4A12-B028-C7A6882D57E8}" presName="composite" presStyleCnt="0"/>
      <dgm:spPr/>
    </dgm:pt>
    <dgm:pt modelId="{641D34EB-7FAE-4270-919E-D0901A48E237}" type="pres">
      <dgm:prSet presAssocID="{0D7C7119-412E-4A12-B028-C7A6882D57E8}" presName="bgChev" presStyleLbl="node1" presStyleIdx="2" presStyleCnt="4" custLinFactX="-100000" custLinFactNeighborX="-128657" custLinFactNeighborY="56443"/>
      <dgm:spPr>
        <a:solidFill>
          <a:srgbClr val="C00000"/>
        </a:solidFill>
      </dgm:spPr>
    </dgm:pt>
    <dgm:pt modelId="{920BF93F-2A99-472C-A16B-B2D635AEA7CE}" type="pres">
      <dgm:prSet presAssocID="{0D7C7119-412E-4A12-B028-C7A6882D57E8}" presName="txNode" presStyleLbl="fgAcc1" presStyleIdx="2" presStyleCnt="4" custLinFactX="-100000" custLinFactNeighborX="-182916" custLinFactNeighborY="75852">
        <dgm:presLayoutVars>
          <dgm:bulletEnabled val="1"/>
        </dgm:presLayoutVars>
      </dgm:prSet>
      <dgm:spPr/>
    </dgm:pt>
    <dgm:pt modelId="{A108D61E-59EF-4D50-9D1A-D2949513F486}" type="pres">
      <dgm:prSet presAssocID="{83145CF9-CA4F-49AE-9A66-6B158BE43E65}" presName="compositeSpace" presStyleCnt="0"/>
      <dgm:spPr/>
    </dgm:pt>
    <dgm:pt modelId="{266D3980-63CE-469F-8A07-E32B35B1B29C}" type="pres">
      <dgm:prSet presAssocID="{6102010C-E412-4166-A9BF-6CD39EB3EBC7}" presName="composite" presStyleCnt="0"/>
      <dgm:spPr/>
    </dgm:pt>
    <dgm:pt modelId="{40457A50-5C91-47D4-967D-017F1489917C}" type="pres">
      <dgm:prSet presAssocID="{6102010C-E412-4166-A9BF-6CD39EB3EBC7}" presName="bgChev" presStyleLbl="node1" presStyleIdx="3" presStyleCnt="4" custLinFactX="-142879" custLinFactY="100000" custLinFactNeighborX="-200000" custLinFactNeighborY="176459"/>
      <dgm:spPr>
        <a:solidFill>
          <a:srgbClr val="C00000"/>
        </a:solidFill>
      </dgm:spPr>
    </dgm:pt>
    <dgm:pt modelId="{8609A16E-1379-46BF-B609-F8E0D1D1CB8E}" type="pres">
      <dgm:prSet presAssocID="{6102010C-E412-4166-A9BF-6CD39EB3EBC7}" presName="txNode" presStyleLbl="fgAcc1" presStyleIdx="3" presStyleCnt="4" custLinFactX="-200000" custLinFactY="100372" custLinFactNeighborX="-219362" custLinFactNeighborY="200000">
        <dgm:presLayoutVars>
          <dgm:bulletEnabled val="1"/>
        </dgm:presLayoutVars>
      </dgm:prSet>
      <dgm:spPr/>
    </dgm:pt>
  </dgm:ptLst>
  <dgm:cxnLst>
    <dgm:cxn modelId="{577B3905-218A-4A9E-B99C-77B02CACFDC3}" type="presOf" srcId="{CED0B8B8-4B3F-441A-ABAC-18727F11B1B8}" destId="{5647A746-C158-4D89-BCAB-A6B4279B0C1D}" srcOrd="0" destOrd="0" presId="urn:microsoft.com/office/officeart/2005/8/layout/chevronAccent+Icon"/>
    <dgm:cxn modelId="{A78A9506-7289-4A37-AA3A-B5C826FF16D0}" type="presOf" srcId="{0D7C7119-412E-4A12-B028-C7A6882D57E8}" destId="{920BF93F-2A99-472C-A16B-B2D635AEA7CE}" srcOrd="0" destOrd="0" presId="urn:microsoft.com/office/officeart/2005/8/layout/chevronAccent+Icon"/>
    <dgm:cxn modelId="{DE96B30F-AD89-4AA3-B271-C9230580AD41}" srcId="{CED0B8B8-4B3F-441A-ABAC-18727F11B1B8}" destId="{6102010C-E412-4166-A9BF-6CD39EB3EBC7}" srcOrd="3" destOrd="0" parTransId="{720B046D-DA54-4D10-BFDA-31E326000E94}" sibTransId="{72DB7F22-90C1-4760-A09A-3BDD20FF2BE5}"/>
    <dgm:cxn modelId="{C0001A17-AACF-446D-846D-901A5CEF46E7}" type="presOf" srcId="{6102010C-E412-4166-A9BF-6CD39EB3EBC7}" destId="{8609A16E-1379-46BF-B609-F8E0D1D1CB8E}" srcOrd="0" destOrd="0" presId="urn:microsoft.com/office/officeart/2005/8/layout/chevronAccent+Icon"/>
    <dgm:cxn modelId="{6A51F02B-057D-410D-B5CA-08CCCE07E66C}" srcId="{CED0B8B8-4B3F-441A-ABAC-18727F11B1B8}" destId="{07C332E6-2594-4900-9D72-AAA8B9BD3C12}" srcOrd="1" destOrd="0" parTransId="{475F6DA5-0885-4EA8-9A2A-D9D988C7B1FF}" sibTransId="{D88969DA-DAEB-4C3F-A67E-B5A68C24EACE}"/>
    <dgm:cxn modelId="{1583573A-C1A6-4669-B781-2CA3CD0F65B7}" type="presOf" srcId="{07C332E6-2594-4900-9D72-AAA8B9BD3C12}" destId="{41F4045E-32F4-4016-998C-D36BE72921E2}" srcOrd="0" destOrd="0" presId="urn:microsoft.com/office/officeart/2005/8/layout/chevronAccent+Icon"/>
    <dgm:cxn modelId="{F6C3C74C-6BCB-46CE-92FB-CA71E1ED139E}" srcId="{CED0B8B8-4B3F-441A-ABAC-18727F11B1B8}" destId="{9C953364-8D72-4C3B-BC80-AD9165B037E6}" srcOrd="0" destOrd="0" parTransId="{924E6747-0815-46DE-9916-534FC794F570}" sibTransId="{DDFE0A01-24DC-4BB6-8482-A2FC8902D169}"/>
    <dgm:cxn modelId="{D3BA1B58-4FEB-482B-901D-5B34F822DC8B}" srcId="{CED0B8B8-4B3F-441A-ABAC-18727F11B1B8}" destId="{0D7C7119-412E-4A12-B028-C7A6882D57E8}" srcOrd="2" destOrd="0" parTransId="{7E19EEEC-4A5A-487F-8383-4D8745444570}" sibTransId="{83145CF9-CA4F-49AE-9A66-6B158BE43E65}"/>
    <dgm:cxn modelId="{868492EB-8463-491C-9427-587EEE54F9C7}" type="presOf" srcId="{9C953364-8D72-4C3B-BC80-AD9165B037E6}" destId="{DEEB7BCD-8D78-44BE-8872-C08409042E86}" srcOrd="0" destOrd="0" presId="urn:microsoft.com/office/officeart/2005/8/layout/chevronAccent+Icon"/>
    <dgm:cxn modelId="{2568AF2E-E607-4FA7-B19D-C4DC4D8C5173}" type="presParOf" srcId="{5647A746-C158-4D89-BCAB-A6B4279B0C1D}" destId="{46579E44-C66C-439A-AB70-48B82A2EA8D6}" srcOrd="0" destOrd="0" presId="urn:microsoft.com/office/officeart/2005/8/layout/chevronAccent+Icon"/>
    <dgm:cxn modelId="{B84E8F33-DE01-465F-AC11-33026CB47B46}" type="presParOf" srcId="{46579E44-C66C-439A-AB70-48B82A2EA8D6}" destId="{E018A88E-E4A7-42C3-A8BF-94DF76C8CEA2}" srcOrd="0" destOrd="0" presId="urn:microsoft.com/office/officeart/2005/8/layout/chevronAccent+Icon"/>
    <dgm:cxn modelId="{76DBAC3C-B84A-41E3-8895-22D526741A5B}" type="presParOf" srcId="{46579E44-C66C-439A-AB70-48B82A2EA8D6}" destId="{DEEB7BCD-8D78-44BE-8872-C08409042E86}" srcOrd="1" destOrd="0" presId="urn:microsoft.com/office/officeart/2005/8/layout/chevronAccent+Icon"/>
    <dgm:cxn modelId="{1FB62BCB-7FE8-402E-814A-7819114FCA9D}" type="presParOf" srcId="{5647A746-C158-4D89-BCAB-A6B4279B0C1D}" destId="{680BF68B-61D0-470A-827A-DDBF55E4B478}" srcOrd="1" destOrd="0" presId="urn:microsoft.com/office/officeart/2005/8/layout/chevronAccent+Icon"/>
    <dgm:cxn modelId="{7DC211EA-C6F7-4E90-820D-FDC6775D032E}" type="presParOf" srcId="{5647A746-C158-4D89-BCAB-A6B4279B0C1D}" destId="{53C86062-D1BF-4BF8-8B4D-F2DA8366E7CA}" srcOrd="2" destOrd="0" presId="urn:microsoft.com/office/officeart/2005/8/layout/chevronAccent+Icon"/>
    <dgm:cxn modelId="{B6496AA2-DC28-4BB2-A93C-3126428648BE}" type="presParOf" srcId="{53C86062-D1BF-4BF8-8B4D-F2DA8366E7CA}" destId="{41843451-1204-4F46-91DD-C24500E12DB0}" srcOrd="0" destOrd="0" presId="urn:microsoft.com/office/officeart/2005/8/layout/chevronAccent+Icon"/>
    <dgm:cxn modelId="{BB957406-4BA3-45B7-A128-D8346C6046D8}" type="presParOf" srcId="{53C86062-D1BF-4BF8-8B4D-F2DA8366E7CA}" destId="{41F4045E-32F4-4016-998C-D36BE72921E2}" srcOrd="1" destOrd="0" presId="urn:microsoft.com/office/officeart/2005/8/layout/chevronAccent+Icon"/>
    <dgm:cxn modelId="{1686BBB1-43FB-418A-8F42-C2E305657B66}" type="presParOf" srcId="{5647A746-C158-4D89-BCAB-A6B4279B0C1D}" destId="{ABFA2F4B-B566-4CD3-B89B-7E89A94A44A1}" srcOrd="3" destOrd="0" presId="urn:microsoft.com/office/officeart/2005/8/layout/chevronAccent+Icon"/>
    <dgm:cxn modelId="{67AB7F8C-EC55-4757-A8D7-F7CA6F94B1FF}" type="presParOf" srcId="{5647A746-C158-4D89-BCAB-A6B4279B0C1D}" destId="{F64DFBF5-2A28-47B0-A5B7-AAF3A8D8FE1B}" srcOrd="4" destOrd="0" presId="urn:microsoft.com/office/officeart/2005/8/layout/chevronAccent+Icon"/>
    <dgm:cxn modelId="{5CA97E03-3D08-45F9-A485-23CBEB3FE028}" type="presParOf" srcId="{F64DFBF5-2A28-47B0-A5B7-AAF3A8D8FE1B}" destId="{641D34EB-7FAE-4270-919E-D0901A48E237}" srcOrd="0" destOrd="0" presId="urn:microsoft.com/office/officeart/2005/8/layout/chevronAccent+Icon"/>
    <dgm:cxn modelId="{2CECA556-C6C9-4BA7-BC44-DDB9986EB7A4}" type="presParOf" srcId="{F64DFBF5-2A28-47B0-A5B7-AAF3A8D8FE1B}" destId="{920BF93F-2A99-472C-A16B-B2D635AEA7CE}" srcOrd="1" destOrd="0" presId="urn:microsoft.com/office/officeart/2005/8/layout/chevronAccent+Icon"/>
    <dgm:cxn modelId="{F4513FCD-2830-420E-90F0-8ABD3B66F076}" type="presParOf" srcId="{5647A746-C158-4D89-BCAB-A6B4279B0C1D}" destId="{A108D61E-59EF-4D50-9D1A-D2949513F486}" srcOrd="5" destOrd="0" presId="urn:microsoft.com/office/officeart/2005/8/layout/chevronAccent+Icon"/>
    <dgm:cxn modelId="{C0DDF25B-B7DA-47A2-9349-BAE1A3690168}" type="presParOf" srcId="{5647A746-C158-4D89-BCAB-A6B4279B0C1D}" destId="{266D3980-63CE-469F-8A07-E32B35B1B29C}" srcOrd="6" destOrd="0" presId="urn:microsoft.com/office/officeart/2005/8/layout/chevronAccent+Icon"/>
    <dgm:cxn modelId="{AA1F9BA6-F5B5-40E1-BC7A-11B45C1340B4}" type="presParOf" srcId="{266D3980-63CE-469F-8A07-E32B35B1B29C}" destId="{40457A50-5C91-47D4-967D-017F1489917C}" srcOrd="0" destOrd="0" presId="urn:microsoft.com/office/officeart/2005/8/layout/chevronAccent+Icon"/>
    <dgm:cxn modelId="{C8B1C32D-9862-4761-B140-C1EDA18778EC}" type="presParOf" srcId="{266D3980-63CE-469F-8A07-E32B35B1B29C}" destId="{8609A16E-1379-46BF-B609-F8E0D1D1CB8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8A88E-E4A7-42C3-A8BF-94DF76C8CEA2}">
      <dsp:nvSpPr>
        <dsp:cNvPr id="0" name=""/>
        <dsp:cNvSpPr/>
      </dsp:nvSpPr>
      <dsp:spPr>
        <a:xfrm>
          <a:off x="5" y="44448"/>
          <a:ext cx="1256151" cy="484874"/>
        </a:xfrm>
        <a:prstGeom prst="chevron">
          <a:avLst>
            <a:gd name="adj" fmla="val 4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B7BCD-8D78-44BE-8872-C08409042E86}">
      <dsp:nvSpPr>
        <dsp:cNvPr id="0" name=""/>
        <dsp:cNvSpPr/>
      </dsp:nvSpPr>
      <dsp:spPr>
        <a:xfrm>
          <a:off x="188639" y="225685"/>
          <a:ext cx="1060750" cy="4848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Connect to BSO</a:t>
          </a:r>
        </a:p>
      </dsp:txBody>
      <dsp:txXfrm>
        <a:off x="202840" y="239886"/>
        <a:ext cx="1032348" cy="456472"/>
      </dsp:txXfrm>
    </dsp:sp>
    <dsp:sp modelId="{41843451-1204-4F46-91DD-C24500E12DB0}">
      <dsp:nvSpPr>
        <dsp:cNvPr id="0" name=""/>
        <dsp:cNvSpPr/>
      </dsp:nvSpPr>
      <dsp:spPr>
        <a:xfrm>
          <a:off x="0" y="993537"/>
          <a:ext cx="1256151" cy="484874"/>
        </a:xfrm>
        <a:prstGeom prst="chevron">
          <a:avLst>
            <a:gd name="adj" fmla="val 4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F4045E-32F4-4016-998C-D36BE72921E2}">
      <dsp:nvSpPr>
        <dsp:cNvPr id="0" name=""/>
        <dsp:cNvSpPr/>
      </dsp:nvSpPr>
      <dsp:spPr>
        <a:xfrm>
          <a:off x="185606" y="1235974"/>
          <a:ext cx="1060750" cy="4848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Set Dimensions at Level 0</a:t>
          </a:r>
        </a:p>
      </dsp:txBody>
      <dsp:txXfrm>
        <a:off x="199807" y="1250175"/>
        <a:ext cx="1032348" cy="456472"/>
      </dsp:txXfrm>
    </dsp:sp>
    <dsp:sp modelId="{641D34EB-7FAE-4270-919E-D0901A48E237}">
      <dsp:nvSpPr>
        <dsp:cNvPr id="0" name=""/>
        <dsp:cNvSpPr/>
      </dsp:nvSpPr>
      <dsp:spPr>
        <a:xfrm>
          <a:off x="0" y="2254250"/>
          <a:ext cx="1256151" cy="484874"/>
        </a:xfrm>
        <a:prstGeom prst="chevron">
          <a:avLst>
            <a:gd name="adj" fmla="val 4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0BF93F-2A99-472C-A16B-B2D635AEA7CE}">
      <dsp:nvSpPr>
        <dsp:cNvPr id="0" name=""/>
        <dsp:cNvSpPr/>
      </dsp:nvSpPr>
      <dsp:spPr>
        <a:xfrm>
          <a:off x="206219" y="2469578"/>
          <a:ext cx="1060750" cy="4848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Run Business Rules</a:t>
          </a:r>
        </a:p>
      </dsp:txBody>
      <dsp:txXfrm>
        <a:off x="220420" y="2483779"/>
        <a:ext cx="1032348" cy="456472"/>
      </dsp:txXfrm>
    </dsp:sp>
    <dsp:sp modelId="{40457A50-5C91-47D4-967D-017F1489917C}">
      <dsp:nvSpPr>
        <dsp:cNvPr id="0" name=""/>
        <dsp:cNvSpPr/>
      </dsp:nvSpPr>
      <dsp:spPr>
        <a:xfrm>
          <a:off x="1" y="3321051"/>
          <a:ext cx="1256151" cy="484874"/>
        </a:xfrm>
        <a:prstGeom prst="chevron">
          <a:avLst>
            <a:gd name="adj" fmla="val 4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9A16E-1379-46BF-B609-F8E0D1D1CB8E}">
      <dsp:nvSpPr>
        <dsp:cNvPr id="0" name=""/>
        <dsp:cNvSpPr/>
      </dsp:nvSpPr>
      <dsp:spPr>
        <a:xfrm>
          <a:off x="193672" y="3558218"/>
          <a:ext cx="1060750" cy="4848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Run Data Maps</a:t>
          </a:r>
        </a:p>
      </dsp:txBody>
      <dsp:txXfrm>
        <a:off x="207873" y="3572419"/>
        <a:ext cx="1032348" cy="4564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3CAE0-E12A-4554-910E-E082856A9E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BC0269-1D45-41CA-A36F-4DBC886138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C35895-98D9-45D9-88BE-0E882CED6C64}" type="datetimeFigureOut">
              <a:rPr lang="en-US" smtClean="0"/>
              <a:t>3/4/2019</a:t>
            </a:fld>
            <a:endParaRPr lang="en-US"/>
          </a:p>
        </p:txBody>
      </p:sp>
      <p:sp>
        <p:nvSpPr>
          <p:cNvPr id="4" name="Footer Placeholder 3">
            <a:extLst>
              <a:ext uri="{FF2B5EF4-FFF2-40B4-BE49-F238E27FC236}">
                <a16:creationId xmlns:a16="http://schemas.microsoft.com/office/drawing/2014/main" id="{522651E3-36A5-49B3-859B-A7C2AC5F0F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66B691-8234-4D8E-93F8-6A6EA91A6A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4ED058-C46B-4518-BED2-DAEA01CACB83}" type="slidenum">
              <a:rPr lang="en-US" smtClean="0"/>
              <a:t>‹#›</a:t>
            </a:fld>
            <a:endParaRPr lang="en-US"/>
          </a:p>
        </p:txBody>
      </p:sp>
    </p:spTree>
    <p:extLst>
      <p:ext uri="{BB962C8B-B14F-4D97-AF65-F5344CB8AC3E}">
        <p14:creationId xmlns:p14="http://schemas.microsoft.com/office/powerpoint/2010/main" val="1428408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FCFAE-2FD0-4BC9-BBF6-D541AFD67211}" type="datetimeFigureOut">
              <a:rPr lang="en-US" smtClean="0"/>
              <a:t>3/4/2019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3F1CC-D614-4FB3-AC7D-98319C689F5D}" type="slidenum">
              <a:rPr lang="en-US" smtClean="0"/>
              <a:t>‹#›</a:t>
            </a:fld>
            <a:endParaRPr lang="en-US" dirty="0"/>
          </a:p>
        </p:txBody>
      </p:sp>
    </p:spTree>
    <p:extLst>
      <p:ext uri="{BB962C8B-B14F-4D97-AF65-F5344CB8AC3E}">
        <p14:creationId xmlns:p14="http://schemas.microsoft.com/office/powerpoint/2010/main" val="86374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swish-image2.png">
            <a:extLst>
              <a:ext uri="{FF2B5EF4-FFF2-40B4-BE49-F238E27FC236}">
                <a16:creationId xmlns:a16="http://schemas.microsoft.com/office/drawing/2014/main" id="{F46526F0-5C41-4667-9C6E-02DF6EFC90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7" name="Picture 6">
            <a:extLst>
              <a:ext uri="{FF2B5EF4-FFF2-40B4-BE49-F238E27FC236}">
                <a16:creationId xmlns:a16="http://schemas.microsoft.com/office/drawing/2014/main" id="{57D146DA-B311-4F34-AA03-B20CA5C36C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8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descr="swish-image2.png">
            <a:extLst>
              <a:ext uri="{FF2B5EF4-FFF2-40B4-BE49-F238E27FC236}">
                <a16:creationId xmlns:a16="http://schemas.microsoft.com/office/drawing/2014/main" id="{4CE2532B-96D9-442E-863E-8F7B5E88B8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7" name="Picture 6">
            <a:extLst>
              <a:ext uri="{FF2B5EF4-FFF2-40B4-BE49-F238E27FC236}">
                <a16:creationId xmlns:a16="http://schemas.microsoft.com/office/drawing/2014/main" id="{1D2918CD-B6F4-4D7E-84FE-C5A633ED30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53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752601"/>
            <a:ext cx="11338560" cy="4373563"/>
          </a:xfrm>
          <a:prstGeom prst="rect">
            <a:avLst/>
          </a:prstGeom>
        </p:spPr>
        <p:txBody>
          <a:bodyPr/>
          <a:lstStyle>
            <a:lvl1pPr marL="182880" indent="-182880">
              <a:buFont typeface="Wingdings" panose="05000000000000000000" pitchFamily="2" charset="2"/>
              <a:buChar char="§"/>
              <a:defRPr sz="1600"/>
            </a:lvl1pPr>
            <a:lvl2pPr marL="742950" indent="-285750">
              <a:buFont typeface="Courier New" panose="02070309020205020404" pitchFamily="49" charset="0"/>
              <a:buChar char="o"/>
              <a:defRPr/>
            </a:lvl2pPr>
            <a:lvl4pPr marL="1600200" indent="-228600">
              <a:buFont typeface="Wingdings" panose="05000000000000000000" pitchFamily="2" charset="2"/>
              <a:buChar char="Ø"/>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06400" y="1066800"/>
            <a:ext cx="11338560" cy="585216"/>
          </a:xfrm>
          <a:prstGeom prst="rect">
            <a:avLst/>
          </a:prstGeom>
        </p:spPr>
        <p:txBody>
          <a:bodyPr>
            <a:normAutofit/>
          </a:bodyPr>
          <a:lstStyle>
            <a:lvl1pPr marL="0" indent="0">
              <a:buNone/>
              <a:defRPr sz="1600"/>
            </a:lvl1pPr>
          </a:lstStyle>
          <a:p>
            <a:pPr lvl="0"/>
            <a:r>
              <a:rPr lang="en-US" dirty="0"/>
              <a:t>Click to edit Master text styles</a:t>
            </a:r>
          </a:p>
        </p:txBody>
      </p:sp>
      <p:sp>
        <p:nvSpPr>
          <p:cNvPr id="5"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
        <p:nvSpPr>
          <p:cNvPr id="6" name="Rectangle 4">
            <a:extLst>
              <a:ext uri="{FF2B5EF4-FFF2-40B4-BE49-F238E27FC236}">
                <a16:creationId xmlns:a16="http://schemas.microsoft.com/office/drawing/2014/main" id="{C9FE235F-A147-4A10-824E-871A315316E0}"/>
              </a:ext>
            </a:extLst>
          </p:cNvPr>
          <p:cNvSpPr txBox="1">
            <a:spLocks noChangeArrowheads="1"/>
          </p:cNvSpPr>
          <p:nvPr userDrawn="1"/>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dirty="0">
              <a:solidFill>
                <a:srgbClr val="700000"/>
              </a:solidFill>
            </a:endParaRPr>
          </a:p>
        </p:txBody>
      </p:sp>
    </p:spTree>
    <p:extLst>
      <p:ext uri="{BB962C8B-B14F-4D97-AF65-F5344CB8AC3E}">
        <p14:creationId xmlns:p14="http://schemas.microsoft.com/office/powerpoint/2010/main" val="302483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
        <p:nvSpPr>
          <p:cNvPr id="5" name="Rectangle 4">
            <a:extLst>
              <a:ext uri="{FF2B5EF4-FFF2-40B4-BE49-F238E27FC236}">
                <a16:creationId xmlns:a16="http://schemas.microsoft.com/office/drawing/2014/main" id="{BE04104B-1340-4936-BA44-AC87FCC10031}"/>
              </a:ext>
            </a:extLst>
          </p:cNvPr>
          <p:cNvSpPr txBox="1">
            <a:spLocks noChangeArrowheads="1"/>
          </p:cNvSpPr>
          <p:nvPr userDrawn="1"/>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dirty="0">
              <a:solidFill>
                <a:srgbClr val="700000"/>
              </a:solidFill>
            </a:endParaRPr>
          </a:p>
        </p:txBody>
      </p:sp>
    </p:spTree>
    <p:extLst>
      <p:ext uri="{BB962C8B-B14F-4D97-AF65-F5344CB8AC3E}">
        <p14:creationId xmlns:p14="http://schemas.microsoft.com/office/powerpoint/2010/main" val="26385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
        <p:nvSpPr>
          <p:cNvPr id="4" name="Rectangle 4">
            <a:extLst>
              <a:ext uri="{FF2B5EF4-FFF2-40B4-BE49-F238E27FC236}">
                <a16:creationId xmlns:a16="http://schemas.microsoft.com/office/drawing/2014/main" id="{20902489-E4E4-491D-BCEE-22C858EBE837}"/>
              </a:ext>
            </a:extLst>
          </p:cNvPr>
          <p:cNvSpPr txBox="1">
            <a:spLocks noChangeArrowheads="1"/>
          </p:cNvSpPr>
          <p:nvPr userDrawn="1"/>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dirty="0">
              <a:solidFill>
                <a:srgbClr val="700000"/>
              </a:solidFill>
            </a:endParaRPr>
          </a:p>
        </p:txBody>
      </p:sp>
    </p:spTree>
    <p:extLst>
      <p:ext uri="{BB962C8B-B14F-4D97-AF65-F5344CB8AC3E}">
        <p14:creationId xmlns:p14="http://schemas.microsoft.com/office/powerpoint/2010/main" val="289301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
        <p:nvSpPr>
          <p:cNvPr id="4" name="Rectangle 4">
            <a:extLst>
              <a:ext uri="{FF2B5EF4-FFF2-40B4-BE49-F238E27FC236}">
                <a16:creationId xmlns:a16="http://schemas.microsoft.com/office/drawing/2014/main" id="{EECC3C10-C2D5-4FB3-97F8-DEA2A899A08A}"/>
              </a:ext>
            </a:extLst>
          </p:cNvPr>
          <p:cNvSpPr txBox="1">
            <a:spLocks noChangeArrowheads="1"/>
          </p:cNvSpPr>
          <p:nvPr userDrawn="1"/>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dirty="0">
              <a:solidFill>
                <a:srgbClr val="700000"/>
              </a:solidFill>
            </a:endParaRPr>
          </a:p>
        </p:txBody>
      </p:sp>
    </p:spTree>
    <p:extLst>
      <p:ext uri="{BB962C8B-B14F-4D97-AF65-F5344CB8AC3E}">
        <p14:creationId xmlns:p14="http://schemas.microsoft.com/office/powerpoint/2010/main" val="272068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id="{EA777234-5983-4D4A-8CD7-3E333A15624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15" name="Picture 14">
            <a:extLst>
              <a:ext uri="{FF2B5EF4-FFF2-40B4-BE49-F238E27FC236}">
                <a16:creationId xmlns:a16="http://schemas.microsoft.com/office/drawing/2014/main" id="{7AAE6CAA-649B-4D5C-9CA5-6FAB3D0DCDC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B9DB27C-0EFB-4369-AC1C-9FBEA21548CA}"/>
              </a:ext>
            </a:extLst>
          </p:cNvPr>
          <p:cNvPicPr>
            <a:picLocks noChangeAspect="1"/>
          </p:cNvPicPr>
          <p:nvPr userDrawn="1"/>
        </p:nvPicPr>
        <p:blipFill>
          <a:blip r:embed="rId10"/>
          <a:stretch>
            <a:fillRect/>
          </a:stretch>
        </p:blipFill>
        <p:spPr>
          <a:xfrm>
            <a:off x="351692" y="136525"/>
            <a:ext cx="1170110" cy="563780"/>
          </a:xfrm>
          <a:prstGeom prst="rect">
            <a:avLst/>
          </a:prstGeom>
        </p:spPr>
      </p:pic>
    </p:spTree>
    <p:extLst>
      <p:ext uri="{BB962C8B-B14F-4D97-AF65-F5344CB8AC3E}">
        <p14:creationId xmlns:p14="http://schemas.microsoft.com/office/powerpoint/2010/main" val="1779546266"/>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664" r:id="rId3"/>
    <p:sldLayoutId id="2147483665" r:id="rId4"/>
    <p:sldLayoutId id="2147483666" r:id="rId5"/>
    <p:sldLayoutId id="2147483667" r:id="rId6"/>
  </p:sldLayoutIdLst>
  <p:hf hdr="0" ftr="0" dt="0"/>
  <p:txStyles>
    <p:title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p:titleStyle>
    <p:bodyStyle>
      <a:lvl1pPr marL="182880" indent="-182880" algn="l" defTabSz="914400" rtl="0" eaLnBrk="1" latinLnBrk="0" hangingPunct="1">
        <a:spcBef>
          <a:spcPct val="200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2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hyperlink" Target="mailto:PlanUW@uwsa.ed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990600" y="2971800"/>
            <a:ext cx="7772400" cy="762000"/>
          </a:xfrm>
          <a:prstGeom prst="rect">
            <a:avLst/>
          </a:prstGeom>
        </p:spPr>
        <p:txBody>
          <a:bodyPr/>
          <a:lstStyle/>
          <a:p>
            <a:r>
              <a:rPr lang="en-US" sz="4000" dirty="0">
                <a:solidFill>
                  <a:srgbClr val="700000"/>
                </a:solidFill>
              </a:rPr>
              <a:t>Smart View Refresh</a:t>
            </a:r>
          </a:p>
        </p:txBody>
      </p:sp>
      <p:pic>
        <p:nvPicPr>
          <p:cNvPr id="1026" name="Picture 2" descr="Image result for smart view oracle cloud">
            <a:extLst>
              <a:ext uri="{FF2B5EF4-FFF2-40B4-BE49-F238E27FC236}">
                <a16:creationId xmlns:a16="http://schemas.microsoft.com/office/drawing/2014/main" id="{C7B21AAB-91FA-4C60-A531-91A519A9E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246" y="2690812"/>
            <a:ext cx="4768554" cy="13239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6002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F44D8E-24A4-458F-B8F0-388A686AAABA}"/>
              </a:ext>
            </a:extLst>
          </p:cNvPr>
          <p:cNvPicPr>
            <a:picLocks noChangeAspect="1"/>
          </p:cNvPicPr>
          <p:nvPr/>
        </p:nvPicPr>
        <p:blipFill rotWithShape="1">
          <a:blip r:embed="rId2"/>
          <a:srcRect l="78586" t="3704" r="4077" b="63154"/>
          <a:stretch/>
        </p:blipFill>
        <p:spPr>
          <a:xfrm>
            <a:off x="8905876" y="3275966"/>
            <a:ext cx="2362200" cy="1524000"/>
          </a:xfrm>
          <a:prstGeom prst="rect">
            <a:avLst/>
          </a:prstGeom>
          <a:ln>
            <a:solidFill>
              <a:schemeClr val="tx1"/>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1D3FF184-A09E-4CA6-B20B-3D8C97DF15D8}"/>
              </a:ext>
            </a:extLst>
          </p:cNvPr>
          <p:cNvSpPr>
            <a:spLocks noGrp="1"/>
          </p:cNvSpPr>
          <p:nvPr>
            <p:ph type="sldNum" sz="quarter" idx="4"/>
          </p:nvPr>
        </p:nvSpPr>
        <p:spPr/>
        <p:txBody>
          <a:bodyPr/>
          <a:lstStyle/>
          <a:p>
            <a:fld id="{5E9B6195-AEF7-4DF8-B36C-B411EC6C02A9}" type="slidenum">
              <a:rPr lang="en-US" smtClean="0"/>
              <a:pPr/>
              <a:t>2</a:t>
            </a:fld>
            <a:endParaRPr lang="en-US" dirty="0"/>
          </a:p>
        </p:txBody>
      </p:sp>
      <p:pic>
        <p:nvPicPr>
          <p:cNvPr id="6" name="Picture 5">
            <a:extLst>
              <a:ext uri="{FF2B5EF4-FFF2-40B4-BE49-F238E27FC236}">
                <a16:creationId xmlns:a16="http://schemas.microsoft.com/office/drawing/2014/main" id="{90C3A101-8BC0-4C88-B839-31C3C077EE65}"/>
              </a:ext>
            </a:extLst>
          </p:cNvPr>
          <p:cNvPicPr>
            <a:picLocks noChangeAspect="1"/>
          </p:cNvPicPr>
          <p:nvPr/>
        </p:nvPicPr>
        <p:blipFill rotWithShape="1">
          <a:blip r:embed="rId3"/>
          <a:srcRect l="85833" t="20372" r="3599" b="29180"/>
          <a:stretch/>
        </p:blipFill>
        <p:spPr>
          <a:xfrm>
            <a:off x="6643748" y="1034450"/>
            <a:ext cx="1371600" cy="2209799"/>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A54C8F6-4586-4BC4-AF88-3F6068DF8B91}"/>
              </a:ext>
            </a:extLst>
          </p:cNvPr>
          <p:cNvPicPr>
            <a:picLocks noChangeAspect="1"/>
          </p:cNvPicPr>
          <p:nvPr/>
        </p:nvPicPr>
        <p:blipFill>
          <a:blip r:embed="rId4"/>
          <a:stretch>
            <a:fillRect/>
          </a:stretch>
        </p:blipFill>
        <p:spPr>
          <a:xfrm>
            <a:off x="8777348" y="1219200"/>
            <a:ext cx="1840537" cy="1418335"/>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39CE2D9-73F8-46C5-8B26-8C1B9380F0F6}"/>
              </a:ext>
            </a:extLst>
          </p:cNvPr>
          <p:cNvPicPr>
            <a:picLocks noChangeAspect="1"/>
          </p:cNvPicPr>
          <p:nvPr/>
        </p:nvPicPr>
        <p:blipFill rotWithShape="1">
          <a:blip r:embed="rId5"/>
          <a:srcRect r="42761" b="45062"/>
          <a:stretch/>
        </p:blipFill>
        <p:spPr>
          <a:xfrm>
            <a:off x="6770301" y="3738227"/>
            <a:ext cx="1600200" cy="1378206"/>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83AE54F-9BB4-4CD7-BD4D-563A64A83E30}"/>
              </a:ext>
            </a:extLst>
          </p:cNvPr>
          <p:cNvSpPr/>
          <p:nvPr/>
        </p:nvSpPr>
        <p:spPr>
          <a:xfrm>
            <a:off x="334207" y="3581400"/>
            <a:ext cx="5143023" cy="2585323"/>
          </a:xfrm>
          <a:prstGeom prst="rect">
            <a:avLst/>
          </a:prstGeom>
        </p:spPr>
        <p:txBody>
          <a:bodyPr wrap="square">
            <a:spAutoFit/>
          </a:bodyPr>
          <a:lstStyle/>
          <a:p>
            <a:pPr defTabSz="342900"/>
            <a:r>
              <a:rPr lang="en-US" b="1" dirty="0">
                <a:ea typeface="ＭＳ Ｐゴシック" charset="0"/>
              </a:rPr>
              <a:t>Quick Steps - Opening Forms in SV: </a:t>
            </a:r>
          </a:p>
          <a:p>
            <a:pPr defTabSz="342900"/>
            <a:endParaRPr lang="en-US" dirty="0">
              <a:ea typeface="ＭＳ Ｐゴシック" charset="0"/>
            </a:endParaRPr>
          </a:p>
          <a:p>
            <a:pPr marL="342900" indent="-342900" defTabSz="342900">
              <a:buAutoNum type="arabicPeriod"/>
            </a:pPr>
            <a:r>
              <a:rPr lang="en-US" dirty="0">
                <a:ea typeface="ＭＳ Ｐゴシック" charset="0"/>
              </a:rPr>
              <a:t>Click on the Actions drop down.</a:t>
            </a:r>
          </a:p>
          <a:p>
            <a:pPr marL="342900" indent="-342900" defTabSz="342900">
              <a:buAutoNum type="arabicPeriod"/>
            </a:pPr>
            <a:r>
              <a:rPr lang="en-US" dirty="0">
                <a:ea typeface="ＭＳ Ｐゴシック" charset="0"/>
              </a:rPr>
              <a:t>Click on Open in Smart View.</a:t>
            </a:r>
          </a:p>
          <a:p>
            <a:pPr marL="342900" indent="-342900" defTabSz="342900">
              <a:buFontTx/>
              <a:buAutoNum type="arabicPeriod"/>
            </a:pPr>
            <a:r>
              <a:rPr lang="en-US" dirty="0">
                <a:ea typeface="ＭＳ Ｐゴシック" charset="0"/>
              </a:rPr>
              <a:t>Click on Open with to continue. User has the option of saving the file or opening it. </a:t>
            </a:r>
          </a:p>
          <a:p>
            <a:pPr marL="342900" indent="-342900" defTabSz="342900">
              <a:buFontTx/>
              <a:buAutoNum type="arabicPeriod"/>
            </a:pPr>
            <a:r>
              <a:rPr lang="en-US" dirty="0">
                <a:ea typeface="ＭＳ Ｐゴシック" charset="0"/>
              </a:rPr>
              <a:t>Excel will open. Click to open a Blank Workbook.</a:t>
            </a:r>
          </a:p>
          <a:p>
            <a:pPr marL="342900" indent="-342900" defTabSz="342900">
              <a:buFontTx/>
              <a:buAutoNum type="arabicPeriod"/>
            </a:pPr>
            <a:r>
              <a:rPr lang="en-US" dirty="0">
                <a:ea typeface="ＭＳ Ｐゴシック" charset="0"/>
              </a:rPr>
              <a:t>Click on the recently downloaded file to open the form in the blank workbook.</a:t>
            </a:r>
          </a:p>
        </p:txBody>
      </p:sp>
      <p:sp>
        <p:nvSpPr>
          <p:cNvPr id="11" name="Rectangle 10">
            <a:extLst>
              <a:ext uri="{FF2B5EF4-FFF2-40B4-BE49-F238E27FC236}">
                <a16:creationId xmlns:a16="http://schemas.microsoft.com/office/drawing/2014/main" id="{BE82B35F-8974-42A6-9E14-A0AD3D9935FE}"/>
              </a:ext>
            </a:extLst>
          </p:cNvPr>
          <p:cNvSpPr/>
          <p:nvPr/>
        </p:nvSpPr>
        <p:spPr>
          <a:xfrm>
            <a:off x="6719948" y="2965601"/>
            <a:ext cx="1219200" cy="25139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52E8DA-C36D-43FE-BB2F-AE2293FC0089}"/>
              </a:ext>
            </a:extLst>
          </p:cNvPr>
          <p:cNvSpPr/>
          <p:nvPr/>
        </p:nvSpPr>
        <p:spPr>
          <a:xfrm>
            <a:off x="7405748" y="1045876"/>
            <a:ext cx="609600" cy="251399"/>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B3922C-1DBF-4D6C-8A0E-612821909E3F}"/>
              </a:ext>
            </a:extLst>
          </p:cNvPr>
          <p:cNvSpPr/>
          <p:nvPr/>
        </p:nvSpPr>
        <p:spPr>
          <a:xfrm>
            <a:off x="9822848" y="2386137"/>
            <a:ext cx="381000" cy="2513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30CB86C-F7C2-4CB6-A00E-72E431D650A6}"/>
              </a:ext>
            </a:extLst>
          </p:cNvPr>
          <p:cNvSpPr/>
          <p:nvPr/>
        </p:nvSpPr>
        <p:spPr>
          <a:xfrm>
            <a:off x="8905876" y="1802124"/>
            <a:ext cx="381000" cy="23187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65FF3B-3A42-450F-B805-300DC4C63CD4}"/>
              </a:ext>
            </a:extLst>
          </p:cNvPr>
          <p:cNvSpPr/>
          <p:nvPr/>
        </p:nvSpPr>
        <p:spPr>
          <a:xfrm>
            <a:off x="8905875" y="3401690"/>
            <a:ext cx="2362199" cy="4572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E45E20B-29D0-4491-AB57-AAD6C74765DA}"/>
              </a:ext>
            </a:extLst>
          </p:cNvPr>
          <p:cNvSpPr txBox="1"/>
          <p:nvPr/>
        </p:nvSpPr>
        <p:spPr>
          <a:xfrm>
            <a:off x="8040143" y="986909"/>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rPr>
              <a:t>1</a:t>
            </a:r>
          </a:p>
        </p:txBody>
      </p:sp>
      <p:sp>
        <p:nvSpPr>
          <p:cNvPr id="17" name="TextBox 16">
            <a:extLst>
              <a:ext uri="{FF2B5EF4-FFF2-40B4-BE49-F238E27FC236}">
                <a16:creationId xmlns:a16="http://schemas.microsoft.com/office/drawing/2014/main" id="{40C6F030-99C7-41B1-87B2-FA78382BFE4B}"/>
              </a:ext>
            </a:extLst>
          </p:cNvPr>
          <p:cNvSpPr txBox="1"/>
          <p:nvPr/>
        </p:nvSpPr>
        <p:spPr>
          <a:xfrm>
            <a:off x="8017633" y="2906634"/>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FF0000"/>
                </a:solidFill>
                <a:latin typeface="Arial Black" panose="020B0A04020102020204" pitchFamily="34" charset="0"/>
                <a:ea typeface="ＭＳ Ｐゴシック" pitchFamily="-106" charset="-128"/>
              </a:rPr>
              <a:t>2</a:t>
            </a:r>
            <a:endPar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endParaRPr>
          </a:p>
        </p:txBody>
      </p:sp>
      <p:sp>
        <p:nvSpPr>
          <p:cNvPr id="18" name="TextBox 17">
            <a:extLst>
              <a:ext uri="{FF2B5EF4-FFF2-40B4-BE49-F238E27FC236}">
                <a16:creationId xmlns:a16="http://schemas.microsoft.com/office/drawing/2014/main" id="{D56BD381-8F6F-4944-A1A8-29257D3E6877}"/>
              </a:ext>
            </a:extLst>
          </p:cNvPr>
          <p:cNvSpPr txBox="1"/>
          <p:nvPr/>
        </p:nvSpPr>
        <p:spPr>
          <a:xfrm>
            <a:off x="9393781" y="2324099"/>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FF0000"/>
                </a:solidFill>
                <a:latin typeface="Arial Black" panose="020B0A04020102020204" pitchFamily="34" charset="0"/>
                <a:ea typeface="ＭＳ Ｐゴシック" pitchFamily="-106" charset="-128"/>
              </a:rPr>
              <a:t>3</a:t>
            </a:r>
            <a:endPar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endParaRPr>
          </a:p>
        </p:txBody>
      </p:sp>
      <p:sp>
        <p:nvSpPr>
          <p:cNvPr id="19" name="TextBox 18">
            <a:extLst>
              <a:ext uri="{FF2B5EF4-FFF2-40B4-BE49-F238E27FC236}">
                <a16:creationId xmlns:a16="http://schemas.microsoft.com/office/drawing/2014/main" id="{CBCFCA2B-F166-4896-B959-80C4F31E11DB}"/>
              </a:ext>
            </a:extLst>
          </p:cNvPr>
          <p:cNvSpPr txBox="1"/>
          <p:nvPr/>
        </p:nvSpPr>
        <p:spPr>
          <a:xfrm>
            <a:off x="6374752" y="3690686"/>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rPr>
              <a:t>4</a:t>
            </a:r>
          </a:p>
        </p:txBody>
      </p:sp>
      <p:sp>
        <p:nvSpPr>
          <p:cNvPr id="20" name="TextBox 19">
            <a:extLst>
              <a:ext uri="{FF2B5EF4-FFF2-40B4-BE49-F238E27FC236}">
                <a16:creationId xmlns:a16="http://schemas.microsoft.com/office/drawing/2014/main" id="{EC9B26A0-9980-4C09-B55E-A00674DD6EE6}"/>
              </a:ext>
            </a:extLst>
          </p:cNvPr>
          <p:cNvSpPr txBox="1"/>
          <p:nvPr/>
        </p:nvSpPr>
        <p:spPr>
          <a:xfrm>
            <a:off x="10686566" y="3445624"/>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rPr>
              <a:t>5</a:t>
            </a:r>
          </a:p>
        </p:txBody>
      </p:sp>
      <p:sp>
        <p:nvSpPr>
          <p:cNvPr id="21" name="Rectangle 4">
            <a:extLst>
              <a:ext uri="{FF2B5EF4-FFF2-40B4-BE49-F238E27FC236}">
                <a16:creationId xmlns:a16="http://schemas.microsoft.com/office/drawing/2014/main" id="{EFEB866E-F4D8-4F95-AA5E-96E3D23BC689}"/>
              </a:ext>
            </a:extLst>
          </p:cNvPr>
          <p:cNvSpPr txBox="1">
            <a:spLocks noChangeArrowheads="1"/>
          </p:cNvSpPr>
          <p:nvPr/>
        </p:nvSpPr>
        <p:spPr>
          <a:xfrm>
            <a:off x="2752841" y="76709"/>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Data Input in Smart View</a:t>
            </a:r>
          </a:p>
        </p:txBody>
      </p:sp>
      <p:sp>
        <p:nvSpPr>
          <p:cNvPr id="22" name="Rectangle 21">
            <a:extLst>
              <a:ext uri="{FF2B5EF4-FFF2-40B4-BE49-F238E27FC236}">
                <a16:creationId xmlns:a16="http://schemas.microsoft.com/office/drawing/2014/main" id="{1ABC1D05-530B-4E13-BF66-65A46565769C}"/>
              </a:ext>
            </a:extLst>
          </p:cNvPr>
          <p:cNvSpPr/>
          <p:nvPr/>
        </p:nvSpPr>
        <p:spPr>
          <a:xfrm>
            <a:off x="242947" y="1356241"/>
            <a:ext cx="5670551" cy="2031325"/>
          </a:xfrm>
          <a:prstGeom prst="rect">
            <a:avLst/>
          </a:prstGeom>
        </p:spPr>
        <p:txBody>
          <a:bodyPr wrap="square">
            <a:spAutoFit/>
          </a:bodyPr>
          <a:lstStyle/>
          <a:p>
            <a:pPr marL="285750" indent="-285750" defTabSz="342900">
              <a:buFont typeface="Arial" panose="020B0604020202020204" pitchFamily="34" charset="0"/>
              <a:buChar char="•"/>
            </a:pPr>
            <a:r>
              <a:rPr lang="en-US" dirty="0">
                <a:ea typeface="ＭＳ Ｐゴシック" charset="0"/>
              </a:rPr>
              <a:t>All Input forms in </a:t>
            </a:r>
            <a:r>
              <a:rPr lang="en-US" dirty="0" err="1">
                <a:ea typeface="ＭＳ Ｐゴシック" charset="0"/>
              </a:rPr>
              <a:t>PlanUW</a:t>
            </a:r>
            <a:r>
              <a:rPr lang="en-US" dirty="0">
                <a:ea typeface="ＭＳ Ｐゴシック" charset="0"/>
              </a:rPr>
              <a:t> were designed for easy use in the Web and in Smart View. </a:t>
            </a:r>
          </a:p>
          <a:p>
            <a:pPr defTabSz="342900"/>
            <a:endParaRPr lang="en-US" dirty="0">
              <a:ea typeface="ＭＳ Ｐゴシック" charset="0"/>
            </a:endParaRPr>
          </a:p>
          <a:p>
            <a:pPr marL="285750" indent="-285750" defTabSz="342900">
              <a:buFont typeface="Arial" panose="020B0604020202020204" pitchFamily="34" charset="0"/>
              <a:buChar char="•"/>
            </a:pPr>
            <a:r>
              <a:rPr lang="en-US" dirty="0">
                <a:ea typeface="ＭＳ Ｐゴシック" charset="0"/>
              </a:rPr>
              <a:t>In Smart View, the input cells on Input Forms can be linked via Excel formulas to other work sheets. Or large amounts of data can be copied into the form using Copy and Paste. </a:t>
            </a:r>
          </a:p>
        </p:txBody>
      </p:sp>
      <p:pic>
        <p:nvPicPr>
          <p:cNvPr id="23" name="Graphic 22" descr="Information">
            <a:extLst>
              <a:ext uri="{FF2B5EF4-FFF2-40B4-BE49-F238E27FC236}">
                <a16:creationId xmlns:a16="http://schemas.microsoft.com/office/drawing/2014/main" id="{A8B4B1B9-F5EE-48CA-B861-07DD0663EB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81225" y="5488689"/>
            <a:ext cx="558772" cy="558772"/>
          </a:xfrm>
          <a:prstGeom prst="rect">
            <a:avLst/>
          </a:prstGeom>
        </p:spPr>
      </p:pic>
      <p:sp>
        <p:nvSpPr>
          <p:cNvPr id="2" name="TextBox 1">
            <a:extLst>
              <a:ext uri="{FF2B5EF4-FFF2-40B4-BE49-F238E27FC236}">
                <a16:creationId xmlns:a16="http://schemas.microsoft.com/office/drawing/2014/main" id="{F103A7E1-0610-4C86-8910-076A74FCDEF2}"/>
              </a:ext>
            </a:extLst>
          </p:cNvPr>
          <p:cNvSpPr txBox="1"/>
          <p:nvPr/>
        </p:nvSpPr>
        <p:spPr>
          <a:xfrm>
            <a:off x="7336381" y="5462383"/>
            <a:ext cx="4114800" cy="738664"/>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1400" b="0" i="0" u="sng" strike="noStrike" kern="0" cap="none" spc="0" normalizeH="0" baseline="0" noProof="0" dirty="0">
                <a:ln>
                  <a:noFill/>
                </a:ln>
                <a:solidFill>
                  <a:srgbClr val="000000"/>
                </a:solidFill>
                <a:effectLst/>
                <a:uLnTx/>
                <a:uFillTx/>
                <a:latin typeface="Arial Narrow"/>
                <a:ea typeface="ＭＳ Ｐゴシック" pitchFamily="-106" charset="-128"/>
              </a:rPr>
              <a:t>*NOTE*</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 Input forms </a:t>
            </a:r>
            <a:r>
              <a:rPr kumimoji="0" lang="en-US" sz="1400" b="1" i="0" strike="noStrike" kern="0" cap="none" spc="0" normalizeH="0" baseline="0" noProof="0" dirty="0">
                <a:ln>
                  <a:noFill/>
                </a:ln>
                <a:solidFill>
                  <a:srgbClr val="000000"/>
                </a:solidFill>
                <a:effectLst/>
                <a:uLnTx/>
                <a:uFillTx/>
                <a:latin typeface="Arial Narrow"/>
                <a:ea typeface="ＭＳ Ｐゴシック" pitchFamily="-106" charset="-128"/>
              </a:rPr>
              <a:t>cannot</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be opened using Ad Hoc Analysis due to the preset suppression on the forms. Use Export in Query Ready Mode  on reports. </a:t>
            </a:r>
            <a:endParaRPr kumimoji="0" lang="en-US" sz="1400" b="0" i="0" u="sng"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24" name="Slide Number Placeholder 3">
            <a:extLst>
              <a:ext uri="{FF2B5EF4-FFF2-40B4-BE49-F238E27FC236}">
                <a16:creationId xmlns:a16="http://schemas.microsoft.com/office/drawing/2014/main" id="{C9059165-7211-40A8-88A9-1A91ABEF37DD}"/>
              </a:ext>
            </a:extLst>
          </p:cNvPr>
          <p:cNvSpPr txBox="1">
            <a:spLocks/>
          </p:cNvSpPr>
          <p:nvPr/>
        </p:nvSpPr>
        <p:spPr>
          <a:xfrm>
            <a:off x="493229" y="6356350"/>
            <a:ext cx="50942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8F7216-1C8D-9C4B-8765-95E531582293}" type="slidenum">
              <a:rPr lang="en-US" smtClean="0">
                <a:solidFill>
                  <a:schemeClr val="bg1">
                    <a:lumMod val="75000"/>
                  </a:schemeClr>
                </a:solidFill>
              </a:rPr>
              <a:pPr/>
              <a:t>2</a:t>
            </a:fld>
            <a:endParaRPr lang="en-US" dirty="0">
              <a:solidFill>
                <a:schemeClr val="bg1">
                  <a:lumMod val="75000"/>
                </a:schemeClr>
              </a:solidFill>
            </a:endParaRPr>
          </a:p>
        </p:txBody>
      </p:sp>
    </p:spTree>
    <p:extLst>
      <p:ext uri="{BB962C8B-B14F-4D97-AF65-F5344CB8AC3E}">
        <p14:creationId xmlns:p14="http://schemas.microsoft.com/office/powerpoint/2010/main" val="335385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32ACC1E-11C1-455B-A0E6-AB9FA006FA5B}"/>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Why not Ad Hoc? </a:t>
            </a:r>
          </a:p>
        </p:txBody>
      </p:sp>
      <p:graphicFrame>
        <p:nvGraphicFramePr>
          <p:cNvPr id="3" name="Table 2">
            <a:extLst>
              <a:ext uri="{FF2B5EF4-FFF2-40B4-BE49-F238E27FC236}">
                <a16:creationId xmlns:a16="http://schemas.microsoft.com/office/drawing/2014/main" id="{E7C04822-14D8-4C2F-918F-F4E1C6F86B71}"/>
              </a:ext>
            </a:extLst>
          </p:cNvPr>
          <p:cNvGraphicFramePr>
            <a:graphicFrameLocks noGrp="1"/>
          </p:cNvGraphicFramePr>
          <p:nvPr>
            <p:extLst>
              <p:ext uri="{D42A27DB-BD31-4B8C-83A1-F6EECF244321}">
                <p14:modId xmlns:p14="http://schemas.microsoft.com/office/powerpoint/2010/main" val="320085102"/>
              </p:ext>
            </p:extLst>
          </p:nvPr>
        </p:nvGraphicFramePr>
        <p:xfrm>
          <a:off x="574675" y="2082534"/>
          <a:ext cx="5113631" cy="3562388"/>
        </p:xfrm>
        <a:graphic>
          <a:graphicData uri="http://schemas.openxmlformats.org/drawingml/2006/table">
            <a:tbl>
              <a:tblPr firstRow="1" bandRow="1">
                <a:tableStyleId>{21E4AEA4-8DFA-4A89-87EB-49C32662AFE0}</a:tableStyleId>
              </a:tblPr>
              <a:tblGrid>
                <a:gridCol w="3346974">
                  <a:extLst>
                    <a:ext uri="{9D8B030D-6E8A-4147-A177-3AD203B41FA5}">
                      <a16:colId xmlns:a16="http://schemas.microsoft.com/office/drawing/2014/main" val="3624569289"/>
                    </a:ext>
                  </a:extLst>
                </a:gridCol>
                <a:gridCol w="834501">
                  <a:extLst>
                    <a:ext uri="{9D8B030D-6E8A-4147-A177-3AD203B41FA5}">
                      <a16:colId xmlns:a16="http://schemas.microsoft.com/office/drawing/2014/main" val="974864232"/>
                    </a:ext>
                  </a:extLst>
                </a:gridCol>
                <a:gridCol w="932156">
                  <a:extLst>
                    <a:ext uri="{9D8B030D-6E8A-4147-A177-3AD203B41FA5}">
                      <a16:colId xmlns:a16="http://schemas.microsoft.com/office/drawing/2014/main" val="273716335"/>
                    </a:ext>
                  </a:extLst>
                </a:gridCol>
              </a:tblGrid>
              <a:tr h="604838">
                <a:tc>
                  <a:txBody>
                    <a:bodyPr/>
                    <a:lstStyle/>
                    <a:p>
                      <a:pPr marL="0" algn="ctr" defTabSz="914400" rtl="0" eaLnBrk="1" latinLnBrk="0" hangingPunct="1"/>
                      <a:r>
                        <a:rPr lang="en-US" sz="1800" b="1" kern="1200" dirty="0">
                          <a:solidFill>
                            <a:schemeClr val="lt1"/>
                          </a:solidFill>
                          <a:latin typeface="+mn-lt"/>
                          <a:ea typeface="+mn-ea"/>
                          <a:cs typeface="+mn-cs"/>
                        </a:rPr>
                        <a:t>Functionality</a:t>
                      </a:r>
                    </a:p>
                  </a:txBody>
                  <a:tcPr anchor="ctr"/>
                </a:tc>
                <a:tc>
                  <a:txBody>
                    <a:bodyPr/>
                    <a:lstStyle/>
                    <a:p>
                      <a:pPr algn="ctr"/>
                      <a:r>
                        <a:rPr lang="en-US" dirty="0"/>
                        <a:t>Forms</a:t>
                      </a:r>
                    </a:p>
                  </a:txBody>
                  <a:tcPr anchor="ctr"/>
                </a:tc>
                <a:tc>
                  <a:txBody>
                    <a:bodyPr/>
                    <a:lstStyle/>
                    <a:p>
                      <a:pPr algn="ctr"/>
                      <a:r>
                        <a:rPr lang="en-US" dirty="0"/>
                        <a:t>Ad hoc</a:t>
                      </a:r>
                    </a:p>
                  </a:txBody>
                  <a:tcPr anchor="ctr"/>
                </a:tc>
                <a:extLst>
                  <a:ext uri="{0D108BD9-81ED-4DB2-BD59-A6C34878D82A}">
                    <a16:rowId xmlns:a16="http://schemas.microsoft.com/office/drawing/2014/main" val="292855623"/>
                  </a:ext>
                </a:extLst>
              </a:tr>
              <a:tr h="492925">
                <a:tc>
                  <a:txBody>
                    <a:bodyPr/>
                    <a:lstStyle/>
                    <a:p>
                      <a:pPr algn="ctr"/>
                      <a:r>
                        <a:rPr lang="en-US" dirty="0"/>
                        <a:t>Preset Database Connection</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2187532815"/>
                  </a:ext>
                </a:extLst>
              </a:tr>
              <a:tr h="492925">
                <a:tc>
                  <a:txBody>
                    <a:bodyPr/>
                    <a:lstStyle/>
                    <a:p>
                      <a:pPr algn="ctr"/>
                      <a:r>
                        <a:rPr lang="en-US" dirty="0"/>
                        <a:t>Pre- Filtered Level </a:t>
                      </a:r>
                      <a:r>
                        <a:rPr lang="en-US"/>
                        <a:t>0 Members</a:t>
                      </a:r>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2611013129"/>
                  </a:ext>
                </a:extLst>
              </a:tr>
              <a:tr h="492925">
                <a:tc>
                  <a:txBody>
                    <a:bodyPr/>
                    <a:lstStyle/>
                    <a:p>
                      <a:pPr marL="0" algn="ctr" defTabSz="914400" rtl="0" eaLnBrk="1" latinLnBrk="0" hangingPunct="1"/>
                      <a:r>
                        <a:rPr lang="en-US" sz="1800" kern="1200" dirty="0"/>
                        <a:t>Automatic Data Maps </a:t>
                      </a:r>
                      <a:endParaRPr lang="en-US" sz="1800" kern="1200" dirty="0">
                        <a:solidFill>
                          <a:schemeClr val="tx1"/>
                        </a:solidFill>
                        <a:latin typeface="+mn-lt"/>
                        <a:ea typeface="+mn-ea"/>
                        <a:cs typeface="+mn-cs"/>
                      </a:endParaRPr>
                    </a:p>
                  </a:txBody>
                  <a:tcPr/>
                </a:tc>
                <a:tc>
                  <a:txBody>
                    <a:bodyPr/>
                    <a:lstStyle/>
                    <a:p>
                      <a:pPr marL="0" algn="ctr" defTabSz="914400" rtl="0" eaLnBrk="1" latinLnBrk="0" hangingPunct="1"/>
                      <a:r>
                        <a:rPr lang="en-US" sz="1800" kern="1200" dirty="0"/>
                        <a:t>X</a:t>
                      </a:r>
                      <a:endParaRPr lang="en-US" sz="1800" kern="1200" dirty="0">
                        <a:solidFill>
                          <a:schemeClr val="tx1"/>
                        </a:solidFill>
                        <a:latin typeface="+mn-lt"/>
                        <a:ea typeface="+mn-ea"/>
                        <a:cs typeface="+mn-cs"/>
                      </a:endParaRPr>
                    </a:p>
                  </a:txBody>
                  <a:tcPr/>
                </a:tc>
                <a:tc>
                  <a:txBody>
                    <a:bodyPr/>
                    <a:lstStyle/>
                    <a:p>
                      <a:pPr marL="0" algn="ctr" defTabSz="914400" rtl="0" eaLnBrk="1" latinLnBrk="0" hangingPunct="1"/>
                      <a:endParaRPr lang="en-US" sz="1800" kern="1200" dirty="0">
                        <a:solidFill>
                          <a:schemeClr val="tx1"/>
                        </a:solidFill>
                        <a:latin typeface="+mn-lt"/>
                        <a:ea typeface="+mn-ea"/>
                        <a:cs typeface="+mn-cs"/>
                      </a:endParaRPr>
                    </a:p>
                  </a:txBody>
                  <a:tcPr/>
                </a:tc>
                <a:extLst>
                  <a:ext uri="{0D108BD9-81ED-4DB2-BD59-A6C34878D82A}">
                    <a16:rowId xmlns:a16="http://schemas.microsoft.com/office/drawing/2014/main" val="3752323705"/>
                  </a:ext>
                </a:extLst>
              </a:tr>
              <a:tr h="492925">
                <a:tc>
                  <a:txBody>
                    <a:bodyPr/>
                    <a:lstStyle/>
                    <a:p>
                      <a:pPr algn="ctr"/>
                      <a:r>
                        <a:rPr lang="en-US" dirty="0"/>
                        <a:t>Automatic Business Rules</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901531779"/>
                  </a:ext>
                </a:extLst>
              </a:tr>
              <a:tr h="492925">
                <a:tc>
                  <a:txBody>
                    <a:bodyPr/>
                    <a:lstStyle/>
                    <a:p>
                      <a:pPr marL="0" algn="ctr" defTabSz="914400" rtl="0" eaLnBrk="1" latinLnBrk="0" hangingPunct="1"/>
                      <a:r>
                        <a:rPr lang="en-US" sz="1800" kern="1200" dirty="0"/>
                        <a:t>Enter at “</a:t>
                      </a:r>
                      <a:r>
                        <a:rPr lang="en-US" sz="1800" kern="1200" dirty="0" err="1"/>
                        <a:t>YearTotal</a:t>
                      </a:r>
                      <a:r>
                        <a:rPr lang="en-US" sz="1800" kern="1200" dirty="0"/>
                        <a:t>”</a:t>
                      </a:r>
                      <a:endParaRPr lang="en-US" sz="1800" kern="1200" dirty="0">
                        <a:solidFill>
                          <a:schemeClr val="tx1"/>
                        </a:solidFill>
                        <a:latin typeface="+mn-lt"/>
                        <a:ea typeface="+mn-ea"/>
                        <a:cs typeface="+mn-cs"/>
                      </a:endParaRPr>
                    </a:p>
                  </a:txBody>
                  <a:tcPr/>
                </a:tc>
                <a:tc>
                  <a:txBody>
                    <a:bodyPr/>
                    <a:lstStyle/>
                    <a:p>
                      <a:pPr marL="0" algn="ctr" defTabSz="914400" rtl="0" eaLnBrk="1" latinLnBrk="0" hangingPunct="1"/>
                      <a:r>
                        <a:rPr lang="en-US" sz="1800" kern="1200" dirty="0"/>
                        <a:t>X</a:t>
                      </a:r>
                      <a:endParaRPr lang="en-US" sz="1800" kern="1200" dirty="0">
                        <a:solidFill>
                          <a:schemeClr val="tx1"/>
                        </a:solidFill>
                        <a:latin typeface="+mn-lt"/>
                        <a:ea typeface="+mn-ea"/>
                        <a:cs typeface="+mn-cs"/>
                      </a:endParaRPr>
                    </a:p>
                  </a:txBody>
                  <a:tcPr/>
                </a:tc>
                <a:tc>
                  <a:txBody>
                    <a:bodyPr/>
                    <a:lstStyle/>
                    <a:p>
                      <a:pPr marL="0" algn="ctr" defTabSz="914400" rtl="0" eaLnBrk="1" latinLnBrk="0" hangingPunct="1"/>
                      <a:endParaRPr lang="en-US" sz="1800" kern="1200" dirty="0">
                        <a:solidFill>
                          <a:schemeClr val="tx1"/>
                        </a:solidFill>
                        <a:latin typeface="+mn-lt"/>
                        <a:ea typeface="+mn-ea"/>
                        <a:cs typeface="+mn-cs"/>
                      </a:endParaRPr>
                    </a:p>
                  </a:txBody>
                  <a:tcPr/>
                </a:tc>
                <a:extLst>
                  <a:ext uri="{0D108BD9-81ED-4DB2-BD59-A6C34878D82A}">
                    <a16:rowId xmlns:a16="http://schemas.microsoft.com/office/drawing/2014/main" val="1624927752"/>
                  </a:ext>
                </a:extLst>
              </a:tr>
              <a:tr h="492925">
                <a:tc>
                  <a:txBody>
                    <a:bodyPr/>
                    <a:lstStyle/>
                    <a:p>
                      <a:pPr algn="ctr"/>
                      <a:r>
                        <a:rPr lang="en-US" dirty="0"/>
                        <a:t>Flexibility in Grid Design</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2211257502"/>
                  </a:ext>
                </a:extLst>
              </a:tr>
            </a:tbl>
          </a:graphicData>
        </a:graphic>
      </p:graphicFrame>
      <p:graphicFrame>
        <p:nvGraphicFramePr>
          <p:cNvPr id="4" name="Content Placeholder 6">
            <a:extLst>
              <a:ext uri="{FF2B5EF4-FFF2-40B4-BE49-F238E27FC236}">
                <a16:creationId xmlns:a16="http://schemas.microsoft.com/office/drawing/2014/main" id="{26C0F903-25BF-41C7-BC16-41C49396023E}"/>
              </a:ext>
            </a:extLst>
          </p:cNvPr>
          <p:cNvGraphicFramePr>
            <a:graphicFrameLocks noGrp="1"/>
          </p:cNvGraphicFramePr>
          <p:nvPr>
            <p:ph sz="half" idx="1"/>
            <p:extLst>
              <p:ext uri="{D42A27DB-BD31-4B8C-83A1-F6EECF244321}">
                <p14:modId xmlns:p14="http://schemas.microsoft.com/office/powerpoint/2010/main" val="1807271417"/>
              </p:ext>
            </p:extLst>
          </p:nvPr>
        </p:nvGraphicFramePr>
        <p:xfrm>
          <a:off x="6629400" y="1376362"/>
          <a:ext cx="5705475" cy="4567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0299CF83-0DD1-4B46-B9B7-E918BF67B3A6}"/>
              </a:ext>
            </a:extLst>
          </p:cNvPr>
          <p:cNvPicPr>
            <a:picLocks noChangeAspect="1"/>
          </p:cNvPicPr>
          <p:nvPr/>
        </p:nvPicPr>
        <p:blipFill>
          <a:blip r:embed="rId7"/>
          <a:stretch>
            <a:fillRect/>
          </a:stretch>
        </p:blipFill>
        <p:spPr>
          <a:xfrm>
            <a:off x="8118476" y="1452562"/>
            <a:ext cx="1000125" cy="803379"/>
          </a:xfrm>
          <a:prstGeom prst="rect">
            <a:avLst/>
          </a:prstGeom>
          <a:ln>
            <a:solidFill>
              <a:schemeClr val="tx1"/>
            </a:solidFill>
          </a:ln>
        </p:spPr>
      </p:pic>
      <p:pic>
        <p:nvPicPr>
          <p:cNvPr id="8" name="Picture 7">
            <a:extLst>
              <a:ext uri="{FF2B5EF4-FFF2-40B4-BE49-F238E27FC236}">
                <a16:creationId xmlns:a16="http://schemas.microsoft.com/office/drawing/2014/main" id="{E3BBCDB5-C813-4813-9B18-DD4FC018A9E0}"/>
              </a:ext>
            </a:extLst>
          </p:cNvPr>
          <p:cNvPicPr>
            <a:picLocks noChangeAspect="1"/>
          </p:cNvPicPr>
          <p:nvPr/>
        </p:nvPicPr>
        <p:blipFill>
          <a:blip r:embed="rId8"/>
          <a:stretch>
            <a:fillRect/>
          </a:stretch>
        </p:blipFill>
        <p:spPr>
          <a:xfrm>
            <a:off x="8118475" y="2366962"/>
            <a:ext cx="2930633" cy="1358003"/>
          </a:xfrm>
          <a:prstGeom prst="rect">
            <a:avLst/>
          </a:prstGeom>
          <a:ln>
            <a:solidFill>
              <a:schemeClr val="tx1"/>
            </a:solidFill>
          </a:ln>
        </p:spPr>
      </p:pic>
      <p:pic>
        <p:nvPicPr>
          <p:cNvPr id="9" name="Picture 8">
            <a:extLst>
              <a:ext uri="{FF2B5EF4-FFF2-40B4-BE49-F238E27FC236}">
                <a16:creationId xmlns:a16="http://schemas.microsoft.com/office/drawing/2014/main" id="{9CAB9A93-94F8-47FB-8D49-2958BD5C5C59}"/>
              </a:ext>
            </a:extLst>
          </p:cNvPr>
          <p:cNvPicPr>
            <a:picLocks noChangeAspect="1"/>
          </p:cNvPicPr>
          <p:nvPr/>
        </p:nvPicPr>
        <p:blipFill>
          <a:blip r:embed="rId9"/>
          <a:stretch>
            <a:fillRect/>
          </a:stretch>
        </p:blipFill>
        <p:spPr>
          <a:xfrm>
            <a:off x="8118475" y="4652962"/>
            <a:ext cx="2062584" cy="854072"/>
          </a:xfrm>
          <a:prstGeom prst="rect">
            <a:avLst/>
          </a:prstGeom>
          <a:ln>
            <a:solidFill>
              <a:schemeClr val="tx1"/>
            </a:solidFill>
          </a:ln>
        </p:spPr>
      </p:pic>
      <p:pic>
        <p:nvPicPr>
          <p:cNvPr id="10" name="Picture 9">
            <a:extLst>
              <a:ext uri="{FF2B5EF4-FFF2-40B4-BE49-F238E27FC236}">
                <a16:creationId xmlns:a16="http://schemas.microsoft.com/office/drawing/2014/main" id="{E2DDD5E4-3F80-4DCB-9773-98804A42652C}"/>
              </a:ext>
            </a:extLst>
          </p:cNvPr>
          <p:cNvPicPr>
            <a:picLocks noChangeAspect="1"/>
          </p:cNvPicPr>
          <p:nvPr/>
        </p:nvPicPr>
        <p:blipFill>
          <a:blip r:embed="rId10"/>
          <a:stretch>
            <a:fillRect/>
          </a:stretch>
        </p:blipFill>
        <p:spPr>
          <a:xfrm>
            <a:off x="8118475" y="3824666"/>
            <a:ext cx="2524125" cy="704850"/>
          </a:xfrm>
          <a:prstGeom prst="rect">
            <a:avLst/>
          </a:prstGeom>
          <a:ln>
            <a:solidFill>
              <a:schemeClr val="tx1"/>
            </a:solidFill>
          </a:ln>
        </p:spPr>
      </p:pic>
      <p:sp>
        <p:nvSpPr>
          <p:cNvPr id="13" name="TextBox 12">
            <a:extLst>
              <a:ext uri="{FF2B5EF4-FFF2-40B4-BE49-F238E27FC236}">
                <a16:creationId xmlns:a16="http://schemas.microsoft.com/office/drawing/2014/main" id="{836435A6-33E9-4045-8F9A-804F3462830C}"/>
              </a:ext>
            </a:extLst>
          </p:cNvPr>
          <p:cNvSpPr txBox="1"/>
          <p:nvPr/>
        </p:nvSpPr>
        <p:spPr>
          <a:xfrm>
            <a:off x="368299" y="1600200"/>
            <a:ext cx="5499101" cy="338554"/>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1600" kern="0" dirty="0">
                <a:solidFill>
                  <a:srgbClr val="000000"/>
                </a:solidFill>
                <a:latin typeface="Arial Narrow"/>
                <a:ea typeface="ＭＳ Ｐゴシック" pitchFamily="-106" charset="-128"/>
              </a:rPr>
              <a:t>What is the difference between a Data input form and an Ad Hoc grid? </a:t>
            </a:r>
            <a:endParaRPr kumimoji="0" lang="en-US" sz="1600"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14" name="TextBox 13">
            <a:extLst>
              <a:ext uri="{FF2B5EF4-FFF2-40B4-BE49-F238E27FC236}">
                <a16:creationId xmlns:a16="http://schemas.microsoft.com/office/drawing/2014/main" id="{46326379-3B1F-44EA-AB0C-E0C01674FE9B}"/>
              </a:ext>
            </a:extLst>
          </p:cNvPr>
          <p:cNvSpPr txBox="1"/>
          <p:nvPr/>
        </p:nvSpPr>
        <p:spPr>
          <a:xfrm>
            <a:off x="6832601" y="5685673"/>
            <a:ext cx="4572000" cy="307777"/>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sz="1400" kern="0" dirty="0">
                <a:solidFill>
                  <a:srgbClr val="000000"/>
                </a:solidFill>
                <a:latin typeface="Arial Narrow"/>
                <a:ea typeface="ＭＳ Ｐゴシック" pitchFamily="-106" charset="-128"/>
              </a:rPr>
              <a:t>Additional steps to create a useable Ad Hoc for data submission. </a:t>
            </a:r>
            <a:endPar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
        <p:nvSpPr>
          <p:cNvPr id="2" name="Slide Number Placeholder 1">
            <a:extLst>
              <a:ext uri="{FF2B5EF4-FFF2-40B4-BE49-F238E27FC236}">
                <a16:creationId xmlns:a16="http://schemas.microsoft.com/office/drawing/2014/main" id="{BBD13451-FDA0-4FE8-ABB9-C4630F83A627}"/>
              </a:ext>
            </a:extLst>
          </p:cNvPr>
          <p:cNvSpPr>
            <a:spLocks noGrp="1"/>
          </p:cNvSpPr>
          <p:nvPr>
            <p:ph type="sldNum" sz="quarter" idx="4"/>
          </p:nvPr>
        </p:nvSpPr>
        <p:spPr/>
        <p:txBody>
          <a:bodyPr/>
          <a:lstStyle/>
          <a:p>
            <a:fld id="{5E9B6195-AEF7-4DF8-B36C-B411EC6C02A9}" type="slidenum">
              <a:rPr lang="en-US" smtClean="0"/>
              <a:pPr/>
              <a:t>3</a:t>
            </a:fld>
            <a:endParaRPr lang="en-US" dirty="0"/>
          </a:p>
        </p:txBody>
      </p:sp>
      <p:sp>
        <p:nvSpPr>
          <p:cNvPr id="12" name="Slide Number Placeholder 3">
            <a:extLst>
              <a:ext uri="{FF2B5EF4-FFF2-40B4-BE49-F238E27FC236}">
                <a16:creationId xmlns:a16="http://schemas.microsoft.com/office/drawing/2014/main" id="{F17F5636-3B91-466B-91A3-EAFB293B19CD}"/>
              </a:ext>
            </a:extLst>
          </p:cNvPr>
          <p:cNvSpPr txBox="1">
            <a:spLocks/>
          </p:cNvSpPr>
          <p:nvPr/>
        </p:nvSpPr>
        <p:spPr>
          <a:xfrm>
            <a:off x="493229" y="6356350"/>
            <a:ext cx="50942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8F7216-1C8D-9C4B-8765-95E531582293}" type="slidenum">
              <a:rPr lang="en-US">
                <a:solidFill>
                  <a:schemeClr val="bg1">
                    <a:lumMod val="75000"/>
                  </a:schemeClr>
                </a:solidFill>
              </a:rPr>
              <a:pPr/>
              <a:t>3</a:t>
            </a:fld>
            <a:endParaRPr lang="en-US" dirty="0">
              <a:solidFill>
                <a:schemeClr val="bg1">
                  <a:lumMod val="75000"/>
                </a:schemeClr>
              </a:solidFill>
            </a:endParaRPr>
          </a:p>
        </p:txBody>
      </p:sp>
    </p:spTree>
    <p:extLst>
      <p:ext uri="{BB962C8B-B14F-4D97-AF65-F5344CB8AC3E}">
        <p14:creationId xmlns:p14="http://schemas.microsoft.com/office/powerpoint/2010/main" val="294170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a:extLst>
              <a:ext uri="{FF2B5EF4-FFF2-40B4-BE49-F238E27FC236}">
                <a16:creationId xmlns:a16="http://schemas.microsoft.com/office/drawing/2014/main" id="{EFEB866E-F4D8-4F95-AA5E-96E3D23BC689}"/>
              </a:ext>
            </a:extLst>
          </p:cNvPr>
          <p:cNvSpPr txBox="1">
            <a:spLocks noChangeArrowheads="1"/>
          </p:cNvSpPr>
          <p:nvPr/>
        </p:nvSpPr>
        <p:spPr>
          <a:xfrm>
            <a:off x="2752841" y="76709"/>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I still want to enter data via an Ad Hoc…</a:t>
            </a:r>
          </a:p>
        </p:txBody>
      </p:sp>
      <p:sp>
        <p:nvSpPr>
          <p:cNvPr id="20" name="Rectangle 19">
            <a:extLst>
              <a:ext uri="{FF2B5EF4-FFF2-40B4-BE49-F238E27FC236}">
                <a16:creationId xmlns:a16="http://schemas.microsoft.com/office/drawing/2014/main" id="{F9DAB9C3-91B0-44B2-AC33-73308ECB2D40}"/>
              </a:ext>
            </a:extLst>
          </p:cNvPr>
          <p:cNvSpPr/>
          <p:nvPr/>
        </p:nvSpPr>
        <p:spPr>
          <a:xfrm>
            <a:off x="423024" y="1201118"/>
            <a:ext cx="9787776" cy="5078313"/>
          </a:xfrm>
          <a:prstGeom prst="rect">
            <a:avLst/>
          </a:prstGeom>
        </p:spPr>
        <p:txBody>
          <a:bodyPr wrap="square">
            <a:spAutoFit/>
          </a:bodyPr>
          <a:lstStyle/>
          <a:p>
            <a:pPr defTabSz="342900"/>
            <a:r>
              <a:rPr lang="en-US" dirty="0">
                <a:ea typeface="ＭＳ Ｐゴシック" charset="0"/>
              </a:rPr>
              <a:t>If you would still like to enter data in PlanUW via an Ad Hoc, please consider the following items:</a:t>
            </a:r>
          </a:p>
          <a:p>
            <a:pPr defTabSz="342900"/>
            <a:endParaRPr lang="en-US" dirty="0">
              <a:ea typeface="ＭＳ Ｐゴシック" charset="0"/>
            </a:endParaRPr>
          </a:p>
          <a:p>
            <a:pPr defTabSz="342900"/>
            <a:endParaRPr lang="en-US" dirty="0">
              <a:ea typeface="ＭＳ Ｐゴシック" charset="0"/>
            </a:endParaRPr>
          </a:p>
          <a:p>
            <a:pPr marL="342900" indent="-342900" defTabSz="342900">
              <a:buAutoNum type="arabicPeriod"/>
            </a:pPr>
            <a:r>
              <a:rPr lang="en-US" dirty="0">
                <a:ea typeface="ＭＳ Ｐゴシック" charset="0"/>
              </a:rPr>
              <a:t>If you are going to be submitting data via an Ad Hoc, please discuss with the admins and explain the use case. All questions/concerns should be submitted via </a:t>
            </a:r>
            <a:r>
              <a:rPr lang="en-US" dirty="0">
                <a:ea typeface="ＭＳ Ｐゴシック" charset="0"/>
                <a:hlinkClick r:id="rId2"/>
              </a:rPr>
              <a:t>PlanUW@uwsa.edu</a:t>
            </a:r>
            <a:r>
              <a:rPr lang="en-US" dirty="0">
                <a:ea typeface="ＭＳ Ｐゴシック" charset="0"/>
              </a:rPr>
              <a:t>.</a:t>
            </a:r>
          </a:p>
          <a:p>
            <a:pPr marL="342900" indent="-342900" defTabSz="342900">
              <a:buAutoNum type="arabicPeriod"/>
            </a:pPr>
            <a:endParaRPr lang="en-US" dirty="0">
              <a:ea typeface="ＭＳ Ｐゴシック" charset="0"/>
            </a:endParaRPr>
          </a:p>
          <a:p>
            <a:pPr marL="342900" indent="-342900" defTabSz="342900">
              <a:buAutoNum type="arabicPeriod"/>
            </a:pPr>
            <a:r>
              <a:rPr lang="en-US" dirty="0">
                <a:ea typeface="ＭＳ Ｐゴシック" charset="0"/>
              </a:rPr>
              <a:t>Submitting data in an Ad Hoc will </a:t>
            </a:r>
            <a:r>
              <a:rPr lang="en-US" b="1" dirty="0">
                <a:ea typeface="ＭＳ Ｐゴシック" charset="0"/>
              </a:rPr>
              <a:t>NOT </a:t>
            </a:r>
            <a:r>
              <a:rPr lang="en-US" dirty="0">
                <a:ea typeface="ＭＳ Ｐゴシック" charset="0"/>
              </a:rPr>
              <a:t>trigger the push to reports. All data is pushed to reports on a nightly bases, so at most there will be a one day lag. </a:t>
            </a:r>
          </a:p>
          <a:p>
            <a:pPr defTabSz="342900"/>
            <a:r>
              <a:rPr lang="en-US" dirty="0">
                <a:ea typeface="ＭＳ Ｐゴシック" charset="0"/>
              </a:rPr>
              <a:t>		*If immediate reporting is necessary the data push will need to be kicked off manually – please 		contact the admins for more information on this process*</a:t>
            </a:r>
          </a:p>
          <a:p>
            <a:pPr defTabSz="342900"/>
            <a:endParaRPr lang="en-US" dirty="0">
              <a:ea typeface="ＭＳ Ｐゴシック" charset="0"/>
            </a:endParaRPr>
          </a:p>
          <a:p>
            <a:pPr marL="342900" indent="-342900" defTabSz="342900">
              <a:buAutoNum type="arabicPeriod" startAt="3"/>
            </a:pPr>
            <a:r>
              <a:rPr lang="en-US" dirty="0">
                <a:ea typeface="ＭＳ Ｐゴシック" charset="0"/>
              </a:rPr>
              <a:t>Fringe rates should </a:t>
            </a:r>
            <a:r>
              <a:rPr lang="en-US" b="1" dirty="0">
                <a:ea typeface="ＭＳ Ｐゴシック" charset="0"/>
              </a:rPr>
              <a:t>NOT </a:t>
            </a:r>
            <a:r>
              <a:rPr lang="en-US" dirty="0">
                <a:ea typeface="ＭＳ Ｐゴシック" charset="0"/>
              </a:rPr>
              <a:t>be submitted via an Ad Hoc, as there are rules that need to be applied to calculate correctly </a:t>
            </a:r>
          </a:p>
          <a:p>
            <a:pPr lvl="1" defTabSz="342900"/>
            <a:r>
              <a:rPr lang="en-US" dirty="0">
                <a:ea typeface="ＭＳ Ｐゴシック" charset="0"/>
              </a:rPr>
              <a:t>	*If Fringe Rates are entered via an Ad Hoc, please contact the admins for more information on this process*</a:t>
            </a:r>
          </a:p>
          <a:p>
            <a:pPr lvl="1" defTabSz="342900"/>
            <a:endParaRPr lang="en-US" dirty="0">
              <a:ea typeface="ＭＳ Ｐゴシック" charset="0"/>
            </a:endParaRPr>
          </a:p>
          <a:p>
            <a:pPr lvl="1" defTabSz="342900"/>
            <a:endParaRPr lang="en-US" dirty="0">
              <a:ea typeface="ＭＳ Ｐゴシック" charset="0"/>
            </a:endParaRPr>
          </a:p>
          <a:p>
            <a:pPr defTabSz="342900"/>
            <a:endParaRPr lang="en-US" dirty="0">
              <a:ea typeface="ＭＳ Ｐゴシック" charset="0"/>
            </a:endParaRPr>
          </a:p>
        </p:txBody>
      </p:sp>
      <p:sp>
        <p:nvSpPr>
          <p:cNvPr id="2" name="Slide Number Placeholder 1">
            <a:extLst>
              <a:ext uri="{FF2B5EF4-FFF2-40B4-BE49-F238E27FC236}">
                <a16:creationId xmlns:a16="http://schemas.microsoft.com/office/drawing/2014/main" id="{5A6095A5-24E1-42F4-B7D3-4A10F2A6F66F}"/>
              </a:ext>
            </a:extLst>
          </p:cNvPr>
          <p:cNvSpPr>
            <a:spLocks noGrp="1"/>
          </p:cNvSpPr>
          <p:nvPr>
            <p:ph type="sldNum" sz="quarter" idx="4"/>
          </p:nvPr>
        </p:nvSpPr>
        <p:spPr/>
        <p:txBody>
          <a:bodyPr/>
          <a:lstStyle/>
          <a:p>
            <a:fld id="{5E9B6195-AEF7-4DF8-B36C-B411EC6C02A9}" type="slidenum">
              <a:rPr lang="en-US" smtClean="0"/>
              <a:pPr/>
              <a:t>4</a:t>
            </a:fld>
            <a:endParaRPr lang="en-US" dirty="0"/>
          </a:p>
        </p:txBody>
      </p:sp>
      <p:sp>
        <p:nvSpPr>
          <p:cNvPr id="5" name="Slide Number Placeholder 3">
            <a:extLst>
              <a:ext uri="{FF2B5EF4-FFF2-40B4-BE49-F238E27FC236}">
                <a16:creationId xmlns:a16="http://schemas.microsoft.com/office/drawing/2014/main" id="{A5590398-B421-4850-8EEA-CB2934E8A94E}"/>
              </a:ext>
            </a:extLst>
          </p:cNvPr>
          <p:cNvSpPr txBox="1">
            <a:spLocks/>
          </p:cNvSpPr>
          <p:nvPr/>
        </p:nvSpPr>
        <p:spPr>
          <a:xfrm>
            <a:off x="493229" y="6356350"/>
            <a:ext cx="50942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8F7216-1C8D-9C4B-8765-95E531582293}" type="slidenum">
              <a:rPr lang="en-US" smtClean="0">
                <a:solidFill>
                  <a:schemeClr val="tx1">
                    <a:lumMod val="50000"/>
                    <a:lumOff val="50000"/>
                  </a:schemeClr>
                </a:solidFill>
              </a:rPr>
              <a:pPr/>
              <a:t>4</a:t>
            </a:fld>
            <a:endParaRPr lang="en-US" dirty="0">
              <a:solidFill>
                <a:schemeClr val="tx1">
                  <a:lumMod val="50000"/>
                  <a:lumOff val="50000"/>
                </a:schemeClr>
              </a:solidFill>
            </a:endParaRPr>
          </a:p>
        </p:txBody>
      </p:sp>
    </p:spTree>
    <p:extLst>
      <p:ext uri="{BB962C8B-B14F-4D97-AF65-F5344CB8AC3E}">
        <p14:creationId xmlns:p14="http://schemas.microsoft.com/office/powerpoint/2010/main" val="337800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F44D8E-24A4-458F-B8F0-388A686AAABA}"/>
              </a:ext>
            </a:extLst>
          </p:cNvPr>
          <p:cNvPicPr>
            <a:picLocks noChangeAspect="1"/>
          </p:cNvPicPr>
          <p:nvPr/>
        </p:nvPicPr>
        <p:blipFill rotWithShape="1">
          <a:blip r:embed="rId2"/>
          <a:srcRect l="78586" t="3704" r="4077" b="63154"/>
          <a:stretch/>
        </p:blipFill>
        <p:spPr>
          <a:xfrm>
            <a:off x="9305924" y="3596148"/>
            <a:ext cx="2362200" cy="1524000"/>
          </a:xfrm>
          <a:prstGeom prst="rect">
            <a:avLst/>
          </a:prstGeom>
          <a:ln>
            <a:solidFill>
              <a:schemeClr val="tx1"/>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1D3FF184-A09E-4CA6-B20B-3D8C97DF15D8}"/>
              </a:ext>
            </a:extLst>
          </p:cNvPr>
          <p:cNvSpPr>
            <a:spLocks noGrp="1"/>
          </p:cNvSpPr>
          <p:nvPr>
            <p:ph type="sldNum" sz="quarter" idx="4"/>
          </p:nvPr>
        </p:nvSpPr>
        <p:spPr>
          <a:xfrm>
            <a:off x="11287125" y="5856546"/>
            <a:ext cx="606540" cy="178002"/>
          </a:xfrm>
        </p:spPr>
        <p:txBody>
          <a:bodyPr/>
          <a:lstStyle/>
          <a:p>
            <a:fld id="{5E9B6195-AEF7-4DF8-B36C-B411EC6C02A9}" type="slidenum">
              <a:rPr lang="en-US" smtClean="0"/>
              <a:pPr/>
              <a:t>5</a:t>
            </a:fld>
            <a:endParaRPr lang="en-US" dirty="0"/>
          </a:p>
        </p:txBody>
      </p:sp>
      <p:pic>
        <p:nvPicPr>
          <p:cNvPr id="7" name="Picture 6">
            <a:extLst>
              <a:ext uri="{FF2B5EF4-FFF2-40B4-BE49-F238E27FC236}">
                <a16:creationId xmlns:a16="http://schemas.microsoft.com/office/drawing/2014/main" id="{3A54C8F6-4586-4BC4-AF88-3F6068DF8B91}"/>
              </a:ext>
            </a:extLst>
          </p:cNvPr>
          <p:cNvPicPr>
            <a:picLocks noChangeAspect="1"/>
          </p:cNvPicPr>
          <p:nvPr/>
        </p:nvPicPr>
        <p:blipFill>
          <a:blip r:embed="rId3"/>
          <a:stretch>
            <a:fillRect/>
          </a:stretch>
        </p:blipFill>
        <p:spPr>
          <a:xfrm>
            <a:off x="9999833" y="1828800"/>
            <a:ext cx="1840537" cy="1418335"/>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39CE2D9-73F8-46C5-8B26-8C1B9380F0F6}"/>
              </a:ext>
            </a:extLst>
          </p:cNvPr>
          <p:cNvPicPr>
            <a:picLocks noChangeAspect="1"/>
          </p:cNvPicPr>
          <p:nvPr/>
        </p:nvPicPr>
        <p:blipFill rotWithShape="1">
          <a:blip r:embed="rId4"/>
          <a:srcRect r="42761" b="45062"/>
          <a:stretch/>
        </p:blipFill>
        <p:spPr>
          <a:xfrm>
            <a:off x="7249909" y="3536830"/>
            <a:ext cx="1600200" cy="1378206"/>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83AE54F-9BB4-4CD7-BD4D-563A64A83E30}"/>
              </a:ext>
            </a:extLst>
          </p:cNvPr>
          <p:cNvSpPr/>
          <p:nvPr/>
        </p:nvSpPr>
        <p:spPr>
          <a:xfrm>
            <a:off x="469784" y="3581400"/>
            <a:ext cx="5016616" cy="3250121"/>
          </a:xfrm>
          <a:prstGeom prst="rect">
            <a:avLst/>
          </a:prstGeom>
        </p:spPr>
        <p:txBody>
          <a:bodyPr wrap="square">
            <a:spAutoFit/>
          </a:bodyPr>
          <a:lstStyle/>
          <a:p>
            <a:pPr defTabSz="342900"/>
            <a:r>
              <a:rPr lang="en-US" b="1" dirty="0">
                <a:ea typeface="ＭＳ Ｐゴシック" charset="0"/>
              </a:rPr>
              <a:t>Quick Steps – Opening Reports in SV: </a:t>
            </a:r>
          </a:p>
          <a:p>
            <a:pPr marL="342900" indent="-342900" defTabSz="342900" fontAlgn="base">
              <a:spcBef>
                <a:spcPct val="20000"/>
              </a:spcBef>
              <a:spcAft>
                <a:spcPct val="0"/>
              </a:spcAft>
              <a:buFontTx/>
              <a:buAutoNum type="arabicPeriod"/>
            </a:pPr>
            <a:r>
              <a:rPr lang="en-US" dirty="0">
                <a:ea typeface="ＭＳ Ｐゴシック" charset="0"/>
              </a:rPr>
              <a:t>Select the desired report and view in HTML File Format. Click Export In Query-Ready Mode.</a:t>
            </a:r>
          </a:p>
          <a:p>
            <a:pPr marL="342900" indent="-342900" defTabSz="342900" fontAlgn="base">
              <a:spcBef>
                <a:spcPct val="20000"/>
              </a:spcBef>
              <a:spcAft>
                <a:spcPct val="0"/>
              </a:spcAft>
              <a:buFontTx/>
              <a:buAutoNum type="arabicPeriod"/>
            </a:pPr>
            <a:r>
              <a:rPr lang="en-US" dirty="0">
                <a:ea typeface="ＭＳ Ｐゴシック" charset="0"/>
              </a:rPr>
              <a:t>Click on Open with to continue. User has the option of saving the file or opening it. </a:t>
            </a:r>
          </a:p>
          <a:p>
            <a:pPr marL="342900" indent="-342900" defTabSz="342900">
              <a:buFontTx/>
              <a:buAutoNum type="arabicPeriod"/>
            </a:pPr>
            <a:r>
              <a:rPr lang="en-US" dirty="0">
                <a:ea typeface="ＭＳ Ｐゴシック" charset="0"/>
              </a:rPr>
              <a:t>Excel will open. Click to open a Blank Workbook.</a:t>
            </a:r>
          </a:p>
          <a:p>
            <a:pPr marL="342900" indent="-342900" defTabSz="342900">
              <a:buFontTx/>
              <a:buAutoNum type="arabicPeriod"/>
            </a:pPr>
            <a:r>
              <a:rPr lang="en-US" dirty="0">
                <a:ea typeface="ＭＳ Ｐゴシック" charset="0"/>
              </a:rPr>
              <a:t>Click on the recently downloaded file to open the Report in the blank workbook.</a:t>
            </a:r>
          </a:p>
          <a:p>
            <a:pPr defTabSz="342900"/>
            <a:endParaRPr lang="en-US" dirty="0">
              <a:ea typeface="ＭＳ Ｐゴシック" charset="0"/>
            </a:endParaRPr>
          </a:p>
          <a:p>
            <a:pPr marL="342900" indent="-342900" defTabSz="342900">
              <a:buAutoNum type="arabicPeriod"/>
            </a:pPr>
            <a:endParaRPr lang="en-US" dirty="0">
              <a:ea typeface="ＭＳ Ｐゴシック" charset="0"/>
            </a:endParaRPr>
          </a:p>
          <a:p>
            <a:pPr marL="342900" indent="-342900" defTabSz="342900">
              <a:buAutoNum type="arabicPeriod"/>
            </a:pPr>
            <a:endParaRPr lang="en-US" dirty="0">
              <a:ea typeface="ＭＳ Ｐゴシック" charset="0"/>
            </a:endParaRPr>
          </a:p>
        </p:txBody>
      </p:sp>
      <p:sp>
        <p:nvSpPr>
          <p:cNvPr id="13" name="Rectangle 12">
            <a:extLst>
              <a:ext uri="{FF2B5EF4-FFF2-40B4-BE49-F238E27FC236}">
                <a16:creationId xmlns:a16="http://schemas.microsoft.com/office/drawing/2014/main" id="{4DB3922C-1DBF-4D6C-8A0E-612821909E3F}"/>
              </a:ext>
            </a:extLst>
          </p:cNvPr>
          <p:cNvSpPr/>
          <p:nvPr/>
        </p:nvSpPr>
        <p:spPr>
          <a:xfrm>
            <a:off x="11043724" y="3002347"/>
            <a:ext cx="381000" cy="2513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65FF3B-3A42-450F-B805-300DC4C63CD4}"/>
              </a:ext>
            </a:extLst>
          </p:cNvPr>
          <p:cNvSpPr/>
          <p:nvPr/>
        </p:nvSpPr>
        <p:spPr>
          <a:xfrm>
            <a:off x="9305924" y="3787793"/>
            <a:ext cx="2362199" cy="44601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E45E20B-29D0-4491-AB57-AAD6C74765DA}"/>
              </a:ext>
            </a:extLst>
          </p:cNvPr>
          <p:cNvSpPr txBox="1"/>
          <p:nvPr/>
        </p:nvSpPr>
        <p:spPr>
          <a:xfrm>
            <a:off x="9589815" y="2196304"/>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rPr>
              <a:t>1</a:t>
            </a:r>
          </a:p>
        </p:txBody>
      </p:sp>
      <p:sp>
        <p:nvSpPr>
          <p:cNvPr id="17" name="TextBox 16">
            <a:extLst>
              <a:ext uri="{FF2B5EF4-FFF2-40B4-BE49-F238E27FC236}">
                <a16:creationId xmlns:a16="http://schemas.microsoft.com/office/drawing/2014/main" id="{40C6F030-99C7-41B1-87B2-FA78382BFE4B}"/>
              </a:ext>
            </a:extLst>
          </p:cNvPr>
          <p:cNvSpPr txBox="1"/>
          <p:nvPr/>
        </p:nvSpPr>
        <p:spPr>
          <a:xfrm>
            <a:off x="11503858" y="2641513"/>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FF0000"/>
                </a:solidFill>
                <a:latin typeface="Arial Black" panose="020B0A04020102020204" pitchFamily="34" charset="0"/>
                <a:ea typeface="ＭＳ Ｐゴシック" pitchFamily="-106" charset="-128"/>
              </a:rPr>
              <a:t>2</a:t>
            </a:r>
            <a:endPar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endParaRPr>
          </a:p>
        </p:txBody>
      </p:sp>
      <p:sp>
        <p:nvSpPr>
          <p:cNvPr id="18" name="TextBox 17">
            <a:extLst>
              <a:ext uri="{FF2B5EF4-FFF2-40B4-BE49-F238E27FC236}">
                <a16:creationId xmlns:a16="http://schemas.microsoft.com/office/drawing/2014/main" id="{D56BD381-8F6F-4944-A1A8-29257D3E6877}"/>
              </a:ext>
            </a:extLst>
          </p:cNvPr>
          <p:cNvSpPr txBox="1"/>
          <p:nvPr/>
        </p:nvSpPr>
        <p:spPr>
          <a:xfrm>
            <a:off x="8850109" y="3460359"/>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FF0000"/>
                </a:solidFill>
                <a:latin typeface="Arial Black" panose="020B0A04020102020204" pitchFamily="34" charset="0"/>
                <a:ea typeface="ＭＳ Ｐゴシック" pitchFamily="-106" charset="-128"/>
              </a:rPr>
              <a:t>3</a:t>
            </a:r>
            <a:endPar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endParaRPr>
          </a:p>
        </p:txBody>
      </p:sp>
      <p:sp>
        <p:nvSpPr>
          <p:cNvPr id="19" name="TextBox 18">
            <a:extLst>
              <a:ext uri="{FF2B5EF4-FFF2-40B4-BE49-F238E27FC236}">
                <a16:creationId xmlns:a16="http://schemas.microsoft.com/office/drawing/2014/main" id="{CBCFCA2B-F166-4896-B959-80C4F31E11DB}"/>
              </a:ext>
            </a:extLst>
          </p:cNvPr>
          <p:cNvSpPr txBox="1"/>
          <p:nvPr/>
        </p:nvSpPr>
        <p:spPr>
          <a:xfrm>
            <a:off x="11110247" y="3826136"/>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rPr>
              <a:t>4</a:t>
            </a:r>
          </a:p>
        </p:txBody>
      </p:sp>
      <p:sp>
        <p:nvSpPr>
          <p:cNvPr id="21" name="Rectangle 4">
            <a:extLst>
              <a:ext uri="{FF2B5EF4-FFF2-40B4-BE49-F238E27FC236}">
                <a16:creationId xmlns:a16="http://schemas.microsoft.com/office/drawing/2014/main" id="{EFEB866E-F4D8-4F95-AA5E-96E3D23BC689}"/>
              </a:ext>
            </a:extLst>
          </p:cNvPr>
          <p:cNvSpPr txBox="1">
            <a:spLocks noChangeArrowheads="1"/>
          </p:cNvSpPr>
          <p:nvPr/>
        </p:nvSpPr>
        <p:spPr>
          <a:xfrm>
            <a:off x="2752841" y="76709"/>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Reports in Smart View</a:t>
            </a:r>
          </a:p>
        </p:txBody>
      </p:sp>
      <p:pic>
        <p:nvPicPr>
          <p:cNvPr id="22" name="Picture 21">
            <a:extLst>
              <a:ext uri="{FF2B5EF4-FFF2-40B4-BE49-F238E27FC236}">
                <a16:creationId xmlns:a16="http://schemas.microsoft.com/office/drawing/2014/main" id="{4DB3EC28-A5AE-44DE-A72C-B00267ECD76B}"/>
              </a:ext>
            </a:extLst>
          </p:cNvPr>
          <p:cNvPicPr>
            <a:picLocks noChangeAspect="1"/>
          </p:cNvPicPr>
          <p:nvPr/>
        </p:nvPicPr>
        <p:blipFill rotWithShape="1">
          <a:blip r:embed="rId5"/>
          <a:srcRect l="65833" t="60754"/>
          <a:stretch/>
        </p:blipFill>
        <p:spPr>
          <a:xfrm>
            <a:off x="6495998" y="1602383"/>
            <a:ext cx="3124200" cy="1545262"/>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BE82B35F-8974-42A6-9E14-A0AD3D9935FE}"/>
              </a:ext>
            </a:extLst>
          </p:cNvPr>
          <p:cNvSpPr/>
          <p:nvPr/>
        </p:nvSpPr>
        <p:spPr>
          <a:xfrm>
            <a:off x="8245744" y="2341960"/>
            <a:ext cx="1374453" cy="267904"/>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88730E-7B50-4AC6-9AD7-B1319EDC5D9A}"/>
              </a:ext>
            </a:extLst>
          </p:cNvPr>
          <p:cNvSpPr/>
          <p:nvPr/>
        </p:nvSpPr>
        <p:spPr>
          <a:xfrm>
            <a:off x="10125466" y="2408961"/>
            <a:ext cx="384858" cy="27492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9DAB9C3-91B0-44B2-AC33-73308ECB2D40}"/>
              </a:ext>
            </a:extLst>
          </p:cNvPr>
          <p:cNvSpPr/>
          <p:nvPr/>
        </p:nvSpPr>
        <p:spPr>
          <a:xfrm>
            <a:off x="423024" y="1201118"/>
            <a:ext cx="5016616" cy="2031325"/>
          </a:xfrm>
          <a:prstGeom prst="rect">
            <a:avLst/>
          </a:prstGeom>
        </p:spPr>
        <p:txBody>
          <a:bodyPr wrap="square">
            <a:spAutoFit/>
          </a:bodyPr>
          <a:lstStyle/>
          <a:p>
            <a:pPr marL="285750" indent="-285750" defTabSz="342900">
              <a:buFont typeface="Arial" panose="020B0604020202020204" pitchFamily="34" charset="0"/>
              <a:buChar char="•"/>
            </a:pPr>
            <a:r>
              <a:rPr lang="en-US" dirty="0">
                <a:ea typeface="ＭＳ Ｐゴシック" charset="0"/>
              </a:rPr>
              <a:t>Export in Query Ready Mode should be used can be used on all Reports. It is a great place to get a starting point for building Ad Hoc reports.</a:t>
            </a:r>
          </a:p>
          <a:p>
            <a:pPr marL="285750" indent="-285750" defTabSz="342900">
              <a:buFont typeface="Arial" panose="020B0604020202020204" pitchFamily="34" charset="0"/>
              <a:buChar char="•"/>
            </a:pPr>
            <a:endParaRPr lang="en-US" dirty="0">
              <a:ea typeface="ＭＳ Ｐゴシック" charset="0"/>
            </a:endParaRPr>
          </a:p>
          <a:p>
            <a:pPr marL="285750" indent="-285750" defTabSz="342900">
              <a:buFont typeface="Arial" panose="020B0604020202020204" pitchFamily="34" charset="0"/>
              <a:buChar char="•"/>
            </a:pPr>
            <a:r>
              <a:rPr lang="en-US" dirty="0">
                <a:ea typeface="ＭＳ Ｐゴシック" charset="0"/>
              </a:rPr>
              <a:t>Opening a report in Query Ready Mode allows the user to pivot columns and rows to analyze data in a manner applicable to them. </a:t>
            </a:r>
          </a:p>
        </p:txBody>
      </p:sp>
      <p:sp>
        <p:nvSpPr>
          <p:cNvPr id="24" name="Slide Number Placeholder 3">
            <a:extLst>
              <a:ext uri="{FF2B5EF4-FFF2-40B4-BE49-F238E27FC236}">
                <a16:creationId xmlns:a16="http://schemas.microsoft.com/office/drawing/2014/main" id="{AF1F0457-D389-4B91-A650-79F7F4E61F96}"/>
              </a:ext>
            </a:extLst>
          </p:cNvPr>
          <p:cNvSpPr txBox="1">
            <a:spLocks/>
          </p:cNvSpPr>
          <p:nvPr/>
        </p:nvSpPr>
        <p:spPr>
          <a:xfrm>
            <a:off x="493229" y="6356350"/>
            <a:ext cx="50942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8F7216-1C8D-9C4B-8765-95E531582293}" type="slidenum">
              <a:rPr lang="en-US" smtClean="0">
                <a:solidFill>
                  <a:schemeClr val="tx1">
                    <a:lumMod val="50000"/>
                    <a:lumOff val="50000"/>
                  </a:schemeClr>
                </a:solidFill>
              </a:rPr>
              <a:pPr/>
              <a:t>5</a:t>
            </a:fld>
            <a:endParaRPr lang="en-US" dirty="0">
              <a:solidFill>
                <a:schemeClr val="tx1">
                  <a:lumMod val="50000"/>
                  <a:lumOff val="50000"/>
                </a:schemeClr>
              </a:solidFill>
            </a:endParaRPr>
          </a:p>
        </p:txBody>
      </p:sp>
    </p:spTree>
    <p:extLst>
      <p:ext uri="{BB962C8B-B14F-4D97-AF65-F5344CB8AC3E}">
        <p14:creationId xmlns:p14="http://schemas.microsoft.com/office/powerpoint/2010/main" val="221832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6B5229B-993D-4320-9DAF-567958A75B71}"/>
              </a:ext>
            </a:extLst>
          </p:cNvPr>
          <p:cNvSpPr>
            <a:spLocks noGrp="1"/>
          </p:cNvSpPr>
          <p:nvPr>
            <p:ph idx="1"/>
          </p:nvPr>
        </p:nvSpPr>
        <p:spPr>
          <a:xfrm>
            <a:off x="609600" y="948070"/>
            <a:ext cx="10972800" cy="728330"/>
          </a:xfrm>
        </p:spPr>
        <p:txBody>
          <a:bodyPr/>
          <a:lstStyle/>
          <a:p>
            <a:pPr marL="0" indent="0">
              <a:buNone/>
            </a:pPr>
            <a:r>
              <a:rPr lang="en-US" sz="1800" dirty="0"/>
              <a:t>In Smart View once your grid is set, you can retrieve and refresh data. You have the option to refresh within the current worksheet or for all worksheets in the workbook. Refresh brings back the most current data in PlanUW. </a:t>
            </a:r>
          </a:p>
        </p:txBody>
      </p:sp>
      <p:sp>
        <p:nvSpPr>
          <p:cNvPr id="7" name="Rectangle 4">
            <a:extLst>
              <a:ext uri="{FF2B5EF4-FFF2-40B4-BE49-F238E27FC236}">
                <a16:creationId xmlns:a16="http://schemas.microsoft.com/office/drawing/2014/main" id="{35D4B6F1-2D83-486C-ACE7-0BB8AC2BC360}"/>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Known Smart View Issues </a:t>
            </a:r>
            <a:r>
              <a:rPr lang="en-US" sz="1600" b="0" dirty="0">
                <a:solidFill>
                  <a:srgbClr val="700000"/>
                </a:solidFill>
              </a:rPr>
              <a:t>(as of 3/4/19)</a:t>
            </a:r>
          </a:p>
        </p:txBody>
      </p:sp>
      <p:graphicFrame>
        <p:nvGraphicFramePr>
          <p:cNvPr id="3" name="Table 2">
            <a:extLst>
              <a:ext uri="{FF2B5EF4-FFF2-40B4-BE49-F238E27FC236}">
                <a16:creationId xmlns:a16="http://schemas.microsoft.com/office/drawing/2014/main" id="{97537025-CB8E-4E43-AF56-41B1AACACA12}"/>
              </a:ext>
            </a:extLst>
          </p:cNvPr>
          <p:cNvGraphicFramePr>
            <a:graphicFrameLocks noGrp="1"/>
          </p:cNvGraphicFramePr>
          <p:nvPr>
            <p:extLst/>
          </p:nvPr>
        </p:nvGraphicFramePr>
        <p:xfrm>
          <a:off x="914400" y="2209800"/>
          <a:ext cx="10363200" cy="3012440"/>
        </p:xfrm>
        <a:graphic>
          <a:graphicData uri="http://schemas.openxmlformats.org/drawingml/2006/table">
            <a:tbl>
              <a:tblPr bandRow="1">
                <a:tableStyleId>{21E4AEA4-8DFA-4A89-87EB-49C32662AFE0}</a:tableStyleId>
              </a:tblPr>
              <a:tblGrid>
                <a:gridCol w="1968500">
                  <a:extLst>
                    <a:ext uri="{9D8B030D-6E8A-4147-A177-3AD203B41FA5}">
                      <a16:colId xmlns:a16="http://schemas.microsoft.com/office/drawing/2014/main" val="3358479560"/>
                    </a:ext>
                  </a:extLst>
                </a:gridCol>
                <a:gridCol w="4127500">
                  <a:extLst>
                    <a:ext uri="{9D8B030D-6E8A-4147-A177-3AD203B41FA5}">
                      <a16:colId xmlns:a16="http://schemas.microsoft.com/office/drawing/2014/main" val="1108444749"/>
                    </a:ext>
                  </a:extLst>
                </a:gridCol>
                <a:gridCol w="3276600">
                  <a:extLst>
                    <a:ext uri="{9D8B030D-6E8A-4147-A177-3AD203B41FA5}">
                      <a16:colId xmlns:a16="http://schemas.microsoft.com/office/drawing/2014/main" val="2494563685"/>
                    </a:ext>
                  </a:extLst>
                </a:gridCol>
                <a:gridCol w="990600">
                  <a:extLst>
                    <a:ext uri="{9D8B030D-6E8A-4147-A177-3AD203B41FA5}">
                      <a16:colId xmlns:a16="http://schemas.microsoft.com/office/drawing/2014/main" val="1387042537"/>
                    </a:ext>
                  </a:extLst>
                </a:gridCol>
              </a:tblGrid>
              <a:tr h="184150">
                <a:tc>
                  <a:txBody>
                    <a:bodyPr/>
                    <a:lstStyle/>
                    <a:p>
                      <a:pPr algn="ctr" fontAlgn="ctr"/>
                      <a:r>
                        <a:rPr lang="en-US" sz="1400" b="1" u="none" strike="noStrike" dirty="0">
                          <a:effectLst/>
                        </a:rPr>
                        <a:t>Issue</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400" b="1" u="none" strike="noStrike" dirty="0">
                          <a:effectLst/>
                        </a:rPr>
                        <a:t>Description</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400" b="1" u="none" strike="noStrike" dirty="0">
                          <a:effectLst/>
                        </a:rPr>
                        <a:t>Workaround</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400" b="1" u="none" strike="noStrike" dirty="0">
                          <a:effectLst/>
                        </a:rPr>
                        <a:t>Status</a:t>
                      </a:r>
                      <a:endParaRPr lang="en-US" sz="14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8717148"/>
                  </a:ext>
                </a:extLst>
              </a:tr>
              <a:tr h="552450">
                <a:tc>
                  <a:txBody>
                    <a:bodyPr/>
                    <a:lstStyle/>
                    <a:p>
                      <a:pPr algn="ctr" fontAlgn="ctr"/>
                      <a:r>
                        <a:rPr lang="en-US" sz="1400" u="none" strike="noStrike" dirty="0">
                          <a:effectLst/>
                        </a:rPr>
                        <a:t>Ghost sign in for Smart View SSO</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400" u="none" strike="noStrike" dirty="0">
                          <a:effectLst/>
                        </a:rPr>
                        <a:t>When signing in via SSO in Smart View, users a prompted to select their campus. The dropdown selection list to select the campus is blank and users are not able to easily select. </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400" u="none" strike="noStrike" dirty="0">
                          <a:effectLst/>
                        </a:rPr>
                        <a:t>Select "Remember Preferences" to skip this dropdown after it is selected the first time. </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400" u="none" strike="noStrike" dirty="0">
                          <a:effectLst/>
                        </a:rPr>
                        <a:t>OPEN - Active SR with Oracle </a:t>
                      </a:r>
                      <a:endParaRPr lang="en-US" sz="1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43523192"/>
                  </a:ext>
                </a:extLst>
              </a:tr>
              <a:tr h="736600">
                <a:tc>
                  <a:txBody>
                    <a:bodyPr/>
                    <a:lstStyle/>
                    <a:p>
                      <a:pPr algn="ctr" fontAlgn="ctr"/>
                      <a:r>
                        <a:rPr lang="en-US" sz="1400" u="none" strike="noStrike">
                          <a:effectLst/>
                        </a:rPr>
                        <a:t>Smart View Smart Push error</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400" u="none" strike="noStrike" dirty="0">
                          <a:effectLst/>
                        </a:rPr>
                        <a:t>All data in input forms is pushed to reports on save of the form. When a form opens in Smart View, the push to reports is not running and therefore the reports may not be the most up to date.</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400" u="none" strike="noStrike" dirty="0">
                          <a:effectLst/>
                        </a:rPr>
                        <a:t>Nightly process to push all data would capture all changes made in the past 24 hours and push to reports. </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400" u="none" strike="noStrike" dirty="0">
                          <a:effectLst/>
                        </a:rPr>
                        <a:t>RESOLVED</a:t>
                      </a:r>
                      <a:endParaRPr lang="en-US" sz="1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21695061"/>
                  </a:ext>
                </a:extLst>
              </a:tr>
              <a:tr h="920750">
                <a:tc>
                  <a:txBody>
                    <a:bodyPr/>
                    <a:lstStyle/>
                    <a:p>
                      <a:pPr algn="ctr" fontAlgn="ctr"/>
                      <a:r>
                        <a:rPr lang="en-US" sz="1400" u="none" strike="noStrike">
                          <a:effectLst/>
                        </a:rPr>
                        <a:t>Smart View Data Entry error</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400" u="none" strike="noStrike" dirty="0">
                          <a:effectLst/>
                        </a:rPr>
                        <a:t>Data entered in the Year Total column in data input forms in Smart View does not save. When users click "Submit" data is cleared from the Year Total column and removed from the form OR is cleared from the Year Total column and place in the comment column.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400" u="none" strike="noStrike" dirty="0">
                          <a:effectLst/>
                        </a:rPr>
                        <a:t>Users enter lump sum at the monthly level, to see the correct Total and Year Total. </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400" u="none" strike="noStrike" dirty="0">
                          <a:effectLst/>
                        </a:rPr>
                        <a:t>OPEN - Active SR with Oracle </a:t>
                      </a:r>
                      <a:endParaRPr lang="en-US" sz="1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73166337"/>
                  </a:ext>
                </a:extLst>
              </a:tr>
            </a:tbl>
          </a:graphicData>
        </a:graphic>
      </p:graphicFrame>
      <p:sp>
        <p:nvSpPr>
          <p:cNvPr id="2" name="Slide Number Placeholder 1">
            <a:extLst>
              <a:ext uri="{FF2B5EF4-FFF2-40B4-BE49-F238E27FC236}">
                <a16:creationId xmlns:a16="http://schemas.microsoft.com/office/drawing/2014/main" id="{09E9B632-FCF1-4E24-9B48-884D769AFE69}"/>
              </a:ext>
            </a:extLst>
          </p:cNvPr>
          <p:cNvSpPr>
            <a:spLocks noGrp="1"/>
          </p:cNvSpPr>
          <p:nvPr>
            <p:ph type="sldNum" sz="quarter" idx="4"/>
          </p:nvPr>
        </p:nvSpPr>
        <p:spPr/>
        <p:txBody>
          <a:bodyPr/>
          <a:lstStyle/>
          <a:p>
            <a:fld id="{5E9B6195-AEF7-4DF8-B36C-B411EC6C02A9}" type="slidenum">
              <a:rPr lang="en-US" smtClean="0"/>
              <a:pPr/>
              <a:t>6</a:t>
            </a:fld>
            <a:endParaRPr lang="en-US" dirty="0"/>
          </a:p>
        </p:txBody>
      </p:sp>
      <p:sp>
        <p:nvSpPr>
          <p:cNvPr id="6" name="Slide Number Placeholder 3">
            <a:extLst>
              <a:ext uri="{FF2B5EF4-FFF2-40B4-BE49-F238E27FC236}">
                <a16:creationId xmlns:a16="http://schemas.microsoft.com/office/drawing/2014/main" id="{4B84A342-DD06-4BD1-B8CC-2C9E96B9CE06}"/>
              </a:ext>
            </a:extLst>
          </p:cNvPr>
          <p:cNvSpPr txBox="1">
            <a:spLocks/>
          </p:cNvSpPr>
          <p:nvPr/>
        </p:nvSpPr>
        <p:spPr>
          <a:xfrm>
            <a:off x="493229" y="6356350"/>
            <a:ext cx="50942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8F7216-1C8D-9C4B-8765-95E531582293}" type="slidenum">
              <a:rPr lang="en-US" smtClean="0">
                <a:solidFill>
                  <a:schemeClr val="tx1">
                    <a:lumMod val="50000"/>
                    <a:lumOff val="50000"/>
                  </a:schemeClr>
                </a:solidFill>
              </a:rPr>
              <a:pPr/>
              <a:t>6</a:t>
            </a:fld>
            <a:endParaRPr lang="en-US" dirty="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3830832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a:lstStyle>
        <a:defPPr marL="0" marR="0" indent="0" algn="l" defTabSz="914400" rtl="0" eaLnBrk="0" fontAlgn="base" latinLnBrk="0" hangingPunct="0">
          <a:lnSpc>
            <a:spcPct val="100000"/>
          </a:lnSpc>
          <a:spcBef>
            <a:spcPct val="20000"/>
          </a:spcBef>
          <a:spcAft>
            <a:spcPct val="0"/>
          </a:spcAft>
          <a:buClrTx/>
          <a:buSzTx/>
          <a:buFont typeface="Wingdings" pitchFamily="2" charset="2"/>
          <a:buNone/>
          <a:tabLst/>
          <a:defRPr kumimoji="0" sz="1400" b="0" i="0" u="sng" strike="noStrike" kern="0" cap="none" spc="0" normalizeH="0" baseline="0" noProof="0" dirty="0" smtClean="0">
            <a:ln>
              <a:noFill/>
            </a:ln>
            <a:solidFill>
              <a:srgbClr val="000000"/>
            </a:solidFill>
            <a:effectLst/>
            <a:uLnTx/>
            <a:uFillTx/>
            <a:latin typeface="Arial Narrow"/>
            <a:ea typeface="ＭＳ Ｐゴシック" pitchFamily="-106"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b089c0b1-911f-42f6-9e27-cfd6671853af">Working Version</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4225F2C437B84FB2CB1B53CE44FED8" ma:contentTypeVersion="11" ma:contentTypeDescription="Create a new document." ma:contentTypeScope="" ma:versionID="77007ba7e690719dce7c5e58ec34f707">
  <xsd:schema xmlns:xsd="http://www.w3.org/2001/XMLSchema" xmlns:xs="http://www.w3.org/2001/XMLSchema" xmlns:p="http://schemas.microsoft.com/office/2006/metadata/properties" xmlns:ns2="b089c0b1-911f-42f6-9e27-cfd6671853af" xmlns:ns3="7fd4a043-4f65-432a-8121-b2aa4e699c18" targetNamespace="http://schemas.microsoft.com/office/2006/metadata/properties" ma:root="true" ma:fieldsID="79c5a9c78f1c1728dd6bddd26fa4346f" ns2:_="" ns3:_="">
    <xsd:import namespace="b089c0b1-911f-42f6-9e27-cfd6671853af"/>
    <xsd:import namespace="7fd4a043-4f65-432a-8121-b2aa4e699c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Status" minOccurs="0"/>
                <xsd:element ref="ns2:MediaServiceEventHashCode" minOccurs="0"/>
                <xsd:element ref="ns2:MediaServiceGenerationTim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9c0b1-911f-42f6-9e27-cfd6671853a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Status" ma:index="14" nillable="true" ma:displayName="Document Status" ma:default="Working Version" ma:internalName="Status">
      <xsd:simpleType>
        <xsd:restriction base="dms:Choice">
          <xsd:enumeration value="Working Version"/>
          <xsd:enumeration value="Final Version"/>
          <xsd:enumeration value="Reviewed &amp; Approved"/>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d4a043-4f65-432a-8121-b2aa4e699c1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2BC210-B724-41A8-9166-72B7AAEE3A97}">
  <ds:schemaRefs>
    <ds:schemaRef ds:uri="http://purl.org/dc/elements/1.1/"/>
    <ds:schemaRef ds:uri="http://purl.org/dc/terms/"/>
    <ds:schemaRef ds:uri="7fd4a043-4f65-432a-8121-b2aa4e699c18"/>
    <ds:schemaRef ds:uri="http://purl.org/dc/dcmitype/"/>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b089c0b1-911f-42f6-9e27-cfd6671853af"/>
    <ds:schemaRef ds:uri="http://schemas.microsoft.com/office/2006/metadata/properties"/>
  </ds:schemaRefs>
</ds:datastoreItem>
</file>

<file path=customXml/itemProps2.xml><?xml version="1.0" encoding="utf-8"?>
<ds:datastoreItem xmlns:ds="http://schemas.openxmlformats.org/officeDocument/2006/customXml" ds:itemID="{72BA9B46-099E-4A88-B6B6-C61C0023FE89}">
  <ds:schemaRefs>
    <ds:schemaRef ds:uri="http://schemas.microsoft.com/sharepoint/v3/contenttype/forms"/>
  </ds:schemaRefs>
</ds:datastoreItem>
</file>

<file path=customXml/itemProps3.xml><?xml version="1.0" encoding="utf-8"?>
<ds:datastoreItem xmlns:ds="http://schemas.openxmlformats.org/officeDocument/2006/customXml" ds:itemID="{0877B25C-FC3B-450D-AB6B-D94D383A4B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9c0b1-911f-42f6-9e27-cfd6671853af"/>
    <ds:schemaRef ds:uri="7fd4a043-4f65-432a-8121-b2aa4e699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19033</TotalTime>
  <Words>769</Words>
  <Application>Microsoft Office PowerPoint</Application>
  <PresentationFormat>Widescreen</PresentationFormat>
  <Paragraphs>94</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Black</vt:lpstr>
      <vt:lpstr>Arial Narrow</vt:lpstr>
      <vt:lpstr>Calibri</vt:lpstr>
      <vt:lpstr>Courier New</vt:lpstr>
      <vt:lpstr>Wingdings</vt:lpstr>
      <vt:lpstr>1_Office Theme</vt:lpstr>
      <vt:lpstr>Smart View Refresh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PlanUW</dc:title>
  <dc:creator>Rafael Quirarte</dc:creator>
  <cp:lastModifiedBy>Jane Frankiewicz</cp:lastModifiedBy>
  <cp:revision>121</cp:revision>
  <dcterms:created xsi:type="dcterms:W3CDTF">2018-09-05T16:31:42Z</dcterms:created>
  <dcterms:modified xsi:type="dcterms:W3CDTF">2019-03-04T21:57:04Z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0x010100174225F2C437B84FB2CB1B53CE44FED8</vt:lpwstr>
  </property>
</Properties>
</file>