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82" r:id="rId4"/>
  </p:sldMasterIdLst>
  <p:notesMasterIdLst>
    <p:notesMasterId r:id="rId19"/>
  </p:notesMasterIdLst>
  <p:sldIdLst>
    <p:sldId id="264" r:id="rId5"/>
    <p:sldId id="288" r:id="rId6"/>
    <p:sldId id="981" r:id="rId7"/>
    <p:sldId id="279" r:id="rId8"/>
    <p:sldId id="308" r:id="rId9"/>
    <p:sldId id="305" r:id="rId10"/>
    <p:sldId id="309" r:id="rId11"/>
    <p:sldId id="310" r:id="rId12"/>
    <p:sldId id="979" r:id="rId13"/>
    <p:sldId id="980" r:id="rId14"/>
    <p:sldId id="285" r:id="rId15"/>
    <p:sldId id="977" r:id="rId16"/>
    <p:sldId id="983" r:id="rId17"/>
    <p:sldId id="98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5B3D7"/>
    <a:srgbClr val="6699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64" autoAdjust="0"/>
    <p:restoredTop sz="89633" autoAdjust="0"/>
  </p:normalViewPr>
  <p:slideViewPr>
    <p:cSldViewPr snapToGrid="0">
      <p:cViewPr>
        <p:scale>
          <a:sx n="60" d="100"/>
          <a:sy n="60" d="100"/>
        </p:scale>
        <p:origin x="1020" y="2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Verdana"/>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Verdana"/>
              </a:defRPr>
            </a:lvl1pPr>
          </a:lstStyle>
          <a:p>
            <a:fld id="{A795383B-3F81-441B-A985-F70E94AD3E15}" type="datetimeFigureOut">
              <a:rPr lang="en-US" smtClean="0"/>
              <a:pPr/>
              <a:t>3/18/2019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Verdana"/>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Verdana"/>
              </a:defRPr>
            </a:lvl1pPr>
          </a:lstStyle>
          <a:p>
            <a:fld id="{79ACC3E2-DE66-4F7D-98C8-99FA84CB73F8}" type="slidenum">
              <a:rPr lang="en-US" smtClean="0"/>
              <a:pPr/>
              <a:t>‹#›</a:t>
            </a:fld>
            <a:endParaRPr lang="en-US" dirty="0"/>
          </a:p>
        </p:txBody>
      </p:sp>
    </p:spTree>
    <p:extLst>
      <p:ext uri="{BB962C8B-B14F-4D97-AF65-F5344CB8AC3E}">
        <p14:creationId xmlns:p14="http://schemas.microsoft.com/office/powerpoint/2010/main" val="3253094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a:ea typeface="+mn-ea"/>
        <a:cs typeface="+mn-cs"/>
      </a:defRPr>
    </a:lvl1pPr>
    <a:lvl2pPr marL="457200" algn="l" defTabSz="914400" rtl="0" eaLnBrk="1" latinLnBrk="0" hangingPunct="1">
      <a:defRPr sz="1200" kern="1200">
        <a:solidFill>
          <a:schemeClr val="tx1"/>
        </a:solidFill>
        <a:latin typeface="Verdana"/>
        <a:ea typeface="+mn-ea"/>
        <a:cs typeface="+mn-cs"/>
      </a:defRPr>
    </a:lvl2pPr>
    <a:lvl3pPr marL="914400" algn="l" defTabSz="914400" rtl="0" eaLnBrk="1" latinLnBrk="0" hangingPunct="1">
      <a:defRPr sz="1200" kern="1200">
        <a:solidFill>
          <a:schemeClr val="tx1"/>
        </a:solidFill>
        <a:latin typeface="Verdana"/>
        <a:ea typeface="+mn-ea"/>
        <a:cs typeface="+mn-cs"/>
      </a:defRPr>
    </a:lvl3pPr>
    <a:lvl4pPr marL="1371600" algn="l" defTabSz="914400" rtl="0" eaLnBrk="1" latinLnBrk="0" hangingPunct="1">
      <a:defRPr sz="1200" kern="1200">
        <a:solidFill>
          <a:schemeClr val="tx1"/>
        </a:solidFill>
        <a:latin typeface="Verdana"/>
        <a:ea typeface="+mn-ea"/>
        <a:cs typeface="+mn-cs"/>
      </a:defRPr>
    </a:lvl4pPr>
    <a:lvl5pPr marL="1828800" algn="l" defTabSz="914400" rtl="0" eaLnBrk="1" latinLnBrk="0" hangingPunct="1">
      <a:defRPr sz="1200" kern="1200">
        <a:solidFill>
          <a:schemeClr val="tx1"/>
        </a:solidFill>
        <a:latin typeface="Verdana"/>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95937" y="2130425"/>
            <a:ext cx="10981663" cy="1470025"/>
          </a:xfrm>
        </p:spPr>
        <p:txBody>
          <a:bodyPr/>
          <a:lstStyle/>
          <a:p>
            <a:r>
              <a:rPr lang="x-none"/>
              <a:t>Click to edit Master title style</a:t>
            </a:r>
            <a:endParaRPr lang="en-US"/>
          </a:p>
        </p:txBody>
      </p:sp>
      <p:sp>
        <p:nvSpPr>
          <p:cNvPr id="3" name="Subtitle 2"/>
          <p:cNvSpPr>
            <a:spLocks noGrp="1"/>
          </p:cNvSpPr>
          <p:nvPr>
            <p:ph type="subTitle" idx="1"/>
          </p:nvPr>
        </p:nvSpPr>
        <p:spPr>
          <a:xfrm>
            <a:off x="283607" y="3627291"/>
            <a:ext cx="10079593" cy="1752600"/>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dirty="0"/>
              <a:t>Click to edit Master subtitle style</a:t>
            </a:r>
            <a:endParaRPr lang="en-US" dirty="0"/>
          </a:p>
        </p:txBody>
      </p:sp>
      <p:sp>
        <p:nvSpPr>
          <p:cNvPr id="4" name="Date Placeholder 3"/>
          <p:cNvSpPr>
            <a:spLocks noGrp="1"/>
          </p:cNvSpPr>
          <p:nvPr>
            <p:ph type="dt" sz="half" idx="10"/>
          </p:nvPr>
        </p:nvSpPr>
        <p:spPr/>
        <p:txBody>
          <a:bodyPr/>
          <a:lstStyle/>
          <a:p>
            <a:fld id="{D927EFA4-2D75-41E7-9AA2-D5C1C7302E96}" type="datetime1">
              <a:rPr lang="en-US" smtClean="0"/>
              <a:t>3/18/2019</a:t>
            </a:fld>
            <a:endParaRPr lang="en-US" dirty="0"/>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dirty="0"/>
          </a:p>
        </p:txBody>
      </p:sp>
    </p:spTree>
    <p:extLst>
      <p:ext uri="{BB962C8B-B14F-4D97-AF65-F5344CB8AC3E}">
        <p14:creationId xmlns:p14="http://schemas.microsoft.com/office/powerpoint/2010/main" val="142039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150D263E-FA40-44DC-8AE7-CEE1C520682C}" type="datetime1">
              <a:rPr lang="en-US" smtClean="0"/>
              <a:t>3/18/2019</a:t>
            </a:fld>
            <a:endParaRPr lang="en-US" dirty="0"/>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dirty="0"/>
          </a:p>
        </p:txBody>
      </p:sp>
    </p:spTree>
    <p:extLst>
      <p:ext uri="{BB962C8B-B14F-4D97-AF65-F5344CB8AC3E}">
        <p14:creationId xmlns:p14="http://schemas.microsoft.com/office/powerpoint/2010/main" val="3897759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199" y="274638"/>
            <a:ext cx="3010623" cy="5851525"/>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332929" y="274638"/>
            <a:ext cx="8353871"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8EFEDCC0-1294-40B4-AAC1-019FCD9D1C18}" type="datetime1">
              <a:rPr lang="en-US" smtClean="0"/>
              <a:t>3/18/2019</a:t>
            </a:fld>
            <a:endParaRPr lang="en-US" dirty="0"/>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dirty="0"/>
          </a:p>
        </p:txBody>
      </p:sp>
    </p:spTree>
    <p:extLst>
      <p:ext uri="{BB962C8B-B14F-4D97-AF65-F5344CB8AC3E}">
        <p14:creationId xmlns:p14="http://schemas.microsoft.com/office/powerpoint/2010/main" val="1632312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pic>
        <p:nvPicPr>
          <p:cNvPr id="5" name="Picture 4" descr="swirl-swish-red.ai"/>
          <p:cNvPicPr>
            <a:picLocks noChangeAspect="1"/>
          </p:cNvPicPr>
          <p:nvPr userDrawn="1"/>
        </p:nvPicPr>
        <p:blipFill rotWithShape="1">
          <a:blip r:embed="rId2">
            <a:duotone>
              <a:schemeClr val="bg2">
                <a:shade val="45000"/>
                <a:satMod val="135000"/>
              </a:schemeClr>
              <a:prstClr val="white"/>
            </a:duotone>
            <a:alphaModFix amt="25000"/>
            <a:extLst>
              <a:ext uri="{28A0092B-C50C-407E-A947-70E740481C1C}">
                <a14:useLocalDpi xmlns:a14="http://schemas.microsoft.com/office/drawing/2010/main" val="0"/>
              </a:ext>
            </a:extLst>
          </a:blip>
          <a:srcRect l="47873" r="1049" b="42141"/>
          <a:stretch/>
        </p:blipFill>
        <p:spPr>
          <a:xfrm flipH="1">
            <a:off x="-1" y="5121691"/>
            <a:ext cx="12192000" cy="173631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349934" y="6102848"/>
            <a:ext cx="2479271" cy="567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a:xfrm>
            <a:off x="8656170" y="6356349"/>
            <a:ext cx="2172006" cy="365125"/>
          </a:xfrm>
        </p:spPr>
        <p:txBody>
          <a:bodyPr/>
          <a:lstStyle>
            <a:lvl1pPr algn="r">
              <a:defRPr/>
            </a:lvl1pPr>
          </a:lstStyle>
          <a:p>
            <a:fld id="{EB9078B2-F63A-4BAF-999D-58FCE5C1F62C}" type="datetime1">
              <a:rPr lang="en-US" smtClean="0"/>
              <a:t>3/18/2019</a:t>
            </a:fld>
            <a:endParaRPr lang="en-US" dirty="0"/>
          </a:p>
        </p:txBody>
      </p:sp>
      <p:sp>
        <p:nvSpPr>
          <p:cNvPr id="4" name="Slide Number Placeholder 3"/>
          <p:cNvSpPr>
            <a:spLocks noGrp="1"/>
          </p:cNvSpPr>
          <p:nvPr>
            <p:ph type="sldNum" sz="quarter" idx="11"/>
          </p:nvPr>
        </p:nvSpPr>
        <p:spPr>
          <a:xfrm>
            <a:off x="11294944" y="6356350"/>
            <a:ext cx="509421" cy="365125"/>
          </a:xfrm>
        </p:spPr>
        <p:txBody>
          <a:bodyPr/>
          <a:lstStyle>
            <a:lvl1pPr algn="r">
              <a:defRPr/>
            </a:lvl1pPr>
          </a:lstStyle>
          <a:p>
            <a:fld id="{678F7216-1C8D-9C4B-8765-95E531582293}" type="slidenum">
              <a:rPr lang="en-US" smtClean="0"/>
              <a:pPr/>
              <a:t>‹#›</a:t>
            </a:fld>
            <a:endParaRPr lang="en-US" dirty="0"/>
          </a:p>
        </p:txBody>
      </p:sp>
      <p:sp>
        <p:nvSpPr>
          <p:cNvPr id="7" name="Text Placeholder 2"/>
          <p:cNvSpPr>
            <a:spLocks noGrp="1"/>
          </p:cNvSpPr>
          <p:nvPr>
            <p:ph idx="1"/>
          </p:nvPr>
        </p:nvSpPr>
        <p:spPr>
          <a:xfrm>
            <a:off x="283607" y="1439923"/>
            <a:ext cx="11578545" cy="4539635"/>
          </a:xfrm>
          <a:prstGeom prst="rect">
            <a:avLst/>
          </a:prstGeom>
        </p:spPr>
        <p:txBody>
          <a:bodyPr vert="horz" lIns="91440" tIns="45720" rIns="91440" bIns="45720" rtlCol="0">
            <a:normAutofit/>
          </a:body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Tree>
    <p:extLst>
      <p:ext uri="{BB962C8B-B14F-4D97-AF65-F5344CB8AC3E}">
        <p14:creationId xmlns:p14="http://schemas.microsoft.com/office/powerpoint/2010/main" val="427784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64243CA6-EEDB-46B5-9396-1B0309F638B9}" type="datetime1">
              <a:rPr lang="en-US" smtClean="0"/>
              <a:t>3/18/2019</a:t>
            </a:fld>
            <a:endParaRPr lang="en-US" dirty="0"/>
          </a:p>
        </p:txBody>
      </p:sp>
      <p:sp>
        <p:nvSpPr>
          <p:cNvPr id="4" name="Slide Number Placeholder 3"/>
          <p:cNvSpPr>
            <a:spLocks noGrp="1"/>
          </p:cNvSpPr>
          <p:nvPr>
            <p:ph type="sldNum" sz="quarter" idx="11"/>
          </p:nvPr>
        </p:nvSpPr>
        <p:spPr/>
        <p:txBody>
          <a:bodyPr/>
          <a:lstStyle/>
          <a:p>
            <a:fld id="{678F7216-1C8D-9C4B-8765-95E531582293}" type="slidenum">
              <a:rPr lang="en-US" smtClean="0"/>
              <a:pPr/>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9413014" y="6102848"/>
            <a:ext cx="2479271" cy="567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Placeholder 2"/>
          <p:cNvSpPr>
            <a:spLocks noGrp="1"/>
          </p:cNvSpPr>
          <p:nvPr>
            <p:ph idx="1"/>
          </p:nvPr>
        </p:nvSpPr>
        <p:spPr>
          <a:xfrm>
            <a:off x="283607" y="1439923"/>
            <a:ext cx="11578545" cy="4539635"/>
          </a:xfrm>
          <a:prstGeom prst="rect">
            <a:avLst/>
          </a:prstGeom>
        </p:spPr>
        <p:txBody>
          <a:bodyPr vert="horz" lIns="91440" tIns="45720" rIns="91440" bIns="45720" rtlCol="0">
            <a:normAutofit/>
          </a:body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Tree>
    <p:extLst>
      <p:ext uri="{BB962C8B-B14F-4D97-AF65-F5344CB8AC3E}">
        <p14:creationId xmlns:p14="http://schemas.microsoft.com/office/powerpoint/2010/main" val="2716395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8F4E0BCE-1DB2-472E-8A05-7750CA844DF6}" type="datetime1">
              <a:rPr lang="en-US" smtClean="0"/>
              <a:t>3/18/2019</a:t>
            </a:fld>
            <a:endParaRPr lang="en-US" dirty="0"/>
          </a:p>
        </p:txBody>
      </p:sp>
      <p:sp>
        <p:nvSpPr>
          <p:cNvPr id="4" name="Slide Number Placeholder 3"/>
          <p:cNvSpPr>
            <a:spLocks noGrp="1"/>
          </p:cNvSpPr>
          <p:nvPr>
            <p:ph type="sldNum" sz="quarter" idx="11"/>
          </p:nvPr>
        </p:nvSpPr>
        <p:spPr/>
        <p:txBody>
          <a:bodyPr/>
          <a:lstStyle/>
          <a:p>
            <a:fld id="{678F7216-1C8D-9C4B-8765-95E531582293}" type="slidenum">
              <a:rPr lang="en-US" smtClean="0"/>
              <a:pPr/>
              <a:t>‹#›</a:t>
            </a:fld>
            <a:endParaRPr lang="en-US" dirty="0"/>
          </a:p>
        </p:txBody>
      </p:sp>
    </p:spTree>
    <p:extLst>
      <p:ext uri="{BB962C8B-B14F-4D97-AF65-F5344CB8AC3E}">
        <p14:creationId xmlns:p14="http://schemas.microsoft.com/office/powerpoint/2010/main" val="2372073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a:xfrm>
            <a:off x="283607" y="1427594"/>
            <a:ext cx="11578545" cy="4539635"/>
          </a:xfrm>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E988C277-C508-46B7-A214-0A00592194D7}" type="datetime1">
              <a:rPr lang="en-US" smtClean="0"/>
              <a:t>3/18/2019</a:t>
            </a:fld>
            <a:endParaRPr lang="en-US" dirty="0"/>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dirty="0"/>
          </a:p>
        </p:txBody>
      </p:sp>
    </p:spTree>
    <p:extLst>
      <p:ext uri="{BB962C8B-B14F-4D97-AF65-F5344CB8AC3E}">
        <p14:creationId xmlns:p14="http://schemas.microsoft.com/office/powerpoint/2010/main" val="3975220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0599" y="4406900"/>
            <a:ext cx="11006214" cy="1362075"/>
          </a:xfrm>
        </p:spPr>
        <p:txBody>
          <a:bodyPr anchor="t"/>
          <a:lstStyle>
            <a:lvl1pPr algn="l">
              <a:defRPr sz="4000" b="0" cap="all"/>
            </a:lvl1pPr>
          </a:lstStyle>
          <a:p>
            <a:r>
              <a:rPr lang="x-none" dirty="0"/>
              <a:t>Click to edit Master title style</a:t>
            </a:r>
            <a:endParaRPr lang="en-US" dirty="0"/>
          </a:p>
        </p:txBody>
      </p:sp>
      <p:sp>
        <p:nvSpPr>
          <p:cNvPr id="3" name="Text Placeholder 2"/>
          <p:cNvSpPr>
            <a:spLocks noGrp="1"/>
          </p:cNvSpPr>
          <p:nvPr>
            <p:ph type="body" idx="1"/>
          </p:nvPr>
        </p:nvSpPr>
        <p:spPr>
          <a:xfrm>
            <a:off x="320599" y="2906713"/>
            <a:ext cx="1100621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p:txBody>
          <a:bodyPr/>
          <a:lstStyle/>
          <a:p>
            <a:fld id="{F179A919-AA64-4973-8F9D-675773EA5AC1}" type="datetime1">
              <a:rPr lang="en-US" smtClean="0"/>
              <a:t>3/18/2019</a:t>
            </a:fld>
            <a:endParaRPr lang="en-US" dirty="0"/>
          </a:p>
        </p:txBody>
      </p:sp>
      <p:sp>
        <p:nvSpPr>
          <p:cNvPr id="6" name="Slide Number Placeholder 5"/>
          <p:cNvSpPr>
            <a:spLocks noGrp="1"/>
          </p:cNvSpPr>
          <p:nvPr>
            <p:ph type="sldNum" sz="quarter" idx="12"/>
          </p:nvPr>
        </p:nvSpPr>
        <p:spPr/>
        <p:txBody>
          <a:bodyPr/>
          <a:lstStyle/>
          <a:p>
            <a:fld id="{678F7216-1C8D-9C4B-8765-95E531582293}" type="slidenum">
              <a:rPr lang="en-US" smtClean="0"/>
              <a:t>‹#›</a:t>
            </a:fld>
            <a:endParaRPr lang="en-US" dirty="0"/>
          </a:p>
        </p:txBody>
      </p:sp>
    </p:spTree>
    <p:extLst>
      <p:ext uri="{BB962C8B-B14F-4D97-AF65-F5344CB8AC3E}">
        <p14:creationId xmlns:p14="http://schemas.microsoft.com/office/powerpoint/2010/main" val="2096360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283607" y="1439923"/>
            <a:ext cx="573619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6172199" y="1439923"/>
            <a:ext cx="571461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p:txBody>
          <a:bodyPr/>
          <a:lstStyle/>
          <a:p>
            <a:fld id="{78894D98-4D5F-4581-9E22-FA6A627F7EEF}" type="datetime1">
              <a:rPr lang="en-US" smtClean="0"/>
              <a:t>3/18/2019</a:t>
            </a:fld>
            <a:endParaRPr lang="en-US" dirty="0"/>
          </a:p>
        </p:txBody>
      </p:sp>
      <p:sp>
        <p:nvSpPr>
          <p:cNvPr id="7" name="Slide Number Placeholder 6"/>
          <p:cNvSpPr>
            <a:spLocks noGrp="1"/>
          </p:cNvSpPr>
          <p:nvPr>
            <p:ph type="sldNum" sz="quarter" idx="12"/>
          </p:nvPr>
        </p:nvSpPr>
        <p:spPr/>
        <p:txBody>
          <a:bodyPr/>
          <a:lstStyle/>
          <a:p>
            <a:fld id="{678F7216-1C8D-9C4B-8765-95E531582293}" type="slidenum">
              <a:rPr lang="en-US" smtClean="0"/>
              <a:t>‹#›</a:t>
            </a:fld>
            <a:endParaRPr lang="en-US" dirty="0"/>
          </a:p>
        </p:txBody>
      </p:sp>
    </p:spTree>
    <p:extLst>
      <p:ext uri="{BB962C8B-B14F-4D97-AF65-F5344CB8AC3E}">
        <p14:creationId xmlns:p14="http://schemas.microsoft.com/office/powerpoint/2010/main" val="532295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283607" y="1535113"/>
            <a:ext cx="571238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283607" y="2174875"/>
            <a:ext cx="571238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6192837" y="1535113"/>
            <a:ext cx="566931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6192838" y="2174875"/>
            <a:ext cx="568164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7" name="Date Placeholder 6"/>
          <p:cNvSpPr>
            <a:spLocks noGrp="1"/>
          </p:cNvSpPr>
          <p:nvPr>
            <p:ph type="dt" sz="half" idx="10"/>
          </p:nvPr>
        </p:nvSpPr>
        <p:spPr/>
        <p:txBody>
          <a:bodyPr/>
          <a:lstStyle/>
          <a:p>
            <a:fld id="{79482C08-6FA6-4E15-A13F-8AB4D27D7299}" type="datetime1">
              <a:rPr lang="en-US" smtClean="0"/>
              <a:t>3/18/2019</a:t>
            </a:fld>
            <a:endParaRPr lang="en-US" dirty="0"/>
          </a:p>
        </p:txBody>
      </p:sp>
      <p:sp>
        <p:nvSpPr>
          <p:cNvPr id="9" name="Slide Number Placeholder 8"/>
          <p:cNvSpPr>
            <a:spLocks noGrp="1"/>
          </p:cNvSpPr>
          <p:nvPr>
            <p:ph type="sldNum" sz="quarter" idx="12"/>
          </p:nvPr>
        </p:nvSpPr>
        <p:spPr/>
        <p:txBody>
          <a:bodyPr/>
          <a:lstStyle/>
          <a:p>
            <a:fld id="{678F7216-1C8D-9C4B-8765-95E531582293}" type="slidenum">
              <a:rPr lang="en-US" smtClean="0"/>
              <a:t>‹#›</a:t>
            </a:fld>
            <a:endParaRPr lang="en-US" dirty="0"/>
          </a:p>
        </p:txBody>
      </p:sp>
    </p:spTree>
    <p:extLst>
      <p:ext uri="{BB962C8B-B14F-4D97-AF65-F5344CB8AC3E}">
        <p14:creationId xmlns:p14="http://schemas.microsoft.com/office/powerpoint/2010/main" val="2094054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E3F1F088-1809-43FB-80D8-66DC2AE224E8}" type="datetime1">
              <a:rPr lang="en-US" smtClean="0"/>
              <a:t>3/18/2019</a:t>
            </a:fld>
            <a:endParaRPr lang="en-US" dirty="0"/>
          </a:p>
        </p:txBody>
      </p:sp>
      <p:sp>
        <p:nvSpPr>
          <p:cNvPr id="5" name="Slide Number Placeholder 4"/>
          <p:cNvSpPr>
            <a:spLocks noGrp="1"/>
          </p:cNvSpPr>
          <p:nvPr>
            <p:ph type="sldNum" sz="quarter" idx="12"/>
          </p:nvPr>
        </p:nvSpPr>
        <p:spPr/>
        <p:txBody>
          <a:bodyPr/>
          <a:lstStyle/>
          <a:p>
            <a:fld id="{678F7216-1C8D-9C4B-8765-95E531582293}" type="slidenum">
              <a:rPr lang="en-US" smtClean="0"/>
              <a:t>‹#›</a:t>
            </a:fld>
            <a:endParaRPr lang="en-US" dirty="0"/>
          </a:p>
        </p:txBody>
      </p:sp>
    </p:spTree>
    <p:extLst>
      <p:ext uri="{BB962C8B-B14F-4D97-AF65-F5344CB8AC3E}">
        <p14:creationId xmlns:p14="http://schemas.microsoft.com/office/powerpoint/2010/main" val="2439040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0E40DD-B7C2-4152-8484-B2648615E7D2}" type="datetime1">
              <a:rPr lang="en-US" smtClean="0"/>
              <a:t>3/18/2019</a:t>
            </a:fld>
            <a:endParaRPr lang="en-US" dirty="0"/>
          </a:p>
        </p:txBody>
      </p:sp>
      <p:sp>
        <p:nvSpPr>
          <p:cNvPr id="3" name="Footer Placeholder 2"/>
          <p:cNvSpPr>
            <a:spLocks noGrp="1"/>
          </p:cNvSpPr>
          <p:nvPr>
            <p:ph type="ftr" sz="quarter" idx="11"/>
          </p:nvPr>
        </p:nvSpPr>
        <p:spPr>
          <a:xfrm>
            <a:off x="589691" y="6344021"/>
            <a:ext cx="38608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678F7216-1C8D-9C4B-8765-95E531582293}" type="slidenum">
              <a:rPr lang="en-US" smtClean="0"/>
              <a:t>‹#›</a:t>
            </a:fld>
            <a:endParaRPr lang="en-US" dirty="0"/>
          </a:p>
        </p:txBody>
      </p:sp>
    </p:spTree>
    <p:extLst>
      <p:ext uri="{BB962C8B-B14F-4D97-AF65-F5344CB8AC3E}">
        <p14:creationId xmlns:p14="http://schemas.microsoft.com/office/powerpoint/2010/main" val="1525426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5260" y="273050"/>
            <a:ext cx="4275953" cy="1162050"/>
          </a:xfrm>
        </p:spPr>
        <p:txBody>
          <a:bodyPr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4767263" y="273050"/>
            <a:ext cx="70702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357592" y="1435100"/>
            <a:ext cx="426362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E619D3F0-B71E-432E-9268-E74E0A9DBEFC}" type="datetime1">
              <a:rPr lang="en-US" smtClean="0"/>
              <a:t>3/18/2019</a:t>
            </a:fld>
            <a:endParaRPr lang="en-US" dirty="0"/>
          </a:p>
        </p:txBody>
      </p:sp>
      <p:sp>
        <p:nvSpPr>
          <p:cNvPr id="7" name="Slide Number Placeholder 6"/>
          <p:cNvSpPr>
            <a:spLocks noGrp="1"/>
          </p:cNvSpPr>
          <p:nvPr>
            <p:ph type="sldNum" sz="quarter" idx="12"/>
          </p:nvPr>
        </p:nvSpPr>
        <p:spPr/>
        <p:txBody>
          <a:bodyPr/>
          <a:lstStyle/>
          <a:p>
            <a:fld id="{678F7216-1C8D-9C4B-8765-95E531582293}" type="slidenum">
              <a:rPr lang="en-US" smtClean="0"/>
              <a:t>‹#›</a:t>
            </a:fld>
            <a:endParaRPr lang="en-US" dirty="0"/>
          </a:p>
        </p:txBody>
      </p:sp>
    </p:spTree>
    <p:extLst>
      <p:ext uri="{BB962C8B-B14F-4D97-AF65-F5344CB8AC3E}">
        <p14:creationId xmlns:p14="http://schemas.microsoft.com/office/powerpoint/2010/main" val="1571997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B89D6A01-EFB7-4EFD-B857-2DC623EEC426}" type="datetime1">
              <a:rPr lang="en-US" smtClean="0"/>
              <a:t>3/18/2019</a:t>
            </a:fld>
            <a:endParaRPr lang="en-US" dirty="0"/>
          </a:p>
        </p:txBody>
      </p:sp>
      <p:sp>
        <p:nvSpPr>
          <p:cNvPr id="7" name="Slide Number Placeholder 6"/>
          <p:cNvSpPr>
            <a:spLocks noGrp="1"/>
          </p:cNvSpPr>
          <p:nvPr>
            <p:ph type="sldNum" sz="quarter" idx="12"/>
          </p:nvPr>
        </p:nvSpPr>
        <p:spPr/>
        <p:txBody>
          <a:bodyPr/>
          <a:lstStyle/>
          <a:p>
            <a:fld id="{678F7216-1C8D-9C4B-8765-95E531582293}" type="slidenum">
              <a:rPr lang="en-US" smtClean="0"/>
              <a:t>‹#›</a:t>
            </a:fld>
            <a:endParaRPr lang="en-US" dirty="0"/>
          </a:p>
        </p:txBody>
      </p:sp>
    </p:spTree>
    <p:extLst>
      <p:ext uri="{BB962C8B-B14F-4D97-AF65-F5344CB8AC3E}">
        <p14:creationId xmlns:p14="http://schemas.microsoft.com/office/powerpoint/2010/main" val="3600565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wish-image2.png"/>
          <p:cNvPicPr>
            <a:picLocks noChangeAspect="1"/>
          </p:cNvPicPr>
          <p:nvPr userDrawn="1"/>
        </p:nvPicPr>
        <p:blipFill rotWithShape="1">
          <a:blip r:embed="rId16">
            <a:extLst>
              <a:ext uri="{28A0092B-C50C-407E-A947-70E740481C1C}">
                <a14:useLocalDpi xmlns:a14="http://schemas.microsoft.com/office/drawing/2010/main" val="0"/>
              </a:ext>
            </a:extLst>
          </a:blip>
          <a:srcRect r="7208" b="28980"/>
          <a:stretch/>
        </p:blipFill>
        <p:spPr>
          <a:xfrm flipH="1">
            <a:off x="-3" y="6028876"/>
            <a:ext cx="10160516" cy="829123"/>
          </a:xfrm>
          <a:prstGeom prst="rect">
            <a:avLst/>
          </a:prstGeom>
        </p:spPr>
      </p:pic>
      <p:pic>
        <p:nvPicPr>
          <p:cNvPr id="8" name="Picture 7"/>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bwMode="auto">
          <a:xfrm>
            <a:off x="9388316" y="6250798"/>
            <a:ext cx="2600539" cy="594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Placeholder 1"/>
          <p:cNvSpPr>
            <a:spLocks noGrp="1"/>
          </p:cNvSpPr>
          <p:nvPr>
            <p:ph type="title"/>
          </p:nvPr>
        </p:nvSpPr>
        <p:spPr>
          <a:xfrm>
            <a:off x="283607" y="274638"/>
            <a:ext cx="11578546" cy="1143000"/>
          </a:xfrm>
          <a:prstGeom prst="rect">
            <a:avLst/>
          </a:prstGeom>
        </p:spPr>
        <p:txBody>
          <a:bodyPr vert="horz" lIns="91440" tIns="45720" rIns="91440" bIns="45720" rtlCol="0" anchor="b">
            <a:normAutofit/>
          </a:bodyPr>
          <a:lstStyle/>
          <a:p>
            <a:r>
              <a:rPr lang="x-none" dirty="0"/>
              <a:t>Click to edit Master title style</a:t>
            </a:r>
            <a:endParaRPr lang="en-US" dirty="0"/>
          </a:p>
        </p:txBody>
      </p:sp>
      <p:sp>
        <p:nvSpPr>
          <p:cNvPr id="3" name="Text Placeholder 2"/>
          <p:cNvSpPr>
            <a:spLocks noGrp="1"/>
          </p:cNvSpPr>
          <p:nvPr>
            <p:ph type="body" idx="1"/>
          </p:nvPr>
        </p:nvSpPr>
        <p:spPr>
          <a:xfrm>
            <a:off x="283607" y="1439923"/>
            <a:ext cx="11578545" cy="4539635"/>
          </a:xfrm>
          <a:prstGeom prst="rect">
            <a:avLst/>
          </a:prstGeom>
        </p:spPr>
        <p:txBody>
          <a:bodyPr vert="horz" lIns="91440" tIns="45720" rIns="91440" bIns="45720" rtlCol="0">
            <a:normAutofit/>
          </a:body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Date Placeholder 3"/>
          <p:cNvSpPr>
            <a:spLocks noGrp="1"/>
          </p:cNvSpPr>
          <p:nvPr>
            <p:ph type="dt" sz="half" idx="2"/>
          </p:nvPr>
        </p:nvSpPr>
        <p:spPr>
          <a:xfrm>
            <a:off x="1208411" y="6356349"/>
            <a:ext cx="217200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1C2B4CB-81A2-468B-BE4D-B648A4D78E71}" type="datetime1">
              <a:rPr lang="en-US" smtClean="0"/>
              <a:t>3/18/2019</a:t>
            </a:fld>
            <a:endParaRPr lang="en-US" dirty="0"/>
          </a:p>
        </p:txBody>
      </p:sp>
      <p:sp>
        <p:nvSpPr>
          <p:cNvPr id="6" name="Slide Number Placeholder 5"/>
          <p:cNvSpPr>
            <a:spLocks noGrp="1"/>
          </p:cNvSpPr>
          <p:nvPr>
            <p:ph type="sldNum" sz="quarter" idx="4"/>
          </p:nvPr>
        </p:nvSpPr>
        <p:spPr>
          <a:xfrm>
            <a:off x="493229" y="6356350"/>
            <a:ext cx="50942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F7216-1C8D-9C4B-8765-95E531582293}" type="slidenum">
              <a:rPr lang="en-US" smtClean="0"/>
              <a:pPr/>
              <a:t>‹#›</a:t>
            </a:fld>
            <a:endParaRPr lang="en-US" dirty="0"/>
          </a:p>
        </p:txBody>
      </p:sp>
    </p:spTree>
    <p:extLst>
      <p:ext uri="{BB962C8B-B14F-4D97-AF65-F5344CB8AC3E}">
        <p14:creationId xmlns:p14="http://schemas.microsoft.com/office/powerpoint/2010/main" val="159344959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6" r:id="rId12"/>
    <p:sldLayoutId id="2147483697" r:id="rId13"/>
    <p:sldLayoutId id="2147483695" r:id="rId14"/>
  </p:sldLayoutIdLst>
  <p:hf hdr="0" ftr="0" dt="0"/>
  <p:txStyles>
    <p:titleStyle>
      <a:lvl1pPr algn="l" defTabSz="457200" rtl="0" eaLnBrk="1" latinLnBrk="0" hangingPunct="1">
        <a:spcBef>
          <a:spcPct val="0"/>
        </a:spcBef>
        <a:buNone/>
        <a:defRPr sz="4400" kern="1200">
          <a:solidFill>
            <a:schemeClr val="accent3"/>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90000"/>
              <a:lumOff val="1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90000"/>
              <a:lumOff val="1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90000"/>
              <a:lumOff val="1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90000"/>
              <a:lumOff val="1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90000"/>
              <a:lumOff val="1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mailto:PlanUW@uwsa.edu"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A01DF-14AF-436E-9B5A-3F3ACCEF8A5F}"/>
              </a:ext>
            </a:extLst>
          </p:cNvPr>
          <p:cNvSpPr>
            <a:spLocks noGrp="1"/>
          </p:cNvSpPr>
          <p:nvPr>
            <p:ph type="ctrTitle"/>
          </p:nvPr>
        </p:nvSpPr>
        <p:spPr/>
        <p:txBody>
          <a:bodyPr/>
          <a:lstStyle/>
          <a:p>
            <a:r>
              <a:rPr lang="en-US" dirty="0"/>
              <a:t>PlanUW Implementation</a:t>
            </a:r>
          </a:p>
        </p:txBody>
      </p:sp>
      <p:sp>
        <p:nvSpPr>
          <p:cNvPr id="3" name="Subtitle 2">
            <a:extLst>
              <a:ext uri="{FF2B5EF4-FFF2-40B4-BE49-F238E27FC236}">
                <a16:creationId xmlns:a16="http://schemas.microsoft.com/office/drawing/2014/main" id="{F4A3F15D-FF73-495A-987B-0BF349BB37B5}"/>
              </a:ext>
            </a:extLst>
          </p:cNvPr>
          <p:cNvSpPr>
            <a:spLocks noGrp="1"/>
          </p:cNvSpPr>
          <p:nvPr>
            <p:ph type="subTitle" idx="1"/>
          </p:nvPr>
        </p:nvSpPr>
        <p:spPr/>
        <p:txBody>
          <a:bodyPr>
            <a:normAutofit/>
          </a:bodyPr>
          <a:lstStyle/>
          <a:p>
            <a:r>
              <a:rPr lang="en-US" dirty="0"/>
              <a:t>SmartView Webforms and Ad Hoc Grids</a:t>
            </a:r>
          </a:p>
          <a:p>
            <a:endParaRPr lang="en-US" sz="1800" b="1" dirty="0">
              <a:solidFill>
                <a:schemeClr val="tx1"/>
              </a:solidFill>
            </a:endParaRPr>
          </a:p>
          <a:p>
            <a:r>
              <a:rPr lang="en-US" dirty="0">
                <a:solidFill>
                  <a:schemeClr val="accent3"/>
                </a:solidFill>
                <a:latin typeface="+mj-lt"/>
                <a:ea typeface="+mj-ea"/>
                <a:cs typeface="+mj-cs"/>
              </a:rPr>
              <a:t>March 19, 2019</a:t>
            </a:r>
          </a:p>
          <a:p>
            <a:endParaRPr lang="en-US" sz="1800" b="1" dirty="0">
              <a:solidFill>
                <a:schemeClr val="tx1"/>
              </a:solidFill>
            </a:endParaRPr>
          </a:p>
          <a:p>
            <a:endParaRPr lang="en-US" sz="1800" b="1" dirty="0">
              <a:solidFill>
                <a:schemeClr val="tx1"/>
              </a:solidFill>
            </a:endParaRPr>
          </a:p>
        </p:txBody>
      </p:sp>
    </p:spTree>
    <p:extLst>
      <p:ext uri="{BB962C8B-B14F-4D97-AF65-F5344CB8AC3E}">
        <p14:creationId xmlns:p14="http://schemas.microsoft.com/office/powerpoint/2010/main" val="3417410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5A4C5-5A77-4C0B-B7AD-083F6A5E4CEE}"/>
              </a:ext>
            </a:extLst>
          </p:cNvPr>
          <p:cNvSpPr>
            <a:spLocks noGrp="1"/>
          </p:cNvSpPr>
          <p:nvPr>
            <p:ph type="title"/>
          </p:nvPr>
        </p:nvSpPr>
        <p:spPr>
          <a:xfrm>
            <a:off x="283607" y="199224"/>
            <a:ext cx="11578546" cy="686654"/>
          </a:xfrm>
        </p:spPr>
        <p:txBody>
          <a:bodyPr>
            <a:normAutofit fontScale="90000"/>
          </a:bodyPr>
          <a:lstStyle/>
          <a:p>
            <a:pPr algn="ctr"/>
            <a:r>
              <a:rPr lang="en-US" dirty="0"/>
              <a:t>Opening Reports Directly from SmartView</a:t>
            </a:r>
          </a:p>
        </p:txBody>
      </p:sp>
      <p:sp>
        <p:nvSpPr>
          <p:cNvPr id="3" name="Slide Number Placeholder 2">
            <a:extLst>
              <a:ext uri="{FF2B5EF4-FFF2-40B4-BE49-F238E27FC236}">
                <a16:creationId xmlns:a16="http://schemas.microsoft.com/office/drawing/2014/main" id="{1F692502-A879-4AFF-A7E1-5D3836F465DB}"/>
              </a:ext>
            </a:extLst>
          </p:cNvPr>
          <p:cNvSpPr>
            <a:spLocks noGrp="1"/>
          </p:cNvSpPr>
          <p:nvPr>
            <p:ph type="sldNum" sz="quarter" idx="12"/>
          </p:nvPr>
        </p:nvSpPr>
        <p:spPr/>
        <p:txBody>
          <a:bodyPr/>
          <a:lstStyle/>
          <a:p>
            <a:fld id="{678F7216-1C8D-9C4B-8765-95E531582293}" type="slidenum">
              <a:rPr lang="en-US" smtClean="0"/>
              <a:t>10</a:t>
            </a:fld>
            <a:endParaRPr lang="en-US" dirty="0"/>
          </a:p>
        </p:txBody>
      </p:sp>
      <p:sp>
        <p:nvSpPr>
          <p:cNvPr id="5" name="TextBox 4">
            <a:extLst>
              <a:ext uri="{FF2B5EF4-FFF2-40B4-BE49-F238E27FC236}">
                <a16:creationId xmlns:a16="http://schemas.microsoft.com/office/drawing/2014/main" id="{3B821D48-70B6-4F99-8AA9-B334F02BF8DD}"/>
              </a:ext>
            </a:extLst>
          </p:cNvPr>
          <p:cNvSpPr txBox="1"/>
          <p:nvPr/>
        </p:nvSpPr>
        <p:spPr>
          <a:xfrm>
            <a:off x="747938" y="1010851"/>
            <a:ext cx="4889292" cy="2677656"/>
          </a:xfrm>
          <a:prstGeom prst="rect">
            <a:avLst/>
          </a:prstGeom>
          <a:noFill/>
        </p:spPr>
        <p:txBody>
          <a:bodyPr wrap="square" rtlCol="0">
            <a:spAutoFit/>
          </a:bodyPr>
          <a:lstStyle/>
          <a:p>
            <a:r>
              <a:rPr lang="en-US" sz="2400" b="1" dirty="0"/>
              <a:t>Quick Steps: </a:t>
            </a:r>
          </a:p>
          <a:p>
            <a:pPr marL="457200" indent="-457200">
              <a:buFont typeface="+mj-lt"/>
              <a:buAutoNum type="arabicPeriod"/>
            </a:pPr>
            <a:r>
              <a:rPr lang="en-US" dirty="0"/>
              <a:t>Select Reporting Settings</a:t>
            </a:r>
          </a:p>
          <a:p>
            <a:pPr marL="457200" indent="-457200">
              <a:buFont typeface="+mj-lt"/>
              <a:buAutoNum type="arabicPeriod"/>
            </a:pPr>
            <a:r>
              <a:rPr lang="en-US" dirty="0"/>
              <a:t>Select “Query-Ready” or “Fully Formatted.” Click Finish.</a:t>
            </a:r>
          </a:p>
          <a:p>
            <a:pPr marL="457200" indent="-457200">
              <a:buFont typeface="+mj-lt"/>
              <a:buAutoNum type="arabicPeriod"/>
            </a:pPr>
            <a:r>
              <a:rPr lang="en-US" dirty="0"/>
              <a:t>A Grid will open.</a:t>
            </a:r>
          </a:p>
          <a:p>
            <a:endParaRPr lang="en-US" dirty="0"/>
          </a:p>
          <a:p>
            <a:r>
              <a:rPr lang="en-US" dirty="0"/>
              <a:t>** This does NOT provide the same functionality as taking a Report to Query-Ready Mode via the Web, and is </a:t>
            </a:r>
            <a:r>
              <a:rPr lang="en-US" b="1" dirty="0">
                <a:solidFill>
                  <a:srgbClr val="FF0000"/>
                </a:solidFill>
              </a:rPr>
              <a:t>NOT RECOMMENDED </a:t>
            </a:r>
            <a:r>
              <a:rPr lang="en-US" dirty="0"/>
              <a:t>**</a:t>
            </a:r>
          </a:p>
        </p:txBody>
      </p:sp>
      <p:sp>
        <p:nvSpPr>
          <p:cNvPr id="14" name="TextBox 13">
            <a:extLst>
              <a:ext uri="{FF2B5EF4-FFF2-40B4-BE49-F238E27FC236}">
                <a16:creationId xmlns:a16="http://schemas.microsoft.com/office/drawing/2014/main" id="{CA02097F-0C0C-414B-94AB-3970E8FF6C7B}"/>
              </a:ext>
            </a:extLst>
          </p:cNvPr>
          <p:cNvSpPr txBox="1"/>
          <p:nvPr/>
        </p:nvSpPr>
        <p:spPr>
          <a:xfrm>
            <a:off x="5886921" y="1189189"/>
            <a:ext cx="371918" cy="369332"/>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dirty="0">
                <a:ln>
                  <a:noFill/>
                </a:ln>
                <a:solidFill>
                  <a:srgbClr val="FF0000"/>
                </a:solidFill>
                <a:effectLst/>
                <a:uLnTx/>
                <a:uFillTx/>
                <a:latin typeface="Arial Black" panose="020B0A04020102020204" pitchFamily="34" charset="0"/>
                <a:ea typeface="ＭＳ Ｐゴシック" pitchFamily="-106" charset="-128"/>
              </a:rPr>
              <a:t>1</a:t>
            </a:r>
          </a:p>
        </p:txBody>
      </p:sp>
      <p:sp>
        <p:nvSpPr>
          <p:cNvPr id="15" name="TextBox 14">
            <a:extLst>
              <a:ext uri="{FF2B5EF4-FFF2-40B4-BE49-F238E27FC236}">
                <a16:creationId xmlns:a16="http://schemas.microsoft.com/office/drawing/2014/main" id="{D6BFD9D6-7C2D-4210-A4F8-ABD7871DB71B}"/>
              </a:ext>
            </a:extLst>
          </p:cNvPr>
          <p:cNvSpPr txBox="1"/>
          <p:nvPr/>
        </p:nvSpPr>
        <p:spPr>
          <a:xfrm>
            <a:off x="8574694" y="1189189"/>
            <a:ext cx="371918" cy="369332"/>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kern="0" dirty="0">
                <a:solidFill>
                  <a:srgbClr val="FF0000"/>
                </a:solidFill>
                <a:latin typeface="Arial Black" panose="020B0A04020102020204" pitchFamily="34" charset="0"/>
                <a:ea typeface="ＭＳ Ｐゴシック" pitchFamily="-106" charset="-128"/>
              </a:rPr>
              <a:t>2</a:t>
            </a:r>
            <a:endParaRPr kumimoji="0" lang="en-US" b="0" i="0" strike="noStrike" kern="0" cap="none" spc="0" normalizeH="0" baseline="0" noProof="0" dirty="0">
              <a:ln>
                <a:noFill/>
              </a:ln>
              <a:solidFill>
                <a:srgbClr val="FF0000"/>
              </a:solidFill>
              <a:effectLst/>
              <a:uLnTx/>
              <a:uFillTx/>
              <a:latin typeface="Arial Black" panose="020B0A04020102020204" pitchFamily="34" charset="0"/>
              <a:ea typeface="ＭＳ Ｐゴシック" pitchFamily="-106" charset="-128"/>
            </a:endParaRPr>
          </a:p>
        </p:txBody>
      </p:sp>
      <p:sp>
        <p:nvSpPr>
          <p:cNvPr id="16" name="TextBox 15">
            <a:extLst>
              <a:ext uri="{FF2B5EF4-FFF2-40B4-BE49-F238E27FC236}">
                <a16:creationId xmlns:a16="http://schemas.microsoft.com/office/drawing/2014/main" id="{8E09A35A-3DCD-48A9-85D1-A287C4BB5C8E}"/>
              </a:ext>
            </a:extLst>
          </p:cNvPr>
          <p:cNvSpPr txBox="1"/>
          <p:nvPr/>
        </p:nvSpPr>
        <p:spPr>
          <a:xfrm>
            <a:off x="5886921" y="3746092"/>
            <a:ext cx="371918" cy="369332"/>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dirty="0">
                <a:ln>
                  <a:noFill/>
                </a:ln>
                <a:solidFill>
                  <a:srgbClr val="FF0000"/>
                </a:solidFill>
                <a:effectLst/>
                <a:uLnTx/>
                <a:uFillTx/>
                <a:latin typeface="Arial Black" panose="020B0A04020102020204" pitchFamily="34" charset="0"/>
                <a:ea typeface="ＭＳ Ｐゴシック" pitchFamily="-106" charset="-128"/>
              </a:rPr>
              <a:t>3</a:t>
            </a:r>
          </a:p>
        </p:txBody>
      </p:sp>
      <p:pic>
        <p:nvPicPr>
          <p:cNvPr id="9" name="Picture 8">
            <a:extLst>
              <a:ext uri="{FF2B5EF4-FFF2-40B4-BE49-F238E27FC236}">
                <a16:creationId xmlns:a16="http://schemas.microsoft.com/office/drawing/2014/main" id="{F55D99A7-FEC1-4C09-8551-440CBFB4D48A}"/>
              </a:ext>
            </a:extLst>
          </p:cNvPr>
          <p:cNvPicPr>
            <a:picLocks noChangeAspect="1"/>
          </p:cNvPicPr>
          <p:nvPr/>
        </p:nvPicPr>
        <p:blipFill>
          <a:blip r:embed="rId2"/>
          <a:stretch>
            <a:fillRect/>
          </a:stretch>
        </p:blipFill>
        <p:spPr>
          <a:xfrm>
            <a:off x="5886921" y="1553226"/>
            <a:ext cx="2200555" cy="2026410"/>
          </a:xfrm>
          <a:prstGeom prst="rect">
            <a:avLst/>
          </a:prstGeom>
        </p:spPr>
      </p:pic>
      <p:pic>
        <p:nvPicPr>
          <p:cNvPr id="10" name="Picture 9">
            <a:extLst>
              <a:ext uri="{FF2B5EF4-FFF2-40B4-BE49-F238E27FC236}">
                <a16:creationId xmlns:a16="http://schemas.microsoft.com/office/drawing/2014/main" id="{BD38B622-0FEE-4ED4-817A-26BC3E63F64E}"/>
              </a:ext>
            </a:extLst>
          </p:cNvPr>
          <p:cNvPicPr>
            <a:picLocks noChangeAspect="1"/>
          </p:cNvPicPr>
          <p:nvPr/>
        </p:nvPicPr>
        <p:blipFill>
          <a:blip r:embed="rId3"/>
          <a:stretch>
            <a:fillRect/>
          </a:stretch>
        </p:blipFill>
        <p:spPr>
          <a:xfrm>
            <a:off x="8575893" y="1553227"/>
            <a:ext cx="3083909" cy="2026410"/>
          </a:xfrm>
          <a:prstGeom prst="rect">
            <a:avLst/>
          </a:prstGeom>
        </p:spPr>
      </p:pic>
      <p:pic>
        <p:nvPicPr>
          <p:cNvPr id="11" name="Picture 10">
            <a:extLst>
              <a:ext uri="{FF2B5EF4-FFF2-40B4-BE49-F238E27FC236}">
                <a16:creationId xmlns:a16="http://schemas.microsoft.com/office/drawing/2014/main" id="{F583791A-E931-4105-8274-6D14483C57D5}"/>
              </a:ext>
            </a:extLst>
          </p:cNvPr>
          <p:cNvPicPr>
            <a:picLocks noChangeAspect="1"/>
          </p:cNvPicPr>
          <p:nvPr/>
        </p:nvPicPr>
        <p:blipFill>
          <a:blip r:embed="rId4"/>
          <a:stretch>
            <a:fillRect/>
          </a:stretch>
        </p:blipFill>
        <p:spPr>
          <a:xfrm>
            <a:off x="5886921" y="4115424"/>
            <a:ext cx="3059691" cy="2058947"/>
          </a:xfrm>
          <a:prstGeom prst="rect">
            <a:avLst/>
          </a:prstGeom>
        </p:spPr>
      </p:pic>
    </p:spTree>
    <p:extLst>
      <p:ext uri="{BB962C8B-B14F-4D97-AF65-F5344CB8AC3E}">
        <p14:creationId xmlns:p14="http://schemas.microsoft.com/office/powerpoint/2010/main" val="3166150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5A4C5-5A77-4C0B-B7AD-083F6A5E4CEE}"/>
              </a:ext>
            </a:extLst>
          </p:cNvPr>
          <p:cNvSpPr>
            <a:spLocks noGrp="1"/>
          </p:cNvSpPr>
          <p:nvPr>
            <p:ph type="title"/>
          </p:nvPr>
        </p:nvSpPr>
        <p:spPr>
          <a:xfrm>
            <a:off x="283607" y="274638"/>
            <a:ext cx="11578546" cy="686654"/>
          </a:xfrm>
        </p:spPr>
        <p:txBody>
          <a:bodyPr>
            <a:noAutofit/>
          </a:bodyPr>
          <a:lstStyle/>
          <a:p>
            <a:r>
              <a:rPr lang="en-US" sz="3600" dirty="0"/>
              <a:t>End Users: Roles and Responsibilities</a:t>
            </a:r>
          </a:p>
        </p:txBody>
      </p:sp>
      <p:sp>
        <p:nvSpPr>
          <p:cNvPr id="3" name="Slide Number Placeholder 2">
            <a:extLst>
              <a:ext uri="{FF2B5EF4-FFF2-40B4-BE49-F238E27FC236}">
                <a16:creationId xmlns:a16="http://schemas.microsoft.com/office/drawing/2014/main" id="{1F692502-A879-4AFF-A7E1-5D3836F465DB}"/>
              </a:ext>
            </a:extLst>
          </p:cNvPr>
          <p:cNvSpPr>
            <a:spLocks noGrp="1"/>
          </p:cNvSpPr>
          <p:nvPr>
            <p:ph type="sldNum" sz="quarter" idx="12"/>
          </p:nvPr>
        </p:nvSpPr>
        <p:spPr/>
        <p:txBody>
          <a:bodyPr/>
          <a:lstStyle/>
          <a:p>
            <a:fld id="{678F7216-1C8D-9C4B-8765-95E531582293}" type="slidenum">
              <a:rPr lang="en-US" smtClean="0"/>
              <a:t>11</a:t>
            </a:fld>
            <a:endParaRPr lang="en-US" dirty="0"/>
          </a:p>
        </p:txBody>
      </p:sp>
      <p:sp>
        <p:nvSpPr>
          <p:cNvPr id="7" name="TextBox 6">
            <a:extLst>
              <a:ext uri="{FF2B5EF4-FFF2-40B4-BE49-F238E27FC236}">
                <a16:creationId xmlns:a16="http://schemas.microsoft.com/office/drawing/2014/main" id="{988C07D8-7264-1741-97C3-50FFB63196DF}"/>
              </a:ext>
            </a:extLst>
          </p:cNvPr>
          <p:cNvSpPr txBox="1"/>
          <p:nvPr/>
        </p:nvSpPr>
        <p:spPr>
          <a:xfrm>
            <a:off x="493228" y="1027279"/>
            <a:ext cx="10291035" cy="4893647"/>
          </a:xfrm>
          <a:prstGeom prst="rect">
            <a:avLst/>
          </a:prstGeom>
          <a:noFill/>
        </p:spPr>
        <p:txBody>
          <a:bodyPr wrap="square" rtlCol="0">
            <a:spAutoFit/>
          </a:bodyPr>
          <a:lstStyle/>
          <a:p>
            <a:r>
              <a:rPr lang="en-US" sz="2400" b="1" dirty="0"/>
              <a:t>Power Users</a:t>
            </a:r>
          </a:p>
          <a:p>
            <a:pPr marL="742950" lvl="1" indent="-285750">
              <a:buFont typeface="Arial" panose="020B0604020202020204" pitchFamily="34" charset="0"/>
              <a:buChar char="•"/>
            </a:pPr>
            <a:r>
              <a:rPr lang="en-US" sz="2400" dirty="0"/>
              <a:t>Update the Fringe Calculation Rates</a:t>
            </a:r>
          </a:p>
          <a:p>
            <a:pPr marL="742950" lvl="1" indent="-285750">
              <a:buFont typeface="Arial" panose="020B0604020202020204" pitchFamily="34" charset="0"/>
              <a:buChar char="•"/>
            </a:pPr>
            <a:r>
              <a:rPr lang="en-US" sz="2400" dirty="0"/>
              <a:t>Enter data in Webforms and perform Ad Hoc Analysis</a:t>
            </a:r>
          </a:p>
          <a:p>
            <a:pPr marL="742950" lvl="1" indent="-285750">
              <a:buFont typeface="Arial" panose="020B0604020202020204" pitchFamily="34" charset="0"/>
              <a:buChar char="•"/>
            </a:pPr>
            <a:r>
              <a:rPr lang="en-US" sz="2400" dirty="0"/>
              <a:t>Run Reports</a:t>
            </a:r>
          </a:p>
          <a:p>
            <a:endParaRPr lang="en-US" sz="2400" dirty="0"/>
          </a:p>
          <a:p>
            <a:r>
              <a:rPr lang="en-US" sz="2400" b="1" dirty="0"/>
              <a:t>Planners</a:t>
            </a:r>
          </a:p>
          <a:p>
            <a:pPr marL="742950" lvl="1" indent="-285750">
              <a:buFont typeface="Arial" panose="020B0604020202020204" pitchFamily="34" charset="0"/>
              <a:buChar char="•"/>
            </a:pPr>
            <a:r>
              <a:rPr lang="en-US" sz="2400" dirty="0"/>
              <a:t>Enter data in Webforms and perform Ad Hoc Analysis</a:t>
            </a:r>
          </a:p>
          <a:p>
            <a:pPr marL="742950" lvl="1" indent="-285750">
              <a:buFont typeface="Arial" panose="020B0604020202020204" pitchFamily="34" charset="0"/>
              <a:buChar char="•"/>
            </a:pPr>
            <a:r>
              <a:rPr lang="en-US" sz="2400" dirty="0"/>
              <a:t>Run Reports</a:t>
            </a:r>
          </a:p>
          <a:p>
            <a:endParaRPr lang="en-US" sz="2400" dirty="0"/>
          </a:p>
          <a:p>
            <a:r>
              <a:rPr lang="en-US" sz="2400" b="1" dirty="0"/>
              <a:t>Viewers</a:t>
            </a:r>
          </a:p>
          <a:p>
            <a:pPr marL="742950" lvl="1" indent="-285750">
              <a:buFont typeface="Arial" panose="020B0604020202020204" pitchFamily="34" charset="0"/>
              <a:buChar char="•"/>
            </a:pPr>
            <a:r>
              <a:rPr lang="en-US" sz="2400" dirty="0"/>
              <a:t>View data in Webforms and perform Ad Hoc Analysis in </a:t>
            </a:r>
            <a:r>
              <a:rPr lang="en-US" sz="2400" b="1" dirty="0"/>
              <a:t>Read-Only</a:t>
            </a:r>
            <a:r>
              <a:rPr lang="en-US" sz="2400" dirty="0"/>
              <a:t> mode</a:t>
            </a:r>
          </a:p>
          <a:p>
            <a:pPr marL="742950" lvl="1" indent="-285750">
              <a:buFont typeface="Arial" panose="020B0604020202020204" pitchFamily="34" charset="0"/>
              <a:buChar char="•"/>
            </a:pPr>
            <a:r>
              <a:rPr lang="en-US" sz="2400" dirty="0"/>
              <a:t>Run Reports</a:t>
            </a:r>
          </a:p>
          <a:p>
            <a:endParaRPr lang="en-US" sz="2400" dirty="0"/>
          </a:p>
        </p:txBody>
      </p:sp>
    </p:spTree>
    <p:extLst>
      <p:ext uri="{BB962C8B-B14F-4D97-AF65-F5344CB8AC3E}">
        <p14:creationId xmlns:p14="http://schemas.microsoft.com/office/powerpoint/2010/main" val="2989274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5A4C5-5A77-4C0B-B7AD-083F6A5E4CEE}"/>
              </a:ext>
            </a:extLst>
          </p:cNvPr>
          <p:cNvSpPr>
            <a:spLocks noGrp="1"/>
          </p:cNvSpPr>
          <p:nvPr>
            <p:ph type="title"/>
          </p:nvPr>
        </p:nvSpPr>
        <p:spPr>
          <a:xfrm>
            <a:off x="283607" y="199224"/>
            <a:ext cx="11578546" cy="686654"/>
          </a:xfrm>
        </p:spPr>
        <p:txBody>
          <a:bodyPr>
            <a:normAutofit fontScale="90000"/>
          </a:bodyPr>
          <a:lstStyle/>
          <a:p>
            <a:pPr algn="ctr"/>
            <a:r>
              <a:rPr lang="en-US" dirty="0"/>
              <a:t>Webform vs Ad Hoc: Pros and Cons</a:t>
            </a:r>
          </a:p>
        </p:txBody>
      </p:sp>
      <p:sp>
        <p:nvSpPr>
          <p:cNvPr id="3" name="Slide Number Placeholder 2">
            <a:extLst>
              <a:ext uri="{FF2B5EF4-FFF2-40B4-BE49-F238E27FC236}">
                <a16:creationId xmlns:a16="http://schemas.microsoft.com/office/drawing/2014/main" id="{1F692502-A879-4AFF-A7E1-5D3836F465DB}"/>
              </a:ext>
            </a:extLst>
          </p:cNvPr>
          <p:cNvSpPr>
            <a:spLocks noGrp="1"/>
          </p:cNvSpPr>
          <p:nvPr>
            <p:ph type="sldNum" sz="quarter" idx="12"/>
          </p:nvPr>
        </p:nvSpPr>
        <p:spPr/>
        <p:txBody>
          <a:bodyPr/>
          <a:lstStyle/>
          <a:p>
            <a:fld id="{678F7216-1C8D-9C4B-8765-95E531582293}" type="slidenum">
              <a:rPr lang="en-US" smtClean="0"/>
              <a:t>12</a:t>
            </a:fld>
            <a:endParaRPr lang="en-US" dirty="0"/>
          </a:p>
        </p:txBody>
      </p:sp>
      <p:graphicFrame>
        <p:nvGraphicFramePr>
          <p:cNvPr id="9" name="Table 8">
            <a:extLst>
              <a:ext uri="{FF2B5EF4-FFF2-40B4-BE49-F238E27FC236}">
                <a16:creationId xmlns:a16="http://schemas.microsoft.com/office/drawing/2014/main" id="{FD1ECE3F-F71E-4BA5-9D74-AE2736E750D0}"/>
              </a:ext>
            </a:extLst>
          </p:cNvPr>
          <p:cNvGraphicFramePr>
            <a:graphicFrameLocks noGrp="1"/>
          </p:cNvGraphicFramePr>
          <p:nvPr>
            <p:extLst/>
          </p:nvPr>
        </p:nvGraphicFramePr>
        <p:xfrm>
          <a:off x="2023941" y="1536403"/>
          <a:ext cx="8097878" cy="3785193"/>
        </p:xfrm>
        <a:graphic>
          <a:graphicData uri="http://schemas.openxmlformats.org/drawingml/2006/table">
            <a:tbl>
              <a:tblPr firstRow="1" bandRow="1">
                <a:tableStyleId>{F5AB1C69-6EDB-4FF4-983F-18BD219EF322}</a:tableStyleId>
              </a:tblPr>
              <a:tblGrid>
                <a:gridCol w="5322658">
                  <a:extLst>
                    <a:ext uri="{9D8B030D-6E8A-4147-A177-3AD203B41FA5}">
                      <a16:colId xmlns:a16="http://schemas.microsoft.com/office/drawing/2014/main" val="3624569289"/>
                    </a:ext>
                  </a:extLst>
                </a:gridCol>
                <a:gridCol w="1329761">
                  <a:extLst>
                    <a:ext uri="{9D8B030D-6E8A-4147-A177-3AD203B41FA5}">
                      <a16:colId xmlns:a16="http://schemas.microsoft.com/office/drawing/2014/main" val="974864232"/>
                    </a:ext>
                  </a:extLst>
                </a:gridCol>
                <a:gridCol w="1445459">
                  <a:extLst>
                    <a:ext uri="{9D8B030D-6E8A-4147-A177-3AD203B41FA5}">
                      <a16:colId xmlns:a16="http://schemas.microsoft.com/office/drawing/2014/main" val="273716335"/>
                    </a:ext>
                  </a:extLst>
                </a:gridCol>
              </a:tblGrid>
              <a:tr h="556373">
                <a:tc>
                  <a:txBody>
                    <a:bodyPr/>
                    <a:lstStyle/>
                    <a:p>
                      <a:pPr marL="0" algn="ctr" defTabSz="914400" rtl="0" eaLnBrk="1" latinLnBrk="0" hangingPunct="1"/>
                      <a:r>
                        <a:rPr lang="en-US" sz="1800" kern="1200" dirty="0"/>
                        <a:t>Functionality</a:t>
                      </a:r>
                      <a:endParaRPr lang="en-US" sz="1800" b="1" kern="1200" dirty="0">
                        <a:solidFill>
                          <a:schemeClr val="lt1"/>
                        </a:solidFill>
                        <a:latin typeface="+mn-lt"/>
                        <a:ea typeface="+mn-ea"/>
                        <a:cs typeface="+mn-cs"/>
                      </a:endParaRPr>
                    </a:p>
                  </a:txBody>
                  <a:tcPr anchor="ctr"/>
                </a:tc>
                <a:tc>
                  <a:txBody>
                    <a:bodyPr/>
                    <a:lstStyle/>
                    <a:p>
                      <a:pPr algn="ctr"/>
                      <a:r>
                        <a:rPr lang="en-US" dirty="0"/>
                        <a:t>Webforms</a:t>
                      </a:r>
                    </a:p>
                  </a:txBody>
                  <a:tcPr anchor="ctr"/>
                </a:tc>
                <a:tc>
                  <a:txBody>
                    <a:bodyPr/>
                    <a:lstStyle/>
                    <a:p>
                      <a:pPr algn="ctr"/>
                      <a:r>
                        <a:rPr lang="en-US" dirty="0"/>
                        <a:t>Ad hoc</a:t>
                      </a:r>
                    </a:p>
                  </a:txBody>
                  <a:tcPr anchor="ctr"/>
                </a:tc>
                <a:extLst>
                  <a:ext uri="{0D108BD9-81ED-4DB2-BD59-A6C34878D82A}">
                    <a16:rowId xmlns:a16="http://schemas.microsoft.com/office/drawing/2014/main" val="292855623"/>
                  </a:ext>
                </a:extLst>
              </a:tr>
              <a:tr h="461260">
                <a:tc>
                  <a:txBody>
                    <a:bodyPr/>
                    <a:lstStyle/>
                    <a:p>
                      <a:pPr algn="ctr"/>
                      <a:r>
                        <a:rPr lang="en-US" sz="1600" dirty="0"/>
                        <a:t>Preset Database Connection</a:t>
                      </a:r>
                    </a:p>
                  </a:txBody>
                  <a:tcPr/>
                </a:tc>
                <a:tc>
                  <a:txBody>
                    <a:bodyPr/>
                    <a:lstStyle/>
                    <a:p>
                      <a:pPr algn="ctr"/>
                      <a:r>
                        <a:rPr lang="en-US" sz="1600" dirty="0"/>
                        <a:t>X</a:t>
                      </a:r>
                    </a:p>
                  </a:txBody>
                  <a:tcPr/>
                </a:tc>
                <a:tc>
                  <a:txBody>
                    <a:bodyPr/>
                    <a:lstStyle/>
                    <a:p>
                      <a:pPr algn="ctr"/>
                      <a:endParaRPr lang="en-US" sz="1600" dirty="0"/>
                    </a:p>
                  </a:txBody>
                  <a:tcPr/>
                </a:tc>
                <a:extLst>
                  <a:ext uri="{0D108BD9-81ED-4DB2-BD59-A6C34878D82A}">
                    <a16:rowId xmlns:a16="http://schemas.microsoft.com/office/drawing/2014/main" val="2187532815"/>
                  </a:ext>
                </a:extLst>
              </a:tr>
              <a:tr h="461260">
                <a:tc>
                  <a:txBody>
                    <a:bodyPr/>
                    <a:lstStyle/>
                    <a:p>
                      <a:pPr algn="ctr"/>
                      <a:r>
                        <a:rPr lang="en-US" sz="1600" dirty="0"/>
                        <a:t>Pre- Filtered Level 0 Members</a:t>
                      </a:r>
                    </a:p>
                  </a:txBody>
                  <a:tcPr/>
                </a:tc>
                <a:tc>
                  <a:txBody>
                    <a:bodyPr/>
                    <a:lstStyle/>
                    <a:p>
                      <a:pPr algn="ctr"/>
                      <a:r>
                        <a:rPr lang="en-US" sz="1600" dirty="0"/>
                        <a:t>X</a:t>
                      </a:r>
                    </a:p>
                  </a:txBody>
                  <a:tcPr/>
                </a:tc>
                <a:tc>
                  <a:txBody>
                    <a:bodyPr/>
                    <a:lstStyle/>
                    <a:p>
                      <a:pPr algn="ctr"/>
                      <a:endParaRPr lang="en-US" sz="1600" dirty="0"/>
                    </a:p>
                  </a:txBody>
                  <a:tcPr/>
                </a:tc>
                <a:extLst>
                  <a:ext uri="{0D108BD9-81ED-4DB2-BD59-A6C34878D82A}">
                    <a16:rowId xmlns:a16="http://schemas.microsoft.com/office/drawing/2014/main" val="2611013129"/>
                  </a:ext>
                </a:extLst>
              </a:tr>
              <a:tr h="461260">
                <a:tc>
                  <a:txBody>
                    <a:bodyPr/>
                    <a:lstStyle/>
                    <a:p>
                      <a:pPr marL="0" algn="ctr" defTabSz="914400" rtl="0" eaLnBrk="1" latinLnBrk="0" hangingPunct="1"/>
                      <a:r>
                        <a:rPr lang="en-US" sz="1600" kern="1200" dirty="0"/>
                        <a:t>Automatic Data Maps </a:t>
                      </a:r>
                      <a:endParaRPr lang="en-US" sz="1600" kern="1200" dirty="0">
                        <a:solidFill>
                          <a:schemeClr val="tx1"/>
                        </a:solidFill>
                        <a:latin typeface="+mn-lt"/>
                        <a:ea typeface="+mn-ea"/>
                        <a:cs typeface="+mn-cs"/>
                      </a:endParaRPr>
                    </a:p>
                  </a:txBody>
                  <a:tcPr/>
                </a:tc>
                <a:tc>
                  <a:txBody>
                    <a:bodyPr/>
                    <a:lstStyle/>
                    <a:p>
                      <a:pPr marL="0" algn="ctr" defTabSz="914400" rtl="0" eaLnBrk="1" latinLnBrk="0" hangingPunct="1"/>
                      <a:r>
                        <a:rPr lang="en-US" sz="1600" kern="1200" dirty="0"/>
                        <a:t>X</a:t>
                      </a:r>
                      <a:endParaRPr lang="en-US" sz="1600" kern="1200" dirty="0">
                        <a:solidFill>
                          <a:schemeClr val="tx1"/>
                        </a:solidFill>
                        <a:latin typeface="+mn-lt"/>
                        <a:ea typeface="+mn-ea"/>
                        <a:cs typeface="+mn-cs"/>
                      </a:endParaRPr>
                    </a:p>
                  </a:txBody>
                  <a:tcPr/>
                </a:tc>
                <a:tc>
                  <a:txBody>
                    <a:bodyPr/>
                    <a:lstStyle/>
                    <a:p>
                      <a:pPr marL="0" algn="ctr" defTabSz="914400" rtl="0" eaLnBrk="1" latinLnBrk="0" hangingPunct="1"/>
                      <a:endParaRPr lang="en-US" sz="1600" kern="1200" dirty="0">
                        <a:solidFill>
                          <a:schemeClr val="tx1"/>
                        </a:solidFill>
                        <a:latin typeface="+mn-lt"/>
                        <a:ea typeface="+mn-ea"/>
                        <a:cs typeface="+mn-cs"/>
                      </a:endParaRPr>
                    </a:p>
                  </a:txBody>
                  <a:tcPr/>
                </a:tc>
                <a:extLst>
                  <a:ext uri="{0D108BD9-81ED-4DB2-BD59-A6C34878D82A}">
                    <a16:rowId xmlns:a16="http://schemas.microsoft.com/office/drawing/2014/main" val="3752323705"/>
                  </a:ext>
                </a:extLst>
              </a:tr>
              <a:tr h="461260">
                <a:tc>
                  <a:txBody>
                    <a:bodyPr/>
                    <a:lstStyle/>
                    <a:p>
                      <a:pPr algn="ctr"/>
                      <a:r>
                        <a:rPr lang="en-US" sz="1600" dirty="0"/>
                        <a:t>Automatic Business Rules</a:t>
                      </a:r>
                    </a:p>
                  </a:txBody>
                  <a:tcPr/>
                </a:tc>
                <a:tc>
                  <a:txBody>
                    <a:bodyPr/>
                    <a:lstStyle/>
                    <a:p>
                      <a:pPr algn="ctr"/>
                      <a:r>
                        <a:rPr lang="en-US" sz="1600" dirty="0"/>
                        <a:t>X</a:t>
                      </a:r>
                    </a:p>
                  </a:txBody>
                  <a:tcPr/>
                </a:tc>
                <a:tc>
                  <a:txBody>
                    <a:bodyPr/>
                    <a:lstStyle/>
                    <a:p>
                      <a:pPr algn="ctr"/>
                      <a:endParaRPr lang="en-US" sz="1600" dirty="0"/>
                    </a:p>
                  </a:txBody>
                  <a:tcPr/>
                </a:tc>
                <a:extLst>
                  <a:ext uri="{0D108BD9-81ED-4DB2-BD59-A6C34878D82A}">
                    <a16:rowId xmlns:a16="http://schemas.microsoft.com/office/drawing/2014/main" val="901531779"/>
                  </a:ext>
                </a:extLst>
              </a:tr>
              <a:tr h="461260">
                <a:tc>
                  <a:txBody>
                    <a:bodyPr/>
                    <a:lstStyle/>
                    <a:p>
                      <a:pPr marL="0" algn="ctr" defTabSz="914400" rtl="0" eaLnBrk="1" latinLnBrk="0" hangingPunct="1"/>
                      <a:r>
                        <a:rPr lang="en-US" sz="1600" kern="1200" dirty="0"/>
                        <a:t>Enter at “YearTotal”</a:t>
                      </a:r>
                      <a:endParaRPr lang="en-US" sz="1600" kern="1200" dirty="0">
                        <a:solidFill>
                          <a:schemeClr val="tx1"/>
                        </a:solidFill>
                        <a:latin typeface="+mn-lt"/>
                        <a:ea typeface="+mn-ea"/>
                        <a:cs typeface="+mn-cs"/>
                      </a:endParaRPr>
                    </a:p>
                  </a:txBody>
                  <a:tcPr/>
                </a:tc>
                <a:tc>
                  <a:txBody>
                    <a:bodyPr/>
                    <a:lstStyle/>
                    <a:p>
                      <a:pPr marL="0" algn="ctr" defTabSz="914400" rtl="0" eaLnBrk="1" latinLnBrk="0" hangingPunct="1"/>
                      <a:r>
                        <a:rPr lang="en-US" sz="1600" kern="1200" dirty="0"/>
                        <a:t>X</a:t>
                      </a:r>
                      <a:endParaRPr lang="en-US" sz="1600" kern="1200" dirty="0">
                        <a:solidFill>
                          <a:schemeClr val="tx1"/>
                        </a:solidFill>
                        <a:latin typeface="+mn-lt"/>
                        <a:ea typeface="+mn-ea"/>
                        <a:cs typeface="+mn-cs"/>
                      </a:endParaRPr>
                    </a:p>
                  </a:txBody>
                  <a:tcPr/>
                </a:tc>
                <a:tc>
                  <a:txBody>
                    <a:bodyPr/>
                    <a:lstStyle/>
                    <a:p>
                      <a:pPr marL="0" algn="ctr" defTabSz="914400" rtl="0" eaLnBrk="1" latinLnBrk="0" hangingPunct="1"/>
                      <a:endParaRPr lang="en-US" sz="1600" kern="1200" dirty="0">
                        <a:solidFill>
                          <a:schemeClr val="tx1"/>
                        </a:solidFill>
                        <a:latin typeface="+mn-lt"/>
                        <a:ea typeface="+mn-ea"/>
                        <a:cs typeface="+mn-cs"/>
                      </a:endParaRPr>
                    </a:p>
                  </a:txBody>
                  <a:tcPr/>
                </a:tc>
                <a:extLst>
                  <a:ext uri="{0D108BD9-81ED-4DB2-BD59-A6C34878D82A}">
                    <a16:rowId xmlns:a16="http://schemas.microsoft.com/office/drawing/2014/main" val="1624927752"/>
                  </a:ext>
                </a:extLst>
              </a:tr>
              <a:tr h="461260">
                <a:tc>
                  <a:txBody>
                    <a:bodyPr/>
                    <a:lstStyle/>
                    <a:p>
                      <a:pPr algn="ctr"/>
                      <a:r>
                        <a:rPr lang="en-US" sz="1600" dirty="0"/>
                        <a:t>Flexibility in Grid Design</a:t>
                      </a:r>
                    </a:p>
                  </a:txBody>
                  <a:tcPr/>
                </a:tc>
                <a:tc>
                  <a:txBody>
                    <a:bodyPr/>
                    <a:lstStyle/>
                    <a:p>
                      <a:pPr algn="ctr"/>
                      <a:endParaRPr lang="en-US" sz="1600" dirty="0"/>
                    </a:p>
                  </a:txBody>
                  <a:tcPr/>
                </a:tc>
                <a:tc>
                  <a:txBody>
                    <a:bodyPr/>
                    <a:lstStyle/>
                    <a:p>
                      <a:pPr algn="ctr"/>
                      <a:r>
                        <a:rPr lang="en-US" sz="1600" dirty="0"/>
                        <a:t>X</a:t>
                      </a:r>
                    </a:p>
                  </a:txBody>
                  <a:tcPr/>
                </a:tc>
                <a:extLst>
                  <a:ext uri="{0D108BD9-81ED-4DB2-BD59-A6C34878D82A}">
                    <a16:rowId xmlns:a16="http://schemas.microsoft.com/office/drawing/2014/main" val="2211257502"/>
                  </a:ext>
                </a:extLst>
              </a:tr>
              <a:tr h="461260">
                <a:tc>
                  <a:txBody>
                    <a:bodyPr/>
                    <a:lstStyle/>
                    <a:p>
                      <a:pPr algn="ctr"/>
                      <a:r>
                        <a:rPr lang="en-US" sz="1600" dirty="0"/>
                        <a:t>Create Customized Dynamic Reports </a:t>
                      </a:r>
                    </a:p>
                  </a:txBody>
                  <a:tcPr/>
                </a:tc>
                <a:tc>
                  <a:txBody>
                    <a:bodyPr/>
                    <a:lstStyle/>
                    <a:p>
                      <a:pPr algn="ctr"/>
                      <a:endParaRPr lang="en-US" sz="1600" dirty="0"/>
                    </a:p>
                  </a:txBody>
                  <a:tcPr/>
                </a:tc>
                <a:tc>
                  <a:txBody>
                    <a:bodyPr/>
                    <a:lstStyle/>
                    <a:p>
                      <a:pPr algn="ctr"/>
                      <a:r>
                        <a:rPr lang="en-US" sz="1600" dirty="0"/>
                        <a:t>X</a:t>
                      </a:r>
                    </a:p>
                  </a:txBody>
                  <a:tcPr/>
                </a:tc>
                <a:extLst>
                  <a:ext uri="{0D108BD9-81ED-4DB2-BD59-A6C34878D82A}">
                    <a16:rowId xmlns:a16="http://schemas.microsoft.com/office/drawing/2014/main" val="1387643097"/>
                  </a:ext>
                </a:extLst>
              </a:tr>
            </a:tbl>
          </a:graphicData>
        </a:graphic>
      </p:graphicFrame>
    </p:spTree>
    <p:extLst>
      <p:ext uri="{BB962C8B-B14F-4D97-AF65-F5344CB8AC3E}">
        <p14:creationId xmlns:p14="http://schemas.microsoft.com/office/powerpoint/2010/main" val="4013401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5A4C5-5A77-4C0B-B7AD-083F6A5E4CEE}"/>
              </a:ext>
            </a:extLst>
          </p:cNvPr>
          <p:cNvSpPr>
            <a:spLocks noGrp="1"/>
          </p:cNvSpPr>
          <p:nvPr>
            <p:ph type="title"/>
          </p:nvPr>
        </p:nvSpPr>
        <p:spPr>
          <a:xfrm>
            <a:off x="283607" y="274638"/>
            <a:ext cx="11578546" cy="686654"/>
          </a:xfrm>
        </p:spPr>
        <p:txBody>
          <a:bodyPr>
            <a:normAutofit fontScale="90000"/>
          </a:bodyPr>
          <a:lstStyle/>
          <a:p>
            <a:r>
              <a:rPr lang="en-US" dirty="0"/>
              <a:t>I still want to enter data via Ad Hoc…</a:t>
            </a:r>
          </a:p>
        </p:txBody>
      </p:sp>
      <p:sp>
        <p:nvSpPr>
          <p:cNvPr id="3" name="Slide Number Placeholder 2">
            <a:extLst>
              <a:ext uri="{FF2B5EF4-FFF2-40B4-BE49-F238E27FC236}">
                <a16:creationId xmlns:a16="http://schemas.microsoft.com/office/drawing/2014/main" id="{1F692502-A879-4AFF-A7E1-5D3836F465DB}"/>
              </a:ext>
            </a:extLst>
          </p:cNvPr>
          <p:cNvSpPr>
            <a:spLocks noGrp="1"/>
          </p:cNvSpPr>
          <p:nvPr>
            <p:ph type="sldNum" sz="quarter" idx="12"/>
          </p:nvPr>
        </p:nvSpPr>
        <p:spPr/>
        <p:txBody>
          <a:bodyPr/>
          <a:lstStyle/>
          <a:p>
            <a:fld id="{678F7216-1C8D-9C4B-8765-95E531582293}" type="slidenum">
              <a:rPr lang="en-US" smtClean="0"/>
              <a:t>13</a:t>
            </a:fld>
            <a:endParaRPr lang="en-US" dirty="0"/>
          </a:p>
        </p:txBody>
      </p:sp>
      <p:sp>
        <p:nvSpPr>
          <p:cNvPr id="5" name="TextBox 4">
            <a:extLst>
              <a:ext uri="{FF2B5EF4-FFF2-40B4-BE49-F238E27FC236}">
                <a16:creationId xmlns:a16="http://schemas.microsoft.com/office/drawing/2014/main" id="{350560E0-998A-4B28-A76E-5E675C7EB4A9}"/>
              </a:ext>
            </a:extLst>
          </p:cNvPr>
          <p:cNvSpPr txBox="1"/>
          <p:nvPr/>
        </p:nvSpPr>
        <p:spPr>
          <a:xfrm>
            <a:off x="493229" y="961292"/>
            <a:ext cx="10413583" cy="3970318"/>
          </a:xfrm>
          <a:prstGeom prst="rect">
            <a:avLst/>
          </a:prstGeom>
          <a:noFill/>
        </p:spPr>
        <p:txBody>
          <a:bodyPr wrap="square" rtlCol="0">
            <a:spAutoFit/>
          </a:bodyPr>
          <a:lstStyle/>
          <a:p>
            <a:r>
              <a:rPr lang="en-US" dirty="0"/>
              <a:t>If you would still like to enter data in </a:t>
            </a:r>
            <a:r>
              <a:rPr lang="en-US" dirty="0" err="1"/>
              <a:t>PlanUW</a:t>
            </a:r>
            <a:r>
              <a:rPr lang="en-US" dirty="0"/>
              <a:t> via an Ad Hoc, please consider the following items:</a:t>
            </a:r>
          </a:p>
          <a:p>
            <a:r>
              <a:rPr lang="en-US" dirty="0"/>
              <a:t>​</a:t>
            </a:r>
          </a:p>
          <a:p>
            <a:pPr marL="342900" indent="-342900">
              <a:buFont typeface="+mj-lt"/>
              <a:buAutoNum type="arabicPeriod"/>
            </a:pPr>
            <a:r>
              <a:rPr lang="en-US" dirty="0"/>
              <a:t>If you are going to be submitting data via an Ad Hoc, please discuss with the admins and explain the use case. All questions/concerns should be submitted via </a:t>
            </a:r>
            <a:r>
              <a:rPr lang="en-US" dirty="0">
                <a:hlinkClick r:id="rId2"/>
              </a:rPr>
              <a:t>PlanUW@uwsa.edu</a:t>
            </a:r>
            <a:r>
              <a:rPr lang="en-US" dirty="0"/>
              <a:t>. ​</a:t>
            </a:r>
          </a:p>
          <a:p>
            <a:pPr marL="342900" indent="-342900">
              <a:buFont typeface="+mj-lt"/>
              <a:buAutoNum type="arabicPeriod"/>
            </a:pPr>
            <a:endParaRPr lang="en-US" dirty="0"/>
          </a:p>
          <a:p>
            <a:pPr marL="342900" indent="-342900">
              <a:buFont typeface="+mj-lt"/>
              <a:buAutoNum type="arabicPeriod"/>
            </a:pPr>
            <a:r>
              <a:rPr lang="en-US" dirty="0"/>
              <a:t>Submitting data in an Ad Hoc will </a:t>
            </a:r>
            <a:r>
              <a:rPr lang="en-US" b="1" dirty="0"/>
              <a:t>NOT</a:t>
            </a:r>
            <a:r>
              <a:rPr lang="en-US" dirty="0"/>
              <a:t> trigger the push to reports. All data is pushed to reports on a nightly bases, so at most there will be a one day lag.</a:t>
            </a:r>
          </a:p>
          <a:p>
            <a:pPr lvl="1"/>
            <a:r>
              <a:rPr lang="en-US" dirty="0"/>
              <a:t>**If immediate reporting is necessary the Data Push will need to be launched manually – please contact 	the admins for more information on this process*​*</a:t>
            </a:r>
          </a:p>
          <a:p>
            <a:pPr marL="342900" indent="-342900">
              <a:buFont typeface="+mj-lt"/>
              <a:buAutoNum type="arabicPeriod"/>
            </a:pPr>
            <a:endParaRPr lang="en-US" dirty="0"/>
          </a:p>
          <a:p>
            <a:pPr marL="342900" indent="-342900">
              <a:buFont typeface="+mj-lt"/>
              <a:buAutoNum type="arabicPeriod"/>
            </a:pPr>
            <a:r>
              <a:rPr lang="en-US" dirty="0"/>
              <a:t>Fringe rates should </a:t>
            </a:r>
            <a:r>
              <a:rPr lang="en-US" b="1" dirty="0"/>
              <a:t>NOT</a:t>
            </a:r>
            <a:r>
              <a:rPr lang="en-US" dirty="0"/>
              <a:t> be submitted via an Ad Hoc, as there are Business Rules that need to be applied to calculate correctly ​</a:t>
            </a:r>
          </a:p>
          <a:p>
            <a:pPr lvl="1"/>
            <a:r>
              <a:rPr lang="en-US" dirty="0"/>
              <a:t>**If Fringe Rates are entered via an Ad Hoc, please contact the admins for more information on this process*​*</a:t>
            </a:r>
            <a:endParaRPr lang="en-US" b="1" dirty="0"/>
          </a:p>
        </p:txBody>
      </p:sp>
    </p:spTree>
    <p:extLst>
      <p:ext uri="{BB962C8B-B14F-4D97-AF65-F5344CB8AC3E}">
        <p14:creationId xmlns:p14="http://schemas.microsoft.com/office/powerpoint/2010/main" val="1171544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5A4C5-5A77-4C0B-B7AD-083F6A5E4CEE}"/>
              </a:ext>
            </a:extLst>
          </p:cNvPr>
          <p:cNvSpPr>
            <a:spLocks noGrp="1"/>
          </p:cNvSpPr>
          <p:nvPr>
            <p:ph type="title"/>
          </p:nvPr>
        </p:nvSpPr>
        <p:spPr>
          <a:xfrm>
            <a:off x="283607" y="199224"/>
            <a:ext cx="11578546" cy="686654"/>
          </a:xfrm>
        </p:spPr>
        <p:txBody>
          <a:bodyPr>
            <a:normAutofit fontScale="90000"/>
          </a:bodyPr>
          <a:lstStyle/>
          <a:p>
            <a:pPr algn="ctr"/>
            <a:r>
              <a:rPr lang="en-US" dirty="0"/>
              <a:t>Setting User Variables as a Power Users</a:t>
            </a:r>
          </a:p>
        </p:txBody>
      </p:sp>
      <p:sp>
        <p:nvSpPr>
          <p:cNvPr id="3" name="Slide Number Placeholder 2">
            <a:extLst>
              <a:ext uri="{FF2B5EF4-FFF2-40B4-BE49-F238E27FC236}">
                <a16:creationId xmlns:a16="http://schemas.microsoft.com/office/drawing/2014/main" id="{1F692502-A879-4AFF-A7E1-5D3836F465DB}"/>
              </a:ext>
            </a:extLst>
          </p:cNvPr>
          <p:cNvSpPr>
            <a:spLocks noGrp="1"/>
          </p:cNvSpPr>
          <p:nvPr>
            <p:ph type="sldNum" sz="quarter" idx="12"/>
          </p:nvPr>
        </p:nvSpPr>
        <p:spPr/>
        <p:txBody>
          <a:bodyPr/>
          <a:lstStyle/>
          <a:p>
            <a:fld id="{678F7216-1C8D-9C4B-8765-95E531582293}" type="slidenum">
              <a:rPr lang="en-US" smtClean="0"/>
              <a:t>14</a:t>
            </a:fld>
            <a:endParaRPr lang="en-US" dirty="0"/>
          </a:p>
        </p:txBody>
      </p:sp>
      <p:sp>
        <p:nvSpPr>
          <p:cNvPr id="5" name="TextBox 4">
            <a:extLst>
              <a:ext uri="{FF2B5EF4-FFF2-40B4-BE49-F238E27FC236}">
                <a16:creationId xmlns:a16="http://schemas.microsoft.com/office/drawing/2014/main" id="{3B821D48-70B6-4F99-8AA9-B334F02BF8DD}"/>
              </a:ext>
            </a:extLst>
          </p:cNvPr>
          <p:cNvSpPr txBox="1"/>
          <p:nvPr/>
        </p:nvSpPr>
        <p:spPr>
          <a:xfrm>
            <a:off x="761640" y="1901541"/>
            <a:ext cx="5175226" cy="1384995"/>
          </a:xfrm>
          <a:prstGeom prst="rect">
            <a:avLst/>
          </a:prstGeom>
          <a:noFill/>
        </p:spPr>
        <p:txBody>
          <a:bodyPr wrap="square" rtlCol="0">
            <a:spAutoFit/>
          </a:bodyPr>
          <a:lstStyle/>
          <a:p>
            <a:r>
              <a:rPr lang="en-US" sz="2400" b="1" dirty="0"/>
              <a:t>Do</a:t>
            </a:r>
          </a:p>
          <a:p>
            <a:pPr marL="342900" indent="-342900">
              <a:buFont typeface="Arial" panose="020B0604020202020204" pitchFamily="34" charset="0"/>
              <a:buChar char="•"/>
            </a:pPr>
            <a:r>
              <a:rPr lang="en-US" sz="2000" dirty="0"/>
              <a:t>Set your own individual User Variable under the </a:t>
            </a:r>
            <a:r>
              <a:rPr lang="en-US" sz="2000" b="1" dirty="0"/>
              <a:t>User Preferences</a:t>
            </a:r>
            <a:r>
              <a:rPr lang="en-US" sz="2000" dirty="0"/>
              <a:t> card</a:t>
            </a:r>
            <a:endParaRPr lang="en-US" sz="2000" b="1" dirty="0"/>
          </a:p>
          <a:p>
            <a:pPr marL="342900" indent="-342900">
              <a:buFont typeface="Arial" panose="020B0604020202020204" pitchFamily="34" charset="0"/>
              <a:buChar char="•"/>
            </a:pPr>
            <a:endParaRPr lang="en-US" sz="2000" dirty="0"/>
          </a:p>
        </p:txBody>
      </p:sp>
      <p:sp>
        <p:nvSpPr>
          <p:cNvPr id="10" name="TextBox 9">
            <a:extLst>
              <a:ext uri="{FF2B5EF4-FFF2-40B4-BE49-F238E27FC236}">
                <a16:creationId xmlns:a16="http://schemas.microsoft.com/office/drawing/2014/main" id="{59D0ECF8-16FA-4852-A6FE-8BC4A0CE5F87}"/>
              </a:ext>
            </a:extLst>
          </p:cNvPr>
          <p:cNvSpPr txBox="1"/>
          <p:nvPr/>
        </p:nvSpPr>
        <p:spPr>
          <a:xfrm>
            <a:off x="6255135" y="1901541"/>
            <a:ext cx="5244411" cy="1384995"/>
          </a:xfrm>
          <a:prstGeom prst="rect">
            <a:avLst/>
          </a:prstGeom>
          <a:noFill/>
        </p:spPr>
        <p:txBody>
          <a:bodyPr wrap="square" rtlCol="0">
            <a:spAutoFit/>
          </a:bodyPr>
          <a:lstStyle/>
          <a:p>
            <a:r>
              <a:rPr lang="en-US" sz="2400" b="1" dirty="0">
                <a:solidFill>
                  <a:srgbClr val="FF0000"/>
                </a:solidFill>
              </a:rPr>
              <a:t>Don’t</a:t>
            </a:r>
            <a:endParaRPr lang="en-US" sz="2400" b="1" dirty="0"/>
          </a:p>
          <a:p>
            <a:pPr marL="342900" indent="-342900">
              <a:buFont typeface="Arial" panose="020B0604020202020204" pitchFamily="34" charset="0"/>
              <a:buChar char="•"/>
            </a:pPr>
            <a:r>
              <a:rPr lang="en-US" sz="2000" dirty="0">
                <a:solidFill>
                  <a:srgbClr val="FF0000"/>
                </a:solidFill>
              </a:rPr>
              <a:t>Re-define the list of User Variables under the </a:t>
            </a:r>
            <a:r>
              <a:rPr lang="en-US" sz="2000" b="1" dirty="0">
                <a:solidFill>
                  <a:srgbClr val="FF0000"/>
                </a:solidFill>
              </a:rPr>
              <a:t>Variables</a:t>
            </a:r>
            <a:r>
              <a:rPr lang="en-US" sz="2000" dirty="0">
                <a:solidFill>
                  <a:srgbClr val="FF0000"/>
                </a:solidFill>
              </a:rPr>
              <a:t> card</a:t>
            </a:r>
            <a:endParaRPr lang="en-US" sz="1600" b="1" dirty="0">
              <a:solidFill>
                <a:srgbClr val="FF0000"/>
              </a:solidFill>
            </a:endParaRPr>
          </a:p>
          <a:p>
            <a:pPr marL="342900" indent="-342900">
              <a:buFont typeface="Arial" panose="020B0604020202020204" pitchFamily="34" charset="0"/>
              <a:buChar char="•"/>
            </a:pPr>
            <a:endParaRPr lang="en-US" sz="2000" b="1" dirty="0"/>
          </a:p>
        </p:txBody>
      </p:sp>
      <p:cxnSp>
        <p:nvCxnSpPr>
          <p:cNvPr id="9" name="Straight Connector 8">
            <a:extLst>
              <a:ext uri="{FF2B5EF4-FFF2-40B4-BE49-F238E27FC236}">
                <a16:creationId xmlns:a16="http://schemas.microsoft.com/office/drawing/2014/main" id="{3F8896F7-510A-41CB-9D65-828FB70033F3}"/>
              </a:ext>
            </a:extLst>
          </p:cNvPr>
          <p:cNvCxnSpPr>
            <a:cxnSpLocks/>
          </p:cNvCxnSpPr>
          <p:nvPr/>
        </p:nvCxnSpPr>
        <p:spPr>
          <a:xfrm>
            <a:off x="6096000" y="2392326"/>
            <a:ext cx="0" cy="3604064"/>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DE5B8091-D4D1-4CF6-9B00-4C0F6966980A}"/>
              </a:ext>
            </a:extLst>
          </p:cNvPr>
          <p:cNvSpPr txBox="1"/>
          <p:nvPr/>
        </p:nvSpPr>
        <p:spPr>
          <a:xfrm>
            <a:off x="692430" y="885878"/>
            <a:ext cx="10807129" cy="1015663"/>
          </a:xfrm>
          <a:prstGeom prst="rect">
            <a:avLst/>
          </a:prstGeom>
          <a:noFill/>
        </p:spPr>
        <p:txBody>
          <a:bodyPr wrap="square" rtlCol="0">
            <a:spAutoFit/>
          </a:bodyPr>
          <a:lstStyle/>
          <a:p>
            <a:r>
              <a:rPr lang="en-US" sz="2000" dirty="0"/>
              <a:t>Power Users have access to “Define” the list of User Variables that all other users choose from. When this list is re-defined(intentionally or accidentally), it erases the User Variable selections ALL users have previously made, requiring ALL users to reselect their User Variable.</a:t>
            </a:r>
          </a:p>
        </p:txBody>
      </p:sp>
      <p:pic>
        <p:nvPicPr>
          <p:cNvPr id="7" name="Picture 6">
            <a:extLst>
              <a:ext uri="{FF2B5EF4-FFF2-40B4-BE49-F238E27FC236}">
                <a16:creationId xmlns:a16="http://schemas.microsoft.com/office/drawing/2014/main" id="{5C76E5BB-E4B2-4EE1-94ED-15BC2BBED94F}"/>
              </a:ext>
            </a:extLst>
          </p:cNvPr>
          <p:cNvPicPr>
            <a:picLocks noChangeAspect="1"/>
          </p:cNvPicPr>
          <p:nvPr/>
        </p:nvPicPr>
        <p:blipFill>
          <a:blip r:embed="rId2"/>
          <a:stretch>
            <a:fillRect/>
          </a:stretch>
        </p:blipFill>
        <p:spPr>
          <a:xfrm>
            <a:off x="1161785" y="3039201"/>
            <a:ext cx="1758015" cy="1620865"/>
          </a:xfrm>
          <a:prstGeom prst="rect">
            <a:avLst/>
          </a:prstGeom>
          <a:effectLst>
            <a:outerShdw blurRad="63500" sx="102000" sy="102000" algn="ctr" rotWithShape="0">
              <a:prstClr val="black">
                <a:alpha val="40000"/>
              </a:prstClr>
            </a:outerShdw>
          </a:effectLst>
        </p:spPr>
      </p:pic>
      <p:pic>
        <p:nvPicPr>
          <p:cNvPr id="12" name="Picture 11">
            <a:extLst>
              <a:ext uri="{FF2B5EF4-FFF2-40B4-BE49-F238E27FC236}">
                <a16:creationId xmlns:a16="http://schemas.microsoft.com/office/drawing/2014/main" id="{F424ECDE-8047-4B28-8AB2-9C71F38F37FF}"/>
              </a:ext>
            </a:extLst>
          </p:cNvPr>
          <p:cNvPicPr>
            <a:picLocks noChangeAspect="1"/>
          </p:cNvPicPr>
          <p:nvPr/>
        </p:nvPicPr>
        <p:blipFill>
          <a:blip r:embed="rId3"/>
          <a:stretch>
            <a:fillRect/>
          </a:stretch>
        </p:blipFill>
        <p:spPr>
          <a:xfrm>
            <a:off x="6742957" y="3074053"/>
            <a:ext cx="1939102" cy="1787825"/>
          </a:xfrm>
          <a:prstGeom prst="rect">
            <a:avLst/>
          </a:prstGeom>
          <a:effectLst>
            <a:outerShdw blurRad="63500" sx="102000" sy="102000" algn="ctr" rotWithShape="0">
              <a:prstClr val="black">
                <a:alpha val="40000"/>
              </a:prstClr>
            </a:outerShdw>
          </a:effectLst>
        </p:spPr>
      </p:pic>
      <p:pic>
        <p:nvPicPr>
          <p:cNvPr id="15" name="Picture 14">
            <a:extLst>
              <a:ext uri="{FF2B5EF4-FFF2-40B4-BE49-F238E27FC236}">
                <a16:creationId xmlns:a16="http://schemas.microsoft.com/office/drawing/2014/main" id="{1AC31AEA-51EF-4500-8A8D-DBF8B74E15A6}"/>
              </a:ext>
            </a:extLst>
          </p:cNvPr>
          <p:cNvPicPr>
            <a:picLocks noChangeAspect="1"/>
          </p:cNvPicPr>
          <p:nvPr/>
        </p:nvPicPr>
        <p:blipFill>
          <a:blip r:embed="rId4"/>
          <a:stretch>
            <a:fillRect/>
          </a:stretch>
        </p:blipFill>
        <p:spPr>
          <a:xfrm>
            <a:off x="692430" y="4861878"/>
            <a:ext cx="4683108" cy="1494472"/>
          </a:xfrm>
          <a:prstGeom prst="rect">
            <a:avLst/>
          </a:prstGeom>
          <a:effectLst>
            <a:outerShdw blurRad="63500" sx="102000" sy="102000" algn="ctr" rotWithShape="0">
              <a:prstClr val="black">
                <a:alpha val="40000"/>
              </a:prstClr>
            </a:outerShdw>
          </a:effectLst>
        </p:spPr>
      </p:pic>
      <p:pic>
        <p:nvPicPr>
          <p:cNvPr id="17" name="Picture 16">
            <a:extLst>
              <a:ext uri="{FF2B5EF4-FFF2-40B4-BE49-F238E27FC236}">
                <a16:creationId xmlns:a16="http://schemas.microsoft.com/office/drawing/2014/main" id="{ABF7610B-EE5F-4AD8-A4F8-97D81E6B0FA3}"/>
              </a:ext>
            </a:extLst>
          </p:cNvPr>
          <p:cNvPicPr>
            <a:picLocks noChangeAspect="1"/>
          </p:cNvPicPr>
          <p:nvPr/>
        </p:nvPicPr>
        <p:blipFill>
          <a:blip r:embed="rId5"/>
          <a:stretch>
            <a:fillRect/>
          </a:stretch>
        </p:blipFill>
        <p:spPr>
          <a:xfrm>
            <a:off x="6255135" y="5062397"/>
            <a:ext cx="5727749" cy="933993"/>
          </a:xfrm>
          <a:prstGeom prst="rect">
            <a:avLst/>
          </a:prstGeom>
          <a:effectLst>
            <a:outerShdw blurRad="63500" sx="102000" sy="102000" algn="ctr" rotWithShape="0">
              <a:prstClr val="black">
                <a:alpha val="40000"/>
              </a:prstClr>
            </a:outerShdw>
          </a:effectLst>
        </p:spPr>
      </p:pic>
      <p:pic>
        <p:nvPicPr>
          <p:cNvPr id="20" name="Graphic 19" descr="Smiling face with no fill">
            <a:extLst>
              <a:ext uri="{FF2B5EF4-FFF2-40B4-BE49-F238E27FC236}">
                <a16:creationId xmlns:a16="http://schemas.microsoft.com/office/drawing/2014/main" id="{6374C7F5-B9CE-46A0-8039-2E132025DD0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31310" y="3112088"/>
            <a:ext cx="1323267" cy="1323267"/>
          </a:xfrm>
          <a:prstGeom prst="rect">
            <a:avLst/>
          </a:prstGeom>
        </p:spPr>
      </p:pic>
      <p:pic>
        <p:nvPicPr>
          <p:cNvPr id="22" name="Graphic 21" descr="Sad face with no fill">
            <a:extLst>
              <a:ext uri="{FF2B5EF4-FFF2-40B4-BE49-F238E27FC236}">
                <a16:creationId xmlns:a16="http://schemas.microsoft.com/office/drawing/2014/main" id="{2622903F-305C-48FA-89BC-A94AFC4FEB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23984" y="3182814"/>
            <a:ext cx="1333637" cy="1333637"/>
          </a:xfrm>
          <a:prstGeom prst="rect">
            <a:avLst/>
          </a:prstGeom>
        </p:spPr>
      </p:pic>
    </p:spTree>
    <p:extLst>
      <p:ext uri="{BB962C8B-B14F-4D97-AF65-F5344CB8AC3E}">
        <p14:creationId xmlns:p14="http://schemas.microsoft.com/office/powerpoint/2010/main" val="3909019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A01DF-14AF-436E-9B5A-3F3ACCEF8A5F}"/>
              </a:ext>
            </a:extLst>
          </p:cNvPr>
          <p:cNvSpPr>
            <a:spLocks noGrp="1"/>
          </p:cNvSpPr>
          <p:nvPr>
            <p:ph type="ctrTitle"/>
          </p:nvPr>
        </p:nvSpPr>
        <p:spPr>
          <a:xfrm>
            <a:off x="605168" y="3040551"/>
            <a:ext cx="10981663" cy="776898"/>
          </a:xfrm>
        </p:spPr>
        <p:txBody>
          <a:bodyPr/>
          <a:lstStyle/>
          <a:p>
            <a:pPr algn="ctr"/>
            <a:r>
              <a:rPr lang="en-US" dirty="0"/>
              <a:t>SmartView Forms and Grids</a:t>
            </a:r>
          </a:p>
        </p:txBody>
      </p:sp>
    </p:spTree>
    <p:extLst>
      <p:ext uri="{BB962C8B-B14F-4D97-AF65-F5344CB8AC3E}">
        <p14:creationId xmlns:p14="http://schemas.microsoft.com/office/powerpoint/2010/main" val="564753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5A4C5-5A77-4C0B-B7AD-083F6A5E4CEE}"/>
              </a:ext>
            </a:extLst>
          </p:cNvPr>
          <p:cNvSpPr>
            <a:spLocks noGrp="1"/>
          </p:cNvSpPr>
          <p:nvPr>
            <p:ph type="title"/>
          </p:nvPr>
        </p:nvSpPr>
        <p:spPr>
          <a:xfrm>
            <a:off x="283607" y="274638"/>
            <a:ext cx="11578546" cy="686654"/>
          </a:xfrm>
        </p:spPr>
        <p:txBody>
          <a:bodyPr>
            <a:normAutofit fontScale="90000"/>
          </a:bodyPr>
          <a:lstStyle/>
          <a:p>
            <a:r>
              <a:rPr lang="en-US" dirty="0"/>
              <a:t>What is a Webform?</a:t>
            </a:r>
          </a:p>
        </p:txBody>
      </p:sp>
      <p:sp>
        <p:nvSpPr>
          <p:cNvPr id="3" name="Slide Number Placeholder 2">
            <a:extLst>
              <a:ext uri="{FF2B5EF4-FFF2-40B4-BE49-F238E27FC236}">
                <a16:creationId xmlns:a16="http://schemas.microsoft.com/office/drawing/2014/main" id="{1F692502-A879-4AFF-A7E1-5D3836F465DB}"/>
              </a:ext>
            </a:extLst>
          </p:cNvPr>
          <p:cNvSpPr>
            <a:spLocks noGrp="1"/>
          </p:cNvSpPr>
          <p:nvPr>
            <p:ph type="sldNum" sz="quarter" idx="12"/>
          </p:nvPr>
        </p:nvSpPr>
        <p:spPr/>
        <p:txBody>
          <a:bodyPr/>
          <a:lstStyle/>
          <a:p>
            <a:fld id="{678F7216-1C8D-9C4B-8765-95E531582293}" type="slidenum">
              <a:rPr lang="en-US" smtClean="0"/>
              <a:t>3</a:t>
            </a:fld>
            <a:endParaRPr lang="en-US" dirty="0"/>
          </a:p>
        </p:txBody>
      </p:sp>
      <p:sp>
        <p:nvSpPr>
          <p:cNvPr id="7" name="TextBox 6">
            <a:extLst>
              <a:ext uri="{FF2B5EF4-FFF2-40B4-BE49-F238E27FC236}">
                <a16:creationId xmlns:a16="http://schemas.microsoft.com/office/drawing/2014/main" id="{988C07D8-7264-1741-97C3-50FFB63196DF}"/>
              </a:ext>
            </a:extLst>
          </p:cNvPr>
          <p:cNvSpPr txBox="1"/>
          <p:nvPr/>
        </p:nvSpPr>
        <p:spPr>
          <a:xfrm>
            <a:off x="493229" y="961292"/>
            <a:ext cx="10413583" cy="5447645"/>
          </a:xfrm>
          <a:prstGeom prst="rect">
            <a:avLst/>
          </a:prstGeom>
          <a:noFill/>
        </p:spPr>
        <p:txBody>
          <a:bodyPr wrap="square" rtlCol="0">
            <a:spAutoFit/>
          </a:bodyPr>
          <a:lstStyle/>
          <a:p>
            <a:r>
              <a:rPr lang="en-US" dirty="0"/>
              <a:t>Webforms are used for a variety of purposes in PlanUW including: </a:t>
            </a:r>
          </a:p>
          <a:p>
            <a:pPr marL="285750" indent="-285750">
              <a:buFont typeface="Arial" panose="020B0604020202020204" pitchFamily="34" charset="0"/>
              <a:buChar char="•"/>
            </a:pPr>
            <a:r>
              <a:rPr lang="en-US" dirty="0"/>
              <a:t>Reviewing historical data</a:t>
            </a:r>
          </a:p>
          <a:p>
            <a:pPr marL="285750" indent="-285750">
              <a:buFont typeface="Arial" panose="020B0604020202020204" pitchFamily="34" charset="0"/>
              <a:buChar char="•"/>
            </a:pPr>
            <a:r>
              <a:rPr lang="en-US" dirty="0"/>
              <a:t>Entering new budget data</a:t>
            </a:r>
          </a:p>
          <a:p>
            <a:pPr marL="285750" indent="-285750">
              <a:buFont typeface="Arial" panose="020B0604020202020204" pitchFamily="34" charset="0"/>
              <a:buChar char="•"/>
            </a:pPr>
            <a:r>
              <a:rPr lang="en-US" dirty="0"/>
              <a:t>Facilitating the Fringe Rate, Budget Approval, and Version Copy processes </a:t>
            </a:r>
          </a:p>
          <a:p>
            <a:endParaRPr lang="en-US" dirty="0"/>
          </a:p>
          <a:p>
            <a:r>
              <a:rPr lang="en-US" sz="2400" b="1" dirty="0"/>
              <a:t>Controlled Dimensionality</a:t>
            </a:r>
          </a:p>
          <a:p>
            <a:r>
              <a:rPr lang="en-US" dirty="0"/>
              <a:t>All dimensions(Accounts, Depts, Funds, Programs, Projects, etc.) are built into all webforms and locked into place. How these dimensions are set and whether or not they are visible to the end user is all defined by the development team and cannot be altered by end users. Dimensions are locked in either the Point-of-View or in the Rows or Columns.</a:t>
            </a:r>
          </a:p>
          <a:p>
            <a:endParaRPr lang="en-US" b="1" dirty="0"/>
          </a:p>
          <a:p>
            <a:pPr lvl="1"/>
            <a:r>
              <a:rPr lang="en-US" b="1" dirty="0"/>
              <a:t>Point-of-View(POV)</a:t>
            </a:r>
          </a:p>
          <a:p>
            <a:pPr lvl="1"/>
            <a:r>
              <a:rPr lang="en-US" dirty="0"/>
              <a:t>Webforms have a predetermined POV that limits the list of available members an end user has to choose from for a given dimension.</a:t>
            </a:r>
          </a:p>
          <a:p>
            <a:pPr lvl="1"/>
            <a:endParaRPr lang="en-US" dirty="0"/>
          </a:p>
          <a:p>
            <a:pPr lvl="1"/>
            <a:r>
              <a:rPr lang="en-US" b="1" dirty="0"/>
              <a:t>Rows and Columns</a:t>
            </a:r>
          </a:p>
          <a:p>
            <a:pPr lvl="1"/>
            <a:r>
              <a:rPr lang="en-US" dirty="0"/>
              <a:t>Webforms have a fixed set of rows and columns, which are either displayed or hidden as a result of suppression.</a:t>
            </a:r>
          </a:p>
          <a:p>
            <a:endParaRPr lang="en-US" dirty="0"/>
          </a:p>
        </p:txBody>
      </p:sp>
    </p:spTree>
    <p:extLst>
      <p:ext uri="{BB962C8B-B14F-4D97-AF65-F5344CB8AC3E}">
        <p14:creationId xmlns:p14="http://schemas.microsoft.com/office/powerpoint/2010/main" val="1363304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5A4C5-5A77-4C0B-B7AD-083F6A5E4CEE}"/>
              </a:ext>
            </a:extLst>
          </p:cNvPr>
          <p:cNvSpPr>
            <a:spLocks noGrp="1"/>
          </p:cNvSpPr>
          <p:nvPr>
            <p:ph type="title"/>
          </p:nvPr>
        </p:nvSpPr>
        <p:spPr>
          <a:xfrm>
            <a:off x="283607" y="274638"/>
            <a:ext cx="11578546" cy="686654"/>
          </a:xfrm>
        </p:spPr>
        <p:txBody>
          <a:bodyPr>
            <a:normAutofit fontScale="90000"/>
          </a:bodyPr>
          <a:lstStyle/>
          <a:p>
            <a:r>
              <a:rPr lang="en-US" dirty="0"/>
              <a:t>What is an Ad Hoc grid?</a:t>
            </a:r>
          </a:p>
        </p:txBody>
      </p:sp>
      <p:sp>
        <p:nvSpPr>
          <p:cNvPr id="3" name="Slide Number Placeholder 2">
            <a:extLst>
              <a:ext uri="{FF2B5EF4-FFF2-40B4-BE49-F238E27FC236}">
                <a16:creationId xmlns:a16="http://schemas.microsoft.com/office/drawing/2014/main" id="{1F692502-A879-4AFF-A7E1-5D3836F465DB}"/>
              </a:ext>
            </a:extLst>
          </p:cNvPr>
          <p:cNvSpPr>
            <a:spLocks noGrp="1"/>
          </p:cNvSpPr>
          <p:nvPr>
            <p:ph type="sldNum" sz="quarter" idx="12"/>
          </p:nvPr>
        </p:nvSpPr>
        <p:spPr/>
        <p:txBody>
          <a:bodyPr/>
          <a:lstStyle/>
          <a:p>
            <a:fld id="{678F7216-1C8D-9C4B-8765-95E531582293}" type="slidenum">
              <a:rPr lang="en-US" smtClean="0"/>
              <a:t>4</a:t>
            </a:fld>
            <a:endParaRPr lang="en-US" dirty="0"/>
          </a:p>
        </p:txBody>
      </p:sp>
      <p:sp>
        <p:nvSpPr>
          <p:cNvPr id="5" name="TextBox 4">
            <a:extLst>
              <a:ext uri="{FF2B5EF4-FFF2-40B4-BE49-F238E27FC236}">
                <a16:creationId xmlns:a16="http://schemas.microsoft.com/office/drawing/2014/main" id="{350560E0-998A-4B28-A76E-5E675C7EB4A9}"/>
              </a:ext>
            </a:extLst>
          </p:cNvPr>
          <p:cNvSpPr txBox="1"/>
          <p:nvPr/>
        </p:nvSpPr>
        <p:spPr>
          <a:xfrm>
            <a:off x="493229" y="961292"/>
            <a:ext cx="10413583" cy="5170646"/>
          </a:xfrm>
          <a:prstGeom prst="rect">
            <a:avLst/>
          </a:prstGeom>
          <a:noFill/>
        </p:spPr>
        <p:txBody>
          <a:bodyPr wrap="square" rtlCol="0">
            <a:spAutoFit/>
          </a:bodyPr>
          <a:lstStyle/>
          <a:p>
            <a:r>
              <a:rPr lang="en-US" dirty="0"/>
              <a:t>SmartView Ad Hoc analysis can be used for a variety of purposes including: </a:t>
            </a:r>
          </a:p>
          <a:p>
            <a:pPr marL="285750" indent="-285750">
              <a:buFont typeface="Arial" panose="020B0604020202020204" pitchFamily="34" charset="0"/>
              <a:buChar char="•"/>
            </a:pPr>
            <a:r>
              <a:rPr lang="en-US" dirty="0"/>
              <a:t>Reviewing historical data</a:t>
            </a:r>
          </a:p>
          <a:p>
            <a:pPr marL="285750" indent="-285750">
              <a:buFont typeface="Arial" panose="020B0604020202020204" pitchFamily="34" charset="0"/>
              <a:buChar char="•"/>
            </a:pPr>
            <a:r>
              <a:rPr lang="en-US" dirty="0"/>
              <a:t>Entering new budget data (</a:t>
            </a:r>
            <a:r>
              <a:rPr lang="en-US" b="1" dirty="0">
                <a:solidFill>
                  <a:srgbClr val="FF0000"/>
                </a:solidFill>
              </a:rPr>
              <a:t>NOT RECOMMENDED</a:t>
            </a:r>
            <a:r>
              <a:rPr lang="en-US" dirty="0"/>
              <a:t>)</a:t>
            </a:r>
          </a:p>
          <a:p>
            <a:pPr marL="285750" indent="-285750">
              <a:buFont typeface="Arial" panose="020B0604020202020204" pitchFamily="34" charset="0"/>
              <a:buChar char="•"/>
            </a:pPr>
            <a:r>
              <a:rPr lang="en-US" dirty="0"/>
              <a:t>Data analysis and on-demand reporting</a:t>
            </a:r>
          </a:p>
          <a:p>
            <a:pPr marL="742950" lvl="1" indent="-285750">
              <a:buFont typeface="Arial" panose="020B0604020202020204" pitchFamily="34" charset="0"/>
              <a:buChar char="•"/>
            </a:pPr>
            <a:r>
              <a:rPr lang="en-US" dirty="0"/>
              <a:t>Slicing and Dicing!</a:t>
            </a:r>
          </a:p>
          <a:p>
            <a:endParaRPr lang="en-US" dirty="0"/>
          </a:p>
          <a:p>
            <a:r>
              <a:rPr lang="en-US" sz="2400" b="1" dirty="0"/>
              <a:t>Free-form Dimensionality</a:t>
            </a:r>
          </a:p>
          <a:p>
            <a:r>
              <a:rPr lang="en-US" dirty="0"/>
              <a:t>All dimensions(Accounts, Depts, Funds, Programs, Projects, etc.) are used to create an Ad Hoc grid. However, unlike webforms, ad hoc grids can be configured and manipulated by end users. Dimensions can be moved(or “pivoted”) easily between the Point-of-View, Rows, and Columns.</a:t>
            </a:r>
          </a:p>
          <a:p>
            <a:endParaRPr lang="en-US" b="1" dirty="0"/>
          </a:p>
          <a:p>
            <a:pPr lvl="1"/>
            <a:r>
              <a:rPr lang="en-US" b="1" dirty="0"/>
              <a:t>Point-of-View(POV)</a:t>
            </a:r>
          </a:p>
          <a:p>
            <a:pPr lvl="1"/>
            <a:r>
              <a:rPr lang="en-US" dirty="0"/>
              <a:t>Ad Hoc grids have undefined POV dimensions, which list all available members within a dimensions allowing end user to freely choose any members. </a:t>
            </a:r>
          </a:p>
          <a:p>
            <a:pPr lvl="1"/>
            <a:endParaRPr lang="en-US" dirty="0"/>
          </a:p>
          <a:p>
            <a:pPr lvl="1"/>
            <a:r>
              <a:rPr lang="en-US" dirty="0"/>
              <a:t>Note that security will still limit how the user can interact with the data. For example, an end user may pull an intersection that they do not have access to, but they will be shown </a:t>
            </a:r>
            <a:r>
              <a:rPr lang="en-US" b="1" dirty="0"/>
              <a:t>#NoAccess</a:t>
            </a:r>
            <a:r>
              <a:rPr lang="en-US" dirty="0"/>
              <a:t> instead of the actual data value.</a:t>
            </a:r>
            <a:endParaRPr lang="en-US" b="1" dirty="0"/>
          </a:p>
        </p:txBody>
      </p:sp>
    </p:spTree>
    <p:extLst>
      <p:ext uri="{BB962C8B-B14F-4D97-AF65-F5344CB8AC3E}">
        <p14:creationId xmlns:p14="http://schemas.microsoft.com/office/powerpoint/2010/main" val="1772135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5A4C5-5A77-4C0B-B7AD-083F6A5E4CEE}"/>
              </a:ext>
            </a:extLst>
          </p:cNvPr>
          <p:cNvSpPr>
            <a:spLocks noGrp="1"/>
          </p:cNvSpPr>
          <p:nvPr>
            <p:ph type="title"/>
          </p:nvPr>
        </p:nvSpPr>
        <p:spPr>
          <a:xfrm>
            <a:off x="283607" y="199224"/>
            <a:ext cx="11578546" cy="686654"/>
          </a:xfrm>
        </p:spPr>
        <p:txBody>
          <a:bodyPr>
            <a:normAutofit fontScale="90000"/>
          </a:bodyPr>
          <a:lstStyle/>
          <a:p>
            <a:pPr algn="ctr"/>
            <a:r>
              <a:rPr lang="en-US" dirty="0"/>
              <a:t>Build-Your-Own POV</a:t>
            </a:r>
          </a:p>
        </p:txBody>
      </p:sp>
      <p:sp>
        <p:nvSpPr>
          <p:cNvPr id="3" name="Slide Number Placeholder 2">
            <a:extLst>
              <a:ext uri="{FF2B5EF4-FFF2-40B4-BE49-F238E27FC236}">
                <a16:creationId xmlns:a16="http://schemas.microsoft.com/office/drawing/2014/main" id="{1F692502-A879-4AFF-A7E1-5D3836F465DB}"/>
              </a:ext>
            </a:extLst>
          </p:cNvPr>
          <p:cNvSpPr>
            <a:spLocks noGrp="1"/>
          </p:cNvSpPr>
          <p:nvPr>
            <p:ph type="sldNum" sz="quarter" idx="12"/>
          </p:nvPr>
        </p:nvSpPr>
        <p:spPr/>
        <p:txBody>
          <a:bodyPr/>
          <a:lstStyle/>
          <a:p>
            <a:fld id="{678F7216-1C8D-9C4B-8765-95E531582293}" type="slidenum">
              <a:rPr lang="en-US" smtClean="0"/>
              <a:t>5</a:t>
            </a:fld>
            <a:endParaRPr lang="en-US" dirty="0"/>
          </a:p>
        </p:txBody>
      </p:sp>
      <p:sp>
        <p:nvSpPr>
          <p:cNvPr id="5" name="TextBox 4">
            <a:extLst>
              <a:ext uri="{FF2B5EF4-FFF2-40B4-BE49-F238E27FC236}">
                <a16:creationId xmlns:a16="http://schemas.microsoft.com/office/drawing/2014/main" id="{3B821D48-70B6-4F99-8AA9-B334F02BF8DD}"/>
              </a:ext>
            </a:extLst>
          </p:cNvPr>
          <p:cNvSpPr txBox="1"/>
          <p:nvPr/>
        </p:nvSpPr>
        <p:spPr>
          <a:xfrm>
            <a:off x="747939" y="1010851"/>
            <a:ext cx="4408708" cy="1384995"/>
          </a:xfrm>
          <a:prstGeom prst="rect">
            <a:avLst/>
          </a:prstGeom>
          <a:noFill/>
        </p:spPr>
        <p:txBody>
          <a:bodyPr wrap="square" rtlCol="0">
            <a:spAutoFit/>
          </a:bodyPr>
          <a:lstStyle/>
          <a:p>
            <a:r>
              <a:rPr lang="en-US" sz="2400" b="1" dirty="0"/>
              <a:t>Webforms: </a:t>
            </a:r>
          </a:p>
          <a:p>
            <a:pPr marL="342900" indent="-342900">
              <a:buFont typeface="Arial" panose="020B0604020202020204" pitchFamily="34" charset="0"/>
              <a:buChar char="•"/>
            </a:pPr>
            <a:r>
              <a:rPr lang="en-US" sz="2000" dirty="0"/>
              <a:t>Predefined list of available members</a:t>
            </a:r>
          </a:p>
          <a:p>
            <a:pPr marL="342900" indent="-342900">
              <a:buFont typeface="Arial" panose="020B0604020202020204" pitchFamily="34" charset="0"/>
              <a:buChar char="•"/>
            </a:pPr>
            <a:r>
              <a:rPr lang="en-US" sz="2000" dirty="0"/>
              <a:t>No flexibility for inclusions or exclusions</a:t>
            </a:r>
          </a:p>
        </p:txBody>
      </p:sp>
      <p:sp>
        <p:nvSpPr>
          <p:cNvPr id="10" name="TextBox 9">
            <a:extLst>
              <a:ext uri="{FF2B5EF4-FFF2-40B4-BE49-F238E27FC236}">
                <a16:creationId xmlns:a16="http://schemas.microsoft.com/office/drawing/2014/main" id="{59D0ECF8-16FA-4852-A6FE-8BC4A0CE5F87}"/>
              </a:ext>
            </a:extLst>
          </p:cNvPr>
          <p:cNvSpPr txBox="1"/>
          <p:nvPr/>
        </p:nvSpPr>
        <p:spPr>
          <a:xfrm>
            <a:off x="6213329" y="1010850"/>
            <a:ext cx="5230732" cy="1384995"/>
          </a:xfrm>
          <a:prstGeom prst="rect">
            <a:avLst/>
          </a:prstGeom>
          <a:noFill/>
        </p:spPr>
        <p:txBody>
          <a:bodyPr wrap="square" rtlCol="0">
            <a:spAutoFit/>
          </a:bodyPr>
          <a:lstStyle/>
          <a:p>
            <a:r>
              <a:rPr lang="en-US" sz="2400" b="1" dirty="0"/>
              <a:t>Ad Hoc: </a:t>
            </a:r>
          </a:p>
          <a:p>
            <a:pPr marL="342900" indent="-342900">
              <a:buFont typeface="Arial" panose="020B0604020202020204" pitchFamily="34" charset="0"/>
              <a:buChar char="•"/>
            </a:pPr>
            <a:r>
              <a:rPr lang="en-US" sz="2000" dirty="0"/>
              <a:t>Build your own list of members</a:t>
            </a:r>
          </a:p>
          <a:p>
            <a:pPr marL="342900" indent="-342900">
              <a:buFont typeface="Arial" panose="020B0604020202020204" pitchFamily="34" charset="0"/>
              <a:buChar char="•"/>
            </a:pPr>
            <a:r>
              <a:rPr lang="en-US" sz="2000" dirty="0"/>
              <a:t>Cherry-pick specific members or use functions to create a custom list</a:t>
            </a:r>
          </a:p>
        </p:txBody>
      </p:sp>
      <p:cxnSp>
        <p:nvCxnSpPr>
          <p:cNvPr id="9" name="Straight Connector 8">
            <a:extLst>
              <a:ext uri="{FF2B5EF4-FFF2-40B4-BE49-F238E27FC236}">
                <a16:creationId xmlns:a16="http://schemas.microsoft.com/office/drawing/2014/main" id="{3F8896F7-510A-41CB-9D65-828FB70033F3}"/>
              </a:ext>
            </a:extLst>
          </p:cNvPr>
          <p:cNvCxnSpPr>
            <a:cxnSpLocks/>
          </p:cNvCxnSpPr>
          <p:nvPr/>
        </p:nvCxnSpPr>
        <p:spPr>
          <a:xfrm>
            <a:off x="6096000" y="1188720"/>
            <a:ext cx="0" cy="480767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59B57648-869D-4707-B11F-D3D4EA3A930F}"/>
              </a:ext>
            </a:extLst>
          </p:cNvPr>
          <p:cNvPicPr>
            <a:picLocks noChangeAspect="1"/>
          </p:cNvPicPr>
          <p:nvPr/>
        </p:nvPicPr>
        <p:blipFill>
          <a:blip r:embed="rId2"/>
          <a:stretch>
            <a:fillRect/>
          </a:stretch>
        </p:blipFill>
        <p:spPr>
          <a:xfrm>
            <a:off x="1191186" y="2520819"/>
            <a:ext cx="3522213" cy="3315783"/>
          </a:xfrm>
          <a:prstGeom prst="rect">
            <a:avLst/>
          </a:prstGeom>
          <a:effectLst>
            <a:outerShdw blurRad="63500" sx="102000" sy="102000" algn="ctr" rotWithShape="0">
              <a:prstClr val="black">
                <a:alpha val="40000"/>
              </a:prstClr>
            </a:outerShdw>
          </a:effectLst>
        </p:spPr>
      </p:pic>
      <p:pic>
        <p:nvPicPr>
          <p:cNvPr id="8" name="Picture 7">
            <a:extLst>
              <a:ext uri="{FF2B5EF4-FFF2-40B4-BE49-F238E27FC236}">
                <a16:creationId xmlns:a16="http://schemas.microsoft.com/office/drawing/2014/main" id="{70487D82-7FEA-4565-A8CF-8F4EAAE904B9}"/>
              </a:ext>
            </a:extLst>
          </p:cNvPr>
          <p:cNvPicPr>
            <a:picLocks noChangeAspect="1"/>
          </p:cNvPicPr>
          <p:nvPr/>
        </p:nvPicPr>
        <p:blipFill>
          <a:blip r:embed="rId3"/>
          <a:stretch>
            <a:fillRect/>
          </a:stretch>
        </p:blipFill>
        <p:spPr>
          <a:xfrm>
            <a:off x="7592026" y="2385275"/>
            <a:ext cx="2585466" cy="994969"/>
          </a:xfrm>
          <a:prstGeom prst="rect">
            <a:avLst/>
          </a:prstGeom>
          <a:effectLst>
            <a:outerShdw blurRad="63500" sx="102000" sy="102000" algn="ctr" rotWithShape="0">
              <a:prstClr val="black">
                <a:alpha val="40000"/>
              </a:prstClr>
            </a:outerShdw>
          </a:effectLst>
        </p:spPr>
      </p:pic>
      <p:pic>
        <p:nvPicPr>
          <p:cNvPr id="11" name="Picture 10">
            <a:extLst>
              <a:ext uri="{FF2B5EF4-FFF2-40B4-BE49-F238E27FC236}">
                <a16:creationId xmlns:a16="http://schemas.microsoft.com/office/drawing/2014/main" id="{0D70AEA5-9671-4101-BB4B-F96A66CA4748}"/>
              </a:ext>
            </a:extLst>
          </p:cNvPr>
          <p:cNvPicPr>
            <a:picLocks noChangeAspect="1"/>
          </p:cNvPicPr>
          <p:nvPr/>
        </p:nvPicPr>
        <p:blipFill>
          <a:blip r:embed="rId4"/>
          <a:stretch>
            <a:fillRect/>
          </a:stretch>
        </p:blipFill>
        <p:spPr>
          <a:xfrm>
            <a:off x="6966409" y="3477756"/>
            <a:ext cx="3836701" cy="251863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65875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5A4C5-5A77-4C0B-B7AD-083F6A5E4CEE}"/>
              </a:ext>
            </a:extLst>
          </p:cNvPr>
          <p:cNvSpPr>
            <a:spLocks noGrp="1"/>
          </p:cNvSpPr>
          <p:nvPr>
            <p:ph type="title"/>
          </p:nvPr>
        </p:nvSpPr>
        <p:spPr>
          <a:xfrm>
            <a:off x="283607" y="199224"/>
            <a:ext cx="11578546" cy="686654"/>
          </a:xfrm>
        </p:spPr>
        <p:txBody>
          <a:bodyPr>
            <a:normAutofit fontScale="90000"/>
          </a:bodyPr>
          <a:lstStyle/>
          <a:p>
            <a:pPr algn="ctr"/>
            <a:r>
              <a:rPr lang="en-US" dirty="0"/>
              <a:t>Customize the Grid</a:t>
            </a:r>
          </a:p>
        </p:txBody>
      </p:sp>
      <p:sp>
        <p:nvSpPr>
          <p:cNvPr id="3" name="Slide Number Placeholder 2">
            <a:extLst>
              <a:ext uri="{FF2B5EF4-FFF2-40B4-BE49-F238E27FC236}">
                <a16:creationId xmlns:a16="http://schemas.microsoft.com/office/drawing/2014/main" id="{1F692502-A879-4AFF-A7E1-5D3836F465DB}"/>
              </a:ext>
            </a:extLst>
          </p:cNvPr>
          <p:cNvSpPr>
            <a:spLocks noGrp="1"/>
          </p:cNvSpPr>
          <p:nvPr>
            <p:ph type="sldNum" sz="quarter" idx="12"/>
          </p:nvPr>
        </p:nvSpPr>
        <p:spPr/>
        <p:txBody>
          <a:bodyPr/>
          <a:lstStyle/>
          <a:p>
            <a:fld id="{678F7216-1C8D-9C4B-8765-95E531582293}" type="slidenum">
              <a:rPr lang="en-US" smtClean="0"/>
              <a:t>6</a:t>
            </a:fld>
            <a:endParaRPr lang="en-US" dirty="0"/>
          </a:p>
        </p:txBody>
      </p:sp>
      <p:sp>
        <p:nvSpPr>
          <p:cNvPr id="5" name="TextBox 4">
            <a:extLst>
              <a:ext uri="{FF2B5EF4-FFF2-40B4-BE49-F238E27FC236}">
                <a16:creationId xmlns:a16="http://schemas.microsoft.com/office/drawing/2014/main" id="{3B821D48-70B6-4F99-8AA9-B334F02BF8DD}"/>
              </a:ext>
            </a:extLst>
          </p:cNvPr>
          <p:cNvSpPr txBox="1"/>
          <p:nvPr/>
        </p:nvSpPr>
        <p:spPr>
          <a:xfrm>
            <a:off x="747938" y="1010851"/>
            <a:ext cx="5175226" cy="1692771"/>
          </a:xfrm>
          <a:prstGeom prst="rect">
            <a:avLst/>
          </a:prstGeom>
          <a:noFill/>
        </p:spPr>
        <p:txBody>
          <a:bodyPr wrap="square" rtlCol="0">
            <a:spAutoFit/>
          </a:bodyPr>
          <a:lstStyle/>
          <a:p>
            <a:r>
              <a:rPr lang="en-US" sz="2400" b="1" dirty="0"/>
              <a:t>Webforms:</a:t>
            </a:r>
          </a:p>
          <a:p>
            <a:pPr marL="342900" indent="-342900">
              <a:buFont typeface="Arial" panose="020B0604020202020204" pitchFamily="34" charset="0"/>
              <a:buChar char="•"/>
            </a:pPr>
            <a:r>
              <a:rPr lang="en-US" sz="2000" dirty="0"/>
              <a:t>Dimensions are locked in POV, Rows, or Columns</a:t>
            </a:r>
          </a:p>
          <a:p>
            <a:pPr marL="342900" indent="-342900">
              <a:buFont typeface="Arial" panose="020B0604020202020204" pitchFamily="34" charset="0"/>
              <a:buChar char="•"/>
            </a:pPr>
            <a:r>
              <a:rPr lang="en-US" sz="2000" dirty="0"/>
              <a:t>Users can enter data to </a:t>
            </a:r>
            <a:r>
              <a:rPr lang="en-US" sz="2000" b="1" dirty="0"/>
              <a:t>YearTotal</a:t>
            </a:r>
            <a:r>
              <a:rPr lang="en-US" sz="2000" dirty="0"/>
              <a:t> or individual </a:t>
            </a:r>
            <a:r>
              <a:rPr lang="en-US" sz="2000" b="1" dirty="0"/>
              <a:t>Months</a:t>
            </a:r>
          </a:p>
        </p:txBody>
      </p:sp>
      <p:sp>
        <p:nvSpPr>
          <p:cNvPr id="10" name="TextBox 9">
            <a:extLst>
              <a:ext uri="{FF2B5EF4-FFF2-40B4-BE49-F238E27FC236}">
                <a16:creationId xmlns:a16="http://schemas.microsoft.com/office/drawing/2014/main" id="{59D0ECF8-16FA-4852-A6FE-8BC4A0CE5F87}"/>
              </a:ext>
            </a:extLst>
          </p:cNvPr>
          <p:cNvSpPr txBox="1"/>
          <p:nvPr/>
        </p:nvSpPr>
        <p:spPr>
          <a:xfrm>
            <a:off x="6213330" y="1010851"/>
            <a:ext cx="5230732" cy="2000548"/>
          </a:xfrm>
          <a:prstGeom prst="rect">
            <a:avLst/>
          </a:prstGeom>
          <a:noFill/>
        </p:spPr>
        <p:txBody>
          <a:bodyPr wrap="square" rtlCol="0">
            <a:spAutoFit/>
          </a:bodyPr>
          <a:lstStyle/>
          <a:p>
            <a:r>
              <a:rPr lang="en-US" sz="2400" b="1" dirty="0"/>
              <a:t>Ad Hoc: </a:t>
            </a:r>
          </a:p>
          <a:p>
            <a:pPr marL="342900" indent="-342900">
              <a:buFont typeface="Arial" panose="020B0604020202020204" pitchFamily="34" charset="0"/>
              <a:buChar char="•"/>
            </a:pPr>
            <a:r>
              <a:rPr lang="en-US" sz="2000" dirty="0"/>
              <a:t>Pivot dimensions freely between the POV, Rows, and Columns</a:t>
            </a:r>
          </a:p>
          <a:p>
            <a:pPr marL="342900" indent="-342900">
              <a:buFont typeface="Arial" panose="020B0604020202020204" pitchFamily="34" charset="0"/>
              <a:buChar char="•"/>
            </a:pPr>
            <a:r>
              <a:rPr lang="en-US" sz="2000" dirty="0"/>
              <a:t>Use SmartView and Excel functionality to add/remove and change dimension members </a:t>
            </a:r>
          </a:p>
          <a:p>
            <a:pPr marL="342900" indent="-342900">
              <a:buFont typeface="Arial" panose="020B0604020202020204" pitchFamily="34" charset="0"/>
              <a:buChar char="•"/>
            </a:pPr>
            <a:r>
              <a:rPr lang="en-US" sz="2000" dirty="0"/>
              <a:t>Users must enter data to individual </a:t>
            </a:r>
            <a:r>
              <a:rPr lang="en-US" sz="2000" b="1" dirty="0"/>
              <a:t>Months</a:t>
            </a:r>
            <a:endParaRPr lang="en-US" sz="2000" dirty="0"/>
          </a:p>
        </p:txBody>
      </p:sp>
      <p:cxnSp>
        <p:nvCxnSpPr>
          <p:cNvPr id="9" name="Straight Connector 8">
            <a:extLst>
              <a:ext uri="{FF2B5EF4-FFF2-40B4-BE49-F238E27FC236}">
                <a16:creationId xmlns:a16="http://schemas.microsoft.com/office/drawing/2014/main" id="{3F8896F7-510A-41CB-9D65-828FB70033F3}"/>
              </a:ext>
            </a:extLst>
          </p:cNvPr>
          <p:cNvCxnSpPr>
            <a:cxnSpLocks/>
          </p:cNvCxnSpPr>
          <p:nvPr/>
        </p:nvCxnSpPr>
        <p:spPr>
          <a:xfrm>
            <a:off x="6096000" y="1188720"/>
            <a:ext cx="0" cy="480767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ABCB8B5F-07E2-495C-870C-A642D758FCDB}"/>
              </a:ext>
            </a:extLst>
          </p:cNvPr>
          <p:cNvPicPr>
            <a:picLocks noChangeAspect="1"/>
          </p:cNvPicPr>
          <p:nvPr/>
        </p:nvPicPr>
        <p:blipFill>
          <a:blip r:embed="rId2"/>
          <a:stretch>
            <a:fillRect/>
          </a:stretch>
        </p:blipFill>
        <p:spPr>
          <a:xfrm>
            <a:off x="7608901" y="3841354"/>
            <a:ext cx="2439588" cy="2005795"/>
          </a:xfrm>
          <a:prstGeom prst="rect">
            <a:avLst/>
          </a:prstGeom>
          <a:effectLst>
            <a:outerShdw blurRad="63500" sx="102000" sy="102000" algn="ctr" rotWithShape="0">
              <a:prstClr val="black">
                <a:alpha val="40000"/>
              </a:prstClr>
            </a:outerShdw>
          </a:effectLst>
        </p:spPr>
      </p:pic>
      <p:pic>
        <p:nvPicPr>
          <p:cNvPr id="15" name="Picture 14">
            <a:extLst>
              <a:ext uri="{FF2B5EF4-FFF2-40B4-BE49-F238E27FC236}">
                <a16:creationId xmlns:a16="http://schemas.microsoft.com/office/drawing/2014/main" id="{AF933965-36A2-4441-A303-AAE0180EF43E}"/>
              </a:ext>
            </a:extLst>
          </p:cNvPr>
          <p:cNvPicPr>
            <a:picLocks noChangeAspect="1"/>
          </p:cNvPicPr>
          <p:nvPr/>
        </p:nvPicPr>
        <p:blipFill>
          <a:blip r:embed="rId3"/>
          <a:stretch>
            <a:fillRect/>
          </a:stretch>
        </p:blipFill>
        <p:spPr>
          <a:xfrm>
            <a:off x="326977" y="2986499"/>
            <a:ext cx="5564949" cy="302380"/>
          </a:xfrm>
          <a:prstGeom prst="rect">
            <a:avLst/>
          </a:prstGeom>
          <a:effectLst>
            <a:outerShdw blurRad="63500" sx="102000" sy="102000" algn="ctr" rotWithShape="0">
              <a:prstClr val="black">
                <a:alpha val="40000"/>
              </a:prstClr>
            </a:outerShdw>
          </a:effectLst>
        </p:spPr>
      </p:pic>
      <p:pic>
        <p:nvPicPr>
          <p:cNvPr id="16" name="Picture 15">
            <a:extLst>
              <a:ext uri="{FF2B5EF4-FFF2-40B4-BE49-F238E27FC236}">
                <a16:creationId xmlns:a16="http://schemas.microsoft.com/office/drawing/2014/main" id="{CD0C558A-46F6-45B2-A44A-EDE2FD6B06B9}"/>
              </a:ext>
            </a:extLst>
          </p:cNvPr>
          <p:cNvPicPr>
            <a:picLocks noChangeAspect="1"/>
          </p:cNvPicPr>
          <p:nvPr/>
        </p:nvPicPr>
        <p:blipFill>
          <a:blip r:embed="rId4"/>
          <a:stretch>
            <a:fillRect/>
          </a:stretch>
        </p:blipFill>
        <p:spPr>
          <a:xfrm>
            <a:off x="358218" y="3592555"/>
            <a:ext cx="5533708" cy="1975648"/>
          </a:xfrm>
          <a:prstGeom prst="rect">
            <a:avLst/>
          </a:prstGeom>
          <a:effectLst>
            <a:outerShdw blurRad="63500" sx="102000" sy="102000" algn="ctr" rotWithShape="0">
              <a:prstClr val="black">
                <a:alpha val="40000"/>
              </a:prstClr>
            </a:outerShdw>
          </a:effectLst>
        </p:spPr>
      </p:pic>
      <p:pic>
        <p:nvPicPr>
          <p:cNvPr id="17" name="Picture 16">
            <a:extLst>
              <a:ext uri="{FF2B5EF4-FFF2-40B4-BE49-F238E27FC236}">
                <a16:creationId xmlns:a16="http://schemas.microsoft.com/office/drawing/2014/main" id="{2E51086F-186D-427F-8893-5AF8A24733BD}"/>
              </a:ext>
            </a:extLst>
          </p:cNvPr>
          <p:cNvPicPr>
            <a:picLocks noChangeAspect="1"/>
          </p:cNvPicPr>
          <p:nvPr/>
        </p:nvPicPr>
        <p:blipFill>
          <a:blip r:embed="rId5"/>
          <a:stretch>
            <a:fillRect/>
          </a:stretch>
        </p:blipFill>
        <p:spPr>
          <a:xfrm>
            <a:off x="6827089" y="3134721"/>
            <a:ext cx="4003211" cy="58331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162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5A4C5-5A77-4C0B-B7AD-083F6A5E4CEE}"/>
              </a:ext>
            </a:extLst>
          </p:cNvPr>
          <p:cNvSpPr>
            <a:spLocks noGrp="1"/>
          </p:cNvSpPr>
          <p:nvPr>
            <p:ph type="title"/>
          </p:nvPr>
        </p:nvSpPr>
        <p:spPr>
          <a:xfrm>
            <a:off x="283607" y="199224"/>
            <a:ext cx="11578546" cy="686654"/>
          </a:xfrm>
        </p:spPr>
        <p:txBody>
          <a:bodyPr>
            <a:normAutofit fontScale="90000"/>
          </a:bodyPr>
          <a:lstStyle/>
          <a:p>
            <a:pPr algn="ctr"/>
            <a:r>
              <a:rPr lang="en-US" dirty="0"/>
              <a:t>Submit Data</a:t>
            </a:r>
          </a:p>
        </p:txBody>
      </p:sp>
      <p:sp>
        <p:nvSpPr>
          <p:cNvPr id="3" name="Slide Number Placeholder 2">
            <a:extLst>
              <a:ext uri="{FF2B5EF4-FFF2-40B4-BE49-F238E27FC236}">
                <a16:creationId xmlns:a16="http://schemas.microsoft.com/office/drawing/2014/main" id="{1F692502-A879-4AFF-A7E1-5D3836F465DB}"/>
              </a:ext>
            </a:extLst>
          </p:cNvPr>
          <p:cNvSpPr>
            <a:spLocks noGrp="1"/>
          </p:cNvSpPr>
          <p:nvPr>
            <p:ph type="sldNum" sz="quarter" idx="12"/>
          </p:nvPr>
        </p:nvSpPr>
        <p:spPr/>
        <p:txBody>
          <a:bodyPr/>
          <a:lstStyle/>
          <a:p>
            <a:fld id="{678F7216-1C8D-9C4B-8765-95E531582293}" type="slidenum">
              <a:rPr lang="en-US" smtClean="0"/>
              <a:t>7</a:t>
            </a:fld>
            <a:endParaRPr lang="en-US" dirty="0"/>
          </a:p>
        </p:txBody>
      </p:sp>
      <p:sp>
        <p:nvSpPr>
          <p:cNvPr id="5" name="TextBox 4">
            <a:extLst>
              <a:ext uri="{FF2B5EF4-FFF2-40B4-BE49-F238E27FC236}">
                <a16:creationId xmlns:a16="http://schemas.microsoft.com/office/drawing/2014/main" id="{3B821D48-70B6-4F99-8AA9-B334F02BF8DD}"/>
              </a:ext>
            </a:extLst>
          </p:cNvPr>
          <p:cNvSpPr txBox="1"/>
          <p:nvPr/>
        </p:nvSpPr>
        <p:spPr>
          <a:xfrm>
            <a:off x="747938" y="1010851"/>
            <a:ext cx="5175226" cy="1384995"/>
          </a:xfrm>
          <a:prstGeom prst="rect">
            <a:avLst/>
          </a:prstGeom>
          <a:noFill/>
        </p:spPr>
        <p:txBody>
          <a:bodyPr wrap="square" rtlCol="0">
            <a:spAutoFit/>
          </a:bodyPr>
          <a:lstStyle/>
          <a:p>
            <a:r>
              <a:rPr lang="en-US" sz="2400" b="1" dirty="0"/>
              <a:t>Webforms:</a:t>
            </a:r>
          </a:p>
          <a:p>
            <a:pPr marL="342900" indent="-342900">
              <a:buFont typeface="Arial" panose="020B0604020202020204" pitchFamily="34" charset="0"/>
              <a:buChar char="•"/>
            </a:pPr>
            <a:r>
              <a:rPr lang="en-US" sz="2000" dirty="0"/>
              <a:t>Users may navigate to the </a:t>
            </a:r>
            <a:r>
              <a:rPr lang="en-US" sz="2000" b="1" dirty="0"/>
              <a:t>Planning</a:t>
            </a:r>
            <a:r>
              <a:rPr lang="en-US" sz="2000" dirty="0"/>
              <a:t> tab and click </a:t>
            </a:r>
            <a:r>
              <a:rPr lang="en-US" sz="2000" b="1" dirty="0"/>
              <a:t>Submit Data</a:t>
            </a:r>
          </a:p>
          <a:p>
            <a:pPr marL="342900" indent="-342900">
              <a:buFont typeface="Arial" panose="020B0604020202020204" pitchFamily="34" charset="0"/>
              <a:buChar char="•"/>
            </a:pPr>
            <a:endParaRPr lang="en-US" sz="2000" dirty="0"/>
          </a:p>
        </p:txBody>
      </p:sp>
      <p:sp>
        <p:nvSpPr>
          <p:cNvPr id="10" name="TextBox 9">
            <a:extLst>
              <a:ext uri="{FF2B5EF4-FFF2-40B4-BE49-F238E27FC236}">
                <a16:creationId xmlns:a16="http://schemas.microsoft.com/office/drawing/2014/main" id="{59D0ECF8-16FA-4852-A6FE-8BC4A0CE5F87}"/>
              </a:ext>
            </a:extLst>
          </p:cNvPr>
          <p:cNvSpPr txBox="1"/>
          <p:nvPr/>
        </p:nvSpPr>
        <p:spPr>
          <a:xfrm>
            <a:off x="6213330" y="1010851"/>
            <a:ext cx="5230732" cy="1692771"/>
          </a:xfrm>
          <a:prstGeom prst="rect">
            <a:avLst/>
          </a:prstGeom>
          <a:noFill/>
        </p:spPr>
        <p:txBody>
          <a:bodyPr wrap="square" rtlCol="0">
            <a:spAutoFit/>
          </a:bodyPr>
          <a:lstStyle/>
          <a:p>
            <a:r>
              <a:rPr lang="en-US" sz="2400" b="1" dirty="0"/>
              <a:t>Ad Hoc: </a:t>
            </a:r>
          </a:p>
          <a:p>
            <a:pPr marL="342900" indent="-342900">
              <a:buFont typeface="Arial" panose="020B0604020202020204" pitchFamily="34" charset="0"/>
              <a:buChar char="•"/>
            </a:pPr>
            <a:r>
              <a:rPr lang="en-US" sz="2000" dirty="0"/>
              <a:t>Users may navigate to the </a:t>
            </a:r>
            <a:r>
              <a:rPr lang="en-US" sz="2000" b="1" dirty="0"/>
              <a:t>Planning Ad Hoc</a:t>
            </a:r>
            <a:r>
              <a:rPr lang="en-US" sz="2000" dirty="0"/>
              <a:t> tab and click </a:t>
            </a:r>
            <a:r>
              <a:rPr lang="en-US" sz="2000" b="1" dirty="0"/>
              <a:t>Submit Data</a:t>
            </a:r>
          </a:p>
          <a:p>
            <a:r>
              <a:rPr lang="en-US" sz="2000" dirty="0"/>
              <a:t>** This is </a:t>
            </a:r>
            <a:r>
              <a:rPr lang="en-US" sz="2000" b="1" dirty="0">
                <a:solidFill>
                  <a:srgbClr val="FF0000"/>
                </a:solidFill>
              </a:rPr>
              <a:t>NOT RECOMMENDED </a:t>
            </a:r>
            <a:r>
              <a:rPr lang="en-US" sz="2000" dirty="0"/>
              <a:t>**</a:t>
            </a:r>
          </a:p>
          <a:p>
            <a:pPr marL="342900" indent="-342900">
              <a:buFont typeface="Arial" panose="020B0604020202020204" pitchFamily="34" charset="0"/>
              <a:buChar char="•"/>
            </a:pPr>
            <a:endParaRPr lang="en-US" sz="2000" dirty="0"/>
          </a:p>
        </p:txBody>
      </p:sp>
      <p:cxnSp>
        <p:nvCxnSpPr>
          <p:cNvPr id="9" name="Straight Connector 8">
            <a:extLst>
              <a:ext uri="{FF2B5EF4-FFF2-40B4-BE49-F238E27FC236}">
                <a16:creationId xmlns:a16="http://schemas.microsoft.com/office/drawing/2014/main" id="{3F8896F7-510A-41CB-9D65-828FB70033F3}"/>
              </a:ext>
            </a:extLst>
          </p:cNvPr>
          <p:cNvCxnSpPr>
            <a:cxnSpLocks/>
          </p:cNvCxnSpPr>
          <p:nvPr/>
        </p:nvCxnSpPr>
        <p:spPr>
          <a:xfrm>
            <a:off x="6096000" y="1188720"/>
            <a:ext cx="0" cy="2365185"/>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A04780A0-DCAF-4B1F-9C4F-61E10C55EB94}"/>
              </a:ext>
            </a:extLst>
          </p:cNvPr>
          <p:cNvPicPr>
            <a:picLocks noChangeAspect="1"/>
          </p:cNvPicPr>
          <p:nvPr/>
        </p:nvPicPr>
        <p:blipFill>
          <a:blip r:embed="rId2"/>
          <a:stretch>
            <a:fillRect/>
          </a:stretch>
        </p:blipFill>
        <p:spPr>
          <a:xfrm>
            <a:off x="287226" y="2391359"/>
            <a:ext cx="5648166" cy="1015912"/>
          </a:xfrm>
          <a:prstGeom prst="rect">
            <a:avLst/>
          </a:prstGeom>
          <a:effectLst>
            <a:outerShdw blurRad="63500" sx="102000" sy="102000" algn="ctr" rotWithShape="0">
              <a:prstClr val="black">
                <a:alpha val="40000"/>
              </a:prstClr>
            </a:outerShdw>
          </a:effectLst>
        </p:spPr>
      </p:pic>
      <p:sp>
        <p:nvSpPr>
          <p:cNvPr id="18" name="TextBox 17">
            <a:extLst>
              <a:ext uri="{FF2B5EF4-FFF2-40B4-BE49-F238E27FC236}">
                <a16:creationId xmlns:a16="http://schemas.microsoft.com/office/drawing/2014/main" id="{F9A4E21A-D9ED-4D4D-BD0F-B2B7F39E6DC1}"/>
              </a:ext>
            </a:extLst>
          </p:cNvPr>
          <p:cNvSpPr txBox="1"/>
          <p:nvPr/>
        </p:nvSpPr>
        <p:spPr>
          <a:xfrm>
            <a:off x="3641243" y="3619894"/>
            <a:ext cx="5230732" cy="1138773"/>
          </a:xfrm>
          <a:prstGeom prst="rect">
            <a:avLst/>
          </a:prstGeom>
          <a:noFill/>
        </p:spPr>
        <p:txBody>
          <a:bodyPr wrap="square" rtlCol="0">
            <a:spAutoFit/>
          </a:bodyPr>
          <a:lstStyle/>
          <a:p>
            <a:r>
              <a:rPr lang="en-US" sz="2400" b="1" dirty="0"/>
              <a:t>Both: </a:t>
            </a:r>
          </a:p>
          <a:p>
            <a:pPr marL="285750" indent="-285750" eaLnBrk="0" fontAlgn="base" hangingPunct="0">
              <a:spcBef>
                <a:spcPct val="20000"/>
              </a:spcBef>
              <a:spcAft>
                <a:spcPct val="0"/>
              </a:spcAft>
              <a:buFont typeface="Arial" panose="020B0604020202020204" pitchFamily="34" charset="0"/>
              <a:buChar char="•"/>
            </a:pPr>
            <a:r>
              <a:rPr lang="en-US" sz="2000" dirty="0"/>
              <a:t>Users may navigate to the </a:t>
            </a:r>
            <a:r>
              <a:rPr lang="en-US" sz="2000" b="1" dirty="0"/>
              <a:t>Smart View</a:t>
            </a:r>
            <a:r>
              <a:rPr lang="en-US" sz="2000" dirty="0"/>
              <a:t> tab and click </a:t>
            </a:r>
            <a:r>
              <a:rPr lang="en-US" sz="2000" b="1" dirty="0"/>
              <a:t>Submit Data</a:t>
            </a:r>
          </a:p>
        </p:txBody>
      </p:sp>
      <p:pic>
        <p:nvPicPr>
          <p:cNvPr id="8" name="Picture 7">
            <a:extLst>
              <a:ext uri="{FF2B5EF4-FFF2-40B4-BE49-F238E27FC236}">
                <a16:creationId xmlns:a16="http://schemas.microsoft.com/office/drawing/2014/main" id="{785FEBC1-2D2E-442E-99A8-15E9A9A18793}"/>
              </a:ext>
            </a:extLst>
          </p:cNvPr>
          <p:cNvPicPr>
            <a:picLocks noChangeAspect="1"/>
          </p:cNvPicPr>
          <p:nvPr/>
        </p:nvPicPr>
        <p:blipFill>
          <a:blip r:embed="rId3"/>
          <a:stretch>
            <a:fillRect/>
          </a:stretch>
        </p:blipFill>
        <p:spPr>
          <a:xfrm>
            <a:off x="2835352" y="4805802"/>
            <a:ext cx="6521296" cy="1349590"/>
          </a:xfrm>
          <a:prstGeom prst="rect">
            <a:avLst/>
          </a:prstGeom>
          <a:effectLst>
            <a:outerShdw blurRad="63500" sx="102000" sy="102000" algn="ctr" rotWithShape="0">
              <a:prstClr val="black">
                <a:alpha val="40000"/>
              </a:prstClr>
            </a:outerShdw>
          </a:effectLst>
        </p:spPr>
      </p:pic>
      <p:pic>
        <p:nvPicPr>
          <p:cNvPr id="11" name="Picture 10">
            <a:extLst>
              <a:ext uri="{FF2B5EF4-FFF2-40B4-BE49-F238E27FC236}">
                <a16:creationId xmlns:a16="http://schemas.microsoft.com/office/drawing/2014/main" id="{0D29BE1B-6D75-4500-9F99-1988133397C5}"/>
              </a:ext>
            </a:extLst>
          </p:cNvPr>
          <p:cNvPicPr>
            <a:picLocks noChangeAspect="1"/>
          </p:cNvPicPr>
          <p:nvPr/>
        </p:nvPicPr>
        <p:blipFill>
          <a:blip r:embed="rId4"/>
          <a:stretch>
            <a:fillRect/>
          </a:stretch>
        </p:blipFill>
        <p:spPr>
          <a:xfrm>
            <a:off x="6256609" y="2391359"/>
            <a:ext cx="5650243" cy="102235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988556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5A4C5-5A77-4C0B-B7AD-083F6A5E4CEE}"/>
              </a:ext>
            </a:extLst>
          </p:cNvPr>
          <p:cNvSpPr>
            <a:spLocks noGrp="1"/>
          </p:cNvSpPr>
          <p:nvPr>
            <p:ph type="title"/>
          </p:nvPr>
        </p:nvSpPr>
        <p:spPr>
          <a:xfrm>
            <a:off x="283607" y="199224"/>
            <a:ext cx="11578546" cy="686654"/>
          </a:xfrm>
        </p:spPr>
        <p:txBody>
          <a:bodyPr>
            <a:normAutofit fontScale="90000"/>
          </a:bodyPr>
          <a:lstStyle/>
          <a:p>
            <a:pPr algn="ctr"/>
            <a:r>
              <a:rPr lang="en-US" dirty="0"/>
              <a:t>Business Rules and Data Pushes</a:t>
            </a:r>
          </a:p>
        </p:txBody>
      </p:sp>
      <p:sp>
        <p:nvSpPr>
          <p:cNvPr id="3" name="Slide Number Placeholder 2">
            <a:extLst>
              <a:ext uri="{FF2B5EF4-FFF2-40B4-BE49-F238E27FC236}">
                <a16:creationId xmlns:a16="http://schemas.microsoft.com/office/drawing/2014/main" id="{1F692502-A879-4AFF-A7E1-5D3836F465DB}"/>
              </a:ext>
            </a:extLst>
          </p:cNvPr>
          <p:cNvSpPr>
            <a:spLocks noGrp="1"/>
          </p:cNvSpPr>
          <p:nvPr>
            <p:ph type="sldNum" sz="quarter" idx="12"/>
          </p:nvPr>
        </p:nvSpPr>
        <p:spPr/>
        <p:txBody>
          <a:bodyPr/>
          <a:lstStyle/>
          <a:p>
            <a:fld id="{678F7216-1C8D-9C4B-8765-95E531582293}" type="slidenum">
              <a:rPr lang="en-US" smtClean="0"/>
              <a:t>8</a:t>
            </a:fld>
            <a:endParaRPr lang="en-US" dirty="0"/>
          </a:p>
        </p:txBody>
      </p:sp>
      <p:sp>
        <p:nvSpPr>
          <p:cNvPr id="5" name="TextBox 4">
            <a:extLst>
              <a:ext uri="{FF2B5EF4-FFF2-40B4-BE49-F238E27FC236}">
                <a16:creationId xmlns:a16="http://schemas.microsoft.com/office/drawing/2014/main" id="{3B821D48-70B6-4F99-8AA9-B334F02BF8DD}"/>
              </a:ext>
            </a:extLst>
          </p:cNvPr>
          <p:cNvSpPr txBox="1"/>
          <p:nvPr/>
        </p:nvSpPr>
        <p:spPr>
          <a:xfrm>
            <a:off x="747938" y="1010851"/>
            <a:ext cx="5175226" cy="2000548"/>
          </a:xfrm>
          <a:prstGeom prst="rect">
            <a:avLst/>
          </a:prstGeom>
          <a:noFill/>
        </p:spPr>
        <p:txBody>
          <a:bodyPr wrap="square" rtlCol="0">
            <a:spAutoFit/>
          </a:bodyPr>
          <a:lstStyle/>
          <a:p>
            <a:r>
              <a:rPr lang="en-US" sz="2400" b="1" dirty="0"/>
              <a:t>Webforms:</a:t>
            </a:r>
          </a:p>
          <a:p>
            <a:pPr marL="342900" indent="-342900">
              <a:buFont typeface="Arial" panose="020B0604020202020204" pitchFamily="34" charset="0"/>
              <a:buChar char="•"/>
            </a:pPr>
            <a:r>
              <a:rPr lang="en-US" sz="2000" dirty="0"/>
              <a:t>Data is automatically pushed to Reporting Cube upon clicking </a:t>
            </a:r>
            <a:r>
              <a:rPr lang="en-US" sz="2000" b="1" dirty="0"/>
              <a:t>Submit Data</a:t>
            </a:r>
          </a:p>
          <a:p>
            <a:pPr marL="342900" indent="-342900">
              <a:buFont typeface="Arial" panose="020B0604020202020204" pitchFamily="34" charset="0"/>
              <a:buChar char="•"/>
            </a:pPr>
            <a:r>
              <a:rPr lang="en-US" sz="2000" dirty="0"/>
              <a:t>Business Rules run automatically upon clicking </a:t>
            </a:r>
            <a:r>
              <a:rPr lang="en-US" sz="2000" b="1" dirty="0"/>
              <a:t>Submit Data</a:t>
            </a:r>
          </a:p>
          <a:p>
            <a:pPr marL="342900" indent="-342900">
              <a:buFont typeface="Arial" panose="020B0604020202020204" pitchFamily="34" charset="0"/>
              <a:buChar char="•"/>
            </a:pPr>
            <a:endParaRPr lang="en-US" sz="2000" dirty="0"/>
          </a:p>
        </p:txBody>
      </p:sp>
      <p:sp>
        <p:nvSpPr>
          <p:cNvPr id="10" name="TextBox 9">
            <a:extLst>
              <a:ext uri="{FF2B5EF4-FFF2-40B4-BE49-F238E27FC236}">
                <a16:creationId xmlns:a16="http://schemas.microsoft.com/office/drawing/2014/main" id="{59D0ECF8-16FA-4852-A6FE-8BC4A0CE5F87}"/>
              </a:ext>
            </a:extLst>
          </p:cNvPr>
          <p:cNvSpPr txBox="1"/>
          <p:nvPr/>
        </p:nvSpPr>
        <p:spPr>
          <a:xfrm>
            <a:off x="6213328" y="885878"/>
            <a:ext cx="5230732" cy="2431435"/>
          </a:xfrm>
          <a:prstGeom prst="rect">
            <a:avLst/>
          </a:prstGeom>
          <a:noFill/>
        </p:spPr>
        <p:txBody>
          <a:bodyPr wrap="square" rtlCol="0">
            <a:spAutoFit/>
          </a:bodyPr>
          <a:lstStyle/>
          <a:p>
            <a:r>
              <a:rPr lang="en-US" sz="2400" b="1" dirty="0"/>
              <a:t>Ad Hoc: </a:t>
            </a:r>
          </a:p>
          <a:p>
            <a:pPr marL="342900" indent="-342900">
              <a:buFont typeface="Arial" panose="020B0604020202020204" pitchFamily="34" charset="0"/>
              <a:buChar char="•"/>
            </a:pPr>
            <a:r>
              <a:rPr lang="en-US" sz="2000" dirty="0"/>
              <a:t>To push data to Reporting Cube and run Business Rules:</a:t>
            </a:r>
          </a:p>
          <a:p>
            <a:pPr marL="800100" lvl="1" indent="-342900">
              <a:buFont typeface="Arial" panose="020B0604020202020204" pitchFamily="34" charset="0"/>
              <a:buChar char="•"/>
            </a:pPr>
            <a:r>
              <a:rPr lang="en-US" sz="1600" dirty="0"/>
              <a:t>Users must navigate to a Webform in PlanUW that contains the data they entered (all dimensionality present in Ad Hoc grid </a:t>
            </a:r>
            <a:r>
              <a:rPr lang="en-US" sz="1600" b="1" dirty="0"/>
              <a:t>MUST</a:t>
            </a:r>
            <a:r>
              <a:rPr lang="en-US" sz="1600" dirty="0"/>
              <a:t> also be present in Webform) then click </a:t>
            </a:r>
            <a:r>
              <a:rPr lang="en-US" sz="1600" b="1" dirty="0"/>
              <a:t>Save </a:t>
            </a:r>
          </a:p>
          <a:p>
            <a:pPr marL="342900" indent="-342900">
              <a:buFont typeface="Arial" panose="020B0604020202020204" pitchFamily="34" charset="0"/>
              <a:buChar char="•"/>
            </a:pPr>
            <a:endParaRPr lang="en-US" sz="2000" b="1" dirty="0"/>
          </a:p>
        </p:txBody>
      </p:sp>
      <p:cxnSp>
        <p:nvCxnSpPr>
          <p:cNvPr id="9" name="Straight Connector 8">
            <a:extLst>
              <a:ext uri="{FF2B5EF4-FFF2-40B4-BE49-F238E27FC236}">
                <a16:creationId xmlns:a16="http://schemas.microsoft.com/office/drawing/2014/main" id="{3F8896F7-510A-41CB-9D65-828FB70033F3}"/>
              </a:ext>
            </a:extLst>
          </p:cNvPr>
          <p:cNvCxnSpPr>
            <a:cxnSpLocks/>
          </p:cNvCxnSpPr>
          <p:nvPr/>
        </p:nvCxnSpPr>
        <p:spPr>
          <a:xfrm>
            <a:off x="6096000" y="1188720"/>
            <a:ext cx="0" cy="480767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4E4B8192-1ED5-4913-BE05-88D901C1CAB8}"/>
              </a:ext>
            </a:extLst>
          </p:cNvPr>
          <p:cNvPicPr>
            <a:picLocks noChangeAspect="1"/>
          </p:cNvPicPr>
          <p:nvPr/>
        </p:nvPicPr>
        <p:blipFill>
          <a:blip r:embed="rId2"/>
          <a:stretch>
            <a:fillRect/>
          </a:stretch>
        </p:blipFill>
        <p:spPr>
          <a:xfrm>
            <a:off x="6627494" y="3011399"/>
            <a:ext cx="4883401" cy="3118010"/>
          </a:xfrm>
          <a:prstGeom prst="rect">
            <a:avLst/>
          </a:prstGeom>
          <a:effectLst>
            <a:outerShdw blurRad="63500" sx="102000" sy="102000" algn="ctr" rotWithShape="0">
              <a:prstClr val="black">
                <a:alpha val="40000"/>
              </a:prstClr>
            </a:outerShdw>
          </a:effectLst>
        </p:spPr>
      </p:pic>
      <p:pic>
        <p:nvPicPr>
          <p:cNvPr id="18" name="Picture 17">
            <a:extLst>
              <a:ext uri="{FF2B5EF4-FFF2-40B4-BE49-F238E27FC236}">
                <a16:creationId xmlns:a16="http://schemas.microsoft.com/office/drawing/2014/main" id="{BFAD1A71-57AA-42C0-9A87-231032725B1F}"/>
              </a:ext>
            </a:extLst>
          </p:cNvPr>
          <p:cNvPicPr>
            <a:picLocks noChangeAspect="1"/>
          </p:cNvPicPr>
          <p:nvPr/>
        </p:nvPicPr>
        <p:blipFill>
          <a:blip r:embed="rId3"/>
          <a:stretch>
            <a:fillRect/>
          </a:stretch>
        </p:blipFill>
        <p:spPr>
          <a:xfrm>
            <a:off x="1002650" y="3011399"/>
            <a:ext cx="4163610" cy="322834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604880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5A4C5-5A77-4C0B-B7AD-083F6A5E4CEE}"/>
              </a:ext>
            </a:extLst>
          </p:cNvPr>
          <p:cNvSpPr>
            <a:spLocks noGrp="1"/>
          </p:cNvSpPr>
          <p:nvPr>
            <p:ph type="title"/>
          </p:nvPr>
        </p:nvSpPr>
        <p:spPr>
          <a:xfrm>
            <a:off x="283607" y="199224"/>
            <a:ext cx="11578546" cy="686654"/>
          </a:xfrm>
        </p:spPr>
        <p:txBody>
          <a:bodyPr>
            <a:normAutofit fontScale="90000"/>
          </a:bodyPr>
          <a:lstStyle/>
          <a:p>
            <a:pPr algn="ctr"/>
            <a:r>
              <a:rPr lang="en-US" dirty="0"/>
              <a:t>Opening Reports From the Web in SmartView</a:t>
            </a:r>
          </a:p>
        </p:txBody>
      </p:sp>
      <p:sp>
        <p:nvSpPr>
          <p:cNvPr id="3" name="Slide Number Placeholder 2">
            <a:extLst>
              <a:ext uri="{FF2B5EF4-FFF2-40B4-BE49-F238E27FC236}">
                <a16:creationId xmlns:a16="http://schemas.microsoft.com/office/drawing/2014/main" id="{1F692502-A879-4AFF-A7E1-5D3836F465DB}"/>
              </a:ext>
            </a:extLst>
          </p:cNvPr>
          <p:cNvSpPr>
            <a:spLocks noGrp="1"/>
          </p:cNvSpPr>
          <p:nvPr>
            <p:ph type="sldNum" sz="quarter" idx="12"/>
          </p:nvPr>
        </p:nvSpPr>
        <p:spPr/>
        <p:txBody>
          <a:bodyPr/>
          <a:lstStyle/>
          <a:p>
            <a:fld id="{678F7216-1C8D-9C4B-8765-95E531582293}" type="slidenum">
              <a:rPr lang="en-US" smtClean="0"/>
              <a:t>9</a:t>
            </a:fld>
            <a:endParaRPr lang="en-US" dirty="0"/>
          </a:p>
        </p:txBody>
      </p:sp>
      <p:sp>
        <p:nvSpPr>
          <p:cNvPr id="5" name="TextBox 4">
            <a:extLst>
              <a:ext uri="{FF2B5EF4-FFF2-40B4-BE49-F238E27FC236}">
                <a16:creationId xmlns:a16="http://schemas.microsoft.com/office/drawing/2014/main" id="{3B821D48-70B6-4F99-8AA9-B334F02BF8DD}"/>
              </a:ext>
            </a:extLst>
          </p:cNvPr>
          <p:cNvSpPr txBox="1"/>
          <p:nvPr/>
        </p:nvSpPr>
        <p:spPr>
          <a:xfrm>
            <a:off x="747938" y="1010851"/>
            <a:ext cx="5066936" cy="5170646"/>
          </a:xfrm>
          <a:prstGeom prst="rect">
            <a:avLst/>
          </a:prstGeom>
          <a:noFill/>
        </p:spPr>
        <p:txBody>
          <a:bodyPr wrap="square" rtlCol="0">
            <a:spAutoFit/>
          </a:bodyPr>
          <a:lstStyle/>
          <a:p>
            <a:r>
              <a:rPr lang="en-US" sz="2400" b="1" dirty="0"/>
              <a:t>Quick Steps: </a:t>
            </a:r>
          </a:p>
          <a:p>
            <a:pPr marL="457200" indent="-457200">
              <a:buFont typeface="+mj-lt"/>
              <a:buAutoNum type="arabicPeriod"/>
            </a:pPr>
            <a:r>
              <a:rPr lang="en-US" dirty="0"/>
              <a:t>Select the desired report and view in HTML File Format. Click Export In Query-Ready Mode.</a:t>
            </a:r>
          </a:p>
          <a:p>
            <a:pPr marL="457200" indent="-457200">
              <a:buFont typeface="+mj-lt"/>
              <a:buAutoNum type="arabicPeriod"/>
            </a:pPr>
            <a:r>
              <a:rPr lang="en-US" dirty="0"/>
              <a:t>Click on Open with to continue. User has the option of saving the file or opening it.</a:t>
            </a:r>
          </a:p>
          <a:p>
            <a:pPr marL="457200" indent="-457200">
              <a:buFont typeface="+mj-lt"/>
              <a:buAutoNum type="arabicPeriod"/>
            </a:pPr>
            <a:r>
              <a:rPr lang="en-US" dirty="0"/>
              <a:t>Excel will open. Click to open a Blank Workbook.</a:t>
            </a:r>
          </a:p>
          <a:p>
            <a:pPr marL="457200" indent="-457200">
              <a:buFont typeface="+mj-lt"/>
              <a:buAutoNum type="arabicPeriod"/>
            </a:pPr>
            <a:r>
              <a:rPr lang="en-US" dirty="0"/>
              <a:t>Click on the recently downloaded file to open the Report in the blank workbook.</a:t>
            </a:r>
          </a:p>
          <a:p>
            <a:pPr marL="457200" indent="-457200">
              <a:buFont typeface="+mj-lt"/>
              <a:buAutoNum type="arabicPeriod"/>
            </a:pPr>
            <a:endParaRPr lang="en-US" dirty="0"/>
          </a:p>
          <a:p>
            <a:pPr marL="285750" indent="-285750" defTabSz="342900">
              <a:buFont typeface="Arial" panose="020B0604020202020204" pitchFamily="34" charset="0"/>
              <a:buChar char="•"/>
            </a:pPr>
            <a:r>
              <a:rPr lang="en-US" dirty="0"/>
              <a:t>Export in Query-Ready Mode should be used on all Reports. It is a great place to get a starting point for building Ad Hoc reports.</a:t>
            </a:r>
          </a:p>
          <a:p>
            <a:pPr marL="285750" indent="-285750" defTabSz="342900">
              <a:buFont typeface="Arial" panose="020B0604020202020204" pitchFamily="34" charset="0"/>
              <a:buChar char="•"/>
            </a:pPr>
            <a:endParaRPr lang="en-US" dirty="0"/>
          </a:p>
          <a:p>
            <a:pPr marL="285750" indent="-285750" defTabSz="342900">
              <a:buFont typeface="Arial" panose="020B0604020202020204" pitchFamily="34" charset="0"/>
              <a:buChar char="•"/>
            </a:pPr>
            <a:r>
              <a:rPr lang="en-US" dirty="0"/>
              <a:t>Opening a report in Query Ready Mode allows the user to pivot columns and rows to analyze data in a manner applicable to them.</a:t>
            </a:r>
          </a:p>
          <a:p>
            <a:pPr defTabSz="342900"/>
            <a:r>
              <a:rPr lang="en-US" dirty="0"/>
              <a:t>** Query Ready mode </a:t>
            </a:r>
            <a:r>
              <a:rPr lang="en-US" b="1" dirty="0">
                <a:solidFill>
                  <a:srgbClr val="FF0000"/>
                </a:solidFill>
              </a:rPr>
              <a:t>Equals</a:t>
            </a:r>
            <a:r>
              <a:rPr lang="en-US" dirty="0"/>
              <a:t> Smart View Ad hoc**</a:t>
            </a:r>
          </a:p>
        </p:txBody>
      </p:sp>
      <p:pic>
        <p:nvPicPr>
          <p:cNvPr id="4" name="Picture 3">
            <a:extLst>
              <a:ext uri="{FF2B5EF4-FFF2-40B4-BE49-F238E27FC236}">
                <a16:creationId xmlns:a16="http://schemas.microsoft.com/office/drawing/2014/main" id="{60FE7440-412D-4D05-8EC4-406C7803D8BF}"/>
              </a:ext>
            </a:extLst>
          </p:cNvPr>
          <p:cNvPicPr>
            <a:picLocks noChangeAspect="1"/>
          </p:cNvPicPr>
          <p:nvPr/>
        </p:nvPicPr>
        <p:blipFill rotWithShape="1">
          <a:blip r:embed="rId2"/>
          <a:srcRect t="12434"/>
          <a:stretch/>
        </p:blipFill>
        <p:spPr>
          <a:xfrm>
            <a:off x="5891939" y="1539299"/>
            <a:ext cx="3417740" cy="1696102"/>
          </a:xfrm>
          <a:prstGeom prst="rect">
            <a:avLst/>
          </a:prstGeom>
          <a:effectLst>
            <a:outerShdw blurRad="63500" sx="102000" sy="102000" algn="ctr" rotWithShape="0">
              <a:prstClr val="black">
                <a:alpha val="40000"/>
              </a:prstClr>
            </a:outerShdw>
          </a:effectLst>
        </p:spPr>
      </p:pic>
      <p:pic>
        <p:nvPicPr>
          <p:cNvPr id="6" name="Picture 5">
            <a:extLst>
              <a:ext uri="{FF2B5EF4-FFF2-40B4-BE49-F238E27FC236}">
                <a16:creationId xmlns:a16="http://schemas.microsoft.com/office/drawing/2014/main" id="{CB5E2331-076A-4A97-A718-ACDA3E07D93C}"/>
              </a:ext>
            </a:extLst>
          </p:cNvPr>
          <p:cNvPicPr>
            <a:picLocks noChangeAspect="1"/>
          </p:cNvPicPr>
          <p:nvPr/>
        </p:nvPicPr>
        <p:blipFill rotWithShape="1">
          <a:blip r:embed="rId3"/>
          <a:srcRect t="14639"/>
          <a:stretch/>
        </p:blipFill>
        <p:spPr>
          <a:xfrm>
            <a:off x="9456773" y="1526573"/>
            <a:ext cx="2196511" cy="1690955"/>
          </a:xfrm>
          <a:prstGeom prst="rect">
            <a:avLst/>
          </a:prstGeom>
          <a:effectLst>
            <a:outerShdw blurRad="63500" sx="102000" sy="102000" algn="ctr" rotWithShape="0">
              <a:prstClr val="black">
                <a:alpha val="40000"/>
              </a:prstClr>
            </a:outerShdw>
          </a:effectLst>
        </p:spPr>
      </p:pic>
      <p:pic>
        <p:nvPicPr>
          <p:cNvPr id="7" name="Picture 6">
            <a:extLst>
              <a:ext uri="{FF2B5EF4-FFF2-40B4-BE49-F238E27FC236}">
                <a16:creationId xmlns:a16="http://schemas.microsoft.com/office/drawing/2014/main" id="{871E283A-085A-49E8-9E5E-9036357207B9}"/>
              </a:ext>
            </a:extLst>
          </p:cNvPr>
          <p:cNvPicPr>
            <a:picLocks noChangeAspect="1"/>
          </p:cNvPicPr>
          <p:nvPr/>
        </p:nvPicPr>
        <p:blipFill rotWithShape="1">
          <a:blip r:embed="rId4"/>
          <a:srcRect t="17376"/>
          <a:stretch/>
        </p:blipFill>
        <p:spPr>
          <a:xfrm>
            <a:off x="5891939" y="3723378"/>
            <a:ext cx="2380191" cy="2066004"/>
          </a:xfrm>
          <a:prstGeom prst="rect">
            <a:avLst/>
          </a:prstGeom>
          <a:effectLst>
            <a:outerShdw blurRad="63500" sx="102000" sy="102000" algn="ctr" rotWithShape="0">
              <a:prstClr val="black">
                <a:alpha val="40000"/>
              </a:prstClr>
            </a:outerShdw>
          </a:effectLst>
        </p:spPr>
      </p:pic>
      <p:pic>
        <p:nvPicPr>
          <p:cNvPr id="8" name="Picture 7">
            <a:extLst>
              <a:ext uri="{FF2B5EF4-FFF2-40B4-BE49-F238E27FC236}">
                <a16:creationId xmlns:a16="http://schemas.microsoft.com/office/drawing/2014/main" id="{D42C50DC-79B9-49B5-85EB-8787AFCE9550}"/>
              </a:ext>
            </a:extLst>
          </p:cNvPr>
          <p:cNvPicPr>
            <a:picLocks noChangeAspect="1"/>
          </p:cNvPicPr>
          <p:nvPr/>
        </p:nvPicPr>
        <p:blipFill rotWithShape="1">
          <a:blip r:embed="rId5"/>
          <a:srcRect t="16010"/>
          <a:stretch/>
        </p:blipFill>
        <p:spPr>
          <a:xfrm>
            <a:off x="8526838" y="3723378"/>
            <a:ext cx="3171459" cy="2066004"/>
          </a:xfrm>
          <a:prstGeom prst="rect">
            <a:avLst/>
          </a:prstGeom>
          <a:effectLst>
            <a:outerShdw blurRad="63500" sx="102000" sy="102000" algn="ctr" rotWithShape="0">
              <a:prstClr val="black">
                <a:alpha val="40000"/>
              </a:prstClr>
            </a:outerShdw>
          </a:effectLst>
        </p:spPr>
      </p:pic>
      <p:sp>
        <p:nvSpPr>
          <p:cNvPr id="14" name="TextBox 13">
            <a:extLst>
              <a:ext uri="{FF2B5EF4-FFF2-40B4-BE49-F238E27FC236}">
                <a16:creationId xmlns:a16="http://schemas.microsoft.com/office/drawing/2014/main" id="{CA02097F-0C0C-414B-94AB-3970E8FF6C7B}"/>
              </a:ext>
            </a:extLst>
          </p:cNvPr>
          <p:cNvSpPr txBox="1"/>
          <p:nvPr/>
        </p:nvSpPr>
        <p:spPr>
          <a:xfrm>
            <a:off x="5886921" y="1189189"/>
            <a:ext cx="371918" cy="369332"/>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dirty="0">
                <a:ln>
                  <a:noFill/>
                </a:ln>
                <a:solidFill>
                  <a:srgbClr val="FF0000"/>
                </a:solidFill>
                <a:effectLst/>
                <a:uLnTx/>
                <a:uFillTx/>
                <a:latin typeface="Arial Black" panose="020B0A04020102020204" pitchFamily="34" charset="0"/>
                <a:ea typeface="ＭＳ Ｐゴシック" pitchFamily="-106" charset="-128"/>
              </a:rPr>
              <a:t>1</a:t>
            </a:r>
          </a:p>
        </p:txBody>
      </p:sp>
      <p:sp>
        <p:nvSpPr>
          <p:cNvPr id="15" name="TextBox 14">
            <a:extLst>
              <a:ext uri="{FF2B5EF4-FFF2-40B4-BE49-F238E27FC236}">
                <a16:creationId xmlns:a16="http://schemas.microsoft.com/office/drawing/2014/main" id="{D6BFD9D6-7C2D-4210-A4F8-ABD7871DB71B}"/>
              </a:ext>
            </a:extLst>
          </p:cNvPr>
          <p:cNvSpPr txBox="1"/>
          <p:nvPr/>
        </p:nvSpPr>
        <p:spPr>
          <a:xfrm>
            <a:off x="9493804" y="1184623"/>
            <a:ext cx="371918" cy="369332"/>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kern="0" dirty="0">
                <a:solidFill>
                  <a:srgbClr val="FF0000"/>
                </a:solidFill>
                <a:latin typeface="Arial Black" panose="020B0A04020102020204" pitchFamily="34" charset="0"/>
                <a:ea typeface="ＭＳ Ｐゴシック" pitchFamily="-106" charset="-128"/>
              </a:rPr>
              <a:t>2</a:t>
            </a:r>
            <a:endParaRPr kumimoji="0" lang="en-US" b="0" i="0" strike="noStrike" kern="0" cap="none" spc="0" normalizeH="0" baseline="0" noProof="0" dirty="0">
              <a:ln>
                <a:noFill/>
              </a:ln>
              <a:solidFill>
                <a:srgbClr val="FF0000"/>
              </a:solidFill>
              <a:effectLst/>
              <a:uLnTx/>
              <a:uFillTx/>
              <a:latin typeface="Arial Black" panose="020B0A04020102020204" pitchFamily="34" charset="0"/>
              <a:ea typeface="ＭＳ Ｐゴシック" pitchFamily="-106" charset="-128"/>
            </a:endParaRPr>
          </a:p>
        </p:txBody>
      </p:sp>
      <p:sp>
        <p:nvSpPr>
          <p:cNvPr id="16" name="TextBox 15">
            <a:extLst>
              <a:ext uri="{FF2B5EF4-FFF2-40B4-BE49-F238E27FC236}">
                <a16:creationId xmlns:a16="http://schemas.microsoft.com/office/drawing/2014/main" id="{8E09A35A-3DCD-48A9-85D1-A287C4BB5C8E}"/>
              </a:ext>
            </a:extLst>
          </p:cNvPr>
          <p:cNvSpPr txBox="1"/>
          <p:nvPr/>
        </p:nvSpPr>
        <p:spPr>
          <a:xfrm>
            <a:off x="5886921" y="3392781"/>
            <a:ext cx="371918" cy="369332"/>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b="0" i="0" strike="noStrike" kern="0" cap="none" spc="0" normalizeH="0" baseline="0" noProof="0" dirty="0">
                <a:ln>
                  <a:noFill/>
                </a:ln>
                <a:solidFill>
                  <a:srgbClr val="FF0000"/>
                </a:solidFill>
                <a:effectLst/>
                <a:uLnTx/>
                <a:uFillTx/>
                <a:latin typeface="Arial Black" panose="020B0A04020102020204" pitchFamily="34" charset="0"/>
                <a:ea typeface="ＭＳ Ｐゴシック" pitchFamily="-106" charset="-128"/>
              </a:rPr>
              <a:t>3</a:t>
            </a:r>
          </a:p>
        </p:txBody>
      </p:sp>
      <p:sp>
        <p:nvSpPr>
          <p:cNvPr id="17" name="TextBox 16">
            <a:extLst>
              <a:ext uri="{FF2B5EF4-FFF2-40B4-BE49-F238E27FC236}">
                <a16:creationId xmlns:a16="http://schemas.microsoft.com/office/drawing/2014/main" id="{4B4E4987-22EF-494B-A37C-848DC6C43184}"/>
              </a:ext>
            </a:extLst>
          </p:cNvPr>
          <p:cNvSpPr txBox="1"/>
          <p:nvPr/>
        </p:nvSpPr>
        <p:spPr>
          <a:xfrm>
            <a:off x="8526838" y="3354046"/>
            <a:ext cx="371918" cy="369332"/>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lang="en-US" kern="0" dirty="0">
                <a:solidFill>
                  <a:srgbClr val="FF0000"/>
                </a:solidFill>
                <a:latin typeface="Arial Black" panose="020B0A04020102020204" pitchFamily="34" charset="0"/>
                <a:ea typeface="ＭＳ Ｐゴシック" pitchFamily="-106" charset="-128"/>
              </a:rPr>
              <a:t>4</a:t>
            </a:r>
            <a:endParaRPr kumimoji="0" lang="en-US" b="0" i="0" strike="noStrike" kern="0" cap="none" spc="0" normalizeH="0" baseline="0" noProof="0" dirty="0">
              <a:ln>
                <a:noFill/>
              </a:ln>
              <a:solidFill>
                <a:srgbClr val="FF0000"/>
              </a:solidFill>
              <a:effectLst/>
              <a:uLnTx/>
              <a:uFillTx/>
              <a:latin typeface="Arial Black" panose="020B0A04020102020204" pitchFamily="34" charset="0"/>
              <a:ea typeface="ＭＳ Ｐゴシック" pitchFamily="-106" charset="-128"/>
            </a:endParaRPr>
          </a:p>
        </p:txBody>
      </p:sp>
    </p:spTree>
    <p:extLst>
      <p:ext uri="{BB962C8B-B14F-4D97-AF65-F5344CB8AC3E}">
        <p14:creationId xmlns:p14="http://schemas.microsoft.com/office/powerpoint/2010/main" val="1090246630"/>
      </p:ext>
    </p:extLst>
  </p:cSld>
  <p:clrMapOvr>
    <a:masterClrMapping/>
  </p:clrMapOvr>
</p:sld>
</file>

<file path=ppt/theme/theme1.xml><?xml version="1.0" encoding="utf-8"?>
<a:theme xmlns:a="http://schemas.openxmlformats.org/drawingml/2006/main" name="Custom Design">
  <a:themeElements>
    <a:clrScheme name="Custom 1">
      <a:dk1>
        <a:srgbClr val="292934"/>
      </a:dk1>
      <a:lt1>
        <a:srgbClr val="FFFFFF"/>
      </a:lt1>
      <a:dk2>
        <a:srgbClr val="560A22"/>
      </a:dk2>
      <a:lt2>
        <a:srgbClr val="D2D2D2"/>
      </a:lt2>
      <a:accent1>
        <a:srgbClr val="B9B9B9"/>
      </a:accent1>
      <a:accent2>
        <a:srgbClr val="808080"/>
      </a:accent2>
      <a:accent3>
        <a:srgbClr val="990033"/>
      </a:accent3>
      <a:accent4>
        <a:srgbClr val="68001F"/>
      </a:accent4>
      <a:accent5>
        <a:srgbClr val="3E0013"/>
      </a:accent5>
      <a:accent6>
        <a:srgbClr val="343434"/>
      </a:accent6>
      <a:hlink>
        <a:srgbClr val="68001F"/>
      </a:hlink>
      <a:folHlink>
        <a:srgbClr val="68001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4225F2C437B84FB2CB1B53CE44FED8" ma:contentTypeVersion="11" ma:contentTypeDescription="Create a new document." ma:contentTypeScope="" ma:versionID="77007ba7e690719dce7c5e58ec34f707">
  <xsd:schema xmlns:xsd="http://www.w3.org/2001/XMLSchema" xmlns:xs="http://www.w3.org/2001/XMLSchema" xmlns:p="http://schemas.microsoft.com/office/2006/metadata/properties" xmlns:ns2="b089c0b1-911f-42f6-9e27-cfd6671853af" xmlns:ns3="7fd4a043-4f65-432a-8121-b2aa4e699c18" targetNamespace="http://schemas.microsoft.com/office/2006/metadata/properties" ma:root="true" ma:fieldsID="79c5a9c78f1c1728dd6bddd26fa4346f" ns2:_="" ns3:_="">
    <xsd:import namespace="b089c0b1-911f-42f6-9e27-cfd6671853af"/>
    <xsd:import namespace="7fd4a043-4f65-432a-8121-b2aa4e699c1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Status" minOccurs="0"/>
                <xsd:element ref="ns2:MediaServiceEventHashCode" minOccurs="0"/>
                <xsd:element ref="ns2:MediaServiceGenerationTim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89c0b1-911f-42f6-9e27-cfd6671853a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Status" ma:index="14" nillable="true" ma:displayName="Document Status" ma:default="Working Version" ma:internalName="Status">
      <xsd:simpleType>
        <xsd:restriction base="dms:Choice">
          <xsd:enumeration value="Working Version"/>
          <xsd:enumeration value="Final Version"/>
          <xsd:enumeration value="Reviewed &amp; Approved"/>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d4a043-4f65-432a-8121-b2aa4e699c18"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b089c0b1-911f-42f6-9e27-cfd6671853af">Working Version</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1AFC25-E46C-41B9-81B3-6D3A8D842E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89c0b1-911f-42f6-9e27-cfd6671853af"/>
    <ds:schemaRef ds:uri="7fd4a043-4f65-432a-8121-b2aa4e699c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F7B1BC-9B9E-4451-A72F-78E816CF8615}">
  <ds:schemaRefs>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purl.org/dc/elements/1.1/"/>
    <ds:schemaRef ds:uri="http://purl.org/dc/terms/"/>
    <ds:schemaRef ds:uri="7fd4a043-4f65-432a-8121-b2aa4e699c18"/>
    <ds:schemaRef ds:uri="b089c0b1-911f-42f6-9e27-cfd6671853af"/>
    <ds:schemaRef ds:uri="http://purl.org/dc/dcmitype/"/>
  </ds:schemaRefs>
</ds:datastoreItem>
</file>

<file path=customXml/itemProps3.xml><?xml version="1.0" encoding="utf-8"?>
<ds:datastoreItem xmlns:ds="http://schemas.openxmlformats.org/officeDocument/2006/customXml" ds:itemID="{F6C6CF02-3ECD-4BFA-9541-9A0AB1AAD8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58767</TotalTime>
  <Words>1080</Words>
  <Application>Microsoft Office PowerPoint</Application>
  <PresentationFormat>Widescreen</PresentationFormat>
  <Paragraphs>147</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Black</vt:lpstr>
      <vt:lpstr>Calibri</vt:lpstr>
      <vt:lpstr>Verdana</vt:lpstr>
      <vt:lpstr>Wingdings</vt:lpstr>
      <vt:lpstr>Custom Design</vt:lpstr>
      <vt:lpstr>PlanUW Implementation</vt:lpstr>
      <vt:lpstr>SmartView Forms and Grids</vt:lpstr>
      <vt:lpstr>What is a Webform?</vt:lpstr>
      <vt:lpstr>What is an Ad Hoc grid?</vt:lpstr>
      <vt:lpstr>Build-Your-Own POV</vt:lpstr>
      <vt:lpstr>Customize the Grid</vt:lpstr>
      <vt:lpstr>Submit Data</vt:lpstr>
      <vt:lpstr>Business Rules and Data Pushes</vt:lpstr>
      <vt:lpstr>Opening Reports From the Web in SmartView</vt:lpstr>
      <vt:lpstr>Opening Reports Directly from SmartView</vt:lpstr>
      <vt:lpstr>End Users: Roles and Responsibilities</vt:lpstr>
      <vt:lpstr>Webform vs Ad Hoc: Pros and Cons</vt:lpstr>
      <vt:lpstr>I still want to enter data via Ad Hoc…</vt:lpstr>
      <vt:lpstr>Setting User Variables as a Power Users</vt:lpstr>
    </vt:vector>
  </TitlesOfParts>
  <Company>UWSA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and Research:</dc:title>
  <dc:creator>Todd Bailey</dc:creator>
  <cp:lastModifiedBy>Ryan Hayes</cp:lastModifiedBy>
  <cp:revision>743</cp:revision>
  <cp:lastPrinted>2018-05-10T14:06:09Z</cp:lastPrinted>
  <dcterms:created xsi:type="dcterms:W3CDTF">2017-02-22T19:20:28Z</dcterms:created>
  <dcterms:modified xsi:type="dcterms:W3CDTF">2019-03-18T21:52:33Z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0x010100174225F2C437B84FB2CB1B53CE44FED8</vt:lpwstr>
  </property>
</Properties>
</file>