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7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0612" autoAdjust="0"/>
  </p:normalViewPr>
  <p:slideViewPr>
    <p:cSldViewPr snapToGrid="0">
      <p:cViewPr varScale="1">
        <p:scale>
          <a:sx n="103" d="100"/>
          <a:sy n="103" d="100"/>
        </p:scale>
        <p:origin x="7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5320" y="15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4483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1504" y="3517900"/>
            <a:ext cx="2281304" cy="334010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Autofit/>
          </a:bodyPr>
          <a:lstStyle>
            <a:lvl1pPr>
              <a:defRPr lang="en-US" sz="3600" b="0" i="0" kern="1200" spc="150" baseline="0" dirty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C31FC4-A6DF-E6C1-EC93-BF0A7F97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057" y="0"/>
            <a:ext cx="4911723" cy="719256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790E1-0C6C-65D7-60F5-0A2DA7A67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837" y="136525"/>
            <a:ext cx="4542008" cy="1633816"/>
          </a:xfrm>
          <a:prstGeom prst="rect">
            <a:avLst/>
          </a:prstGeom>
        </p:spPr>
      </p:pic>
      <p:pic>
        <p:nvPicPr>
          <p:cNvPr id="12" name="Picture 11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C2829333-B478-FC03-34A5-9F2CA1C402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5072" y="-713480"/>
            <a:ext cx="4104622" cy="53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63D0-7C5C-3A46-8B2D-F048FF388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E5F9AA-67F0-044C-9AE1-3D4727AD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- no 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F371B3-0F7E-E2E4-6D9D-8CB96EF6A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225675"/>
            <a:ext cx="8691562" cy="2630488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12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F371B3-0F7E-E2E4-6D9D-8CB96EF6A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225675"/>
            <a:ext cx="8691562" cy="2630488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0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no 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94F3-73A4-C671-D3C0-56694CD0D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3788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C00AE6-258D-21AD-BD29-E4CA24403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086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8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94F3-73A4-C671-D3C0-56694CD0D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3788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C00AE6-258D-21AD-BD29-E4CA24403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086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7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no line graphic - for image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for image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4483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1504" y="3517900"/>
            <a:ext cx="2281304" cy="334010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085256"/>
            <a:ext cx="6696075" cy="1909763"/>
          </a:xfrm>
        </p:spPr>
        <p:txBody>
          <a:bodyPr anchor="b">
            <a:noAutofit/>
          </a:bodyPr>
          <a:lstStyle>
            <a:lvl1pPr>
              <a:defRPr lang="en-US" sz="3600" b="0" i="0" kern="1200" spc="150" baseline="0" dirty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57724" y="4231190"/>
            <a:ext cx="6696074" cy="36512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Get more information: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C31FC4-A6DF-E6C1-EC93-BF0A7F97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057" y="0"/>
            <a:ext cx="4911723" cy="719256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790E1-0C6C-65D7-60F5-0A2DA7A67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837" y="136525"/>
            <a:ext cx="4542008" cy="1633816"/>
          </a:xfrm>
          <a:prstGeom prst="rect">
            <a:avLst/>
          </a:prstGeom>
        </p:spPr>
      </p:pic>
      <p:pic>
        <p:nvPicPr>
          <p:cNvPr id="3" name="Picture 2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C22FA0D8-7AD2-129B-8354-FD96CAAD76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5072" y="-713480"/>
            <a:ext cx="4104622" cy="53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7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FC730565-3BF3-F023-EB63-C49A072E1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411" y="99664"/>
            <a:ext cx="1059881" cy="11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5" r:id="rId2"/>
    <p:sldLayoutId id="2147483669" r:id="rId3"/>
    <p:sldLayoutId id="2147483676" r:id="rId4"/>
    <p:sldLayoutId id="2147483670" r:id="rId5"/>
    <p:sldLayoutId id="2147483677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 baseline="0">
          <a:solidFill>
            <a:schemeClr val="tx1"/>
          </a:solidFill>
          <a:latin typeface="Open Sans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3E69-05FF-A0FD-F65B-69ECA0AF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227" y="3107857"/>
            <a:ext cx="6696075" cy="1280159"/>
          </a:xfrm>
        </p:spPr>
        <p:txBody>
          <a:bodyPr/>
          <a:lstStyle/>
          <a:p>
            <a:r>
              <a:rPr lang="en-US" b="1" dirty="0"/>
              <a:t>Plan UW - the redwood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357A9-7514-CC11-DEB3-95E75E987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872" y="6159498"/>
            <a:ext cx="117011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1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BA3-F8FE-48F9-29D6-E6FF772E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993" y="256963"/>
            <a:ext cx="8621484" cy="853380"/>
          </a:xfrm>
        </p:spPr>
        <p:txBody>
          <a:bodyPr/>
          <a:lstStyle/>
          <a:p>
            <a:r>
              <a:rPr lang="en-US" sz="2400" b="1" dirty="0"/>
              <a:t>Filter option on columns</a:t>
            </a:r>
            <a:br>
              <a:rPr lang="en-US" sz="1800" b="1" dirty="0"/>
            </a:b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FBD2D-02D3-C616-346F-3D108ADC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67" y="6291023"/>
            <a:ext cx="1170533" cy="56697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65DC9CD-9D5C-AF41-8E69-F67863A58F11}"/>
              </a:ext>
            </a:extLst>
          </p:cNvPr>
          <p:cNvSpPr txBox="1"/>
          <p:nvPr/>
        </p:nvSpPr>
        <p:spPr>
          <a:xfrm>
            <a:off x="587141" y="2413337"/>
            <a:ext cx="2223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Hover cursor over top right corner of column title for filter to appear. Click on filter to access filter menu.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688A8-182E-885B-70B2-2C95F9DD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46" y="1156364"/>
            <a:ext cx="8368912" cy="51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08CD-9A03-D487-B4F6-577CFD57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4" y="2085256"/>
            <a:ext cx="6696075" cy="1525691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511A0-A0F6-3011-923B-D0C7F5262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Please send any questions to PlanUW@uwsa.edu.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CB131-EA2C-C592-5F05-19082D73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67" y="6291023"/>
            <a:ext cx="117053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5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6D4B-DC96-8F12-4252-E8DD420EF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Notable Changes in Redwood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2C07A-BA0F-3D64-F577-AB5EE7DDB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050182"/>
            <a:ext cx="8691562" cy="39078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‘look’ but functionality remains the same.</a:t>
            </a:r>
          </a:p>
          <a:p>
            <a:r>
              <a:rPr lang="en-US" dirty="0"/>
              <a:t>Forms and Reports tabs are located at the bottom of the page.</a:t>
            </a:r>
          </a:p>
          <a:p>
            <a:r>
              <a:rPr lang="en-US" dirty="0"/>
              <a:t>Forms Point of View (POV) items are selected from dropdown menu and render instantly once selected. </a:t>
            </a:r>
          </a:p>
          <a:p>
            <a:r>
              <a:rPr lang="en-US" dirty="0"/>
              <a:t>‘Actions’ dropdown limited but functionality is found elsewhere on the form. </a:t>
            </a:r>
          </a:p>
          <a:p>
            <a:r>
              <a:rPr lang="en-US" dirty="0"/>
              <a:t>Filter option on columns.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63746-D018-A469-2061-A9ABCD56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500" y="6168829"/>
            <a:ext cx="117011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6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BA3-F8FE-48F9-29D6-E6FF772E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405" y="284955"/>
            <a:ext cx="8964331" cy="788065"/>
          </a:xfrm>
        </p:spPr>
        <p:txBody>
          <a:bodyPr/>
          <a:lstStyle/>
          <a:p>
            <a:r>
              <a:rPr lang="en-US" b="1" dirty="0"/>
              <a:t>New ‘Look’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9A09D-9E0A-8917-88B0-A0938E3AF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3" y="1269998"/>
            <a:ext cx="9219984" cy="5021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FBD2D-02D3-C616-346F-3D108ADC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467" y="6291023"/>
            <a:ext cx="117053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0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BA3-F8FE-48F9-29D6-E6FF772E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993" y="256963"/>
            <a:ext cx="8621484" cy="853380"/>
          </a:xfrm>
        </p:spPr>
        <p:txBody>
          <a:bodyPr/>
          <a:lstStyle/>
          <a:p>
            <a:r>
              <a:rPr lang="en-US" sz="3200" b="1" dirty="0"/>
              <a:t>Form and Review tabs located at the bottom of the page.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FBD2D-02D3-C616-346F-3D108ADC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67" y="6291023"/>
            <a:ext cx="1170533" cy="566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FA508-78A6-A01D-8A60-3F3204AC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174" y="1035089"/>
            <a:ext cx="9981398" cy="52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BA3-F8FE-48F9-29D6-E6FF772E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993" y="256963"/>
            <a:ext cx="8621484" cy="853380"/>
          </a:xfrm>
        </p:spPr>
        <p:txBody>
          <a:bodyPr/>
          <a:lstStyle/>
          <a:p>
            <a:r>
              <a:rPr lang="en-US" sz="2400" b="1" dirty="0"/>
              <a:t>Point of View (POV) items are selected from dropdown menu (or member selector) and render instantly once selected.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FBD2D-02D3-C616-346F-3D108ADC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67" y="6291023"/>
            <a:ext cx="1170533" cy="566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05EB5-8A1E-AEE0-44AF-5C3BC8B16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79" y="1079848"/>
            <a:ext cx="9509760" cy="52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0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BA3-F8FE-48F9-29D6-E6FF772E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993" y="256963"/>
            <a:ext cx="8621484" cy="853380"/>
          </a:xfrm>
        </p:spPr>
        <p:txBody>
          <a:bodyPr/>
          <a:lstStyle/>
          <a:p>
            <a:r>
              <a:rPr lang="en-US" sz="2400" b="1" dirty="0"/>
              <a:t>‘Actions’ dropdown limited but functionality is found elsewhere on the form. 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FBD2D-02D3-C616-346F-3D108ADC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67" y="6291023"/>
            <a:ext cx="1170533" cy="566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F6037-0CD2-BEC4-943A-7A71C2923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51" y="1787091"/>
            <a:ext cx="2462862" cy="3283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7CC38E-9644-44E7-BDE3-04E38BF9F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143" y="4812700"/>
            <a:ext cx="1498470" cy="147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302146-3BCA-F24A-EF5F-0E9606A24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322" y="2370064"/>
            <a:ext cx="2910322" cy="30871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F69552-9F1F-AF0E-A558-3E03D76D4966}"/>
              </a:ext>
            </a:extLst>
          </p:cNvPr>
          <p:cNvSpPr/>
          <p:nvPr/>
        </p:nvSpPr>
        <p:spPr>
          <a:xfrm>
            <a:off x="1848051" y="1559293"/>
            <a:ext cx="3205212" cy="4889633"/>
          </a:xfrm>
          <a:prstGeom prst="rect">
            <a:avLst/>
          </a:prstGeom>
          <a:noFill/>
          <a:ln w="28575">
            <a:solidFill>
              <a:srgbClr val="0057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81E925-E7EB-466A-624A-25167AC3A208}"/>
              </a:ext>
            </a:extLst>
          </p:cNvPr>
          <p:cNvSpPr/>
          <p:nvPr/>
        </p:nvSpPr>
        <p:spPr>
          <a:xfrm>
            <a:off x="6788877" y="1983769"/>
            <a:ext cx="3205212" cy="3859730"/>
          </a:xfrm>
          <a:prstGeom prst="rect">
            <a:avLst/>
          </a:prstGeom>
          <a:noFill/>
          <a:ln w="28575">
            <a:solidFill>
              <a:srgbClr val="0057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7586C-F962-13E4-964A-5E43F33997DA}"/>
              </a:ext>
            </a:extLst>
          </p:cNvPr>
          <p:cNvSpPr txBox="1"/>
          <p:nvPr/>
        </p:nvSpPr>
        <p:spPr>
          <a:xfrm>
            <a:off x="3163864" y="1189961"/>
            <a:ext cx="57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3752D-C904-7CF2-E727-3A9D2D7605DF}"/>
              </a:ext>
            </a:extLst>
          </p:cNvPr>
          <p:cNvSpPr txBox="1"/>
          <p:nvPr/>
        </p:nvSpPr>
        <p:spPr>
          <a:xfrm>
            <a:off x="5370897" y="3628724"/>
            <a:ext cx="83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B1CBE7-6048-C372-7879-13DF526AECDE}"/>
              </a:ext>
            </a:extLst>
          </p:cNvPr>
          <p:cNvSpPr txBox="1"/>
          <p:nvPr/>
        </p:nvSpPr>
        <p:spPr>
          <a:xfrm>
            <a:off x="7894249" y="1614437"/>
            <a:ext cx="102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1382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BA3-F8FE-48F9-29D6-E6FF772E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993" y="256963"/>
            <a:ext cx="8621484" cy="853380"/>
          </a:xfrm>
        </p:spPr>
        <p:txBody>
          <a:bodyPr/>
          <a:lstStyle/>
          <a:p>
            <a:r>
              <a:rPr lang="en-US" sz="2400" b="1" dirty="0"/>
              <a:t>‘Actions’ dropdown limited but functionality is found elsewhere on the form – Continued.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FBD2D-02D3-C616-346F-3D108ADC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67" y="6291023"/>
            <a:ext cx="1170533" cy="566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DE558D-8781-BFC1-E40B-0F57E520E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701" y="1510025"/>
            <a:ext cx="7931598" cy="421700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5B8AAF-FE2F-0CA4-5B5A-8FBFA7EB80FC}"/>
              </a:ext>
            </a:extLst>
          </p:cNvPr>
          <p:cNvCxnSpPr>
            <a:cxnSpLocks/>
          </p:cNvCxnSpPr>
          <p:nvPr/>
        </p:nvCxnSpPr>
        <p:spPr>
          <a:xfrm>
            <a:off x="3651344" y="3599278"/>
            <a:ext cx="0" cy="67193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6F3F00-1A25-94DC-95A1-ACD0FF8F2D14}"/>
              </a:ext>
            </a:extLst>
          </p:cNvPr>
          <p:cNvCxnSpPr>
            <a:cxnSpLocks/>
          </p:cNvCxnSpPr>
          <p:nvPr/>
        </p:nvCxnSpPr>
        <p:spPr>
          <a:xfrm flipV="1">
            <a:off x="3927107" y="2589196"/>
            <a:ext cx="0" cy="83980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AD09C6-8657-CECA-6E7F-EE14D68B90F6}"/>
              </a:ext>
            </a:extLst>
          </p:cNvPr>
          <p:cNvCxnSpPr>
            <a:cxnSpLocks/>
          </p:cNvCxnSpPr>
          <p:nvPr/>
        </p:nvCxnSpPr>
        <p:spPr>
          <a:xfrm>
            <a:off x="4225972" y="3618529"/>
            <a:ext cx="0" cy="6526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62ECA8-7DD2-AA10-8847-9837318F30FC}"/>
              </a:ext>
            </a:extLst>
          </p:cNvPr>
          <p:cNvCxnSpPr>
            <a:cxnSpLocks/>
          </p:cNvCxnSpPr>
          <p:nvPr/>
        </p:nvCxnSpPr>
        <p:spPr>
          <a:xfrm flipV="1">
            <a:off x="4517617" y="2589196"/>
            <a:ext cx="0" cy="82949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D51153-2251-B9C9-B903-BA3DE6FEB07C}"/>
              </a:ext>
            </a:extLst>
          </p:cNvPr>
          <p:cNvCxnSpPr>
            <a:cxnSpLocks/>
          </p:cNvCxnSpPr>
          <p:nvPr/>
        </p:nvCxnSpPr>
        <p:spPr>
          <a:xfrm>
            <a:off x="4812631" y="3599278"/>
            <a:ext cx="0" cy="67193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E7846B-E300-052F-DD36-46A4F047C170}"/>
              </a:ext>
            </a:extLst>
          </p:cNvPr>
          <p:cNvCxnSpPr>
            <a:cxnSpLocks/>
          </p:cNvCxnSpPr>
          <p:nvPr/>
        </p:nvCxnSpPr>
        <p:spPr>
          <a:xfrm flipV="1">
            <a:off x="5098020" y="2589196"/>
            <a:ext cx="0" cy="83980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3E46548-FF99-8820-9C19-5C3742E8B74A}"/>
              </a:ext>
            </a:extLst>
          </p:cNvPr>
          <p:cNvSpPr txBox="1"/>
          <p:nvPr/>
        </p:nvSpPr>
        <p:spPr>
          <a:xfrm>
            <a:off x="3551964" y="4271211"/>
            <a:ext cx="1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E4EFD9-24CE-4C4A-12F9-BACB5C9C5128}"/>
              </a:ext>
            </a:extLst>
          </p:cNvPr>
          <p:cNvSpPr txBox="1"/>
          <p:nvPr/>
        </p:nvSpPr>
        <p:spPr>
          <a:xfrm>
            <a:off x="4122259" y="4271209"/>
            <a:ext cx="1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426F4C-A7C1-924A-4174-E29C380A05AA}"/>
              </a:ext>
            </a:extLst>
          </p:cNvPr>
          <p:cNvSpPr txBox="1"/>
          <p:nvPr/>
        </p:nvSpPr>
        <p:spPr>
          <a:xfrm>
            <a:off x="4713251" y="4271209"/>
            <a:ext cx="1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2882FF-C397-9644-F435-5D5532532A56}"/>
              </a:ext>
            </a:extLst>
          </p:cNvPr>
          <p:cNvSpPr txBox="1"/>
          <p:nvPr/>
        </p:nvSpPr>
        <p:spPr>
          <a:xfrm>
            <a:off x="4998640" y="2281419"/>
            <a:ext cx="1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D834AF-07ED-C140-786F-5573274D2192}"/>
              </a:ext>
            </a:extLst>
          </p:cNvPr>
          <p:cNvSpPr txBox="1"/>
          <p:nvPr/>
        </p:nvSpPr>
        <p:spPr>
          <a:xfrm>
            <a:off x="4412585" y="2281418"/>
            <a:ext cx="1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8C2C9-6522-AB4B-EC05-B9D40587E7D1}"/>
              </a:ext>
            </a:extLst>
          </p:cNvPr>
          <p:cNvSpPr txBox="1"/>
          <p:nvPr/>
        </p:nvSpPr>
        <p:spPr>
          <a:xfrm>
            <a:off x="3832183" y="2281418"/>
            <a:ext cx="1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5DC9CD-9D5C-AF41-8E69-F67863A58F11}"/>
              </a:ext>
            </a:extLst>
          </p:cNvPr>
          <p:cNvSpPr txBox="1"/>
          <p:nvPr/>
        </p:nvSpPr>
        <p:spPr>
          <a:xfrm>
            <a:off x="952901" y="2281417"/>
            <a:ext cx="1691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Adjust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Grid Spread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Comments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Line Item Details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Change History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Undo</a:t>
            </a:r>
          </a:p>
        </p:txBody>
      </p:sp>
    </p:spTree>
    <p:extLst>
      <p:ext uri="{BB962C8B-B14F-4D97-AF65-F5344CB8AC3E}">
        <p14:creationId xmlns:p14="http://schemas.microsoft.com/office/powerpoint/2010/main" val="227242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BA3-F8FE-48F9-29D6-E6FF772E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993" y="256963"/>
            <a:ext cx="8621484" cy="853380"/>
          </a:xfrm>
        </p:spPr>
        <p:txBody>
          <a:bodyPr/>
          <a:lstStyle/>
          <a:p>
            <a:r>
              <a:rPr lang="en-US" sz="2400" b="1" dirty="0"/>
              <a:t>‘Actions’ dropdown limited but functionality is found elsewhere on the form – Continued.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FBD2D-02D3-C616-346F-3D108ADC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67" y="6291023"/>
            <a:ext cx="1170533" cy="56697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65DC9CD-9D5C-AF41-8E69-F67863A58F11}"/>
              </a:ext>
            </a:extLst>
          </p:cNvPr>
          <p:cNvSpPr txBox="1"/>
          <p:nvPr/>
        </p:nvSpPr>
        <p:spPr>
          <a:xfrm>
            <a:off x="702645" y="2413337"/>
            <a:ext cx="2223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‘Right’ click in any </a:t>
            </a:r>
            <a:r>
              <a:rPr lang="en-US" u="sng" dirty="0">
                <a:solidFill>
                  <a:srgbClr val="C00000"/>
                </a:solidFill>
              </a:rPr>
              <a:t>editable</a:t>
            </a:r>
            <a:r>
              <a:rPr lang="en-US" dirty="0">
                <a:solidFill>
                  <a:srgbClr val="C00000"/>
                </a:solidFill>
              </a:rPr>
              <a:t> cell for additional items such as Open Budget Accounts and Remove Opened Budget Accounts.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BE0F9-8A76-9A32-ADB8-BDF19D31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33" y="1280160"/>
            <a:ext cx="8104471" cy="50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0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BA3-F8FE-48F9-29D6-E6FF772E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993" y="256963"/>
            <a:ext cx="8621484" cy="853380"/>
          </a:xfrm>
        </p:spPr>
        <p:txBody>
          <a:bodyPr/>
          <a:lstStyle/>
          <a:p>
            <a:r>
              <a:rPr lang="en-US" sz="2400" b="1" dirty="0"/>
              <a:t>‘Actions’ dropdown limited but functionality is found elsewhere on the form – Continued.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FBD2D-02D3-C616-346F-3D108ADC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67" y="6291023"/>
            <a:ext cx="1170533" cy="56697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65DC9CD-9D5C-AF41-8E69-F67863A58F11}"/>
              </a:ext>
            </a:extLst>
          </p:cNvPr>
          <p:cNvSpPr txBox="1"/>
          <p:nvPr/>
        </p:nvSpPr>
        <p:spPr>
          <a:xfrm>
            <a:off x="750771" y="2432588"/>
            <a:ext cx="2223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Also, ‘Right’ click in any </a:t>
            </a:r>
            <a:r>
              <a:rPr lang="en-US" u="sng" dirty="0">
                <a:solidFill>
                  <a:srgbClr val="C00000"/>
                </a:solidFill>
              </a:rPr>
              <a:t>non-editable</a:t>
            </a:r>
            <a:r>
              <a:rPr lang="en-US" dirty="0">
                <a:solidFill>
                  <a:srgbClr val="C00000"/>
                </a:solidFill>
              </a:rPr>
              <a:t> cell to Open Budget Accounts or Remove Opened Budget Accounts.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9C056-29DD-862D-FE55-CD404375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86" y="1328286"/>
            <a:ext cx="7998594" cy="49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52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ities of Wisconsin">
      <a:dk1>
        <a:srgbClr val="000000"/>
      </a:dk1>
      <a:lt1>
        <a:srgbClr val="FFFFFF"/>
      </a:lt1>
      <a:dk2>
        <a:srgbClr val="02465F"/>
      </a:dk2>
      <a:lt2>
        <a:srgbClr val="005777"/>
      </a:lt2>
      <a:accent1>
        <a:srgbClr val="A0A0A0"/>
      </a:accent1>
      <a:accent2>
        <a:srgbClr val="D34427"/>
      </a:accent2>
      <a:accent3>
        <a:srgbClr val="777679"/>
      </a:accent3>
      <a:accent4>
        <a:srgbClr val="F3BD15"/>
      </a:accent4>
      <a:accent5>
        <a:srgbClr val="003764"/>
      </a:accent5>
      <a:accent6>
        <a:srgbClr val="59833A"/>
      </a:accent6>
      <a:hlink>
        <a:srgbClr val="005777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Win32_SL_V2" id="{0E60AB4E-417B-45C1-9301-1C9D3943EB7F}" vid="{199B3929-907A-4692-88BF-6063DC97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69b066-086d-4de0-a681-34a8e8f3d358" xsi:nil="true"/>
    <lcf76f155ced4ddcb4097134ff3c332f xmlns="98170924-2421-4416-8d49-6811adc7f3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2B4E29B94874BB72BB0BD822DCD0E" ma:contentTypeVersion="9" ma:contentTypeDescription="Create a new document." ma:contentTypeScope="" ma:versionID="5e801b24d65e7d220c056cb22d0b6095">
  <xsd:schema xmlns:xsd="http://www.w3.org/2001/XMLSchema" xmlns:xs="http://www.w3.org/2001/XMLSchema" xmlns:p="http://schemas.microsoft.com/office/2006/metadata/properties" xmlns:ns2="98170924-2421-4416-8d49-6811adc7f3f7" xmlns:ns3="6369b066-086d-4de0-a681-34a8e8f3d358" targetNamespace="http://schemas.microsoft.com/office/2006/metadata/properties" ma:root="true" ma:fieldsID="3c5cd3c84bb2e16d120ebc1fec2947d3" ns2:_="" ns3:_="">
    <xsd:import namespace="98170924-2421-4416-8d49-6811adc7f3f7"/>
    <xsd:import namespace="6369b066-086d-4de0-a681-34a8e8f3d35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70924-2421-4416-8d49-6811adc7f3f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94ed12e-d0ae-4c48-9c60-b73286a1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9b066-086d-4de0-a681-34a8e8f3d35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ac84a01-11af-45bc-9e8d-de3aa723fe13}" ma:internalName="TaxCatchAll" ma:showField="CatchAllData" ma:web="6369b066-086d-4de0-a681-34a8e8f3d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8A5EB6-E9B8-417D-B09E-03811FBC9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5CEF65-757A-4D05-90BA-ED40BC2E51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6369b066-086d-4de0-a681-34a8e8f3d358"/>
    <ds:schemaRef ds:uri="98170924-2421-4416-8d49-6811adc7f3f7"/>
  </ds:schemaRefs>
</ds:datastoreItem>
</file>

<file path=customXml/itemProps3.xml><?xml version="1.0" encoding="utf-8"?>
<ds:datastoreItem xmlns:ds="http://schemas.openxmlformats.org/officeDocument/2006/customXml" ds:itemID="{D669E9A2-DA65-462A-9786-6DF8C3B2C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170924-2421-4416-8d49-6811adc7f3f7"/>
    <ds:schemaRef ds:uri="6369b066-086d-4de0-a681-34a8e8f3d3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20291</TotalTime>
  <Words>273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 Light</vt:lpstr>
      <vt:lpstr>Custom</vt:lpstr>
      <vt:lpstr>Plan UW - the redwood experience</vt:lpstr>
      <vt:lpstr>Notable Changes in Redwood</vt:lpstr>
      <vt:lpstr>New ‘Look’ </vt:lpstr>
      <vt:lpstr>Form and Review tabs located at the bottom of the page. </vt:lpstr>
      <vt:lpstr>Point of View (POV) items are selected from dropdown menu (or member selector) and render instantly once selected.</vt:lpstr>
      <vt:lpstr>‘Actions’ dropdown limited but functionality is found elsewhere on the form. </vt:lpstr>
      <vt:lpstr>‘Actions’ dropdown limited but functionality is found elsewhere on the form – Continued.</vt:lpstr>
      <vt:lpstr>‘Actions’ dropdown limited but functionality is found elsewhere on the form – Continued.</vt:lpstr>
      <vt:lpstr>‘Actions’ dropdown limited but functionality is found elsewhere on the form – Continued.</vt:lpstr>
      <vt:lpstr>Filter option on columns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White Background</dc:title>
  <dc:creator>Tom Thieding</dc:creator>
  <cp:lastModifiedBy>Jennifer Goytowski</cp:lastModifiedBy>
  <cp:revision>21</cp:revision>
  <dcterms:created xsi:type="dcterms:W3CDTF">2023-10-03T00:22:44Z</dcterms:created>
  <dcterms:modified xsi:type="dcterms:W3CDTF">2024-01-17T18:13:30Z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0x0101000DD2B4E29B94874BB72BB0BD822DCD0E</vt:lpwstr>
  </property>
  <property fmtid="{D5CDD505-2E9C-101B-9397-08002B2CF9AE}" pid="3" name="MediaServiceImageTags">
    <vt:lpwstr/>
  </property>
</Properties>
</file>