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omments/comment1.xml" ContentType="application/vnd.openxmlformats-officedocument.presentationml.comments+xml"/>
  <Override PartName="/ppt/tags/tag12.xml" ContentType="application/vnd.openxmlformats-officedocument.presentationml.tags+xml"/>
  <Override PartName="/ppt/tags/tag13.xml" ContentType="application/vnd.openxmlformats-officedocument.presentationml.tags+xml"/>
  <Override PartName="/ppt/comments/comment2.xml" ContentType="application/vnd.openxmlformats-officedocument.presentationml.comments+xml"/>
  <Override PartName="/ppt/theme/themeOverride3.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comments/comment3.xml" ContentType="application/vnd.openxmlformats-officedocument.presentationml.comment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95"/>
  </p:notesMasterIdLst>
  <p:sldIdLst>
    <p:sldId id="833" r:id="rId5"/>
    <p:sldId id="768" r:id="rId6"/>
    <p:sldId id="845" r:id="rId7"/>
    <p:sldId id="769" r:id="rId8"/>
    <p:sldId id="774" r:id="rId9"/>
    <p:sldId id="791" r:id="rId10"/>
    <p:sldId id="793" r:id="rId11"/>
    <p:sldId id="794" r:id="rId12"/>
    <p:sldId id="795" r:id="rId13"/>
    <p:sldId id="796" r:id="rId14"/>
    <p:sldId id="846" r:id="rId15"/>
    <p:sldId id="847" r:id="rId16"/>
    <p:sldId id="848" r:id="rId17"/>
    <p:sldId id="849" r:id="rId18"/>
    <p:sldId id="807" r:id="rId19"/>
    <p:sldId id="850" r:id="rId20"/>
    <p:sldId id="851" r:id="rId21"/>
    <p:sldId id="946" r:id="rId22"/>
    <p:sldId id="857" r:id="rId23"/>
    <p:sldId id="902" r:id="rId24"/>
    <p:sldId id="858" r:id="rId25"/>
    <p:sldId id="859" r:id="rId26"/>
    <p:sldId id="862" r:id="rId27"/>
    <p:sldId id="863" r:id="rId28"/>
    <p:sldId id="864" r:id="rId29"/>
    <p:sldId id="865" r:id="rId30"/>
    <p:sldId id="866" r:id="rId31"/>
    <p:sldId id="867" r:id="rId32"/>
    <p:sldId id="868" r:id="rId33"/>
    <p:sldId id="869" r:id="rId34"/>
    <p:sldId id="870" r:id="rId35"/>
    <p:sldId id="871" r:id="rId36"/>
    <p:sldId id="872" r:id="rId37"/>
    <p:sldId id="873" r:id="rId38"/>
    <p:sldId id="874" r:id="rId39"/>
    <p:sldId id="875" r:id="rId40"/>
    <p:sldId id="876" r:id="rId41"/>
    <p:sldId id="877" r:id="rId42"/>
    <p:sldId id="878" r:id="rId43"/>
    <p:sldId id="879" r:id="rId44"/>
    <p:sldId id="880" r:id="rId45"/>
    <p:sldId id="881" r:id="rId46"/>
    <p:sldId id="882" r:id="rId47"/>
    <p:sldId id="883" r:id="rId48"/>
    <p:sldId id="884" r:id="rId49"/>
    <p:sldId id="885" r:id="rId50"/>
    <p:sldId id="886" r:id="rId51"/>
    <p:sldId id="887" r:id="rId52"/>
    <p:sldId id="888" r:id="rId53"/>
    <p:sldId id="889" r:id="rId54"/>
    <p:sldId id="890" r:id="rId55"/>
    <p:sldId id="891" r:id="rId56"/>
    <p:sldId id="892" r:id="rId57"/>
    <p:sldId id="893" r:id="rId58"/>
    <p:sldId id="894" r:id="rId59"/>
    <p:sldId id="895" r:id="rId60"/>
    <p:sldId id="896" r:id="rId61"/>
    <p:sldId id="897" r:id="rId62"/>
    <p:sldId id="898" r:id="rId63"/>
    <p:sldId id="899" r:id="rId64"/>
    <p:sldId id="947" r:id="rId65"/>
    <p:sldId id="911" r:id="rId66"/>
    <p:sldId id="912" r:id="rId67"/>
    <p:sldId id="913" r:id="rId68"/>
    <p:sldId id="934" r:id="rId69"/>
    <p:sldId id="922" r:id="rId70"/>
    <p:sldId id="924" r:id="rId71"/>
    <p:sldId id="925" r:id="rId72"/>
    <p:sldId id="926" r:id="rId73"/>
    <p:sldId id="927" r:id="rId74"/>
    <p:sldId id="935" r:id="rId75"/>
    <p:sldId id="936" r:id="rId76"/>
    <p:sldId id="928" r:id="rId77"/>
    <p:sldId id="929" r:id="rId78"/>
    <p:sldId id="942" r:id="rId79"/>
    <p:sldId id="941" r:id="rId80"/>
    <p:sldId id="915" r:id="rId81"/>
    <p:sldId id="930" r:id="rId82"/>
    <p:sldId id="916" r:id="rId83"/>
    <p:sldId id="931" r:id="rId84"/>
    <p:sldId id="917" r:id="rId85"/>
    <p:sldId id="932" r:id="rId86"/>
    <p:sldId id="918" r:id="rId87"/>
    <p:sldId id="919" r:id="rId88"/>
    <p:sldId id="920" r:id="rId89"/>
    <p:sldId id="921" r:id="rId90"/>
    <p:sldId id="948" r:id="rId91"/>
    <p:sldId id="747" r:id="rId92"/>
    <p:sldId id="688" r:id="rId93"/>
    <p:sldId id="689" r:id="rId94"/>
  </p:sldIdLst>
  <p:sldSz cx="12192000" cy="6858000"/>
  <p:notesSz cx="6858000" cy="91440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put Revenue Data" id="{DCC1CAFE-F6B2-40EC-86CD-D989A0C251AA}">
          <p14:sldIdLst>
            <p14:sldId id="833"/>
            <p14:sldId id="768"/>
            <p14:sldId id="845"/>
            <p14:sldId id="769"/>
            <p14:sldId id="774"/>
            <p14:sldId id="791"/>
            <p14:sldId id="793"/>
            <p14:sldId id="794"/>
            <p14:sldId id="795"/>
            <p14:sldId id="796"/>
            <p14:sldId id="846"/>
            <p14:sldId id="847"/>
            <p14:sldId id="848"/>
          </p14:sldIdLst>
        </p14:section>
        <p14:section name="Reviewing Revenue Data" id="{D5FAC40F-49A8-416B-8C30-ADAD33F4871A}">
          <p14:sldIdLst>
            <p14:sldId id="849"/>
            <p14:sldId id="807"/>
            <p14:sldId id="850"/>
            <p14:sldId id="851"/>
            <p14:sldId id="946"/>
          </p14:sldIdLst>
        </p14:section>
        <p14:section name="Budget Review" id="{2630E2A1-F606-44FE-81A6-2B835A03F42D}">
          <p14:sldIdLst>
            <p14:sldId id="857"/>
            <p14:sldId id="902"/>
            <p14:sldId id="858"/>
            <p14:sldId id="859"/>
            <p14:sldId id="862"/>
            <p14:sldId id="863"/>
            <p14:sldId id="864"/>
            <p14:sldId id="865"/>
            <p14:sldId id="866"/>
            <p14:sldId id="867"/>
            <p14:sldId id="868"/>
            <p14:sldId id="869"/>
            <p14:sldId id="870"/>
            <p14:sldId id="871"/>
            <p14:sldId id="872"/>
            <p14:sldId id="873"/>
            <p14:sldId id="874"/>
            <p14:sldId id="875"/>
            <p14:sldId id="876"/>
            <p14:sldId id="877"/>
            <p14:sldId id="878"/>
            <p14:sldId id="879"/>
            <p14:sldId id="880"/>
            <p14:sldId id="881"/>
            <p14:sldId id="882"/>
            <p14:sldId id="883"/>
            <p14:sldId id="884"/>
            <p14:sldId id="885"/>
            <p14:sldId id="886"/>
            <p14:sldId id="887"/>
            <p14:sldId id="888"/>
            <p14:sldId id="889"/>
            <p14:sldId id="890"/>
            <p14:sldId id="891"/>
            <p14:sldId id="892"/>
            <p14:sldId id="893"/>
            <p14:sldId id="894"/>
            <p14:sldId id="895"/>
            <p14:sldId id="896"/>
            <p14:sldId id="897"/>
            <p14:sldId id="898"/>
            <p14:sldId id="899"/>
            <p14:sldId id="947"/>
          </p14:sldIdLst>
        </p14:section>
        <p14:section name="Budget Reports" id="{442FAB23-2E8A-460D-9B7D-5A8AB9D08881}">
          <p14:sldIdLst>
            <p14:sldId id="911"/>
            <p14:sldId id="912"/>
            <p14:sldId id="913"/>
            <p14:sldId id="934"/>
            <p14:sldId id="922"/>
            <p14:sldId id="924"/>
            <p14:sldId id="925"/>
            <p14:sldId id="926"/>
            <p14:sldId id="927"/>
            <p14:sldId id="935"/>
            <p14:sldId id="936"/>
            <p14:sldId id="928"/>
            <p14:sldId id="929"/>
            <p14:sldId id="942"/>
            <p14:sldId id="941"/>
            <p14:sldId id="915"/>
            <p14:sldId id="930"/>
            <p14:sldId id="916"/>
            <p14:sldId id="931"/>
            <p14:sldId id="917"/>
            <p14:sldId id="932"/>
            <p14:sldId id="918"/>
            <p14:sldId id="919"/>
            <p14:sldId id="920"/>
            <p14:sldId id="921"/>
            <p14:sldId id="948"/>
          </p14:sldIdLst>
        </p14:section>
        <p14:section name="Course Summary" id="{B099D334-343E-4C48-A2AF-6FD6659E2B05}">
          <p14:sldIdLst>
            <p14:sldId id="747"/>
            <p14:sldId id="688"/>
            <p14:sldId id="6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tsy Oehl" initials="BO" lastIdx="18" clrIdx="6">
    <p:extLst>
      <p:ext uri="{19B8F6BF-5375-455C-9EA6-DF929625EA0E}">
        <p15:presenceInfo xmlns:p15="http://schemas.microsoft.com/office/powerpoint/2012/main" userId="S::boehl@huronconsultinggroup.com::aa08b7e6-542f-4e7b-a1f8-6380a7c43096" providerId="AD"/>
      </p:ext>
    </p:extLst>
  </p:cmAuthor>
  <p:cmAuthor id="1" name="Kelsey Creed" initials="KC" lastIdx="1" clrIdx="0">
    <p:extLst>
      <p:ext uri="{19B8F6BF-5375-455C-9EA6-DF929625EA0E}">
        <p15:presenceInfo xmlns:p15="http://schemas.microsoft.com/office/powerpoint/2012/main" userId="S-1-5-21-1275210071-583907252-725345543-127891" providerId="AD"/>
      </p:ext>
    </p:extLst>
  </p:cmAuthor>
  <p:cmAuthor id="8" name="Rafael Quirarte" initials="RQ [2]" lastIdx="13" clrIdx="7">
    <p:extLst>
      <p:ext uri="{19B8F6BF-5375-455C-9EA6-DF929625EA0E}">
        <p15:presenceInfo xmlns:p15="http://schemas.microsoft.com/office/powerpoint/2012/main" userId="S::rquirarte@huronconsultinggroup.com::8ea23fd3-5a0c-4110-b399-a3a640fb3884" providerId="AD"/>
      </p:ext>
    </p:extLst>
  </p:cmAuthor>
  <p:cmAuthor id="2" name="Jacob Kuczmanski" initials="JK" lastIdx="5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PJ Shumway" initials="PS" lastIdx="19" clrIdx="3">
    <p:extLst>
      <p:ext uri="{19B8F6BF-5375-455C-9EA6-DF929625EA0E}">
        <p15:presenceInfo xmlns:p15="http://schemas.microsoft.com/office/powerpoint/2012/main" userId="S-1-5-21-358987-74476631-505227178-40105" providerId="AD"/>
      </p:ext>
    </p:extLst>
  </p:cmAuthor>
  <p:cmAuthor id="5" name="Jacob Kuczmanski" initials="JK [2]" lastIdx="4" clrIdx="4">
    <p:extLst>
      <p:ext uri="{19B8F6BF-5375-455C-9EA6-DF929625EA0E}">
        <p15:presenceInfo xmlns:p15="http://schemas.microsoft.com/office/powerpoint/2012/main" userId="Jacob Kuczmanski" providerId="None"/>
      </p:ext>
    </p:extLst>
  </p:cmAuthor>
  <p:cmAuthor id="6" name="Rafael Quirarte" initials="RQ" lastIdx="43" clrIdx="5">
    <p:extLst>
      <p:ext uri="{19B8F6BF-5375-455C-9EA6-DF929625EA0E}">
        <p15:presenceInfo xmlns:p15="http://schemas.microsoft.com/office/powerpoint/2012/main" userId="S-1-5-21-1275210071-583907252-725345543-180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CC00"/>
    <a:srgbClr val="492F24"/>
    <a:srgbClr val="5A4D41"/>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85" autoAdjust="0"/>
  </p:normalViewPr>
  <p:slideViewPr>
    <p:cSldViewPr snapToGrid="0">
      <p:cViewPr varScale="1">
        <p:scale>
          <a:sx n="67" d="100"/>
          <a:sy n="67" d="100"/>
        </p:scale>
        <p:origin x="73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18-11-14T08:54:28.826" idx="10">
    <p:pos x="7494" y="37"/>
    <p:text>Trainers: Remember to review the POV combination for data. This combination needs to contain revenue data that can be reviewed.</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18-11-14T12:01:42.399" idx="13">
    <p:pos x="10" y="10"/>
    <p:text>Trainers: a POV combination containing data will be needed from your institution for the Budget Review excercise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18-11-14T08:57:39.972" idx="12">
    <p:pos x="7494" y="37"/>
    <p:text>Trainers: You need a POV combination that will contain data that can be used to pull reports.</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11/12/2020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DF1B712F-D94F-46E5-8703-A7C26D7190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6028876"/>
            <a:ext cx="10160516" cy="829123"/>
          </a:xfrm>
          <a:prstGeom prst="rect">
            <a:avLst/>
          </a:prstGeom>
        </p:spPr>
      </p:pic>
      <p:sp>
        <p:nvSpPr>
          <p:cNvPr id="13" name="Date Placeholder 3">
            <a:extLst>
              <a:ext uri="{FF2B5EF4-FFF2-40B4-BE49-F238E27FC236}">
                <a16:creationId xmlns:a16="http://schemas.microsoft.com/office/drawing/2014/main" id="{E2C189EA-BC4B-4282-9F7F-0C611012DED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11/12/2020</a:t>
            </a:fld>
            <a:endParaRPr lang="en-US"/>
          </a:p>
        </p:txBody>
      </p:sp>
      <p:sp>
        <p:nvSpPr>
          <p:cNvPr id="14" name="Slide Number Placeholder 5">
            <a:extLst>
              <a:ext uri="{FF2B5EF4-FFF2-40B4-BE49-F238E27FC236}">
                <a16:creationId xmlns:a16="http://schemas.microsoft.com/office/drawing/2014/main" id="{DEDEF5D5-D740-439B-ABC1-54234BD0A4C2}"/>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5" name="Group 4">
            <a:extLst>
              <a:ext uri="{FF2B5EF4-FFF2-40B4-BE49-F238E27FC236}">
                <a16:creationId xmlns:a16="http://schemas.microsoft.com/office/drawing/2014/main" id="{2939247E-7AE8-4557-9F62-77DAE07BCF8F}"/>
              </a:ext>
            </a:extLst>
          </p:cNvPr>
          <p:cNvGrpSpPr/>
          <p:nvPr userDrawn="1"/>
        </p:nvGrpSpPr>
        <p:grpSpPr>
          <a:xfrm>
            <a:off x="9568229" y="6159498"/>
            <a:ext cx="2385753" cy="564926"/>
            <a:chOff x="9568229" y="6159498"/>
            <a:chExt cx="2385753" cy="564926"/>
          </a:xfrm>
        </p:grpSpPr>
        <p:pic>
          <p:nvPicPr>
            <p:cNvPr id="6" name="Picture 5">
              <a:extLst>
                <a:ext uri="{FF2B5EF4-FFF2-40B4-BE49-F238E27FC236}">
                  <a16:creationId xmlns:a16="http://schemas.microsoft.com/office/drawing/2014/main" id="{01D38E96-DD89-457D-AAC6-7A6EEFCDB7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83872" y="6159498"/>
              <a:ext cx="1170110" cy="561975"/>
            </a:xfrm>
            <a:prstGeom prst="rect">
              <a:avLst/>
            </a:prstGeom>
          </p:spPr>
        </p:pic>
        <p:pic>
          <p:nvPicPr>
            <p:cNvPr id="2" name="Picture 1">
              <a:extLst>
                <a:ext uri="{FF2B5EF4-FFF2-40B4-BE49-F238E27FC236}">
                  <a16:creationId xmlns:a16="http://schemas.microsoft.com/office/drawing/2014/main" id="{214419C5-F2BC-4222-BCB8-529B1E154519}"/>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4" name="Straight Connector 3">
              <a:extLst>
                <a:ext uri="{FF2B5EF4-FFF2-40B4-BE49-F238E27FC236}">
                  <a16:creationId xmlns:a16="http://schemas.microsoft.com/office/drawing/2014/main" id="{D94E6EE5-3861-450B-9206-A256241A95AF}"/>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id="{49EEC77E-7659-48D9-A71B-4399C6BBDE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6028876"/>
            <a:ext cx="10160516" cy="829123"/>
          </a:xfrm>
          <a:prstGeom prst="rect">
            <a:avLst/>
          </a:prstGeom>
        </p:spPr>
      </p:pic>
      <p:sp>
        <p:nvSpPr>
          <p:cNvPr id="7" name="Date Placeholder 3">
            <a:extLst>
              <a:ext uri="{FF2B5EF4-FFF2-40B4-BE49-F238E27FC236}">
                <a16:creationId xmlns:a16="http://schemas.microsoft.com/office/drawing/2014/main" id="{0B48806A-856D-4075-9D6A-97908908028A}"/>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11/12/2020</a:t>
            </a:fld>
            <a:endParaRPr lang="en-US"/>
          </a:p>
        </p:txBody>
      </p:sp>
      <p:sp>
        <p:nvSpPr>
          <p:cNvPr id="9" name="Slide Number Placeholder 5">
            <a:extLst>
              <a:ext uri="{FF2B5EF4-FFF2-40B4-BE49-F238E27FC236}">
                <a16:creationId xmlns:a16="http://schemas.microsoft.com/office/drawing/2014/main" id="{46571F1F-6EE3-4501-AF44-D96A06898EE4}"/>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10" name="Group 9">
            <a:extLst>
              <a:ext uri="{FF2B5EF4-FFF2-40B4-BE49-F238E27FC236}">
                <a16:creationId xmlns:a16="http://schemas.microsoft.com/office/drawing/2014/main" id="{669ACFA9-BFB7-4D69-A086-C15FC8F22EA8}"/>
              </a:ext>
            </a:extLst>
          </p:cNvPr>
          <p:cNvGrpSpPr/>
          <p:nvPr userDrawn="1"/>
        </p:nvGrpSpPr>
        <p:grpSpPr>
          <a:xfrm>
            <a:off x="9568229" y="6159498"/>
            <a:ext cx="2385753" cy="564926"/>
            <a:chOff x="9568229" y="6159498"/>
            <a:chExt cx="2385753" cy="564926"/>
          </a:xfrm>
        </p:grpSpPr>
        <p:pic>
          <p:nvPicPr>
            <p:cNvPr id="11" name="Picture 10">
              <a:extLst>
                <a:ext uri="{FF2B5EF4-FFF2-40B4-BE49-F238E27FC236}">
                  <a16:creationId xmlns:a16="http://schemas.microsoft.com/office/drawing/2014/main" id="{AFE8C838-5561-4DA4-816E-918C6FED00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83872" y="6159498"/>
              <a:ext cx="1170110" cy="561975"/>
            </a:xfrm>
            <a:prstGeom prst="rect">
              <a:avLst/>
            </a:prstGeom>
          </p:spPr>
        </p:pic>
        <p:pic>
          <p:nvPicPr>
            <p:cNvPr id="12" name="Picture 11">
              <a:extLst>
                <a:ext uri="{FF2B5EF4-FFF2-40B4-BE49-F238E27FC236}">
                  <a16:creationId xmlns:a16="http://schemas.microsoft.com/office/drawing/2014/main" id="{BA8B54F4-14D3-4322-AE18-FFA4BB0ADACA}"/>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3" name="Straight Connector 12">
              <a:extLst>
                <a:ext uri="{FF2B5EF4-FFF2-40B4-BE49-F238E27FC236}">
                  <a16:creationId xmlns:a16="http://schemas.microsoft.com/office/drawing/2014/main" id="{8D214969-AC42-4395-8A40-4DDF79158EB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0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ACB53279-BD9F-4317-8213-9BCA466D5DAC}"/>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flipH="1">
            <a:off x="-3" y="6028876"/>
            <a:ext cx="10160516" cy="829123"/>
          </a:xfrm>
          <a:prstGeom prst="rect">
            <a:avLst/>
          </a:prstGeom>
        </p:spPr>
      </p:pic>
      <p:sp>
        <p:nvSpPr>
          <p:cNvPr id="16" name="Date Placeholder 3">
            <a:extLst>
              <a:ext uri="{FF2B5EF4-FFF2-40B4-BE49-F238E27FC236}">
                <a16:creationId xmlns:a16="http://schemas.microsoft.com/office/drawing/2014/main" id="{FF602044-EB76-43E4-8239-14CA10F1F59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11/12/2020</a:t>
            </a:fld>
            <a:endParaRPr lang="en-US"/>
          </a:p>
        </p:txBody>
      </p:sp>
      <p:sp>
        <p:nvSpPr>
          <p:cNvPr id="17" name="Slide Number Placeholder 5">
            <a:extLst>
              <a:ext uri="{FF2B5EF4-FFF2-40B4-BE49-F238E27FC236}">
                <a16:creationId xmlns:a16="http://schemas.microsoft.com/office/drawing/2014/main" id="{C0AF15E7-D9D3-4F0A-BFFE-0EA840A9027F}"/>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7" name="Group 6">
            <a:extLst>
              <a:ext uri="{FF2B5EF4-FFF2-40B4-BE49-F238E27FC236}">
                <a16:creationId xmlns:a16="http://schemas.microsoft.com/office/drawing/2014/main" id="{FF993A8B-F8E2-4CDC-A30A-C1A7646392A8}"/>
              </a:ext>
            </a:extLst>
          </p:cNvPr>
          <p:cNvGrpSpPr/>
          <p:nvPr userDrawn="1"/>
        </p:nvGrpSpPr>
        <p:grpSpPr>
          <a:xfrm>
            <a:off x="9568229" y="6159498"/>
            <a:ext cx="2385753" cy="564926"/>
            <a:chOff x="9568229" y="6159498"/>
            <a:chExt cx="2385753" cy="564926"/>
          </a:xfrm>
        </p:grpSpPr>
        <p:pic>
          <p:nvPicPr>
            <p:cNvPr id="8" name="Picture 7">
              <a:extLst>
                <a:ext uri="{FF2B5EF4-FFF2-40B4-BE49-F238E27FC236}">
                  <a16:creationId xmlns:a16="http://schemas.microsoft.com/office/drawing/2014/main" id="{3C4B85BF-EB62-44EA-9A8E-0A211BD1EB8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83872" y="6159498"/>
              <a:ext cx="1170110" cy="561975"/>
            </a:xfrm>
            <a:prstGeom prst="rect">
              <a:avLst/>
            </a:prstGeom>
          </p:spPr>
        </p:pic>
        <p:pic>
          <p:nvPicPr>
            <p:cNvPr id="9" name="Picture 8">
              <a:extLst>
                <a:ext uri="{FF2B5EF4-FFF2-40B4-BE49-F238E27FC236}">
                  <a16:creationId xmlns:a16="http://schemas.microsoft.com/office/drawing/2014/main" id="{05D198AC-7667-4519-AB23-7E0E83CDE4BA}"/>
                </a:ext>
              </a:extLst>
            </p:cNvPr>
            <p:cNvPicPr>
              <a:picLocks noChangeAspect="1"/>
            </p:cNvPicPr>
            <p:nvPr userDrawn="1"/>
          </p:nvPicPr>
          <p:blipFill>
            <a:blip r:embed="rId10"/>
            <a:stretch>
              <a:fillRect/>
            </a:stretch>
          </p:blipFill>
          <p:spPr>
            <a:xfrm>
              <a:off x="9568229" y="6162449"/>
              <a:ext cx="933450" cy="561975"/>
            </a:xfrm>
            <a:prstGeom prst="rect">
              <a:avLst/>
            </a:prstGeom>
          </p:spPr>
        </p:pic>
        <p:cxnSp>
          <p:nvCxnSpPr>
            <p:cNvPr id="10" name="Straight Connector 9">
              <a:extLst>
                <a:ext uri="{FF2B5EF4-FFF2-40B4-BE49-F238E27FC236}">
                  <a16:creationId xmlns:a16="http://schemas.microsoft.com/office/drawing/2014/main" id="{D5D95FDB-7462-4D3D-B6A5-71BE37DF838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11.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10.sv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77.svg"/></Relationships>
</file>

<file path=ppt/slides/_rels/slide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8.tif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image" Target="../media/image81.tiff"/><Relationship Id="rId1" Type="http://schemas.openxmlformats.org/officeDocument/2006/relationships/slideLayout" Target="../slideLayouts/slideLayout3.xml"/><Relationship Id="rId4" Type="http://schemas.openxmlformats.org/officeDocument/2006/relationships/image" Target="../media/image83.tiff"/></Relationships>
</file>

<file path=ppt/slides/_rels/slide67.xml.rels><?xml version="1.0" encoding="UTF-8" standalone="yes"?>
<Relationships xmlns="http://schemas.openxmlformats.org/package/2006/relationships"><Relationship Id="rId2" Type="http://schemas.openxmlformats.org/officeDocument/2006/relationships/image" Target="../media/image84.tif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5.tiff"/><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tiff"/><Relationship Id="rId7" Type="http://schemas.openxmlformats.org/officeDocument/2006/relationships/image" Target="../media/image10.svg"/><Relationship Id="rId2" Type="http://schemas.openxmlformats.org/officeDocument/2006/relationships/image" Target="../media/image83.tiff"/><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8.svg"/><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88.svg"/><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97.png"/></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83.tiff"/><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xml"/><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0.png"/><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7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_rels/slide7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_rels/slide8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19.svg"/></Relationships>
</file>

<file path=ppt/slides/_rels/slide89.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23.svg"/><Relationship Id="rId5" Type="http://schemas.openxmlformats.org/officeDocument/2006/relationships/image" Target="../media/image122.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3.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Input Revenue Data</a:t>
            </a:r>
          </a:p>
        </p:txBody>
      </p:sp>
      <p:pic>
        <p:nvPicPr>
          <p:cNvPr id="4" name="Picture 3">
            <a:extLst>
              <a:ext uri="{FF2B5EF4-FFF2-40B4-BE49-F238E27FC236}">
                <a16:creationId xmlns:a16="http://schemas.microsoft.com/office/drawing/2014/main" id="{95E45FC3-3AB7-40F4-ADD0-0A53521664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5609" y="2480896"/>
            <a:ext cx="1806766" cy="189620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2184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Inserting a Wedge</a:t>
            </a:r>
          </a:p>
        </p:txBody>
      </p:sp>
      <p:sp>
        <p:nvSpPr>
          <p:cNvPr id="3" name="TextBox 2">
            <a:extLst>
              <a:ext uri="{FF2B5EF4-FFF2-40B4-BE49-F238E27FC236}">
                <a16:creationId xmlns:a16="http://schemas.microsoft.com/office/drawing/2014/main" id="{397C8D81-CA9C-46D7-8BE7-0B849749C43E}"/>
              </a:ext>
            </a:extLst>
          </p:cNvPr>
          <p:cNvSpPr txBox="1"/>
          <p:nvPr/>
        </p:nvSpPr>
        <p:spPr>
          <a:xfrm>
            <a:off x="923191" y="1046285"/>
            <a:ext cx="10647485"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OK on the pop-up confirmation and confirm that the information inserted is correct.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Continue to enter data in the available fields.</a:t>
            </a:r>
          </a:p>
        </p:txBody>
      </p:sp>
      <p:pic>
        <p:nvPicPr>
          <p:cNvPr id="5" name="Picture 4">
            <a:extLst>
              <a:ext uri="{FF2B5EF4-FFF2-40B4-BE49-F238E27FC236}">
                <a16:creationId xmlns:a16="http://schemas.microsoft.com/office/drawing/2014/main" id="{15233D13-5022-44C9-A6D7-CDC56005F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1" y="1748016"/>
            <a:ext cx="7794652" cy="4469288"/>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7EF7215C-2AFF-4798-A2DB-6128B6FAAE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76921" y="4076923"/>
            <a:ext cx="2169268" cy="85603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0644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0B5F98-67FF-41A5-986C-FDC2A3854C72}"/>
              </a:ext>
            </a:extLst>
          </p:cNvPr>
          <p:cNvSpPr txBox="1">
            <a:spLocks noChangeArrowheads="1"/>
          </p:cNvSpPr>
          <p:nvPr/>
        </p:nvSpPr>
        <p:spPr>
          <a:xfrm>
            <a:off x="1600201" y="29199"/>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By Program</a:t>
            </a:r>
          </a:p>
        </p:txBody>
      </p:sp>
      <p:sp>
        <p:nvSpPr>
          <p:cNvPr id="3" name="TextBox 2">
            <a:extLst>
              <a:ext uri="{FF2B5EF4-FFF2-40B4-BE49-F238E27FC236}">
                <a16:creationId xmlns:a16="http://schemas.microsoft.com/office/drawing/2014/main" id="{D79A4C5D-F0FB-4F90-97AB-4495813E12FB}"/>
              </a:ext>
            </a:extLst>
          </p:cNvPr>
          <p:cNvSpPr txBox="1"/>
          <p:nvPr/>
        </p:nvSpPr>
        <p:spPr>
          <a:xfrm>
            <a:off x="694599" y="1195749"/>
            <a:ext cx="10647485"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Start by selecting the By Program tab and continue to follow the previous steps described.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4" name="Picture 3">
            <a:extLst>
              <a:ext uri="{FF2B5EF4-FFF2-40B4-BE49-F238E27FC236}">
                <a16:creationId xmlns:a16="http://schemas.microsoft.com/office/drawing/2014/main" id="{8227607E-EB0D-4FA7-A3B4-22EFC08E11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599" y="1638085"/>
            <a:ext cx="9104457" cy="889066"/>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53E17C-8B7D-49C5-AA54-13F4EB556BE5}"/>
              </a:ext>
            </a:extLst>
          </p:cNvPr>
          <p:cNvSpPr/>
          <p:nvPr/>
        </p:nvSpPr>
        <p:spPr>
          <a:xfrm>
            <a:off x="1494503" y="1719793"/>
            <a:ext cx="707924" cy="23929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6DE836C-A16F-4C4A-B1A0-8D4C94BF85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7545" y="2169160"/>
            <a:ext cx="9104457" cy="1712464"/>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790063E-1527-419E-AB96-0AF0F91418F8}"/>
              </a:ext>
            </a:extLst>
          </p:cNvPr>
          <p:cNvSpPr/>
          <p:nvPr/>
        </p:nvSpPr>
        <p:spPr>
          <a:xfrm>
            <a:off x="3831941" y="2187402"/>
            <a:ext cx="1990253" cy="2682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TextBox 9">
            <a:extLst>
              <a:ext uri="{FF2B5EF4-FFF2-40B4-BE49-F238E27FC236}">
                <a16:creationId xmlns:a16="http://schemas.microsoft.com/office/drawing/2014/main" id="{BB6E2D3D-414F-4689-AFD7-DEF9E6691355}"/>
              </a:ext>
            </a:extLst>
          </p:cNvPr>
          <p:cNvSpPr txBox="1"/>
          <p:nvPr/>
        </p:nvSpPr>
        <p:spPr>
          <a:xfrm>
            <a:off x="360800" y="4235568"/>
            <a:ext cx="3333490" cy="17543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By Department and Program</a:t>
            </a:r>
            <a:r>
              <a:rPr lang="en-US" kern="0" dirty="0">
                <a:solidFill>
                  <a:srgbClr val="000000"/>
                </a:solidFill>
                <a:latin typeface="Arial Narrow"/>
                <a:ea typeface="ＭＳ Ｐゴシック" pitchFamily="-106" charset="-128"/>
              </a:rPr>
              <a:t> from the top menu. Confirm data entered in Rev Budget By Dept (L1) and Rev Budget By </a:t>
            </a:r>
            <a:r>
              <a:rPr lang="en-US" kern="0" dirty="0" err="1">
                <a:solidFill>
                  <a:srgbClr val="000000"/>
                </a:solidFill>
                <a:latin typeface="Arial Narrow"/>
                <a:ea typeface="ＭＳ Ｐゴシック" pitchFamily="-106" charset="-128"/>
              </a:rPr>
              <a:t>Prgm</a:t>
            </a:r>
            <a:r>
              <a:rPr lang="en-US" kern="0" dirty="0">
                <a:solidFill>
                  <a:srgbClr val="000000"/>
                </a:solidFill>
                <a:latin typeface="Arial Narrow"/>
                <a:ea typeface="ＭＳ Ｐゴシック" pitchFamily="-106" charset="-128"/>
              </a:rPr>
              <a:t> (L1) forms appears in the Rev Budget By Dept and </a:t>
            </a:r>
            <a:r>
              <a:rPr lang="en-US" kern="0" dirty="0" err="1">
                <a:solidFill>
                  <a:srgbClr val="000000"/>
                </a:solidFill>
                <a:latin typeface="Arial Narrow"/>
                <a:ea typeface="ＭＳ Ｐゴシック" pitchFamily="-106" charset="-128"/>
              </a:rPr>
              <a:t>Prgm</a:t>
            </a:r>
            <a:r>
              <a:rPr lang="en-US" kern="0" dirty="0">
                <a:solidFill>
                  <a:srgbClr val="000000"/>
                </a:solidFill>
                <a:latin typeface="Arial Narrow"/>
                <a:ea typeface="ＭＳ Ｐゴシック" pitchFamily="-106" charset="-128"/>
              </a:rPr>
              <a:t> (L1) form as expected.</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grpSp>
        <p:nvGrpSpPr>
          <p:cNvPr id="11" name="Group 10">
            <a:extLst>
              <a:ext uri="{FF2B5EF4-FFF2-40B4-BE49-F238E27FC236}">
                <a16:creationId xmlns:a16="http://schemas.microsoft.com/office/drawing/2014/main" id="{F340D742-622F-4359-9E59-67213B675C28}"/>
              </a:ext>
            </a:extLst>
          </p:cNvPr>
          <p:cNvGrpSpPr/>
          <p:nvPr/>
        </p:nvGrpSpPr>
        <p:grpSpPr>
          <a:xfrm>
            <a:off x="3901480" y="3186502"/>
            <a:ext cx="7793061" cy="2098132"/>
            <a:chOff x="3901480" y="3186502"/>
            <a:chExt cx="7793061" cy="2098132"/>
          </a:xfrm>
        </p:grpSpPr>
        <p:pic>
          <p:nvPicPr>
            <p:cNvPr id="6" name="Picture 5" descr="C:\Users\mbridges\AppData\Local\Temp\SNAGHTML7ec77a8.PNG">
              <a:extLst>
                <a:ext uri="{FF2B5EF4-FFF2-40B4-BE49-F238E27FC236}">
                  <a16:creationId xmlns:a16="http://schemas.microsoft.com/office/drawing/2014/main" id="{500C7673-9596-49C9-AEB3-16B1EC5DE9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1480" y="3186502"/>
              <a:ext cx="7793061" cy="2098132"/>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239BEF5-EA63-4BFE-A30A-BB5D1AB9610C}"/>
                </a:ext>
              </a:extLst>
            </p:cNvPr>
            <p:cNvSpPr/>
            <p:nvPr/>
          </p:nvSpPr>
          <p:spPr>
            <a:xfrm>
              <a:off x="9138913" y="4235568"/>
              <a:ext cx="2555628" cy="10490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6EF5AF6C-EEE9-45AD-95EA-A77FEE98E2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630" y="2807363"/>
            <a:ext cx="1576567" cy="367517"/>
          </a:xfrm>
          <a:prstGeom prst="rect">
            <a:avLst/>
          </a:prstGeom>
        </p:spPr>
      </p:pic>
      <p:pic>
        <p:nvPicPr>
          <p:cNvPr id="17" name="Picture 16">
            <a:extLst>
              <a:ext uri="{FF2B5EF4-FFF2-40B4-BE49-F238E27FC236}">
                <a16:creationId xmlns:a16="http://schemas.microsoft.com/office/drawing/2014/main" id="{009D35F5-86AA-41C6-A312-BB1BA7CA41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7664" y="3203242"/>
            <a:ext cx="1414987" cy="323867"/>
          </a:xfrm>
          <a:prstGeom prst="rect">
            <a:avLst/>
          </a:prstGeom>
        </p:spPr>
      </p:pic>
      <p:pic>
        <p:nvPicPr>
          <p:cNvPr id="18" name="Picture 17">
            <a:extLst>
              <a:ext uri="{FF2B5EF4-FFF2-40B4-BE49-F238E27FC236}">
                <a16:creationId xmlns:a16="http://schemas.microsoft.com/office/drawing/2014/main" id="{4E9AD774-5C98-40E0-A25B-BE5D6B8137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543" y="2169160"/>
            <a:ext cx="1238002" cy="323867"/>
          </a:xfrm>
          <a:prstGeom prst="rect">
            <a:avLst/>
          </a:prstGeom>
        </p:spPr>
      </p:pic>
    </p:spTree>
    <p:extLst>
      <p:ext uri="{BB962C8B-B14F-4D97-AF65-F5344CB8AC3E}">
        <p14:creationId xmlns:p14="http://schemas.microsoft.com/office/powerpoint/2010/main" val="344843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87F213-0BE6-4963-A347-B5E237394A93}"/>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By Department &amp; Program</a:t>
            </a:r>
          </a:p>
        </p:txBody>
      </p:sp>
      <p:sp>
        <p:nvSpPr>
          <p:cNvPr id="5" name="TextBox 4">
            <a:extLst>
              <a:ext uri="{FF2B5EF4-FFF2-40B4-BE49-F238E27FC236}">
                <a16:creationId xmlns:a16="http://schemas.microsoft.com/office/drawing/2014/main" id="{612FC22B-E296-46A1-A521-7DA61A968E52}"/>
              </a:ext>
            </a:extLst>
          </p:cNvPr>
          <p:cNvSpPr txBox="1"/>
          <p:nvPr/>
        </p:nvSpPr>
        <p:spPr>
          <a:xfrm>
            <a:off x="597884" y="1037182"/>
            <a:ext cx="10647485"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By Department and Program</a:t>
            </a:r>
            <a:r>
              <a:rPr lang="en-US" kern="0" dirty="0">
                <a:solidFill>
                  <a:srgbClr val="000000"/>
                </a:solidFill>
                <a:latin typeface="Arial Narrow"/>
                <a:ea typeface="ＭＳ Ｐゴシック" pitchFamily="-106" charset="-128"/>
              </a:rPr>
              <a:t> from the top menu. Confirm data entered in Rev Budget By Dept (L1) and Rev Budget By </a:t>
            </a:r>
            <a:r>
              <a:rPr lang="en-US" kern="0" dirty="0" err="1">
                <a:solidFill>
                  <a:srgbClr val="000000"/>
                </a:solidFill>
                <a:latin typeface="Arial Narrow"/>
                <a:ea typeface="ＭＳ Ｐゴシック" pitchFamily="-106" charset="-128"/>
              </a:rPr>
              <a:t>Prgm</a:t>
            </a:r>
            <a:r>
              <a:rPr lang="en-US" kern="0" dirty="0">
                <a:solidFill>
                  <a:srgbClr val="000000"/>
                </a:solidFill>
                <a:latin typeface="Arial Narrow"/>
                <a:ea typeface="ＭＳ Ｐゴシック" pitchFamily="-106" charset="-128"/>
              </a:rPr>
              <a:t> (L1) forms appears in the Rev Budget By Dept and </a:t>
            </a:r>
            <a:r>
              <a:rPr lang="en-US" kern="0" dirty="0" err="1">
                <a:solidFill>
                  <a:srgbClr val="000000"/>
                </a:solidFill>
                <a:latin typeface="Arial Narrow"/>
                <a:ea typeface="ＭＳ Ｐゴシック" pitchFamily="-106" charset="-128"/>
              </a:rPr>
              <a:t>Prgm</a:t>
            </a:r>
            <a:r>
              <a:rPr lang="en-US" kern="0" dirty="0">
                <a:solidFill>
                  <a:srgbClr val="000000"/>
                </a:solidFill>
                <a:latin typeface="Arial Narrow"/>
                <a:ea typeface="ＭＳ Ｐゴシック" pitchFamily="-106" charset="-128"/>
              </a:rPr>
              <a:t> (L1) form as expected.</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15" name="Picture 14">
            <a:extLst>
              <a:ext uri="{FF2B5EF4-FFF2-40B4-BE49-F238E27FC236}">
                <a16:creationId xmlns:a16="http://schemas.microsoft.com/office/drawing/2014/main" id="{64464660-F811-49F0-8DAF-3A6C070A9A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998" y="2077798"/>
            <a:ext cx="8144905" cy="1555525"/>
          </a:xfrm>
          <a:prstGeom prst="rect">
            <a:avLst/>
          </a:prstGeom>
          <a:ln>
            <a:solidFill>
              <a:schemeClr val="tx1"/>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64EEF99E-968A-4B75-8D28-0F4648C66D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8545" y="3830313"/>
            <a:ext cx="7629851" cy="208659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24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87F213-0BE6-4963-A347-B5E237394A93}"/>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By Department &amp; Program</a:t>
            </a:r>
          </a:p>
        </p:txBody>
      </p:sp>
      <p:sp>
        <p:nvSpPr>
          <p:cNvPr id="5" name="TextBox 4">
            <a:extLst>
              <a:ext uri="{FF2B5EF4-FFF2-40B4-BE49-F238E27FC236}">
                <a16:creationId xmlns:a16="http://schemas.microsoft.com/office/drawing/2014/main" id="{612FC22B-E296-46A1-A521-7DA61A968E52}"/>
              </a:ext>
            </a:extLst>
          </p:cNvPr>
          <p:cNvSpPr txBox="1"/>
          <p:nvPr/>
        </p:nvSpPr>
        <p:spPr>
          <a:xfrm>
            <a:off x="597884" y="1037182"/>
            <a:ext cx="10647485"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Enter and save data. Once the data is saved, review that the data is correct.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6" name="Picture 5">
            <a:extLst>
              <a:ext uri="{FF2B5EF4-FFF2-40B4-BE49-F238E27FC236}">
                <a16:creationId xmlns:a16="http://schemas.microsoft.com/office/drawing/2014/main" id="{232AFE3F-7653-48D9-9A43-AD3C748B4A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883" y="1835191"/>
            <a:ext cx="10805087" cy="3376080"/>
          </a:xfrm>
          <a:prstGeom prst="rect">
            <a:avLst/>
          </a:prstGeom>
        </p:spPr>
      </p:pic>
    </p:spTree>
    <p:extLst>
      <p:ext uri="{BB962C8B-B14F-4D97-AF65-F5344CB8AC3E}">
        <p14:creationId xmlns:p14="http://schemas.microsoft.com/office/powerpoint/2010/main" val="168210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Reviewing Revenue Data</a:t>
            </a:r>
          </a:p>
          <a:p>
            <a:r>
              <a:rPr lang="en-US" sz="4000" dirty="0">
                <a:solidFill>
                  <a:srgbClr val="700000"/>
                </a:solidFill>
              </a:rPr>
              <a:t>	</a:t>
            </a:r>
          </a:p>
        </p:txBody>
      </p:sp>
      <p:pic>
        <p:nvPicPr>
          <p:cNvPr id="3" name="Graphic 2" descr="Checklist">
            <a:extLst>
              <a:ext uri="{FF2B5EF4-FFF2-40B4-BE49-F238E27FC236}">
                <a16:creationId xmlns:a16="http://schemas.microsoft.com/office/drawing/2014/main" id="{5380412C-4BC1-4FAE-855C-1F22D0135FB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98322" y="2409092"/>
            <a:ext cx="1887415" cy="188741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1492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A096D8-2542-4E19-98C7-F58B110D167B}"/>
              </a:ext>
            </a:extLst>
          </p:cNvPr>
          <p:cNvSpPr txBox="1"/>
          <p:nvPr/>
        </p:nvSpPr>
        <p:spPr>
          <a:xfrm>
            <a:off x="609600" y="956560"/>
            <a:ext cx="10744200"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Navigate to the Input Review form and confirm the actuals appear</a:t>
            </a:r>
            <a:r>
              <a:rPr lang="en-US" kern="0" dirty="0">
                <a:solidFill>
                  <a:srgbClr val="000000"/>
                </a:solidFill>
                <a:latin typeface="Arial Narrow"/>
                <a:ea typeface="ＭＳ Ｐゴシック" pitchFamily="-106" charset="-128"/>
              </a:rPr>
              <a:t>  </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6" name="Rectangle 4">
            <a:extLst>
              <a:ext uri="{FF2B5EF4-FFF2-40B4-BE49-F238E27FC236}">
                <a16:creationId xmlns:a16="http://schemas.microsoft.com/office/drawing/2014/main" id="{E12A9945-F569-4B0F-8AE4-B144AA07A56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Reviewing Revenue Data – Input Review</a:t>
            </a:r>
          </a:p>
        </p:txBody>
      </p:sp>
      <p:pic>
        <p:nvPicPr>
          <p:cNvPr id="3" name="Picture 2">
            <a:extLst>
              <a:ext uri="{FF2B5EF4-FFF2-40B4-BE49-F238E27FC236}">
                <a16:creationId xmlns:a16="http://schemas.microsoft.com/office/drawing/2014/main" id="{2857DBD6-5D7C-434C-9EE1-8A9C89DB2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037" y="1728892"/>
            <a:ext cx="10192315" cy="3400216"/>
          </a:xfrm>
          <a:prstGeom prst="rect">
            <a:avLst/>
          </a:prstGeom>
        </p:spPr>
      </p:pic>
    </p:spTree>
    <p:extLst>
      <p:ext uri="{BB962C8B-B14F-4D97-AF65-F5344CB8AC3E}">
        <p14:creationId xmlns:p14="http://schemas.microsoft.com/office/powerpoint/2010/main" val="95518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0325EF-F3E0-4533-A958-59746C665740}"/>
              </a:ext>
            </a:extLst>
          </p:cNvPr>
          <p:cNvSpPr txBox="1"/>
          <p:nvPr/>
        </p:nvSpPr>
        <p:spPr>
          <a:xfrm>
            <a:off x="609600" y="956560"/>
            <a:ext cx="10744200"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'Validate the data you Input in the previous forms appears in the Input Review form as well.</a:t>
            </a:r>
          </a:p>
        </p:txBody>
      </p:sp>
      <p:sp>
        <p:nvSpPr>
          <p:cNvPr id="7" name="Rectangle 4">
            <a:extLst>
              <a:ext uri="{FF2B5EF4-FFF2-40B4-BE49-F238E27FC236}">
                <a16:creationId xmlns:a16="http://schemas.microsoft.com/office/drawing/2014/main" id="{20CF78CD-96A4-4FEE-A138-7AB9E1EC7D4C}"/>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Revenue Data – Input Review</a:t>
            </a:r>
          </a:p>
        </p:txBody>
      </p:sp>
      <p:pic>
        <p:nvPicPr>
          <p:cNvPr id="8" name="Picture 7">
            <a:extLst>
              <a:ext uri="{FF2B5EF4-FFF2-40B4-BE49-F238E27FC236}">
                <a16:creationId xmlns:a16="http://schemas.microsoft.com/office/drawing/2014/main" id="{5E12678A-781A-47EC-845D-7A995F705D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1" y="1811192"/>
            <a:ext cx="8529271" cy="3513413"/>
          </a:xfrm>
          <a:prstGeom prst="rect">
            <a:avLst/>
          </a:prstGeom>
        </p:spPr>
      </p:pic>
    </p:spTree>
    <p:extLst>
      <p:ext uri="{BB962C8B-B14F-4D97-AF65-F5344CB8AC3E}">
        <p14:creationId xmlns:p14="http://schemas.microsoft.com/office/powerpoint/2010/main" val="280887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07D637-6E8A-4C5C-BA2D-D39BABE5986A}"/>
              </a:ext>
            </a:extLst>
          </p:cNvPr>
          <p:cNvSpPr txBox="1"/>
          <p:nvPr/>
        </p:nvSpPr>
        <p:spPr>
          <a:xfrm>
            <a:off x="609600" y="956560"/>
            <a:ext cx="10744200"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needed, adjust and save Budget data. </a:t>
            </a:r>
          </a:p>
        </p:txBody>
      </p:sp>
      <p:sp>
        <p:nvSpPr>
          <p:cNvPr id="6" name="Rectangle 4">
            <a:extLst>
              <a:ext uri="{FF2B5EF4-FFF2-40B4-BE49-F238E27FC236}">
                <a16:creationId xmlns:a16="http://schemas.microsoft.com/office/drawing/2014/main" id="{75CEF568-B1AF-4097-A2F8-BE4D3DF61CE3}"/>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Revenue Data – Input Review</a:t>
            </a:r>
          </a:p>
        </p:txBody>
      </p:sp>
      <p:pic>
        <p:nvPicPr>
          <p:cNvPr id="8" name="Picture 7">
            <a:extLst>
              <a:ext uri="{FF2B5EF4-FFF2-40B4-BE49-F238E27FC236}">
                <a16:creationId xmlns:a16="http://schemas.microsoft.com/office/drawing/2014/main" id="{D1935D2E-67CA-4043-8AEA-4ABFD2AE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5507" y="1918424"/>
            <a:ext cx="9291955" cy="28073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381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FA4A12C-4D0C-47B8-B83E-42AF2A031DD8}"/>
              </a:ext>
            </a:extLst>
          </p:cNvPr>
          <p:cNvSpPr txBox="1">
            <a:spLocks noChangeArrowheads="1"/>
          </p:cNvSpPr>
          <p:nvPr/>
        </p:nvSpPr>
        <p:spPr>
          <a:xfrm>
            <a:off x="344128" y="2880360"/>
            <a:ext cx="1151357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Knowledge Check – Revenue</a:t>
            </a:r>
          </a:p>
        </p:txBody>
      </p:sp>
    </p:spTree>
    <p:extLst>
      <p:ext uri="{BB962C8B-B14F-4D97-AF65-F5344CB8AC3E}">
        <p14:creationId xmlns:p14="http://schemas.microsoft.com/office/powerpoint/2010/main" val="17211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Budget Review</a:t>
            </a:r>
          </a:p>
        </p:txBody>
      </p:sp>
    </p:spTree>
    <p:custDataLst>
      <p:tags r:id="rId1"/>
    </p:custDataLst>
    <p:extLst>
      <p:ext uri="{BB962C8B-B14F-4D97-AF65-F5344CB8AC3E}">
        <p14:creationId xmlns:p14="http://schemas.microsoft.com/office/powerpoint/2010/main" val="38503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Revenue Data in Annual Budgeting Process</a:t>
            </a:r>
          </a:p>
        </p:txBody>
      </p:sp>
      <p:pic>
        <p:nvPicPr>
          <p:cNvPr id="8" name="Picture 7">
            <a:extLst>
              <a:ext uri="{FF2B5EF4-FFF2-40B4-BE49-F238E27FC236}">
                <a16:creationId xmlns:a16="http://schemas.microsoft.com/office/drawing/2014/main" id="{C64A910E-B3F7-44C1-A7FD-3011AB2FE9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1905331"/>
            <a:ext cx="11248292" cy="3220584"/>
          </a:xfrm>
          <a:prstGeom prst="rect">
            <a:avLst/>
          </a:prstGeom>
        </p:spPr>
      </p:pic>
      <p:sp>
        <p:nvSpPr>
          <p:cNvPr id="9" name="Rectangle 8">
            <a:extLst>
              <a:ext uri="{FF2B5EF4-FFF2-40B4-BE49-F238E27FC236}">
                <a16:creationId xmlns:a16="http://schemas.microsoft.com/office/drawing/2014/main" id="{E323A950-355F-471D-B745-006716735D31}"/>
              </a:ext>
            </a:extLst>
          </p:cNvPr>
          <p:cNvSpPr/>
          <p:nvPr/>
        </p:nvSpPr>
        <p:spPr>
          <a:xfrm>
            <a:off x="7268010" y="3980947"/>
            <a:ext cx="1940768" cy="737118"/>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57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in Annual Budgeting Process</a:t>
            </a:r>
          </a:p>
        </p:txBody>
      </p:sp>
      <p:pic>
        <p:nvPicPr>
          <p:cNvPr id="5" name="Picture 4">
            <a:extLst>
              <a:ext uri="{FF2B5EF4-FFF2-40B4-BE49-F238E27FC236}">
                <a16:creationId xmlns:a16="http://schemas.microsoft.com/office/drawing/2014/main" id="{FA814350-D403-4319-824A-D86AA86AFB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1905331"/>
            <a:ext cx="11248292" cy="3220584"/>
          </a:xfrm>
          <a:prstGeom prst="rect">
            <a:avLst/>
          </a:prstGeom>
        </p:spPr>
      </p:pic>
      <p:sp>
        <p:nvSpPr>
          <p:cNvPr id="8" name="Rectangle 7">
            <a:extLst>
              <a:ext uri="{FF2B5EF4-FFF2-40B4-BE49-F238E27FC236}">
                <a16:creationId xmlns:a16="http://schemas.microsoft.com/office/drawing/2014/main" id="{3F2AAE2D-569F-4A01-BD42-7F9441C44512}"/>
              </a:ext>
            </a:extLst>
          </p:cNvPr>
          <p:cNvSpPr/>
          <p:nvPr/>
        </p:nvSpPr>
        <p:spPr>
          <a:xfrm>
            <a:off x="9562801" y="3057753"/>
            <a:ext cx="1940768" cy="737118"/>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407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6FDAE6-3AF9-4EEE-95B0-145EDF8D1FD0}"/>
              </a:ext>
            </a:extLst>
          </p:cNvPr>
          <p:cNvSpPr>
            <a:spLocks noGrp="1"/>
          </p:cNvSpPr>
          <p:nvPr>
            <p:ph type="sldNum" sz="quarter" idx="4"/>
          </p:nvPr>
        </p:nvSpPr>
        <p:spPr/>
        <p:txBody>
          <a:bodyPr/>
          <a:lstStyle/>
          <a:p>
            <a:fld id="{678F7216-1C8D-9C4B-8765-95E531582293}" type="slidenum">
              <a:rPr lang="en-US" smtClean="0"/>
              <a:pPr/>
              <a:t>21</a:t>
            </a:fld>
            <a:endParaRPr lang="en-US"/>
          </a:p>
        </p:txBody>
      </p:sp>
      <p:sp>
        <p:nvSpPr>
          <p:cNvPr id="5" name="TextBox 4">
            <a:extLst>
              <a:ext uri="{FF2B5EF4-FFF2-40B4-BE49-F238E27FC236}">
                <a16:creationId xmlns:a16="http://schemas.microsoft.com/office/drawing/2014/main" id="{C0E3382B-E1DA-457D-BEEB-CE500409767D}"/>
              </a:ext>
            </a:extLst>
          </p:cNvPr>
          <p:cNvSpPr txBox="1"/>
          <p:nvPr/>
        </p:nvSpPr>
        <p:spPr>
          <a:xfrm>
            <a:off x="609600" y="956560"/>
            <a:ext cx="10744200" cy="4025717"/>
          </a:xfrm>
          <a:prstGeom prst="rect">
            <a:avLst/>
          </a:prstGeom>
        </p:spPr>
        <p:txBody>
          <a:bodyPr vert="horz" wrap="square" rtlCol="0">
            <a:spAutoFit/>
          </a:bodyPr>
          <a:lstStyle/>
          <a:p>
            <a:pPr eaLnBrk="0" fontAlgn="base" hangingPunct="0">
              <a:spcBef>
                <a:spcPct val="20000"/>
              </a:spcBef>
              <a:spcAft>
                <a:spcPct val="0"/>
              </a:spcAft>
            </a:pPr>
            <a:r>
              <a:rPr lang="en-US" sz="2000" kern="0" dirty="0">
                <a:solidFill>
                  <a:srgbClr val="000000"/>
                </a:solidFill>
                <a:latin typeface="Arial Narrow"/>
                <a:ea typeface="ＭＳ Ｐゴシック" pitchFamily="-106" charset="-128"/>
              </a:rPr>
              <a:t>The process of budget review section contains the instructions to conduct budget reviews for:</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Trend Reviews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PA Reviews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Review by Fund</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Fringe Level Checks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Fringe Budget by Departments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Non-Comp Level Check</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Version Copy Review</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How to Modify Data in Input Forms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How to View Variances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How to Copy a Fund Total</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How to Clear Versions. </a:t>
            </a:r>
          </a:p>
        </p:txBody>
      </p:sp>
      <p:sp>
        <p:nvSpPr>
          <p:cNvPr id="6" name="Rectangle 4">
            <a:extLst>
              <a:ext uri="{FF2B5EF4-FFF2-40B4-BE49-F238E27FC236}">
                <a16:creationId xmlns:a16="http://schemas.microsoft.com/office/drawing/2014/main" id="{D89BCE54-058F-4BA0-8E33-133AA334A655}"/>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Budget Review – Before We Begin</a:t>
            </a:r>
          </a:p>
        </p:txBody>
      </p:sp>
    </p:spTree>
    <p:extLst>
      <p:ext uri="{BB962C8B-B14F-4D97-AF65-F5344CB8AC3E}">
        <p14:creationId xmlns:p14="http://schemas.microsoft.com/office/powerpoint/2010/main" val="33384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42B852-7F10-42AD-932E-DAC491B7CD6E}"/>
              </a:ext>
            </a:extLst>
          </p:cNvPr>
          <p:cNvSpPr>
            <a:spLocks noGrp="1"/>
          </p:cNvSpPr>
          <p:nvPr>
            <p:ph type="sldNum" sz="quarter" idx="4"/>
          </p:nvPr>
        </p:nvSpPr>
        <p:spPr/>
        <p:txBody>
          <a:bodyPr/>
          <a:lstStyle/>
          <a:p>
            <a:fld id="{678F7216-1C8D-9C4B-8765-95E531582293}" type="slidenum">
              <a:rPr lang="en-US" smtClean="0"/>
              <a:pPr/>
              <a:t>22</a:t>
            </a:fld>
            <a:endParaRPr lang="en-US"/>
          </a:p>
        </p:txBody>
      </p:sp>
      <p:pic>
        <p:nvPicPr>
          <p:cNvPr id="5" name="Picture 4">
            <a:extLst>
              <a:ext uri="{FF2B5EF4-FFF2-40B4-BE49-F238E27FC236}">
                <a16:creationId xmlns:a16="http://schemas.microsoft.com/office/drawing/2014/main" id="{12A8ACBB-3ACF-4DEE-B9E5-0E5DF48636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74659" y="1968222"/>
            <a:ext cx="5880845" cy="297995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AD933316-4435-404D-952A-9F585AE9A068}"/>
              </a:ext>
            </a:extLst>
          </p:cNvPr>
          <p:cNvSpPr txBox="1"/>
          <p:nvPr/>
        </p:nvSpPr>
        <p:spPr>
          <a:xfrm>
            <a:off x="747939" y="1968222"/>
            <a:ext cx="4433661" cy="6463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All budget review processes will begin at the </a:t>
            </a:r>
            <a:r>
              <a:rPr lang="en-US" b="1" kern="0" dirty="0">
                <a:solidFill>
                  <a:srgbClr val="000000"/>
                </a:solidFill>
                <a:latin typeface="Arial Narrow"/>
                <a:ea typeface="ＭＳ Ｐゴシック" pitchFamily="-106" charset="-128"/>
              </a:rPr>
              <a:t>Budget Review </a:t>
            </a:r>
            <a:r>
              <a:rPr lang="en-US" kern="0" dirty="0">
                <a:solidFill>
                  <a:srgbClr val="000000"/>
                </a:solidFill>
                <a:latin typeface="Arial Narrow"/>
                <a:ea typeface="ＭＳ Ｐゴシック" pitchFamily="-106" charset="-128"/>
              </a:rPr>
              <a:t>tile. </a:t>
            </a:r>
          </a:p>
        </p:txBody>
      </p:sp>
      <p:sp>
        <p:nvSpPr>
          <p:cNvPr id="7" name="Rectangle 4">
            <a:extLst>
              <a:ext uri="{FF2B5EF4-FFF2-40B4-BE49-F238E27FC236}">
                <a16:creationId xmlns:a16="http://schemas.microsoft.com/office/drawing/2014/main" id="{D41F1227-C287-4B71-AB74-8C06E37D085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a:t>
            </a:r>
          </a:p>
        </p:txBody>
      </p:sp>
    </p:spTree>
    <p:extLst>
      <p:ext uri="{BB962C8B-B14F-4D97-AF65-F5344CB8AC3E}">
        <p14:creationId xmlns:p14="http://schemas.microsoft.com/office/powerpoint/2010/main" val="67266147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E802AD-FD36-42D0-9E62-C94C73D617FB}"/>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Trend Review</a:t>
            </a:r>
          </a:p>
        </p:txBody>
      </p:sp>
      <p:pic>
        <p:nvPicPr>
          <p:cNvPr id="11" name="Picture 10">
            <a:extLst>
              <a:ext uri="{FF2B5EF4-FFF2-40B4-BE49-F238E27FC236}">
                <a16:creationId xmlns:a16="http://schemas.microsoft.com/office/drawing/2014/main" id="{4BE5CD9F-24A7-4C59-A3AC-9F6EB08F5F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676" y="2526350"/>
            <a:ext cx="6926573" cy="3603038"/>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275324A-59CA-4001-8F74-DD61A4DE5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441269"/>
            <a:ext cx="8974016" cy="969704"/>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9E8943E-3A85-4F94-891C-37295CA0B09F}"/>
              </a:ext>
            </a:extLst>
          </p:cNvPr>
          <p:cNvSpPr txBox="1"/>
          <p:nvPr/>
        </p:nvSpPr>
        <p:spPr>
          <a:xfrm>
            <a:off x="609600" y="956560"/>
            <a:ext cx="10744200"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Trend Review </a:t>
            </a:r>
            <a:r>
              <a:rPr lang="en-US" kern="0" dirty="0">
                <a:solidFill>
                  <a:srgbClr val="000000"/>
                </a:solidFill>
                <a:latin typeface="Arial Narrow"/>
                <a:ea typeface="ＭＳ Ｐゴシック" pitchFamily="-106" charset="-128"/>
              </a:rPr>
              <a:t>from the top menu. Continue to update the Department following the steps already mentioned.  </a:t>
            </a:r>
          </a:p>
        </p:txBody>
      </p:sp>
      <p:sp>
        <p:nvSpPr>
          <p:cNvPr id="6" name="Rectangle 5">
            <a:extLst>
              <a:ext uri="{FF2B5EF4-FFF2-40B4-BE49-F238E27FC236}">
                <a16:creationId xmlns:a16="http://schemas.microsoft.com/office/drawing/2014/main" id="{6D8B5C0A-368A-4D84-A7D5-7119C6392C39}"/>
              </a:ext>
            </a:extLst>
          </p:cNvPr>
          <p:cNvSpPr/>
          <p:nvPr/>
        </p:nvSpPr>
        <p:spPr>
          <a:xfrm>
            <a:off x="609600" y="3026651"/>
            <a:ext cx="3077497" cy="3064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E1873B3E-7B38-42EC-A68F-9B6E0894E211}"/>
              </a:ext>
            </a:extLst>
          </p:cNvPr>
          <p:cNvSpPr/>
          <p:nvPr/>
        </p:nvSpPr>
        <p:spPr>
          <a:xfrm>
            <a:off x="7429054" y="1475349"/>
            <a:ext cx="1204992" cy="20805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839CE8F1-7C91-4204-A5B4-532FAB091B2C}"/>
              </a:ext>
            </a:extLst>
          </p:cNvPr>
          <p:cNvSpPr txBox="1"/>
          <p:nvPr/>
        </p:nvSpPr>
        <p:spPr>
          <a:xfrm>
            <a:off x="8634045" y="2716481"/>
            <a:ext cx="2948355" cy="1902059"/>
          </a:xfrm>
          <a:prstGeom prst="rect">
            <a:avLst/>
          </a:prstGeom>
        </p:spPr>
        <p:txBody>
          <a:bodyPr vert="horz" wrap="square" rtlCol="0">
            <a:spAutoFit/>
          </a:bodyPr>
          <a:lstStyle/>
          <a:p>
            <a:pPr eaLnBrk="0" fontAlgn="base" hangingPunct="0">
              <a:spcBef>
                <a:spcPct val="20000"/>
              </a:spcBef>
              <a:spcAft>
                <a:spcPct val="0"/>
              </a:spcAft>
            </a:pPr>
            <a:r>
              <a:rPr lang="en-US" sz="1600" i="1" kern="0" dirty="0">
                <a:solidFill>
                  <a:srgbClr val="000000"/>
                </a:solidFill>
                <a:latin typeface="Arial Narrow"/>
                <a:ea typeface="ＭＳ Ｐゴシック" pitchFamily="-106" charset="-128"/>
              </a:rPr>
              <a:t>Any member with a        symbol on it is "drillable" in any of the forms within PlanUW. Click on this symbol to expand the members that rollup to the parent member as applicable for your budget review.</a:t>
            </a:r>
          </a:p>
          <a:p>
            <a:pPr eaLnBrk="0" fontAlgn="base" hangingPunct="0">
              <a:spcBef>
                <a:spcPct val="20000"/>
              </a:spcBef>
              <a:spcAft>
                <a:spcPct val="0"/>
              </a:spcAft>
            </a:pPr>
            <a:endParaRPr lang="en-US" sz="1600" i="1" kern="0" dirty="0">
              <a:solidFill>
                <a:srgbClr val="000000"/>
              </a:solidFill>
              <a:latin typeface="Arial Narrow"/>
              <a:ea typeface="ＭＳ Ｐゴシック" pitchFamily="-106" charset="-128"/>
            </a:endParaRPr>
          </a:p>
        </p:txBody>
      </p:sp>
      <p:pic>
        <p:nvPicPr>
          <p:cNvPr id="9" name="Picture 8">
            <a:extLst>
              <a:ext uri="{FF2B5EF4-FFF2-40B4-BE49-F238E27FC236}">
                <a16:creationId xmlns:a16="http://schemas.microsoft.com/office/drawing/2014/main" id="{08902349-44E0-4AAA-BC01-F1E803BCA146}"/>
              </a:ext>
            </a:extLst>
          </p:cNvPr>
          <p:cNvPicPr>
            <a:picLocks noChangeAspect="1"/>
          </p:cNvPicPr>
          <p:nvPr/>
        </p:nvPicPr>
        <p:blipFill>
          <a:blip r:embed="rId4"/>
          <a:stretch>
            <a:fillRect/>
          </a:stretch>
        </p:blipFill>
        <p:spPr>
          <a:xfrm>
            <a:off x="10201647" y="2756282"/>
            <a:ext cx="278784" cy="278784"/>
          </a:xfrm>
          <a:prstGeom prst="rect">
            <a:avLst/>
          </a:prstGeom>
        </p:spPr>
      </p:pic>
      <p:pic>
        <p:nvPicPr>
          <p:cNvPr id="10" name="Graphic 9" descr="Information">
            <a:extLst>
              <a:ext uri="{FF2B5EF4-FFF2-40B4-BE49-F238E27FC236}">
                <a16:creationId xmlns:a16="http://schemas.microsoft.com/office/drawing/2014/main" id="{2CEB45B0-016F-43E2-AB9F-B78C5508E2E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31550" y="3194879"/>
            <a:ext cx="646332" cy="646332"/>
          </a:xfrm>
          <a:prstGeom prst="rect">
            <a:avLst/>
          </a:prstGeom>
        </p:spPr>
      </p:pic>
    </p:spTree>
    <p:extLst>
      <p:ext uri="{BB962C8B-B14F-4D97-AF65-F5344CB8AC3E}">
        <p14:creationId xmlns:p14="http://schemas.microsoft.com/office/powerpoint/2010/main" val="261880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36BF28-5A48-49C4-8B5F-64866B0CB3E2}"/>
              </a:ext>
            </a:extLst>
          </p:cNvPr>
          <p:cNvGrpSpPr/>
          <p:nvPr/>
        </p:nvGrpSpPr>
        <p:grpSpPr>
          <a:xfrm>
            <a:off x="511054" y="1441106"/>
            <a:ext cx="7234970" cy="3482586"/>
            <a:chOff x="511054" y="1441106"/>
            <a:chExt cx="7718548" cy="3975788"/>
          </a:xfrm>
        </p:grpSpPr>
        <p:pic>
          <p:nvPicPr>
            <p:cNvPr id="3" name="Picture 2" descr="C:\Users\zpalet\AppData\Local\Temp\SNAGHTML2eacdb36.PNG">
              <a:extLst>
                <a:ext uri="{FF2B5EF4-FFF2-40B4-BE49-F238E27FC236}">
                  <a16:creationId xmlns:a16="http://schemas.microsoft.com/office/drawing/2014/main" id="{684C26AC-C7C5-40CB-97BA-DF3573B6C2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054" y="1441106"/>
              <a:ext cx="7718548" cy="3975788"/>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330627-6702-4107-810A-2614D7E4AEBE}"/>
                </a:ext>
              </a:extLst>
            </p:cNvPr>
            <p:cNvSpPr/>
            <p:nvPr/>
          </p:nvSpPr>
          <p:spPr>
            <a:xfrm>
              <a:off x="3470246" y="1958926"/>
              <a:ext cx="1811541" cy="345796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B33BEC08-445A-41C2-9D96-D30FB926E8F7}"/>
                </a:ext>
              </a:extLst>
            </p:cNvPr>
            <p:cNvSpPr/>
            <p:nvPr/>
          </p:nvSpPr>
          <p:spPr>
            <a:xfrm>
              <a:off x="5281787" y="1958926"/>
              <a:ext cx="587169" cy="345796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AFDB09CD-82A6-4B0F-ADA5-5F7655BC8941}"/>
                </a:ext>
              </a:extLst>
            </p:cNvPr>
            <p:cNvSpPr/>
            <p:nvPr/>
          </p:nvSpPr>
          <p:spPr>
            <a:xfrm>
              <a:off x="5426629" y="1692637"/>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0" name="Oval 9">
              <a:extLst>
                <a:ext uri="{FF2B5EF4-FFF2-40B4-BE49-F238E27FC236}">
                  <a16:creationId xmlns:a16="http://schemas.microsoft.com/office/drawing/2014/main" id="{7B90DF79-4989-4EAB-89DD-C8AAF0CF88F1}"/>
                </a:ext>
              </a:extLst>
            </p:cNvPr>
            <p:cNvSpPr/>
            <p:nvPr/>
          </p:nvSpPr>
          <p:spPr>
            <a:xfrm>
              <a:off x="4217510" y="1692637"/>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grpSp>
      <p:sp>
        <p:nvSpPr>
          <p:cNvPr id="12" name="TextBox 11">
            <a:extLst>
              <a:ext uri="{FF2B5EF4-FFF2-40B4-BE49-F238E27FC236}">
                <a16:creationId xmlns:a16="http://schemas.microsoft.com/office/drawing/2014/main" id="{953FDEA6-BB86-41B0-A212-1E04FEC6E5A6}"/>
              </a:ext>
            </a:extLst>
          </p:cNvPr>
          <p:cNvSpPr txBox="1"/>
          <p:nvPr/>
        </p:nvSpPr>
        <p:spPr>
          <a:xfrm>
            <a:off x="8038740" y="1573482"/>
            <a:ext cx="3181525" cy="978729"/>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View the Actual data</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View the current fiscal year's Redbook Budget</a:t>
            </a:r>
          </a:p>
        </p:txBody>
      </p:sp>
      <p:sp>
        <p:nvSpPr>
          <p:cNvPr id="15" name="Rectangle 14">
            <a:extLst>
              <a:ext uri="{FF2B5EF4-FFF2-40B4-BE49-F238E27FC236}">
                <a16:creationId xmlns:a16="http://schemas.microsoft.com/office/drawing/2014/main" id="{2BEF5F10-A45D-46F0-B2A1-F5CD7E1C79E4}"/>
              </a:ext>
            </a:extLst>
          </p:cNvPr>
          <p:cNvSpPr/>
          <p:nvPr/>
        </p:nvSpPr>
        <p:spPr>
          <a:xfrm>
            <a:off x="8789197" y="2699195"/>
            <a:ext cx="2891749" cy="1815882"/>
          </a:xfrm>
          <a:prstGeom prst="rect">
            <a:avLst/>
          </a:prstGeom>
        </p:spPr>
        <p:txBody>
          <a:bodyPr wrap="square">
            <a:spAutoFit/>
          </a:bodyPr>
          <a:lstStyle/>
          <a:p>
            <a:pPr eaLnBrk="0" fontAlgn="base" hangingPunct="0">
              <a:spcBef>
                <a:spcPct val="20000"/>
              </a:spcBef>
              <a:spcAft>
                <a:spcPct val="0"/>
              </a:spcAft>
            </a:pPr>
            <a:r>
              <a:rPr lang="en-US" sz="1600" i="1" kern="0" dirty="0">
                <a:solidFill>
                  <a:srgbClr val="000000"/>
                </a:solidFill>
                <a:latin typeface="Arial Narrow"/>
                <a:ea typeface="ＭＳ Ｐゴシック" pitchFamily="-106" charset="-128"/>
              </a:rPr>
              <a:t>In the first year, the current fiscal year's Budget will only exist at the Major Class level due to the level of detail required in 3270. However, this budget will exist at whatever level was used to budget in the prior year in PlanUW</a:t>
            </a:r>
          </a:p>
        </p:txBody>
      </p:sp>
      <p:pic>
        <p:nvPicPr>
          <p:cNvPr id="16" name="Graphic 15" descr="Information">
            <a:extLst>
              <a:ext uri="{FF2B5EF4-FFF2-40B4-BE49-F238E27FC236}">
                <a16:creationId xmlns:a16="http://schemas.microsoft.com/office/drawing/2014/main" id="{FC75618E-F0AF-4FA7-B58C-2215242D5A7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42865" y="3283970"/>
            <a:ext cx="646332" cy="646332"/>
          </a:xfrm>
          <a:prstGeom prst="rect">
            <a:avLst/>
          </a:prstGeom>
        </p:spPr>
      </p:pic>
      <p:sp>
        <p:nvSpPr>
          <p:cNvPr id="13" name="Rectangle 4">
            <a:extLst>
              <a:ext uri="{FF2B5EF4-FFF2-40B4-BE49-F238E27FC236}">
                <a16:creationId xmlns:a16="http://schemas.microsoft.com/office/drawing/2014/main" id="{BE2EDF8A-A01E-4CB1-9E44-471FBFEB7B2C}"/>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Trend Review</a:t>
            </a:r>
          </a:p>
        </p:txBody>
      </p:sp>
    </p:spTree>
    <p:extLst>
      <p:ext uri="{BB962C8B-B14F-4D97-AF65-F5344CB8AC3E}">
        <p14:creationId xmlns:p14="http://schemas.microsoft.com/office/powerpoint/2010/main" val="90299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Users\zpalet\AppData\Local\Temp\SNAGHTML2eae35c4.PNG">
            <a:extLst>
              <a:ext uri="{FF2B5EF4-FFF2-40B4-BE49-F238E27FC236}">
                <a16:creationId xmlns:a16="http://schemas.microsoft.com/office/drawing/2014/main" id="{5B794913-D57A-4DFB-87CD-A100A69DFE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053" y="1441106"/>
            <a:ext cx="7234970" cy="3487707"/>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CF8D79C-360E-4B1B-A4BE-C44401390A14}"/>
              </a:ext>
            </a:extLst>
          </p:cNvPr>
          <p:cNvSpPr/>
          <p:nvPr/>
        </p:nvSpPr>
        <p:spPr>
          <a:xfrm>
            <a:off x="5541951" y="1879414"/>
            <a:ext cx="533790" cy="30493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42D48B23-2528-4423-839A-84C4BCD6F444}"/>
              </a:ext>
            </a:extLst>
          </p:cNvPr>
          <p:cNvSpPr/>
          <p:nvPr/>
        </p:nvSpPr>
        <p:spPr>
          <a:xfrm>
            <a:off x="6075740" y="1879414"/>
            <a:ext cx="587169" cy="30493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961C52D8-66E8-4B08-B3BA-A73ABB924CBF}"/>
              </a:ext>
            </a:extLst>
          </p:cNvPr>
          <p:cNvSpPr/>
          <p:nvPr/>
        </p:nvSpPr>
        <p:spPr>
          <a:xfrm>
            <a:off x="5650338" y="1608651"/>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2" name="TextBox 11">
            <a:extLst>
              <a:ext uri="{FF2B5EF4-FFF2-40B4-BE49-F238E27FC236}">
                <a16:creationId xmlns:a16="http://schemas.microsoft.com/office/drawing/2014/main" id="{953FDEA6-BB86-41B0-A212-1E04FEC6E5A6}"/>
              </a:ext>
            </a:extLst>
          </p:cNvPr>
          <p:cNvSpPr txBox="1"/>
          <p:nvPr/>
        </p:nvSpPr>
        <p:spPr>
          <a:xfrm>
            <a:off x="8246554" y="1608651"/>
            <a:ext cx="3181525"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3. View the current fiscal year’s                 Revised Budget.</a:t>
            </a:r>
          </a:p>
        </p:txBody>
      </p:sp>
      <p:sp>
        <p:nvSpPr>
          <p:cNvPr id="21" name="Oval 20">
            <a:extLst>
              <a:ext uri="{FF2B5EF4-FFF2-40B4-BE49-F238E27FC236}">
                <a16:creationId xmlns:a16="http://schemas.microsoft.com/office/drawing/2014/main" id="{9AC5EFA7-360A-4C88-9C90-43207E2E764B}"/>
              </a:ext>
            </a:extLst>
          </p:cNvPr>
          <p:cNvSpPr/>
          <p:nvPr/>
        </p:nvSpPr>
        <p:spPr>
          <a:xfrm>
            <a:off x="6212987" y="1608651"/>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22" name="Graphic 21" descr="Information">
            <a:extLst>
              <a:ext uri="{FF2B5EF4-FFF2-40B4-BE49-F238E27FC236}">
                <a16:creationId xmlns:a16="http://schemas.microsoft.com/office/drawing/2014/main" id="{5CD33863-87E5-46C4-B35F-C4F7BF73F72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02014" y="2690398"/>
            <a:ext cx="646332" cy="646332"/>
          </a:xfrm>
          <a:prstGeom prst="rect">
            <a:avLst/>
          </a:prstGeom>
        </p:spPr>
      </p:pic>
      <p:sp>
        <p:nvSpPr>
          <p:cNvPr id="23" name="TextBox 22">
            <a:extLst>
              <a:ext uri="{FF2B5EF4-FFF2-40B4-BE49-F238E27FC236}">
                <a16:creationId xmlns:a16="http://schemas.microsoft.com/office/drawing/2014/main" id="{54E175BA-F603-4011-B3F3-BF4D3FCA66CE}"/>
              </a:ext>
            </a:extLst>
          </p:cNvPr>
          <p:cNvSpPr txBox="1"/>
          <p:nvPr/>
        </p:nvSpPr>
        <p:spPr>
          <a:xfrm>
            <a:off x="8748346" y="2351845"/>
            <a:ext cx="2932601" cy="1323439"/>
          </a:xfrm>
          <a:prstGeom prst="rect">
            <a:avLst/>
          </a:prstGeom>
        </p:spPr>
        <p:txBody>
          <a:bodyPr vert="horz" wrap="square" rtlCol="0">
            <a:spAutoFit/>
          </a:bodyPr>
          <a:lstStyle/>
          <a:p>
            <a:pPr eaLnBrk="0" fontAlgn="base" hangingPunct="0">
              <a:spcBef>
                <a:spcPct val="20000"/>
              </a:spcBef>
              <a:spcAft>
                <a:spcPct val="0"/>
              </a:spcAft>
            </a:pPr>
            <a:r>
              <a:rPr lang="en-US" sz="1600" i="1" kern="0" dirty="0">
                <a:solidFill>
                  <a:srgbClr val="000000"/>
                </a:solidFill>
                <a:latin typeface="Arial Narrow"/>
                <a:ea typeface="ＭＳ Ｐゴシック" pitchFamily="-106" charset="-128"/>
              </a:rPr>
              <a:t>The Revised Budget will be the Redbook Budget (or budget developed in PlanUW going forward) + or - the Budget transfers loaded from SFS.</a:t>
            </a:r>
          </a:p>
        </p:txBody>
      </p:sp>
      <p:sp>
        <p:nvSpPr>
          <p:cNvPr id="24" name="TextBox 23">
            <a:extLst>
              <a:ext uri="{FF2B5EF4-FFF2-40B4-BE49-F238E27FC236}">
                <a16:creationId xmlns:a16="http://schemas.microsoft.com/office/drawing/2014/main" id="{D4EB041D-8ABF-4F1A-B8CC-6A0466680E62}"/>
              </a:ext>
            </a:extLst>
          </p:cNvPr>
          <p:cNvSpPr txBox="1"/>
          <p:nvPr/>
        </p:nvSpPr>
        <p:spPr>
          <a:xfrm>
            <a:off x="8246554" y="3732097"/>
            <a:ext cx="3181525"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4. Validate the budget from previous inputs. </a:t>
            </a:r>
          </a:p>
        </p:txBody>
      </p:sp>
      <p:sp>
        <p:nvSpPr>
          <p:cNvPr id="13" name="Rectangle 4">
            <a:extLst>
              <a:ext uri="{FF2B5EF4-FFF2-40B4-BE49-F238E27FC236}">
                <a16:creationId xmlns:a16="http://schemas.microsoft.com/office/drawing/2014/main" id="{B9FDAE2D-79E2-4840-B6DA-56B9B43D2ECE}"/>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Trend Review</a:t>
            </a:r>
          </a:p>
        </p:txBody>
      </p:sp>
    </p:spTree>
    <p:extLst>
      <p:ext uri="{BB962C8B-B14F-4D97-AF65-F5344CB8AC3E}">
        <p14:creationId xmlns:p14="http://schemas.microsoft.com/office/powerpoint/2010/main" val="360001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zpalet\AppData\Local\Temp\SNAGHTML2eb28ae5.PNG">
            <a:extLst>
              <a:ext uri="{FF2B5EF4-FFF2-40B4-BE49-F238E27FC236}">
                <a16:creationId xmlns:a16="http://schemas.microsoft.com/office/drawing/2014/main" id="{3D2DB04C-2143-4347-89E4-57B4027EE8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9846" y="1481234"/>
            <a:ext cx="8792308" cy="4263039"/>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0D30FF-38C2-4014-9132-4E7E274D0F15}"/>
              </a:ext>
            </a:extLst>
          </p:cNvPr>
          <p:cNvSpPr txBox="1"/>
          <p:nvPr/>
        </p:nvSpPr>
        <p:spPr>
          <a:xfrm>
            <a:off x="609600" y="956560"/>
            <a:ext cx="10744200"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Review the Working vs. Redbook Budget Variance is calculated correctly</a:t>
            </a:r>
          </a:p>
        </p:txBody>
      </p:sp>
      <p:sp>
        <p:nvSpPr>
          <p:cNvPr id="5" name="Rectangle 4">
            <a:extLst>
              <a:ext uri="{FF2B5EF4-FFF2-40B4-BE49-F238E27FC236}">
                <a16:creationId xmlns:a16="http://schemas.microsoft.com/office/drawing/2014/main" id="{6AFEA86F-3A6A-4CAC-A0FB-C42272C2B6E5}"/>
              </a:ext>
            </a:extLst>
          </p:cNvPr>
          <p:cNvSpPr/>
          <p:nvPr/>
        </p:nvSpPr>
        <p:spPr>
          <a:xfrm>
            <a:off x="7115774" y="2020091"/>
            <a:ext cx="709380" cy="37241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A1BA9B28-5A13-48A1-BAE8-B7418BC85781}"/>
              </a:ext>
            </a:extLst>
          </p:cNvPr>
          <p:cNvSpPr/>
          <p:nvPr/>
        </p:nvSpPr>
        <p:spPr>
          <a:xfrm>
            <a:off x="8431690" y="2020091"/>
            <a:ext cx="709380" cy="37241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A0CF394F-9209-4E81-98BC-9C3D4C97D574}"/>
              </a:ext>
            </a:extLst>
          </p:cNvPr>
          <p:cNvSpPr/>
          <p:nvPr/>
        </p:nvSpPr>
        <p:spPr>
          <a:xfrm>
            <a:off x="9782774" y="2020091"/>
            <a:ext cx="709380" cy="37241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4">
            <a:extLst>
              <a:ext uri="{FF2B5EF4-FFF2-40B4-BE49-F238E27FC236}">
                <a16:creationId xmlns:a16="http://schemas.microsoft.com/office/drawing/2014/main" id="{23A88EA3-527A-4C68-851F-9A8AED41113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Trend Review</a:t>
            </a:r>
          </a:p>
        </p:txBody>
      </p:sp>
    </p:spTree>
    <p:extLst>
      <p:ext uri="{BB962C8B-B14F-4D97-AF65-F5344CB8AC3E}">
        <p14:creationId xmlns:p14="http://schemas.microsoft.com/office/powerpoint/2010/main" val="245196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8688F5-0443-4AC1-9752-249E346D5688}"/>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PA Review</a:t>
            </a:r>
          </a:p>
        </p:txBody>
      </p:sp>
      <p:sp>
        <p:nvSpPr>
          <p:cNvPr id="4" name="TextBox 3">
            <a:extLst>
              <a:ext uri="{FF2B5EF4-FFF2-40B4-BE49-F238E27FC236}">
                <a16:creationId xmlns:a16="http://schemas.microsoft.com/office/drawing/2014/main" id="{C468ACF9-15D2-4AF1-924F-A51A3EB0838E}"/>
              </a:ext>
            </a:extLst>
          </p:cNvPr>
          <p:cNvSpPr txBox="1"/>
          <p:nvPr/>
        </p:nvSpPr>
        <p:spPr>
          <a:xfrm>
            <a:off x="609600" y="956560"/>
            <a:ext cx="10744200"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continue to conduct a Planning Allocation review, click on the PA Review tab on the top menu. </a:t>
            </a:r>
          </a:p>
        </p:txBody>
      </p:sp>
      <p:pic>
        <p:nvPicPr>
          <p:cNvPr id="7" name="Picture 6">
            <a:extLst>
              <a:ext uri="{FF2B5EF4-FFF2-40B4-BE49-F238E27FC236}">
                <a16:creationId xmlns:a16="http://schemas.microsoft.com/office/drawing/2014/main" id="{45B786B7-65E4-495C-B8D3-9921BA0BA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537" y="1591965"/>
            <a:ext cx="9995784" cy="4208200"/>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885E768-6CD1-412B-B3FA-F524DC8D3CD5}"/>
              </a:ext>
            </a:extLst>
          </p:cNvPr>
          <p:cNvSpPr/>
          <p:nvPr/>
        </p:nvSpPr>
        <p:spPr>
          <a:xfrm>
            <a:off x="1952103" y="1682912"/>
            <a:ext cx="602838" cy="20864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586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68ACF9-15D2-4AF1-924F-A51A3EB0838E}"/>
              </a:ext>
            </a:extLst>
          </p:cNvPr>
          <p:cNvSpPr txBox="1"/>
          <p:nvPr/>
        </p:nvSpPr>
        <p:spPr>
          <a:xfrm>
            <a:off x="609600" y="956560"/>
            <a:ext cx="10744200"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Select the Department, Fund, and Project combination you wish to view on the PA Dashboard, and click the right arrow in the right hand corner to submit your selections</a:t>
            </a:r>
          </a:p>
        </p:txBody>
      </p:sp>
      <p:sp>
        <p:nvSpPr>
          <p:cNvPr id="3" name="Rectangle 2">
            <a:extLst>
              <a:ext uri="{FF2B5EF4-FFF2-40B4-BE49-F238E27FC236}">
                <a16:creationId xmlns:a16="http://schemas.microsoft.com/office/drawing/2014/main" id="{2D9C6418-5B96-4C96-A06B-233DE2828A8C}"/>
              </a:ext>
            </a:extLst>
          </p:cNvPr>
          <p:cNvSpPr/>
          <p:nvPr/>
        </p:nvSpPr>
        <p:spPr>
          <a:xfrm>
            <a:off x="1112831" y="1920948"/>
            <a:ext cx="3098684" cy="1569660"/>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Only </a:t>
            </a:r>
            <a:r>
              <a:rPr lang="en-US" sz="1600" b="1" i="1" kern="0" dirty="0">
                <a:solidFill>
                  <a:srgbClr val="000000"/>
                </a:solidFill>
                <a:latin typeface="Arial Narrow"/>
                <a:ea typeface="ＭＳ Ｐゴシック" pitchFamily="-106" charset="-128"/>
              </a:rPr>
              <a:t>Madison</a:t>
            </a:r>
            <a:r>
              <a:rPr lang="en-US" sz="1600" i="1" kern="0" dirty="0">
                <a:solidFill>
                  <a:srgbClr val="000000"/>
                </a:solidFill>
                <a:latin typeface="Arial Narrow"/>
                <a:ea typeface="ＭＳ Ｐゴシック" pitchFamily="-106" charset="-128"/>
              </a:rPr>
              <a:t> and </a:t>
            </a:r>
            <a:r>
              <a:rPr lang="en-US" sz="1600" b="1" i="1" kern="0" dirty="0">
                <a:solidFill>
                  <a:srgbClr val="000000"/>
                </a:solidFill>
                <a:latin typeface="Arial Narrow"/>
                <a:ea typeface="ＭＳ Ｐゴシック" pitchFamily="-106" charset="-128"/>
              </a:rPr>
              <a:t>Milwaukee</a:t>
            </a:r>
            <a:r>
              <a:rPr lang="en-US" sz="1600" i="1" kern="0" dirty="0">
                <a:solidFill>
                  <a:srgbClr val="000000"/>
                </a:solidFill>
                <a:latin typeface="Arial Narrow"/>
                <a:ea typeface="ＭＳ Ｐゴシック" pitchFamily="-106" charset="-128"/>
              </a:rPr>
              <a:t> have planning allocation data at the Division/Department level. </a:t>
            </a:r>
          </a:p>
          <a:p>
            <a:r>
              <a:rPr lang="en-US" sz="1600" i="1" kern="0" dirty="0">
                <a:solidFill>
                  <a:srgbClr val="000000"/>
                </a:solidFill>
                <a:latin typeface="Arial Narrow"/>
                <a:ea typeface="ＭＳ Ｐゴシック" pitchFamily="-106" charset="-128"/>
              </a:rPr>
              <a:t>All other Institutions will only be able to select their Total University from the page dropdown. </a:t>
            </a:r>
          </a:p>
        </p:txBody>
      </p:sp>
      <p:pic>
        <p:nvPicPr>
          <p:cNvPr id="8" name="Graphic 7" descr="Information">
            <a:extLst>
              <a:ext uri="{FF2B5EF4-FFF2-40B4-BE49-F238E27FC236}">
                <a16:creationId xmlns:a16="http://schemas.microsoft.com/office/drawing/2014/main" id="{07FACF66-9597-45DB-A80B-1DED300C10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499" y="2382612"/>
            <a:ext cx="646332" cy="646332"/>
          </a:xfrm>
          <a:prstGeom prst="rect">
            <a:avLst/>
          </a:prstGeom>
        </p:spPr>
      </p:pic>
      <p:grpSp>
        <p:nvGrpSpPr>
          <p:cNvPr id="6" name="Group 5">
            <a:extLst>
              <a:ext uri="{FF2B5EF4-FFF2-40B4-BE49-F238E27FC236}">
                <a16:creationId xmlns:a16="http://schemas.microsoft.com/office/drawing/2014/main" id="{BBF7C251-7F56-40D4-920C-901B9CF4712D}"/>
              </a:ext>
            </a:extLst>
          </p:cNvPr>
          <p:cNvGrpSpPr/>
          <p:nvPr/>
        </p:nvGrpSpPr>
        <p:grpSpPr>
          <a:xfrm>
            <a:off x="4436160" y="1767651"/>
            <a:ext cx="7289341" cy="3322698"/>
            <a:chOff x="4204447" y="2106270"/>
            <a:chExt cx="7481047" cy="3375473"/>
          </a:xfrm>
        </p:grpSpPr>
        <p:pic>
          <p:nvPicPr>
            <p:cNvPr id="5" name="Picture 4">
              <a:extLst>
                <a:ext uri="{FF2B5EF4-FFF2-40B4-BE49-F238E27FC236}">
                  <a16:creationId xmlns:a16="http://schemas.microsoft.com/office/drawing/2014/main" id="{793B91F0-FC80-4CFB-85CF-87AF7768F9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4447" y="2106270"/>
              <a:ext cx="7481047" cy="3375473"/>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AA334A1-5EE6-4B6A-80C1-7DDA5BDD30CA}"/>
                </a:ext>
              </a:extLst>
            </p:cNvPr>
            <p:cNvSpPr/>
            <p:nvPr/>
          </p:nvSpPr>
          <p:spPr>
            <a:xfrm>
              <a:off x="5199588" y="2330157"/>
              <a:ext cx="3935506" cy="1751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AC18D6D8-EBD9-4F1E-B145-6C0C27E1F299}"/>
                </a:ext>
              </a:extLst>
            </p:cNvPr>
            <p:cNvSpPr/>
            <p:nvPr/>
          </p:nvSpPr>
          <p:spPr>
            <a:xfrm>
              <a:off x="10790559" y="2324977"/>
              <a:ext cx="225539" cy="1751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Rectangle 4">
            <a:extLst>
              <a:ext uri="{FF2B5EF4-FFF2-40B4-BE49-F238E27FC236}">
                <a16:creationId xmlns:a16="http://schemas.microsoft.com/office/drawing/2014/main" id="{B017C899-1A81-4EFE-B30A-2A47ED53154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PA Review</a:t>
            </a:r>
          </a:p>
        </p:txBody>
      </p:sp>
    </p:spTree>
    <p:extLst>
      <p:ext uri="{BB962C8B-B14F-4D97-AF65-F5344CB8AC3E}">
        <p14:creationId xmlns:p14="http://schemas.microsoft.com/office/powerpoint/2010/main" val="180909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68ACF9-15D2-4AF1-924F-A51A3EB0838E}"/>
              </a:ext>
            </a:extLst>
          </p:cNvPr>
          <p:cNvSpPr txBox="1"/>
          <p:nvPr/>
        </p:nvSpPr>
        <p:spPr>
          <a:xfrm>
            <a:off x="609600" y="956560"/>
            <a:ext cx="10744200"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Use the form on the left hand side of the dashboard to view the working Budget, data loaded from the Planning Allocation tool, and the variance by </a:t>
            </a:r>
            <a:r>
              <a:rPr lang="en-US" b="1" kern="0" dirty="0">
                <a:solidFill>
                  <a:srgbClr val="000000"/>
                </a:solidFill>
                <a:latin typeface="Arial Narrow"/>
                <a:ea typeface="ＭＳ Ｐゴシック" pitchFamily="-106" charset="-128"/>
              </a:rPr>
              <a:t>Salary, Fringe, and Non Compensation Expenditures.</a:t>
            </a:r>
          </a:p>
        </p:txBody>
      </p:sp>
      <p:sp>
        <p:nvSpPr>
          <p:cNvPr id="3" name="Rectangle 2">
            <a:extLst>
              <a:ext uri="{FF2B5EF4-FFF2-40B4-BE49-F238E27FC236}">
                <a16:creationId xmlns:a16="http://schemas.microsoft.com/office/drawing/2014/main" id="{2D9C6418-5B96-4C96-A06B-233DE2828A8C}"/>
              </a:ext>
            </a:extLst>
          </p:cNvPr>
          <p:cNvSpPr/>
          <p:nvPr/>
        </p:nvSpPr>
        <p:spPr>
          <a:xfrm>
            <a:off x="1219200" y="1920948"/>
            <a:ext cx="3352800" cy="1323439"/>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For Institutions in the </a:t>
            </a:r>
            <a:r>
              <a:rPr lang="en-US" sz="1600" b="1" i="1" kern="0" dirty="0">
                <a:solidFill>
                  <a:srgbClr val="000000"/>
                </a:solidFill>
                <a:latin typeface="Arial Narrow"/>
                <a:ea typeface="ＭＳ Ｐゴシック" pitchFamily="-106" charset="-128"/>
              </a:rPr>
              <a:t>NE</a:t>
            </a:r>
            <a:r>
              <a:rPr lang="en-US" sz="1600" i="1" kern="0" dirty="0">
                <a:solidFill>
                  <a:srgbClr val="000000"/>
                </a:solidFill>
                <a:latin typeface="Arial Narrow"/>
                <a:ea typeface="ＭＳ Ｐゴシック" pitchFamily="-106" charset="-128"/>
              </a:rPr>
              <a:t>, </a:t>
            </a:r>
            <a:r>
              <a:rPr lang="en-US" sz="1600" b="1" i="1" kern="0" dirty="0">
                <a:solidFill>
                  <a:srgbClr val="000000"/>
                </a:solidFill>
                <a:latin typeface="Arial Narrow"/>
                <a:ea typeface="ＭＳ Ｐゴシック" pitchFamily="-106" charset="-128"/>
              </a:rPr>
              <a:t>South</a:t>
            </a:r>
            <a:r>
              <a:rPr lang="en-US" sz="1600" i="1" kern="0" dirty="0">
                <a:solidFill>
                  <a:srgbClr val="000000"/>
                </a:solidFill>
                <a:latin typeface="Arial Narrow"/>
                <a:ea typeface="ＭＳ Ｐゴシック" pitchFamily="-106" charset="-128"/>
              </a:rPr>
              <a:t>, and </a:t>
            </a:r>
            <a:r>
              <a:rPr lang="en-US" sz="1600" b="1" i="1" kern="0" dirty="0">
                <a:solidFill>
                  <a:srgbClr val="000000"/>
                </a:solidFill>
                <a:latin typeface="Arial Narrow"/>
                <a:ea typeface="ＭＳ Ｐゴシック" pitchFamily="-106" charset="-128"/>
              </a:rPr>
              <a:t>West Pods</a:t>
            </a:r>
            <a:r>
              <a:rPr lang="en-US" sz="1600" i="1" kern="0" dirty="0">
                <a:solidFill>
                  <a:srgbClr val="000000"/>
                </a:solidFill>
                <a:latin typeface="Arial Narrow"/>
                <a:ea typeface="ＭＳ Ｐゴシック" pitchFamily="-106" charset="-128"/>
              </a:rPr>
              <a:t>, this webform may not be applicable if you do not allocate Total Expenditures to the Salary, Fringe, and Non Compensation Expenditures</a:t>
            </a:r>
          </a:p>
        </p:txBody>
      </p:sp>
      <p:pic>
        <p:nvPicPr>
          <p:cNvPr id="8" name="Graphic 7" descr="Information">
            <a:extLst>
              <a:ext uri="{FF2B5EF4-FFF2-40B4-BE49-F238E27FC236}">
                <a16:creationId xmlns:a16="http://schemas.microsoft.com/office/drawing/2014/main" id="{07FACF66-9597-45DB-A80B-1DED300C10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2868" y="1950946"/>
            <a:ext cx="646332" cy="646332"/>
          </a:xfrm>
          <a:prstGeom prst="rect">
            <a:avLst/>
          </a:prstGeom>
        </p:spPr>
      </p:pic>
      <p:pic>
        <p:nvPicPr>
          <p:cNvPr id="7" name="Picture 6">
            <a:extLst>
              <a:ext uri="{FF2B5EF4-FFF2-40B4-BE49-F238E27FC236}">
                <a16:creationId xmlns:a16="http://schemas.microsoft.com/office/drawing/2014/main" id="{247252DB-1037-442F-B549-5C067099E5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9224" y="1901226"/>
            <a:ext cx="6849908" cy="2928483"/>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AE6C82E5-1230-427D-8C80-20125C9E9524}"/>
              </a:ext>
            </a:extLst>
          </p:cNvPr>
          <p:cNvSpPr/>
          <p:nvPr/>
        </p:nvSpPr>
        <p:spPr>
          <a:xfrm>
            <a:off x="1219200" y="4023329"/>
            <a:ext cx="3352800" cy="1815882"/>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For </a:t>
            </a:r>
            <a:r>
              <a:rPr lang="en-US" sz="1600" b="1" i="1" kern="0" dirty="0">
                <a:solidFill>
                  <a:srgbClr val="000000"/>
                </a:solidFill>
                <a:latin typeface="Arial Narrow"/>
                <a:ea typeface="ＭＳ Ｐゴシック" pitchFamily="-106" charset="-128"/>
              </a:rPr>
              <a:t>Madison</a:t>
            </a:r>
            <a:r>
              <a:rPr lang="en-US" sz="1600" i="1" kern="0" dirty="0">
                <a:solidFill>
                  <a:srgbClr val="000000"/>
                </a:solidFill>
                <a:latin typeface="Arial Narrow"/>
                <a:ea typeface="ＭＳ Ｐゴシック" pitchFamily="-106" charset="-128"/>
              </a:rPr>
              <a:t> and </a:t>
            </a:r>
            <a:r>
              <a:rPr lang="en-US" sz="1600" b="1" i="1" kern="0" dirty="0">
                <a:solidFill>
                  <a:srgbClr val="000000"/>
                </a:solidFill>
                <a:latin typeface="Arial Narrow"/>
                <a:ea typeface="ＭＳ Ｐゴシック" pitchFamily="-106" charset="-128"/>
              </a:rPr>
              <a:t>Milwaukee</a:t>
            </a:r>
            <a:r>
              <a:rPr lang="en-US" sz="1600" i="1" kern="0" dirty="0">
                <a:solidFill>
                  <a:srgbClr val="000000"/>
                </a:solidFill>
                <a:latin typeface="Arial Narrow"/>
                <a:ea typeface="ＭＳ Ｐゴシック" pitchFamily="-106" charset="-128"/>
              </a:rPr>
              <a:t> - Major Class Non Compensation Expenditure Categories in this form are only applicable for the working budget, as data is loaded at the Total Non Compensation Expenditure level from the Planning Allocation Tool.</a:t>
            </a:r>
          </a:p>
        </p:txBody>
      </p:sp>
      <p:pic>
        <p:nvPicPr>
          <p:cNvPr id="10" name="Graphic 9" descr="Information">
            <a:extLst>
              <a:ext uri="{FF2B5EF4-FFF2-40B4-BE49-F238E27FC236}">
                <a16:creationId xmlns:a16="http://schemas.microsoft.com/office/drawing/2014/main" id="{DD821A6E-7E31-45F6-A7A7-6477D6AD49C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2868" y="4065133"/>
            <a:ext cx="646332" cy="646332"/>
          </a:xfrm>
          <a:prstGeom prst="rect">
            <a:avLst/>
          </a:prstGeom>
        </p:spPr>
      </p:pic>
      <p:sp>
        <p:nvSpPr>
          <p:cNvPr id="11" name="Rectangle 10">
            <a:extLst>
              <a:ext uri="{FF2B5EF4-FFF2-40B4-BE49-F238E27FC236}">
                <a16:creationId xmlns:a16="http://schemas.microsoft.com/office/drawing/2014/main" id="{12610368-6C7D-4211-8ED1-F213111F55E4}"/>
              </a:ext>
            </a:extLst>
          </p:cNvPr>
          <p:cNvSpPr/>
          <p:nvPr/>
        </p:nvSpPr>
        <p:spPr>
          <a:xfrm>
            <a:off x="5009068" y="2274112"/>
            <a:ext cx="2252344" cy="24373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4">
            <a:extLst>
              <a:ext uri="{FF2B5EF4-FFF2-40B4-BE49-F238E27FC236}">
                <a16:creationId xmlns:a16="http://schemas.microsoft.com/office/drawing/2014/main" id="{BF804470-8C3C-423D-8CFF-F5D16E677B0B}"/>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PA Review</a:t>
            </a:r>
          </a:p>
        </p:txBody>
      </p:sp>
    </p:spTree>
    <p:extLst>
      <p:ext uri="{BB962C8B-B14F-4D97-AF65-F5344CB8AC3E}">
        <p14:creationId xmlns:p14="http://schemas.microsoft.com/office/powerpoint/2010/main" val="60983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5B8F-E720-4418-A3C3-D5AAB41CDD4C}"/>
              </a:ext>
            </a:extLst>
          </p:cNvPr>
          <p:cNvSpPr txBox="1"/>
          <p:nvPr/>
        </p:nvSpPr>
        <p:spPr>
          <a:xfrm>
            <a:off x="945977" y="1199571"/>
            <a:ext cx="6870924" cy="427809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2000" kern="0" dirty="0">
                <a:solidFill>
                  <a:srgbClr val="000000"/>
                </a:solidFill>
                <a:latin typeface="Arial Narrow"/>
                <a:ea typeface="ＭＳ Ｐゴシック" pitchFamily="-106" charset="-128"/>
              </a:rPr>
              <a:t>A few things to consider before beginning the </a:t>
            </a:r>
            <a:r>
              <a:rPr lang="en-US" sz="2000" b="1" kern="0" dirty="0">
                <a:solidFill>
                  <a:srgbClr val="000000"/>
                </a:solidFill>
                <a:latin typeface="Arial Narrow"/>
                <a:ea typeface="ＭＳ Ｐゴシック" pitchFamily="-106" charset="-128"/>
              </a:rPr>
              <a:t>Revenue Input</a:t>
            </a:r>
            <a:r>
              <a:rPr lang="en-US" sz="2000" kern="0" dirty="0">
                <a:solidFill>
                  <a:srgbClr val="000000"/>
                </a:solidFill>
                <a:latin typeface="Arial Narrow"/>
                <a:ea typeface="ＭＳ Ｐゴシック" pitchFamily="-106" charset="-128"/>
              </a:rPr>
              <a:t> process:</a:t>
            </a:r>
          </a:p>
          <a:p>
            <a:pPr marR="0" algn="l" defTabSz="914400" rtl="0" eaLnBrk="0" fontAlgn="base" latinLnBrk="0" hangingPunct="0">
              <a:lnSpc>
                <a:spcPct val="100000"/>
              </a:lnSpc>
              <a:spcBef>
                <a:spcPct val="20000"/>
              </a:spcBef>
              <a:spcAft>
                <a:spcPct val="0"/>
              </a:spcAft>
              <a:buClrTx/>
              <a:buSzTx/>
              <a:tabLst/>
            </a:pPr>
            <a:endParaRPr lang="en-US" sz="2000" kern="0" dirty="0">
              <a:solidFill>
                <a:srgbClr val="000000"/>
              </a:solidFill>
              <a:latin typeface="Arial Narrow"/>
              <a:ea typeface="ＭＳ Ｐゴシック" pitchFamily="-106" charset="-128"/>
            </a:endParaRPr>
          </a:p>
          <a:p>
            <a:pPr marL="285750" indent="-285750" eaLnBrk="0" fontAlgn="base" hangingPunct="0">
              <a:lnSpc>
                <a:spcPct val="150000"/>
              </a:lnSpc>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This input process can take place at </a:t>
            </a:r>
            <a:r>
              <a:rPr lang="en-US" sz="2000" b="1" kern="0" dirty="0">
                <a:solidFill>
                  <a:srgbClr val="000000"/>
                </a:solidFill>
                <a:latin typeface="Arial Narrow"/>
                <a:ea typeface="ＭＳ Ｐゴシック" pitchFamily="-106" charset="-128"/>
              </a:rPr>
              <a:t>all three levels. </a:t>
            </a:r>
          </a:p>
          <a:p>
            <a:pPr marL="285750" indent="-285750" eaLnBrk="0" fontAlgn="base" hangingPunct="0">
              <a:lnSpc>
                <a:spcPct val="150000"/>
              </a:lnSpc>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At all three levels, the input process can take place by:</a:t>
            </a:r>
          </a:p>
          <a:p>
            <a:pPr marL="742950" lvl="1"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By Department</a:t>
            </a:r>
          </a:p>
          <a:p>
            <a:pPr marL="742950" lvl="1"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By Program</a:t>
            </a:r>
          </a:p>
          <a:p>
            <a:pPr marL="742950" lvl="1"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By Department &amp; Program</a:t>
            </a:r>
          </a:p>
          <a:p>
            <a:pPr marL="742950" lvl="1" indent="-285750" eaLnBrk="0" fontAlgn="base" hangingPunct="0">
              <a:spcBef>
                <a:spcPct val="20000"/>
              </a:spcBef>
              <a:spcAft>
                <a:spcPct val="0"/>
              </a:spcAft>
              <a:buFont typeface="Arial" panose="020B0604020202020204" pitchFamily="34" charset="0"/>
              <a:buChar char="•"/>
            </a:pPr>
            <a:endParaRPr lang="en-US" sz="2000" kern="0" dirty="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This presentation will cover the Revenue Input process at </a:t>
            </a:r>
            <a:r>
              <a:rPr lang="en-US" sz="2000" b="1" kern="0" dirty="0">
                <a:solidFill>
                  <a:srgbClr val="000000"/>
                </a:solidFill>
                <a:latin typeface="Arial Narrow"/>
                <a:ea typeface="ＭＳ Ｐゴシック" pitchFamily="-106" charset="-128"/>
              </a:rPr>
              <a:t>Level 1</a:t>
            </a:r>
            <a:r>
              <a:rPr lang="en-US" sz="2000" kern="0" dirty="0">
                <a:solidFill>
                  <a:srgbClr val="000000"/>
                </a:solidFill>
                <a:latin typeface="Arial Narrow"/>
                <a:ea typeface="ＭＳ Ｐゴシック" pitchFamily="-106" charset="-128"/>
              </a:rPr>
              <a:t> and it will cover it By Department, By Program, and By Department &amp; Program. This will be followed by an Input Review section. </a:t>
            </a:r>
          </a:p>
        </p:txBody>
      </p:sp>
      <p:pic>
        <p:nvPicPr>
          <p:cNvPr id="3" name="Picture 2">
            <a:extLst>
              <a:ext uri="{FF2B5EF4-FFF2-40B4-BE49-F238E27FC236}">
                <a16:creationId xmlns:a16="http://schemas.microsoft.com/office/drawing/2014/main" id="{FDE323B2-827E-4E72-B77D-B77275F355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33347" y="2269881"/>
            <a:ext cx="1806766" cy="1896208"/>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4">
            <a:extLst>
              <a:ext uri="{FF2B5EF4-FFF2-40B4-BE49-F238E27FC236}">
                <a16:creationId xmlns:a16="http://schemas.microsoft.com/office/drawing/2014/main" id="{1E97DF40-AECD-45DE-9FA9-35C55556B05A}"/>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a:t>
            </a:r>
          </a:p>
        </p:txBody>
      </p:sp>
    </p:spTree>
    <p:extLst>
      <p:ext uri="{BB962C8B-B14F-4D97-AF65-F5344CB8AC3E}">
        <p14:creationId xmlns:p14="http://schemas.microsoft.com/office/powerpoint/2010/main" val="119159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68ACF9-15D2-4AF1-924F-A51A3EB0838E}"/>
              </a:ext>
            </a:extLst>
          </p:cNvPr>
          <p:cNvSpPr txBox="1"/>
          <p:nvPr/>
        </p:nvSpPr>
        <p:spPr>
          <a:xfrm>
            <a:off x="609600" y="956560"/>
            <a:ext cx="10744200"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Use the form on the right hand side of the dashboard to view the working Budget, data loaded from the Planning Allocation tool, and the variance for </a:t>
            </a:r>
            <a:r>
              <a:rPr lang="en-US" b="1" kern="0" dirty="0">
                <a:solidFill>
                  <a:srgbClr val="000000"/>
                </a:solidFill>
                <a:latin typeface="Arial Narrow"/>
                <a:ea typeface="ＭＳ Ｐゴシック" pitchFamily="-106" charset="-128"/>
              </a:rPr>
              <a:t>Total Expenditures by Program.</a:t>
            </a:r>
          </a:p>
        </p:txBody>
      </p:sp>
      <p:sp>
        <p:nvSpPr>
          <p:cNvPr id="3" name="Rectangle 2">
            <a:extLst>
              <a:ext uri="{FF2B5EF4-FFF2-40B4-BE49-F238E27FC236}">
                <a16:creationId xmlns:a16="http://schemas.microsoft.com/office/drawing/2014/main" id="{2D9C6418-5B96-4C96-A06B-233DE2828A8C}"/>
              </a:ext>
            </a:extLst>
          </p:cNvPr>
          <p:cNvSpPr/>
          <p:nvPr/>
        </p:nvSpPr>
        <p:spPr>
          <a:xfrm>
            <a:off x="1219200" y="1920948"/>
            <a:ext cx="3352800" cy="2800767"/>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Institutions in the </a:t>
            </a:r>
            <a:r>
              <a:rPr lang="en-US" sz="1600" b="1" i="1" kern="0" dirty="0">
                <a:solidFill>
                  <a:srgbClr val="000000"/>
                </a:solidFill>
                <a:latin typeface="Arial Narrow"/>
                <a:ea typeface="ＭＳ Ｐゴシック" pitchFamily="-106" charset="-128"/>
              </a:rPr>
              <a:t>NE, South</a:t>
            </a:r>
            <a:r>
              <a:rPr lang="en-US" sz="1600" i="1" kern="0" dirty="0">
                <a:solidFill>
                  <a:srgbClr val="000000"/>
                </a:solidFill>
                <a:latin typeface="Arial Narrow"/>
                <a:ea typeface="ＭＳ Ｐゴシック" pitchFamily="-106" charset="-128"/>
              </a:rPr>
              <a:t>, and </a:t>
            </a:r>
            <a:r>
              <a:rPr lang="en-US" sz="1600" b="1" i="1" kern="0" dirty="0">
                <a:solidFill>
                  <a:srgbClr val="000000"/>
                </a:solidFill>
                <a:latin typeface="Arial Narrow"/>
                <a:ea typeface="ＭＳ Ｐゴシック" pitchFamily="-106" charset="-128"/>
              </a:rPr>
              <a:t>West</a:t>
            </a:r>
            <a:r>
              <a:rPr lang="en-US" sz="1600" i="1" kern="0" dirty="0">
                <a:solidFill>
                  <a:srgbClr val="000000"/>
                </a:solidFill>
                <a:latin typeface="Arial Narrow"/>
                <a:ea typeface="ＭＳ Ｐゴシック" pitchFamily="-106" charset="-128"/>
              </a:rPr>
              <a:t> Pods will be able to drill into Total Expenditures to view Salary Data by Position and </a:t>
            </a:r>
            <a:r>
              <a:rPr lang="en-US" sz="1600" i="1" kern="0" dirty="0" err="1">
                <a:solidFill>
                  <a:srgbClr val="000000"/>
                </a:solidFill>
                <a:latin typeface="Arial Narrow"/>
                <a:ea typeface="ＭＳ Ｐゴシック" pitchFamily="-106" charset="-128"/>
              </a:rPr>
              <a:t>NonComp</a:t>
            </a:r>
            <a:r>
              <a:rPr lang="en-US" sz="1600" i="1" kern="0" dirty="0">
                <a:solidFill>
                  <a:srgbClr val="000000"/>
                </a:solidFill>
                <a:latin typeface="Arial Narrow"/>
                <a:ea typeface="ＭＳ Ｐゴシック" pitchFamily="-106" charset="-128"/>
              </a:rPr>
              <a:t> data by Major Class. </a:t>
            </a:r>
          </a:p>
          <a:p>
            <a:endParaRPr lang="en-US" sz="1600" kern="0" dirty="0">
              <a:solidFill>
                <a:srgbClr val="000000"/>
              </a:solidFill>
              <a:latin typeface="Arial Narrow"/>
              <a:ea typeface="ＭＳ Ｐゴシック" pitchFamily="-106" charset="-128"/>
            </a:endParaRPr>
          </a:p>
          <a:p>
            <a:r>
              <a:rPr lang="en-US" sz="1600" b="1" i="1" kern="0" dirty="0">
                <a:solidFill>
                  <a:srgbClr val="000000"/>
                </a:solidFill>
                <a:latin typeface="Arial Narrow"/>
                <a:ea typeface="ＭＳ Ｐゴシック" pitchFamily="-106" charset="-128"/>
              </a:rPr>
              <a:t>Madison</a:t>
            </a:r>
            <a:r>
              <a:rPr lang="en-US" sz="1600" i="1" kern="0" dirty="0">
                <a:solidFill>
                  <a:srgbClr val="000000"/>
                </a:solidFill>
                <a:latin typeface="Arial Narrow"/>
                <a:ea typeface="ＭＳ Ｐゴシック" pitchFamily="-106" charset="-128"/>
              </a:rPr>
              <a:t> and </a:t>
            </a:r>
            <a:r>
              <a:rPr lang="en-US" sz="1600" b="1" i="1" kern="0" dirty="0">
                <a:solidFill>
                  <a:srgbClr val="000000"/>
                </a:solidFill>
                <a:latin typeface="Arial Narrow"/>
                <a:ea typeface="ＭＳ Ｐゴシック" pitchFamily="-106" charset="-128"/>
              </a:rPr>
              <a:t>Milwaukee</a:t>
            </a:r>
            <a:r>
              <a:rPr lang="en-US" sz="1600" i="1" kern="0" dirty="0">
                <a:solidFill>
                  <a:srgbClr val="000000"/>
                </a:solidFill>
                <a:latin typeface="Arial Narrow"/>
                <a:ea typeface="ＭＳ Ｐゴシック" pitchFamily="-106" charset="-128"/>
              </a:rPr>
              <a:t> will only have their data available at the Total Expenditure level. This is based on the data available from the Planning Allocation Tool.</a:t>
            </a:r>
          </a:p>
        </p:txBody>
      </p:sp>
      <p:pic>
        <p:nvPicPr>
          <p:cNvPr id="8" name="Graphic 7" descr="Information">
            <a:extLst>
              <a:ext uri="{FF2B5EF4-FFF2-40B4-BE49-F238E27FC236}">
                <a16:creationId xmlns:a16="http://schemas.microsoft.com/office/drawing/2014/main" id="{07FACF66-9597-45DB-A80B-1DED300C10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2867" y="2192993"/>
            <a:ext cx="646332" cy="646332"/>
          </a:xfrm>
          <a:prstGeom prst="rect">
            <a:avLst/>
          </a:prstGeom>
        </p:spPr>
      </p:pic>
      <p:grpSp>
        <p:nvGrpSpPr>
          <p:cNvPr id="5" name="Group 4">
            <a:extLst>
              <a:ext uri="{FF2B5EF4-FFF2-40B4-BE49-F238E27FC236}">
                <a16:creationId xmlns:a16="http://schemas.microsoft.com/office/drawing/2014/main" id="{7B54B0FC-BE8A-4731-BC8A-2EAD6E7C47E1}"/>
              </a:ext>
            </a:extLst>
          </p:cNvPr>
          <p:cNvGrpSpPr/>
          <p:nvPr/>
        </p:nvGrpSpPr>
        <p:grpSpPr>
          <a:xfrm>
            <a:off x="4684019" y="1901225"/>
            <a:ext cx="6935114" cy="3432775"/>
            <a:chOff x="4684019" y="1901225"/>
            <a:chExt cx="6935114" cy="2928483"/>
          </a:xfrm>
        </p:grpSpPr>
        <p:pic>
          <p:nvPicPr>
            <p:cNvPr id="12" name="Picture 11">
              <a:extLst>
                <a:ext uri="{FF2B5EF4-FFF2-40B4-BE49-F238E27FC236}">
                  <a16:creationId xmlns:a16="http://schemas.microsoft.com/office/drawing/2014/main" id="{F4679D16-6E91-4E27-9E78-2E0A294162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4019" y="1901225"/>
              <a:ext cx="6935114" cy="2928483"/>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88FF7C4A-B0FE-4775-9064-6997D7D228B8}"/>
                </a:ext>
              </a:extLst>
            </p:cNvPr>
            <p:cNvSpPr/>
            <p:nvPr/>
          </p:nvSpPr>
          <p:spPr>
            <a:xfrm>
              <a:off x="8218433" y="2271103"/>
              <a:ext cx="2593002" cy="184369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 name="Rectangle 4">
            <a:extLst>
              <a:ext uri="{FF2B5EF4-FFF2-40B4-BE49-F238E27FC236}">
                <a16:creationId xmlns:a16="http://schemas.microsoft.com/office/drawing/2014/main" id="{45013C42-B05A-4D00-A17C-C013BD57FE97}"/>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PA Review</a:t>
            </a:r>
          </a:p>
        </p:txBody>
      </p:sp>
    </p:spTree>
    <p:extLst>
      <p:ext uri="{BB962C8B-B14F-4D97-AF65-F5344CB8AC3E}">
        <p14:creationId xmlns:p14="http://schemas.microsoft.com/office/powerpoint/2010/main" val="1824057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8688F5-0443-4AC1-9752-249E346D5688}"/>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Review by Fund</a:t>
            </a:r>
          </a:p>
        </p:txBody>
      </p:sp>
      <p:sp>
        <p:nvSpPr>
          <p:cNvPr id="4" name="TextBox 3">
            <a:extLst>
              <a:ext uri="{FF2B5EF4-FFF2-40B4-BE49-F238E27FC236}">
                <a16:creationId xmlns:a16="http://schemas.microsoft.com/office/drawing/2014/main" id="{C468ACF9-15D2-4AF1-924F-A51A3EB0838E}"/>
              </a:ext>
            </a:extLst>
          </p:cNvPr>
          <p:cNvSpPr txBox="1"/>
          <p:nvPr/>
        </p:nvSpPr>
        <p:spPr>
          <a:xfrm>
            <a:off x="609600" y="956560"/>
            <a:ext cx="10744200"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Use the form on the right hand side of the dashboard to view the working Budget, data loaded from the Planning Allocation tool, and the variance for </a:t>
            </a:r>
            <a:r>
              <a:rPr lang="en-US" b="1" kern="0" dirty="0">
                <a:solidFill>
                  <a:srgbClr val="000000"/>
                </a:solidFill>
                <a:latin typeface="Arial Narrow"/>
                <a:ea typeface="ＭＳ Ｐゴシック" pitchFamily="-106" charset="-128"/>
              </a:rPr>
              <a:t>Total Expenditures by Program.</a:t>
            </a:r>
          </a:p>
        </p:txBody>
      </p:sp>
      <p:pic>
        <p:nvPicPr>
          <p:cNvPr id="7" name="Picture 6">
            <a:extLst>
              <a:ext uri="{FF2B5EF4-FFF2-40B4-BE49-F238E27FC236}">
                <a16:creationId xmlns:a16="http://schemas.microsoft.com/office/drawing/2014/main" id="{6E9B890E-8547-4FB3-BF2A-A86812329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8844" y="1950946"/>
            <a:ext cx="8345062" cy="4074353"/>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C58A9125-4BC3-428A-9479-436AD84AE5CA}"/>
              </a:ext>
            </a:extLst>
          </p:cNvPr>
          <p:cNvSpPr/>
          <p:nvPr/>
        </p:nvSpPr>
        <p:spPr>
          <a:xfrm>
            <a:off x="3556786" y="2108101"/>
            <a:ext cx="943496" cy="1330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7262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68ACF9-15D2-4AF1-924F-A51A3EB0838E}"/>
              </a:ext>
            </a:extLst>
          </p:cNvPr>
          <p:cNvSpPr txBox="1"/>
          <p:nvPr/>
        </p:nvSpPr>
        <p:spPr>
          <a:xfrm>
            <a:off x="609600" y="956560"/>
            <a:ext cx="10744200"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Choose a parent level Department, and Project. View the current fiscal year (FY19) Redbook Budget.</a:t>
            </a:r>
            <a:endParaRPr lang="en-US" b="1" kern="0" dirty="0">
              <a:solidFill>
                <a:srgbClr val="000000"/>
              </a:solidFill>
              <a:latin typeface="Arial Narrow"/>
              <a:ea typeface="ＭＳ Ｐゴシック" pitchFamily="-106" charset="-128"/>
            </a:endParaRPr>
          </a:p>
        </p:txBody>
      </p:sp>
      <p:pic>
        <p:nvPicPr>
          <p:cNvPr id="6" name="Picture 5">
            <a:extLst>
              <a:ext uri="{FF2B5EF4-FFF2-40B4-BE49-F238E27FC236}">
                <a16:creationId xmlns:a16="http://schemas.microsoft.com/office/drawing/2014/main" id="{54BBB039-2397-4392-835A-136316878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1502689"/>
            <a:ext cx="6934200" cy="4154040"/>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C58A9125-4BC3-428A-9479-436AD84AE5CA}"/>
              </a:ext>
            </a:extLst>
          </p:cNvPr>
          <p:cNvSpPr/>
          <p:nvPr/>
        </p:nvSpPr>
        <p:spPr>
          <a:xfrm>
            <a:off x="4419600" y="1652597"/>
            <a:ext cx="1753615" cy="3086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C02193AF-C724-4058-AE68-7C7B0AD6945B}"/>
              </a:ext>
            </a:extLst>
          </p:cNvPr>
          <p:cNvSpPr/>
          <p:nvPr/>
        </p:nvSpPr>
        <p:spPr>
          <a:xfrm>
            <a:off x="1136237" y="1806920"/>
            <a:ext cx="3283363" cy="830997"/>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All descendants of your User Institution, and All Projects are available in the page dropdown.</a:t>
            </a:r>
          </a:p>
        </p:txBody>
      </p:sp>
      <p:pic>
        <p:nvPicPr>
          <p:cNvPr id="10" name="Graphic 9" descr="Information">
            <a:extLst>
              <a:ext uri="{FF2B5EF4-FFF2-40B4-BE49-F238E27FC236}">
                <a16:creationId xmlns:a16="http://schemas.microsoft.com/office/drawing/2014/main" id="{DDC6DE08-66B1-4839-9ABB-42DDBA77FE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905" y="1945419"/>
            <a:ext cx="646332" cy="646332"/>
          </a:xfrm>
          <a:prstGeom prst="rect">
            <a:avLst/>
          </a:prstGeom>
        </p:spPr>
      </p:pic>
      <p:sp>
        <p:nvSpPr>
          <p:cNvPr id="15" name="Rectangle 14">
            <a:extLst>
              <a:ext uri="{FF2B5EF4-FFF2-40B4-BE49-F238E27FC236}">
                <a16:creationId xmlns:a16="http://schemas.microsoft.com/office/drawing/2014/main" id="{6405DD87-4565-4694-A384-A31AD6FB9940}"/>
              </a:ext>
            </a:extLst>
          </p:cNvPr>
          <p:cNvSpPr/>
          <p:nvPr/>
        </p:nvSpPr>
        <p:spPr>
          <a:xfrm>
            <a:off x="7216589" y="1934428"/>
            <a:ext cx="670111" cy="372230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F2EB9483-92D6-45A7-BB8D-16FD76F24136}"/>
              </a:ext>
            </a:extLst>
          </p:cNvPr>
          <p:cNvSpPr/>
          <p:nvPr/>
        </p:nvSpPr>
        <p:spPr>
          <a:xfrm>
            <a:off x="1136238" y="3072778"/>
            <a:ext cx="2987528" cy="1815882"/>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In the first year, the current fiscal year's Budget will only exist at the Major Class level due to the level of detail required in 3270. However, going forward this budget will exist at whatever level was used to budget in the prior year in PlanUW.</a:t>
            </a:r>
          </a:p>
        </p:txBody>
      </p:sp>
      <p:pic>
        <p:nvPicPr>
          <p:cNvPr id="17" name="Graphic 16" descr="Information">
            <a:extLst>
              <a:ext uri="{FF2B5EF4-FFF2-40B4-BE49-F238E27FC236}">
                <a16:creationId xmlns:a16="http://schemas.microsoft.com/office/drawing/2014/main" id="{E6FF427F-2D49-45EB-9289-D90DB97277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905" y="3211277"/>
            <a:ext cx="646332" cy="646332"/>
          </a:xfrm>
          <a:prstGeom prst="rect">
            <a:avLst/>
          </a:prstGeom>
        </p:spPr>
      </p:pic>
      <p:sp>
        <p:nvSpPr>
          <p:cNvPr id="11" name="Rectangle 4">
            <a:extLst>
              <a:ext uri="{FF2B5EF4-FFF2-40B4-BE49-F238E27FC236}">
                <a16:creationId xmlns:a16="http://schemas.microsoft.com/office/drawing/2014/main" id="{63C9EEAE-241F-4C43-B0B5-31B748A779BC}"/>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Review by Fund</a:t>
            </a:r>
          </a:p>
        </p:txBody>
      </p:sp>
    </p:spTree>
    <p:extLst>
      <p:ext uri="{BB962C8B-B14F-4D97-AF65-F5344CB8AC3E}">
        <p14:creationId xmlns:p14="http://schemas.microsoft.com/office/powerpoint/2010/main" val="4076068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68ACF9-15D2-4AF1-924F-A51A3EB0838E}"/>
              </a:ext>
            </a:extLst>
          </p:cNvPr>
          <p:cNvSpPr txBox="1"/>
          <p:nvPr/>
        </p:nvSpPr>
        <p:spPr>
          <a:xfrm>
            <a:off x="466163" y="1554529"/>
            <a:ext cx="3711389" cy="1477328"/>
          </a:xfrm>
          <a:prstGeom prst="rect">
            <a:avLst/>
          </a:prstGeom>
        </p:spPr>
        <p:txBody>
          <a:bodyPr vert="horz" wrap="square" rtlCol="0">
            <a:spAutoFit/>
          </a:bodyPr>
          <a:lstStyle/>
          <a:p>
            <a:pPr lvl="1" eaLnBrk="0" fontAlgn="base" hangingPunct="0">
              <a:spcBef>
                <a:spcPct val="20000"/>
              </a:spcBef>
              <a:spcAft>
                <a:spcPct val="0"/>
              </a:spcAft>
            </a:pPr>
            <a:r>
              <a:rPr lang="en-US" kern="0" dirty="0">
                <a:solidFill>
                  <a:srgbClr val="000000"/>
                </a:solidFill>
                <a:latin typeface="Arial Narrow"/>
                <a:ea typeface="ＭＳ Ｐゴシック" pitchFamily="-106" charset="-128"/>
              </a:rPr>
              <a:t>Validate the Budget you have entered from the input forms is correct and aggregated by Department, Program, Fund and Project.</a:t>
            </a:r>
            <a:endParaRPr lang="en-US" b="1" kern="0" dirty="0">
              <a:solidFill>
                <a:srgbClr val="000000"/>
              </a:solidFill>
              <a:latin typeface="Arial Narrow"/>
              <a:ea typeface="ＭＳ Ｐゴシック" pitchFamily="-106" charset="-128"/>
            </a:endParaRPr>
          </a:p>
        </p:txBody>
      </p:sp>
      <p:pic>
        <p:nvPicPr>
          <p:cNvPr id="6" name="Picture 5">
            <a:extLst>
              <a:ext uri="{FF2B5EF4-FFF2-40B4-BE49-F238E27FC236}">
                <a16:creationId xmlns:a16="http://schemas.microsoft.com/office/drawing/2014/main" id="{54BBB039-2397-4392-835A-136316878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1502689"/>
            <a:ext cx="6934200" cy="4154040"/>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6405DD87-4565-4694-A384-A31AD6FB9940}"/>
              </a:ext>
            </a:extLst>
          </p:cNvPr>
          <p:cNvSpPr/>
          <p:nvPr/>
        </p:nvSpPr>
        <p:spPr>
          <a:xfrm>
            <a:off x="7853087" y="1934428"/>
            <a:ext cx="3500713" cy="372230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4">
            <a:extLst>
              <a:ext uri="{FF2B5EF4-FFF2-40B4-BE49-F238E27FC236}">
                <a16:creationId xmlns:a16="http://schemas.microsoft.com/office/drawing/2014/main" id="{204C1787-76C3-4BDD-A282-52864097EB13}"/>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Review by Fund</a:t>
            </a:r>
          </a:p>
        </p:txBody>
      </p:sp>
    </p:spTree>
    <p:extLst>
      <p:ext uri="{BB962C8B-B14F-4D97-AF65-F5344CB8AC3E}">
        <p14:creationId xmlns:p14="http://schemas.microsoft.com/office/powerpoint/2010/main" val="19944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C61B05-3E28-42F3-A775-46A94A640C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7847" y="1201271"/>
            <a:ext cx="4815953" cy="4801619"/>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E18688F5-0443-4AC1-9752-249E346D5688}"/>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Fringe Level Check </a:t>
            </a:r>
          </a:p>
        </p:txBody>
      </p:sp>
      <p:sp>
        <p:nvSpPr>
          <p:cNvPr id="4" name="TextBox 3">
            <a:extLst>
              <a:ext uri="{FF2B5EF4-FFF2-40B4-BE49-F238E27FC236}">
                <a16:creationId xmlns:a16="http://schemas.microsoft.com/office/drawing/2014/main" id="{C468ACF9-15D2-4AF1-924F-A51A3EB0838E}"/>
              </a:ext>
            </a:extLst>
          </p:cNvPr>
          <p:cNvSpPr txBox="1"/>
          <p:nvPr/>
        </p:nvSpPr>
        <p:spPr>
          <a:xfrm>
            <a:off x="591669" y="1204907"/>
            <a:ext cx="5015008" cy="2142125"/>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Navigate to the “Level Check Form” page. The page will default to the Fringe Level Check Review form</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Choose the Fund, Program and Project members from the page drop down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After your page selections, confirm the Fringe Level Check review form appears with your "User Institution" in the Column.</a:t>
            </a:r>
          </a:p>
        </p:txBody>
      </p:sp>
      <p:sp>
        <p:nvSpPr>
          <p:cNvPr id="15" name="Rectangle 14">
            <a:extLst>
              <a:ext uri="{FF2B5EF4-FFF2-40B4-BE49-F238E27FC236}">
                <a16:creationId xmlns:a16="http://schemas.microsoft.com/office/drawing/2014/main" id="{6405DD87-4565-4694-A384-A31AD6FB9940}"/>
              </a:ext>
            </a:extLst>
          </p:cNvPr>
          <p:cNvSpPr/>
          <p:nvPr/>
        </p:nvSpPr>
        <p:spPr>
          <a:xfrm>
            <a:off x="6983511" y="1333794"/>
            <a:ext cx="1470207" cy="2207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12E9E21D-AF7E-4A1D-9C29-4ECC5ED009EE}"/>
              </a:ext>
            </a:extLst>
          </p:cNvPr>
          <p:cNvSpPr/>
          <p:nvPr/>
        </p:nvSpPr>
        <p:spPr>
          <a:xfrm>
            <a:off x="6606988" y="1709239"/>
            <a:ext cx="376524" cy="3616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FEBF7371-00F9-4974-96C9-A9BEE3A0DD20}"/>
              </a:ext>
            </a:extLst>
          </p:cNvPr>
          <p:cNvSpPr/>
          <p:nvPr/>
        </p:nvSpPr>
        <p:spPr>
          <a:xfrm>
            <a:off x="6983516" y="1763029"/>
            <a:ext cx="3182460" cy="3616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4F5AC00C-9D7D-430E-81A8-CED18D7898F9}"/>
              </a:ext>
            </a:extLst>
          </p:cNvPr>
          <p:cNvSpPr/>
          <p:nvPr/>
        </p:nvSpPr>
        <p:spPr>
          <a:xfrm>
            <a:off x="6413017" y="1478491"/>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7" name="Oval 16">
            <a:extLst>
              <a:ext uri="{FF2B5EF4-FFF2-40B4-BE49-F238E27FC236}">
                <a16:creationId xmlns:a16="http://schemas.microsoft.com/office/drawing/2014/main" id="{0D3E9EC1-67CA-4658-9F16-DB623549FA78}"/>
              </a:ext>
            </a:extLst>
          </p:cNvPr>
          <p:cNvSpPr/>
          <p:nvPr/>
        </p:nvSpPr>
        <p:spPr>
          <a:xfrm>
            <a:off x="6794501" y="1107654"/>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1C70284-4CAF-48F1-8193-F9CC4570B1AC}"/>
              </a:ext>
            </a:extLst>
          </p:cNvPr>
          <p:cNvSpPr/>
          <p:nvPr/>
        </p:nvSpPr>
        <p:spPr>
          <a:xfrm>
            <a:off x="9973791" y="1512331"/>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9" name="Rectangle 18">
            <a:extLst>
              <a:ext uri="{FF2B5EF4-FFF2-40B4-BE49-F238E27FC236}">
                <a16:creationId xmlns:a16="http://schemas.microsoft.com/office/drawing/2014/main" id="{CCDC7F39-C085-4A0A-AFD5-FE1A8584A222}"/>
              </a:ext>
            </a:extLst>
          </p:cNvPr>
          <p:cNvSpPr/>
          <p:nvPr/>
        </p:nvSpPr>
        <p:spPr>
          <a:xfrm>
            <a:off x="10551458" y="2855977"/>
            <a:ext cx="802342" cy="4968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B87CF8B-5B97-42C0-95B7-803A9670A519}"/>
              </a:ext>
            </a:extLst>
          </p:cNvPr>
          <p:cNvSpPr/>
          <p:nvPr/>
        </p:nvSpPr>
        <p:spPr>
          <a:xfrm>
            <a:off x="10392950" y="2595725"/>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903114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68ACF9-15D2-4AF1-924F-A51A3EB0838E}"/>
              </a:ext>
            </a:extLst>
          </p:cNvPr>
          <p:cNvSpPr txBox="1"/>
          <p:nvPr/>
        </p:nvSpPr>
        <p:spPr>
          <a:xfrm>
            <a:off x="5316067" y="1108342"/>
            <a:ext cx="6096003"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View the fringe budget entries between the levels 1, 2, 3 and 4.</a:t>
            </a:r>
          </a:p>
        </p:txBody>
      </p:sp>
      <p:sp>
        <p:nvSpPr>
          <p:cNvPr id="21" name="TextBox 20">
            <a:extLst>
              <a:ext uri="{FF2B5EF4-FFF2-40B4-BE49-F238E27FC236}">
                <a16:creationId xmlns:a16="http://schemas.microsoft.com/office/drawing/2014/main" id="{2E098A95-CD57-464C-B92B-2333EE1794F1}"/>
              </a:ext>
            </a:extLst>
          </p:cNvPr>
          <p:cNvSpPr txBox="1"/>
          <p:nvPr/>
        </p:nvSpPr>
        <p:spPr>
          <a:xfrm>
            <a:off x="6176681" y="4029636"/>
            <a:ext cx="5015008" cy="830997"/>
          </a:xfrm>
          <a:prstGeom prst="rect">
            <a:avLst/>
          </a:prstGeom>
        </p:spPr>
        <p:txBody>
          <a:bodyPr vert="horz" wrap="square" rtlCol="0">
            <a:spAutoFit/>
          </a:bodyPr>
          <a:lstStyle/>
          <a:p>
            <a:pPr eaLnBrk="0" fontAlgn="base" hangingPunct="0">
              <a:spcBef>
                <a:spcPct val="20000"/>
              </a:spcBef>
              <a:spcAft>
                <a:spcPct val="0"/>
              </a:spcAft>
            </a:pPr>
            <a:r>
              <a:rPr lang="en-US" sz="1600" i="1" kern="0" dirty="0">
                <a:solidFill>
                  <a:srgbClr val="000000"/>
                </a:solidFill>
                <a:latin typeface="Arial Narrow"/>
                <a:ea typeface="ＭＳ Ｐゴシック" pitchFamily="-106" charset="-128"/>
              </a:rPr>
              <a:t>Account overlaps may or may not be an issue depending on your own unique institutional, and departmental processes and controls, and how you plan to utilize the new Budget CoA.</a:t>
            </a:r>
          </a:p>
        </p:txBody>
      </p:sp>
      <p:pic>
        <p:nvPicPr>
          <p:cNvPr id="22" name="Graphic 21" descr="Information">
            <a:extLst>
              <a:ext uri="{FF2B5EF4-FFF2-40B4-BE49-F238E27FC236}">
                <a16:creationId xmlns:a16="http://schemas.microsoft.com/office/drawing/2014/main" id="{D27E3BD7-566D-4538-83D1-0691BBEA67C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30348" y="4121968"/>
            <a:ext cx="646332" cy="646332"/>
          </a:xfrm>
          <a:prstGeom prst="rect">
            <a:avLst/>
          </a:prstGeom>
        </p:spPr>
      </p:pic>
      <p:pic>
        <p:nvPicPr>
          <p:cNvPr id="16" name="Picture 15">
            <a:extLst>
              <a:ext uri="{FF2B5EF4-FFF2-40B4-BE49-F238E27FC236}">
                <a16:creationId xmlns:a16="http://schemas.microsoft.com/office/drawing/2014/main" id="{04B9C8EB-74F8-4862-839F-22A5C17ACF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509" y="1269958"/>
            <a:ext cx="4330974" cy="4318083"/>
          </a:xfrm>
          <a:prstGeom prst="rect">
            <a:avLst/>
          </a:prstGeom>
          <a:ln>
            <a:solidFill>
              <a:schemeClr val="tx1"/>
            </a:solidFill>
          </a:ln>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33822902-DEA2-4ADC-A13B-41AE254E23A9}"/>
              </a:ext>
            </a:extLst>
          </p:cNvPr>
          <p:cNvSpPr/>
          <p:nvPr/>
        </p:nvSpPr>
        <p:spPr>
          <a:xfrm>
            <a:off x="1084727" y="3146890"/>
            <a:ext cx="3872755" cy="3672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FC366F49-A07A-4A36-B787-C1E5A7EAE7A9}"/>
              </a:ext>
            </a:extLst>
          </p:cNvPr>
          <p:cNvSpPr/>
          <p:nvPr/>
        </p:nvSpPr>
        <p:spPr>
          <a:xfrm>
            <a:off x="1084727" y="3654767"/>
            <a:ext cx="3872755" cy="19332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089B3BE5-315D-4217-8287-A1B91FB232FC}"/>
              </a:ext>
            </a:extLst>
          </p:cNvPr>
          <p:cNvSpPr txBox="1"/>
          <p:nvPr/>
        </p:nvSpPr>
        <p:spPr>
          <a:xfrm>
            <a:off x="5316067" y="1628500"/>
            <a:ext cx="5235388"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following five accounts are in level 2 and 3, which will result in a account level overlap:</a:t>
            </a:r>
          </a:p>
        </p:txBody>
      </p:sp>
      <p:sp>
        <p:nvSpPr>
          <p:cNvPr id="27" name="TextBox 26">
            <a:extLst>
              <a:ext uri="{FF2B5EF4-FFF2-40B4-BE49-F238E27FC236}">
                <a16:creationId xmlns:a16="http://schemas.microsoft.com/office/drawing/2014/main" id="{CB9A58DF-350C-4855-9D98-C670BF04427B}"/>
              </a:ext>
            </a:extLst>
          </p:cNvPr>
          <p:cNvSpPr txBox="1"/>
          <p:nvPr/>
        </p:nvSpPr>
        <p:spPr>
          <a:xfrm>
            <a:off x="6176682" y="2225303"/>
            <a:ext cx="5235388" cy="1698927"/>
          </a:xfrm>
          <a:prstGeom prst="rect">
            <a:avLst/>
          </a:prstGeom>
        </p:spPr>
        <p:txBody>
          <a:bodyPr vert="horz" wrap="square" numCol="2"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 Misc. Fringe</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 FICA</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- 1921 - Group Health Insurance – ER</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 Other Group Health</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 Fringe-Gift/Fed </a:t>
            </a:r>
            <a:r>
              <a:rPr lang="en-US" kern="0" dirty="0" err="1">
                <a:solidFill>
                  <a:srgbClr val="000000"/>
                </a:solidFill>
                <a:latin typeface="Arial Narrow"/>
                <a:ea typeface="ＭＳ Ｐゴシック" pitchFamily="-106" charset="-128"/>
              </a:rPr>
              <a:t>Trf</a:t>
            </a:r>
            <a:endParaRPr lang="en-US" kern="0" dirty="0">
              <a:solidFill>
                <a:srgbClr val="000000"/>
              </a:solidFill>
              <a:latin typeface="Arial Narrow"/>
              <a:ea typeface="ＭＳ Ｐゴシック" pitchFamily="-106" charset="-128"/>
            </a:endParaRPr>
          </a:p>
        </p:txBody>
      </p:sp>
      <p:sp>
        <p:nvSpPr>
          <p:cNvPr id="12" name="Rectangle 4">
            <a:extLst>
              <a:ext uri="{FF2B5EF4-FFF2-40B4-BE49-F238E27FC236}">
                <a16:creationId xmlns:a16="http://schemas.microsoft.com/office/drawing/2014/main" id="{ACEBB512-2A0F-4021-81BE-D30264F8C155}"/>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Fringe Level Check </a:t>
            </a:r>
          </a:p>
        </p:txBody>
      </p:sp>
    </p:spTree>
    <p:extLst>
      <p:ext uri="{BB962C8B-B14F-4D97-AF65-F5344CB8AC3E}">
        <p14:creationId xmlns:p14="http://schemas.microsoft.com/office/powerpoint/2010/main" val="2899700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250A91-F56E-450B-BC05-EE07031FD4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569" y="1269958"/>
            <a:ext cx="5099302" cy="4782382"/>
          </a:xfrm>
          <a:prstGeom prst="rect">
            <a:avLst/>
          </a:prstGeom>
          <a:ln>
            <a:solidFill>
              <a:schemeClr val="tx1"/>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2E098A95-CD57-464C-B92B-2333EE1794F1}"/>
              </a:ext>
            </a:extLst>
          </p:cNvPr>
          <p:cNvSpPr txBox="1"/>
          <p:nvPr/>
        </p:nvSpPr>
        <p:spPr>
          <a:xfrm>
            <a:off x="6839329" y="3948565"/>
            <a:ext cx="4428563" cy="830997"/>
          </a:xfrm>
          <a:prstGeom prst="rect">
            <a:avLst/>
          </a:prstGeom>
        </p:spPr>
        <p:txBody>
          <a:bodyPr vert="horz" wrap="square" rtlCol="0">
            <a:spAutoFit/>
          </a:bodyPr>
          <a:lstStyle/>
          <a:p>
            <a:pPr eaLnBrk="0" fontAlgn="base" hangingPunct="0">
              <a:spcBef>
                <a:spcPct val="20000"/>
              </a:spcBef>
              <a:spcAft>
                <a:spcPct val="0"/>
              </a:spcAft>
            </a:pPr>
            <a:r>
              <a:rPr lang="en-US" sz="1600" i="1" kern="0" dirty="0">
                <a:solidFill>
                  <a:srgbClr val="000000"/>
                </a:solidFill>
                <a:latin typeface="Arial Narrow"/>
                <a:ea typeface="ＭＳ Ｐゴシック" pitchFamily="-106" charset="-128"/>
              </a:rPr>
              <a:t>There is Column Suppression on the webform, meaning users will only see the division(s), department(s), and sub-department(s) that have data.</a:t>
            </a:r>
          </a:p>
        </p:txBody>
      </p:sp>
      <p:pic>
        <p:nvPicPr>
          <p:cNvPr id="22" name="Graphic 21" descr="Information">
            <a:extLst>
              <a:ext uri="{FF2B5EF4-FFF2-40B4-BE49-F238E27FC236}">
                <a16:creationId xmlns:a16="http://schemas.microsoft.com/office/drawing/2014/main" id="{D27E3BD7-566D-4538-83D1-0691BBEA67C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48169" y="4040897"/>
            <a:ext cx="646332" cy="646332"/>
          </a:xfrm>
          <a:prstGeom prst="rect">
            <a:avLst/>
          </a:prstGeom>
        </p:spPr>
      </p:pic>
      <p:sp>
        <p:nvSpPr>
          <p:cNvPr id="4" name="TextBox 3">
            <a:extLst>
              <a:ext uri="{FF2B5EF4-FFF2-40B4-BE49-F238E27FC236}">
                <a16:creationId xmlns:a16="http://schemas.microsoft.com/office/drawing/2014/main" id="{C468ACF9-15D2-4AF1-924F-A51A3EB0838E}"/>
              </a:ext>
            </a:extLst>
          </p:cNvPr>
          <p:cNvSpPr txBox="1"/>
          <p:nvPr/>
        </p:nvSpPr>
        <p:spPr>
          <a:xfrm>
            <a:off x="5997388" y="1362634"/>
            <a:ext cx="5334000" cy="2066365"/>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Click the       button on the department member in the column to expand the department dimension to identify which division(s), department(s), and sub-department(s) potential improper overlaps may be occurring in.</a:t>
            </a:r>
          </a:p>
        </p:txBody>
      </p:sp>
      <p:pic>
        <p:nvPicPr>
          <p:cNvPr id="13" name="Picture 12">
            <a:extLst>
              <a:ext uri="{FF2B5EF4-FFF2-40B4-BE49-F238E27FC236}">
                <a16:creationId xmlns:a16="http://schemas.microsoft.com/office/drawing/2014/main" id="{75D7D2AC-A26D-4500-B852-52E650653833}"/>
              </a:ext>
            </a:extLst>
          </p:cNvPr>
          <p:cNvPicPr/>
          <p:nvPr/>
        </p:nvPicPr>
        <p:blipFill rotWithShape="1">
          <a:blip r:embed="rId5" cstate="email">
            <a:extLst>
              <a:ext uri="{28A0092B-C50C-407E-A947-70E740481C1C}">
                <a14:useLocalDpi xmlns:a14="http://schemas.microsoft.com/office/drawing/2010/main"/>
              </a:ext>
            </a:extLst>
          </a:blip>
          <a:srcRect l="20082" r="15797" b="19736"/>
          <a:stretch/>
        </p:blipFill>
        <p:spPr>
          <a:xfrm>
            <a:off x="6866224" y="1398494"/>
            <a:ext cx="259976" cy="277907"/>
          </a:xfrm>
          <a:prstGeom prst="rect">
            <a:avLst/>
          </a:prstGeom>
          <a:ln>
            <a:noFill/>
          </a:ln>
        </p:spPr>
      </p:pic>
      <p:sp>
        <p:nvSpPr>
          <p:cNvPr id="8" name="Rectangle 4">
            <a:extLst>
              <a:ext uri="{FF2B5EF4-FFF2-40B4-BE49-F238E27FC236}">
                <a16:creationId xmlns:a16="http://schemas.microsoft.com/office/drawing/2014/main" id="{A6BF2EC2-CEE6-401D-8D0D-B3B4515059C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Fringe Level Check </a:t>
            </a:r>
          </a:p>
        </p:txBody>
      </p:sp>
    </p:spTree>
    <p:extLst>
      <p:ext uri="{BB962C8B-B14F-4D97-AF65-F5344CB8AC3E}">
        <p14:creationId xmlns:p14="http://schemas.microsoft.com/office/powerpoint/2010/main" val="1430898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8688F5-0443-4AC1-9752-249E346D5688}"/>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Fringe Budget by Department</a:t>
            </a:r>
          </a:p>
        </p:txBody>
      </p:sp>
      <p:pic>
        <p:nvPicPr>
          <p:cNvPr id="22" name="Graphic 21" descr="Information">
            <a:extLst>
              <a:ext uri="{FF2B5EF4-FFF2-40B4-BE49-F238E27FC236}">
                <a16:creationId xmlns:a16="http://schemas.microsoft.com/office/drawing/2014/main" id="{D27E3BD7-566D-4538-83D1-0691BBEA67C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52722" y="1779336"/>
            <a:ext cx="646332" cy="646332"/>
          </a:xfrm>
          <a:prstGeom prst="rect">
            <a:avLst/>
          </a:prstGeom>
        </p:spPr>
      </p:pic>
      <p:sp>
        <p:nvSpPr>
          <p:cNvPr id="3" name="Rectangle 2">
            <a:extLst>
              <a:ext uri="{FF2B5EF4-FFF2-40B4-BE49-F238E27FC236}">
                <a16:creationId xmlns:a16="http://schemas.microsoft.com/office/drawing/2014/main" id="{D117517A-C1A4-47C5-B429-0E7D484A27E8}"/>
              </a:ext>
            </a:extLst>
          </p:cNvPr>
          <p:cNvSpPr/>
          <p:nvPr/>
        </p:nvSpPr>
        <p:spPr>
          <a:xfrm>
            <a:off x="636494" y="4242831"/>
            <a:ext cx="7915835"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If you find any improper fringe account overlaps, navigate back to a Fringe webform of your choice (direct input or by rate) to adjust the data as applicable to fix the overlaps, and repeat the previous steps in </a:t>
            </a:r>
            <a:r>
              <a:rPr lang="en-US" b="1" kern="0" dirty="0">
                <a:solidFill>
                  <a:srgbClr val="000000"/>
                </a:solidFill>
                <a:latin typeface="Arial Narrow"/>
                <a:ea typeface="ＭＳ Ｐゴシック" pitchFamily="-106" charset="-128"/>
              </a:rPr>
              <a:t>Fringe Level Check </a:t>
            </a:r>
            <a:r>
              <a:rPr lang="en-US" kern="0" dirty="0">
                <a:solidFill>
                  <a:srgbClr val="000000"/>
                </a:solidFill>
                <a:latin typeface="Arial Narrow"/>
                <a:ea typeface="ＭＳ Ｐゴシック" pitchFamily="-106" charset="-128"/>
              </a:rPr>
              <a:t>to ensure the adjustment has taken affect in the “Fringe Level Check” form.</a:t>
            </a:r>
          </a:p>
        </p:txBody>
      </p:sp>
      <p:sp>
        <p:nvSpPr>
          <p:cNvPr id="10" name="Rectangle 9">
            <a:extLst>
              <a:ext uri="{FF2B5EF4-FFF2-40B4-BE49-F238E27FC236}">
                <a16:creationId xmlns:a16="http://schemas.microsoft.com/office/drawing/2014/main" id="{2E9A0C51-9C53-4B5F-8EAE-6DA2595DF850}"/>
              </a:ext>
            </a:extLst>
          </p:cNvPr>
          <p:cNvSpPr/>
          <p:nvPr/>
        </p:nvSpPr>
        <p:spPr>
          <a:xfrm>
            <a:off x="9099054" y="1321777"/>
            <a:ext cx="2689037" cy="1569660"/>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The screen shot on this step shows the Fringe Budget by Dept (L1) webform, but you can choose any Fringe Input webform to make your fringe budget modifications.</a:t>
            </a:r>
          </a:p>
        </p:txBody>
      </p:sp>
      <p:grpSp>
        <p:nvGrpSpPr>
          <p:cNvPr id="5" name="Group 4">
            <a:extLst>
              <a:ext uri="{FF2B5EF4-FFF2-40B4-BE49-F238E27FC236}">
                <a16:creationId xmlns:a16="http://schemas.microsoft.com/office/drawing/2014/main" id="{9CF42B13-4589-4155-9264-7CD9CEAF08F5}"/>
              </a:ext>
            </a:extLst>
          </p:cNvPr>
          <p:cNvGrpSpPr/>
          <p:nvPr/>
        </p:nvGrpSpPr>
        <p:grpSpPr>
          <a:xfrm>
            <a:off x="573255" y="1285919"/>
            <a:ext cx="7520875" cy="2706336"/>
            <a:chOff x="752551" y="1031946"/>
            <a:chExt cx="6892905" cy="2314047"/>
          </a:xfrm>
        </p:grpSpPr>
        <p:pic>
          <p:nvPicPr>
            <p:cNvPr id="8" name="Picture 7">
              <a:extLst>
                <a:ext uri="{FF2B5EF4-FFF2-40B4-BE49-F238E27FC236}">
                  <a16:creationId xmlns:a16="http://schemas.microsoft.com/office/drawing/2014/main" id="{C99FD960-6433-43CF-A9D6-610A6CB41B31}"/>
                </a:ext>
              </a:extLst>
            </p:cNvPr>
            <p:cNvPicPr>
              <a:picLocks noChangeAspect="1"/>
            </p:cNvPicPr>
            <p:nvPr/>
          </p:nvPicPr>
          <p:blipFill>
            <a:blip r:embed="rId4"/>
            <a:stretch>
              <a:fillRect/>
            </a:stretch>
          </p:blipFill>
          <p:spPr>
            <a:xfrm>
              <a:off x="752551" y="1031946"/>
              <a:ext cx="6892905" cy="2314047"/>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E62AC61E-D5E2-48CE-BB4C-0994D4EB7190}"/>
                </a:ext>
              </a:extLst>
            </p:cNvPr>
            <p:cNvSpPr/>
            <p:nvPr/>
          </p:nvSpPr>
          <p:spPr>
            <a:xfrm>
              <a:off x="6024280" y="2752443"/>
              <a:ext cx="860611" cy="59355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10280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8688F5-0443-4AC1-9752-249E346D5688}"/>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Non Comp Level Check </a:t>
            </a:r>
          </a:p>
        </p:txBody>
      </p:sp>
      <p:sp>
        <p:nvSpPr>
          <p:cNvPr id="3" name="Rectangle 2">
            <a:extLst>
              <a:ext uri="{FF2B5EF4-FFF2-40B4-BE49-F238E27FC236}">
                <a16:creationId xmlns:a16="http://schemas.microsoft.com/office/drawing/2014/main" id="{D117517A-C1A4-47C5-B429-0E7D484A27E8}"/>
              </a:ext>
            </a:extLst>
          </p:cNvPr>
          <p:cNvSpPr/>
          <p:nvPr/>
        </p:nvSpPr>
        <p:spPr>
          <a:xfrm>
            <a:off x="493059" y="1409990"/>
            <a:ext cx="3980329"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Click the “</a:t>
            </a:r>
            <a:r>
              <a:rPr lang="en-US" kern="0" dirty="0" err="1">
                <a:solidFill>
                  <a:srgbClr val="000000"/>
                </a:solidFill>
                <a:latin typeface="Arial Narrow"/>
                <a:ea typeface="ＭＳ Ｐゴシック" pitchFamily="-106" charset="-128"/>
              </a:rPr>
              <a:t>NonComp</a:t>
            </a:r>
            <a:r>
              <a:rPr lang="en-US" kern="0" dirty="0">
                <a:solidFill>
                  <a:srgbClr val="000000"/>
                </a:solidFill>
                <a:latin typeface="Arial Narrow"/>
                <a:ea typeface="ＭＳ Ｐゴシック" pitchFamily="-106" charset="-128"/>
              </a:rPr>
              <a:t> Level Check” Horizontal Tab. Confirm the “</a:t>
            </a:r>
            <a:r>
              <a:rPr lang="en-US" kern="0" dirty="0" err="1">
                <a:solidFill>
                  <a:srgbClr val="000000"/>
                </a:solidFill>
                <a:latin typeface="Arial Narrow"/>
                <a:ea typeface="ＭＳ Ｐゴシック" pitchFamily="-106" charset="-128"/>
              </a:rPr>
              <a:t>NonComp</a:t>
            </a:r>
            <a:r>
              <a:rPr lang="en-US" kern="0" dirty="0">
                <a:solidFill>
                  <a:srgbClr val="000000"/>
                </a:solidFill>
                <a:latin typeface="Arial Narrow"/>
                <a:ea typeface="ＭＳ Ｐゴシック" pitchFamily="-106" charset="-128"/>
              </a:rPr>
              <a:t> Level Check” form opens.</a:t>
            </a:r>
          </a:p>
        </p:txBody>
      </p:sp>
      <p:pic>
        <p:nvPicPr>
          <p:cNvPr id="9" name="Picture 8">
            <a:extLst>
              <a:ext uri="{FF2B5EF4-FFF2-40B4-BE49-F238E27FC236}">
                <a16:creationId xmlns:a16="http://schemas.microsoft.com/office/drawing/2014/main" id="{6FF96E5C-4764-48D4-BF4E-0DC32C589C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5083" y="1249869"/>
            <a:ext cx="6765357" cy="3918469"/>
          </a:xfrm>
          <a:prstGeom prst="rect">
            <a:avLst/>
          </a:prstGeom>
          <a:ln>
            <a:solidFill>
              <a:schemeClr val="tx1"/>
            </a:solidFill>
          </a:ln>
          <a:effectLst>
            <a:outerShdw blurRad="50800" dist="38100" dir="2700000" algn="tl" rotWithShape="0">
              <a:prstClr val="black">
                <a:alpha val="40000"/>
              </a:prstClr>
            </a:outerShdw>
          </a:effectLst>
        </p:spPr>
      </p:pic>
      <p:pic>
        <p:nvPicPr>
          <p:cNvPr id="12" name="Graphic 11" descr="Information">
            <a:extLst>
              <a:ext uri="{FF2B5EF4-FFF2-40B4-BE49-F238E27FC236}">
                <a16:creationId xmlns:a16="http://schemas.microsoft.com/office/drawing/2014/main" id="{EB601B35-1125-4DE7-B3BD-7CD9B2E9D8E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522" y="3551273"/>
            <a:ext cx="646332" cy="646332"/>
          </a:xfrm>
          <a:prstGeom prst="rect">
            <a:avLst/>
          </a:prstGeom>
        </p:spPr>
      </p:pic>
      <p:sp>
        <p:nvSpPr>
          <p:cNvPr id="13" name="Rectangle 12">
            <a:extLst>
              <a:ext uri="{FF2B5EF4-FFF2-40B4-BE49-F238E27FC236}">
                <a16:creationId xmlns:a16="http://schemas.microsoft.com/office/drawing/2014/main" id="{26D1C525-6889-4B63-9292-D1A6CE885D9A}"/>
              </a:ext>
            </a:extLst>
          </p:cNvPr>
          <p:cNvSpPr/>
          <p:nvPr/>
        </p:nvSpPr>
        <p:spPr>
          <a:xfrm>
            <a:off x="1021854" y="2720277"/>
            <a:ext cx="3523252" cy="2308324"/>
          </a:xfrm>
          <a:prstGeom prst="rect">
            <a:avLst/>
          </a:prstGeom>
        </p:spPr>
        <p:txBody>
          <a:bodyPr wrap="square">
            <a:spAutoFit/>
          </a:bodyPr>
          <a:lstStyle/>
          <a:p>
            <a:r>
              <a:rPr lang="en-US" sz="1600" i="1" dirty="0">
                <a:latin typeface="Arial Narrow" panose="020B0606020202030204" pitchFamily="34" charset="0"/>
              </a:rPr>
              <a:t>If the </a:t>
            </a:r>
            <a:r>
              <a:rPr lang="en-US" sz="1600" b="1" i="1" dirty="0">
                <a:latin typeface="Arial Narrow" panose="020B0606020202030204" pitchFamily="34" charset="0"/>
              </a:rPr>
              <a:t>"There are no valid columns of data for this form."</a:t>
            </a:r>
            <a:r>
              <a:rPr lang="en-US" sz="1600" i="1" dirty="0">
                <a:latin typeface="Arial Narrow" panose="020B0606020202030204" pitchFamily="34" charset="0"/>
              </a:rPr>
              <a:t> message appears, choose a Fund, Program, Project combination already budgeted for, or navigate back to the </a:t>
            </a:r>
            <a:r>
              <a:rPr lang="en-US" sz="1600" b="1" i="1" dirty="0" err="1">
                <a:latin typeface="Arial Narrow" panose="020B0606020202030204" pitchFamily="34" charset="0"/>
              </a:rPr>
              <a:t>NonComp</a:t>
            </a:r>
            <a:r>
              <a:rPr lang="en-US" sz="1600" b="1" i="1" dirty="0">
                <a:latin typeface="Arial Narrow" panose="020B0606020202030204" pitchFamily="34" charset="0"/>
              </a:rPr>
              <a:t> Input </a:t>
            </a:r>
            <a:r>
              <a:rPr lang="en-US" sz="1600" i="1" dirty="0">
                <a:latin typeface="Arial Narrow" panose="020B0606020202030204" pitchFamily="34" charset="0"/>
              </a:rPr>
              <a:t>form, enter data, and confirm the data appears on this form for the same Fund, Program, Project combinations data was entered for or for the applicable parent members.</a:t>
            </a:r>
          </a:p>
        </p:txBody>
      </p:sp>
      <p:sp>
        <p:nvSpPr>
          <p:cNvPr id="14" name="Rectangle 13">
            <a:extLst>
              <a:ext uri="{FF2B5EF4-FFF2-40B4-BE49-F238E27FC236}">
                <a16:creationId xmlns:a16="http://schemas.microsoft.com/office/drawing/2014/main" id="{41F9942E-E289-40AD-A8F2-E2C675728E26}"/>
              </a:ext>
            </a:extLst>
          </p:cNvPr>
          <p:cNvSpPr/>
          <p:nvPr/>
        </p:nvSpPr>
        <p:spPr>
          <a:xfrm>
            <a:off x="6750423" y="1415920"/>
            <a:ext cx="1353671" cy="1977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325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12BF6C-84C9-4987-B33D-C6EB183312F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Non Comp Level Check </a:t>
            </a:r>
          </a:p>
        </p:txBody>
      </p:sp>
      <p:pic>
        <p:nvPicPr>
          <p:cNvPr id="3" name="Picture 2">
            <a:extLst>
              <a:ext uri="{FF2B5EF4-FFF2-40B4-BE49-F238E27FC236}">
                <a16:creationId xmlns:a16="http://schemas.microsoft.com/office/drawing/2014/main" id="{91623607-0693-433F-B519-F73EE22E11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3531" y="1151013"/>
            <a:ext cx="4921622" cy="4555974"/>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BC4BE92B-6E8D-412D-BB61-1C17B8AC6885}"/>
              </a:ext>
            </a:extLst>
          </p:cNvPr>
          <p:cNvSpPr/>
          <p:nvPr/>
        </p:nvSpPr>
        <p:spPr>
          <a:xfrm>
            <a:off x="7225553" y="3280153"/>
            <a:ext cx="2205318" cy="41330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DB2759DB-7111-4876-A39E-EBFAC7A597AE}"/>
              </a:ext>
            </a:extLst>
          </p:cNvPr>
          <p:cNvSpPr/>
          <p:nvPr/>
        </p:nvSpPr>
        <p:spPr>
          <a:xfrm>
            <a:off x="7153835" y="1766046"/>
            <a:ext cx="3218330" cy="34065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54355BE2-8393-4ED3-8471-F09A45B9D0CA}"/>
              </a:ext>
            </a:extLst>
          </p:cNvPr>
          <p:cNvSpPr/>
          <p:nvPr/>
        </p:nvSpPr>
        <p:spPr>
          <a:xfrm>
            <a:off x="7216588" y="3828911"/>
            <a:ext cx="2205318" cy="9223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32C08496-2F59-45AA-8770-759322506807}"/>
              </a:ext>
            </a:extLst>
          </p:cNvPr>
          <p:cNvSpPr/>
          <p:nvPr/>
        </p:nvSpPr>
        <p:spPr>
          <a:xfrm>
            <a:off x="7216588" y="4957482"/>
            <a:ext cx="2205318" cy="6813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FD755931-5BC1-474B-A4B2-4E8A5DC439DB}"/>
              </a:ext>
            </a:extLst>
          </p:cNvPr>
          <p:cNvSpPr/>
          <p:nvPr/>
        </p:nvSpPr>
        <p:spPr>
          <a:xfrm>
            <a:off x="627529" y="1516428"/>
            <a:ext cx="5692588" cy="1477328"/>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Choose the Fund, Program and Project members from the page drop down.</a:t>
            </a:r>
          </a:p>
          <a:p>
            <a:pPr marL="342900" indent="-342900">
              <a:buFont typeface="+mj-lt"/>
              <a:buAutoNum type="arabicPeriod"/>
            </a:pPr>
            <a:r>
              <a:rPr lang="en-US" kern="0" dirty="0">
                <a:solidFill>
                  <a:srgbClr val="000000"/>
                </a:solidFill>
                <a:latin typeface="Arial Narrow"/>
                <a:ea typeface="ＭＳ Ｐゴシック" pitchFamily="-106" charset="-128"/>
              </a:rPr>
              <a:t>View the Non Comp Expenditure budget entries between the levels 1, 2, 3.</a:t>
            </a:r>
          </a:p>
          <a:p>
            <a:endParaRPr lang="en-US" kern="0" dirty="0">
              <a:solidFill>
                <a:srgbClr val="000000"/>
              </a:solidFill>
              <a:latin typeface="Arial Narrow"/>
              <a:ea typeface="ＭＳ Ｐゴシック" pitchFamily="-106" charset="-128"/>
            </a:endParaRPr>
          </a:p>
        </p:txBody>
      </p:sp>
      <p:sp>
        <p:nvSpPr>
          <p:cNvPr id="9" name="Oval 8">
            <a:extLst>
              <a:ext uri="{FF2B5EF4-FFF2-40B4-BE49-F238E27FC236}">
                <a16:creationId xmlns:a16="http://schemas.microsoft.com/office/drawing/2014/main" id="{DE533D11-F80E-4A9F-B4CE-7027DD626E97}"/>
              </a:ext>
            </a:extLst>
          </p:cNvPr>
          <p:cNvSpPr/>
          <p:nvPr/>
        </p:nvSpPr>
        <p:spPr>
          <a:xfrm>
            <a:off x="6995327" y="1559518"/>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0" name="Oval 9">
            <a:extLst>
              <a:ext uri="{FF2B5EF4-FFF2-40B4-BE49-F238E27FC236}">
                <a16:creationId xmlns:a16="http://schemas.microsoft.com/office/drawing/2014/main" id="{285A463C-62D6-4D7E-9DEA-E9259820C285}"/>
              </a:ext>
            </a:extLst>
          </p:cNvPr>
          <p:cNvSpPr/>
          <p:nvPr/>
        </p:nvSpPr>
        <p:spPr>
          <a:xfrm>
            <a:off x="6995327" y="3037525"/>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14" name="Graphic 13" descr="Information">
            <a:extLst>
              <a:ext uri="{FF2B5EF4-FFF2-40B4-BE49-F238E27FC236}">
                <a16:creationId xmlns:a16="http://schemas.microsoft.com/office/drawing/2014/main" id="{2A7F2B37-EEF2-4B20-903C-56DB922CBDC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541" y="3520190"/>
            <a:ext cx="646332" cy="646332"/>
          </a:xfrm>
          <a:prstGeom prst="rect">
            <a:avLst/>
          </a:prstGeom>
        </p:spPr>
      </p:pic>
      <p:sp>
        <p:nvSpPr>
          <p:cNvPr id="15" name="Rectangle 14">
            <a:extLst>
              <a:ext uri="{FF2B5EF4-FFF2-40B4-BE49-F238E27FC236}">
                <a16:creationId xmlns:a16="http://schemas.microsoft.com/office/drawing/2014/main" id="{6101C7A4-663F-4F25-A8F5-5780C7E31F39}"/>
              </a:ext>
            </a:extLst>
          </p:cNvPr>
          <p:cNvSpPr/>
          <p:nvPr/>
        </p:nvSpPr>
        <p:spPr>
          <a:xfrm>
            <a:off x="1128873" y="2935415"/>
            <a:ext cx="5270375" cy="1815882"/>
          </a:xfrm>
          <a:prstGeom prst="rect">
            <a:avLst/>
          </a:prstGeom>
        </p:spPr>
        <p:txBody>
          <a:bodyPr wrap="square">
            <a:spAutoFit/>
          </a:bodyPr>
          <a:lstStyle/>
          <a:p>
            <a:r>
              <a:rPr lang="en-US" sz="1600" i="1" dirty="0">
                <a:latin typeface="Arial Narrow" panose="020B0606020202030204" pitchFamily="34" charset="0"/>
              </a:rPr>
              <a:t>Account overlaps may or may not be an issue depending on your own unique institutional, and departmental processes and controls, and how you plan to utilize the new Budget CoA. This form is meant to highlight where potential improper overlaps may have occurred, but not control the data entry processes as the PlanUW application has been specifically designed to provide flexibility for data entry institution by institution, and user by user.</a:t>
            </a:r>
          </a:p>
        </p:txBody>
      </p:sp>
    </p:spTree>
    <p:extLst>
      <p:ext uri="{BB962C8B-B14F-4D97-AF65-F5344CB8AC3E}">
        <p14:creationId xmlns:p14="http://schemas.microsoft.com/office/powerpoint/2010/main" val="428831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a:t>
            </a:r>
          </a:p>
        </p:txBody>
      </p:sp>
      <p:grpSp>
        <p:nvGrpSpPr>
          <p:cNvPr id="3" name="Group 2">
            <a:extLst>
              <a:ext uri="{FF2B5EF4-FFF2-40B4-BE49-F238E27FC236}">
                <a16:creationId xmlns:a16="http://schemas.microsoft.com/office/drawing/2014/main" id="{48F85E9A-1064-41A3-9CEA-164355330C3B}"/>
              </a:ext>
            </a:extLst>
          </p:cNvPr>
          <p:cNvGrpSpPr/>
          <p:nvPr/>
        </p:nvGrpSpPr>
        <p:grpSpPr>
          <a:xfrm>
            <a:off x="6196527" y="1028701"/>
            <a:ext cx="5248127" cy="3105149"/>
            <a:chOff x="7526215" y="1380394"/>
            <a:chExt cx="4166674" cy="2509745"/>
          </a:xfrm>
        </p:grpSpPr>
        <p:pic>
          <p:nvPicPr>
            <p:cNvPr id="2" name="Picture 1">
              <a:extLst>
                <a:ext uri="{FF2B5EF4-FFF2-40B4-BE49-F238E27FC236}">
                  <a16:creationId xmlns:a16="http://schemas.microsoft.com/office/drawing/2014/main" id="{133788C3-D24C-4A6D-88D3-F714E4C16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6215" y="1380394"/>
              <a:ext cx="4166674" cy="2509745"/>
            </a:xfrm>
            <a:prstGeom prst="rect">
              <a:avLst/>
            </a:prstGeom>
            <a:ln>
              <a:solidFill>
                <a:schemeClr val="tx1"/>
              </a:solidFill>
            </a:ln>
            <a:effectLst>
              <a:outerShdw blurRad="50800" dist="38100" dir="2700000" algn="tl" rotWithShape="0">
                <a:prstClr val="black">
                  <a:alpha val="40000"/>
                </a:prstClr>
              </a:outerShdw>
            </a:effectLst>
          </p:spPr>
        </p:pic>
        <p:sp>
          <p:nvSpPr>
            <p:cNvPr id="36" name="Rectangle 35">
              <a:extLst>
                <a:ext uri="{FF2B5EF4-FFF2-40B4-BE49-F238E27FC236}">
                  <a16:creationId xmlns:a16="http://schemas.microsoft.com/office/drawing/2014/main" id="{D602FA54-2D66-463C-A591-43A85FE054A2}"/>
                </a:ext>
              </a:extLst>
            </p:cNvPr>
            <p:cNvSpPr/>
            <p:nvPr/>
          </p:nvSpPr>
          <p:spPr>
            <a:xfrm>
              <a:off x="9686151" y="2090674"/>
              <a:ext cx="885177" cy="9877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48288EDD-AD66-44D8-B993-2484F1F16DEE}"/>
              </a:ext>
            </a:extLst>
          </p:cNvPr>
          <p:cNvSpPr txBox="1"/>
          <p:nvPr/>
        </p:nvSpPr>
        <p:spPr>
          <a:xfrm>
            <a:off x="747346" y="1028701"/>
            <a:ext cx="4519246" cy="286232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input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process for Revenue: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Revenue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to open the spreadsheet.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highlight>
                  <a:srgbClr val="FFFF00"/>
                </a:highlight>
                <a:latin typeface="Arial Narrow"/>
                <a:ea typeface="ＭＳ Ｐゴシック" pitchFamily="-106" charset="-128"/>
              </a:rPr>
              <a:t>NOTE: For this example, we are entering data at </a:t>
            </a:r>
            <a:r>
              <a:rPr lang="en-US" b="1" kern="0" dirty="0">
                <a:solidFill>
                  <a:srgbClr val="000000"/>
                </a:solidFill>
                <a:highlight>
                  <a:srgbClr val="FFFF00"/>
                </a:highlight>
                <a:latin typeface="Arial Narrow"/>
                <a:ea typeface="ＭＳ Ｐゴシック" pitchFamily="-106" charset="-128"/>
              </a:rPr>
              <a:t>LEVEL 1. </a:t>
            </a:r>
            <a:r>
              <a:rPr lang="en-US" kern="0" dirty="0">
                <a:solidFill>
                  <a:srgbClr val="000000"/>
                </a:solidFill>
                <a:highlight>
                  <a:srgbClr val="FFFF00"/>
                </a:highlight>
                <a:latin typeface="Arial Narrow"/>
                <a:ea typeface="ＭＳ Ｐゴシック" pitchFamily="-106" charset="-128"/>
              </a:rPr>
              <a:t>To enter data at </a:t>
            </a:r>
            <a:r>
              <a:rPr lang="en-US" b="1" kern="0" dirty="0">
                <a:solidFill>
                  <a:srgbClr val="000000"/>
                </a:solidFill>
                <a:highlight>
                  <a:srgbClr val="FFFF00"/>
                </a:highlight>
                <a:latin typeface="Arial Narrow"/>
                <a:ea typeface="ＭＳ Ｐゴシック" pitchFamily="-106" charset="-128"/>
              </a:rPr>
              <a:t>LEVEL 2</a:t>
            </a:r>
            <a:r>
              <a:rPr lang="en-US" kern="0" dirty="0">
                <a:solidFill>
                  <a:srgbClr val="000000"/>
                </a:solidFill>
                <a:highlight>
                  <a:srgbClr val="FFFF00"/>
                </a:highlight>
                <a:latin typeface="Arial Narrow"/>
                <a:ea typeface="ＭＳ Ｐゴシック" pitchFamily="-106" charset="-128"/>
              </a:rPr>
              <a:t> or </a:t>
            </a:r>
            <a:r>
              <a:rPr lang="en-US" b="1" kern="0" dirty="0">
                <a:solidFill>
                  <a:srgbClr val="000000"/>
                </a:solidFill>
                <a:highlight>
                  <a:srgbClr val="FFFF00"/>
                </a:highlight>
                <a:latin typeface="Arial Narrow"/>
                <a:ea typeface="ＭＳ Ｐゴシック" pitchFamily="-106" charset="-128"/>
              </a:rPr>
              <a:t>LEVEL 3</a:t>
            </a:r>
            <a:r>
              <a:rPr lang="en-US" kern="0" dirty="0">
                <a:solidFill>
                  <a:srgbClr val="000000"/>
                </a:solidFill>
                <a:highlight>
                  <a:srgbClr val="FFFF00"/>
                </a:highlight>
                <a:latin typeface="Arial Narrow"/>
                <a:ea typeface="ＭＳ Ｐゴシック" pitchFamily="-106" charset="-128"/>
              </a:rPr>
              <a:t> follow the same instructions but selecting the correct level. </a:t>
            </a:r>
            <a:endParaRPr kumimoji="0" lang="en-US" b="1" i="0" strike="noStrike" kern="0" cap="none" spc="0" normalizeH="0" baseline="0" noProof="0" dirty="0">
              <a:ln>
                <a:noFill/>
              </a:ln>
              <a:solidFill>
                <a:srgbClr val="000000"/>
              </a:solidFill>
              <a:effectLst/>
              <a:highlight>
                <a:srgbClr val="FFFF00"/>
              </a:highligh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Tree>
    <p:custDataLst>
      <p:tags r:id="rId1"/>
    </p:custDataLst>
    <p:extLst>
      <p:ext uri="{BB962C8B-B14F-4D97-AF65-F5344CB8AC3E}">
        <p14:creationId xmlns:p14="http://schemas.microsoft.com/office/powerpoint/2010/main" val="1302177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A3BCB9-2C19-43BC-99B9-CACE1EF6B1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5591" y="1299882"/>
            <a:ext cx="6252690" cy="4580964"/>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0C12BF6C-84C9-4987-B33D-C6EB183312F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Non Comp Level Check </a:t>
            </a:r>
          </a:p>
        </p:txBody>
      </p:sp>
      <p:pic>
        <p:nvPicPr>
          <p:cNvPr id="12" name="Graphic 11" descr="Information">
            <a:extLst>
              <a:ext uri="{FF2B5EF4-FFF2-40B4-BE49-F238E27FC236}">
                <a16:creationId xmlns:a16="http://schemas.microsoft.com/office/drawing/2014/main" id="{BDA25CD3-96A4-4BE3-BAE1-18A52A870E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05" y="3477841"/>
            <a:ext cx="646332" cy="646332"/>
          </a:xfrm>
          <a:prstGeom prst="rect">
            <a:avLst/>
          </a:prstGeom>
        </p:spPr>
      </p:pic>
      <p:sp>
        <p:nvSpPr>
          <p:cNvPr id="13" name="Rectangle 12">
            <a:extLst>
              <a:ext uri="{FF2B5EF4-FFF2-40B4-BE49-F238E27FC236}">
                <a16:creationId xmlns:a16="http://schemas.microsoft.com/office/drawing/2014/main" id="{177753B7-3CBD-4A76-8420-A7EBB4C9D902}"/>
              </a:ext>
            </a:extLst>
          </p:cNvPr>
          <p:cNvSpPr/>
          <p:nvPr/>
        </p:nvSpPr>
        <p:spPr>
          <a:xfrm>
            <a:off x="1049743" y="3339453"/>
            <a:ext cx="3709210" cy="1077218"/>
          </a:xfrm>
          <a:prstGeom prst="rect">
            <a:avLst/>
          </a:prstGeom>
        </p:spPr>
        <p:txBody>
          <a:bodyPr wrap="square">
            <a:spAutoFit/>
          </a:bodyPr>
          <a:lstStyle/>
          <a:p>
            <a:r>
              <a:rPr lang="en-US" sz="1600" i="1" dirty="0">
                <a:latin typeface="Arial Narrow" panose="020B0606020202030204" pitchFamily="34" charset="0"/>
              </a:rPr>
              <a:t>There is Column Suppression on the webform, meaning users will only see the  division(s), department(s), and sub department(s) that have data.</a:t>
            </a:r>
          </a:p>
        </p:txBody>
      </p:sp>
      <p:sp>
        <p:nvSpPr>
          <p:cNvPr id="17" name="TextBox 16">
            <a:extLst>
              <a:ext uri="{FF2B5EF4-FFF2-40B4-BE49-F238E27FC236}">
                <a16:creationId xmlns:a16="http://schemas.microsoft.com/office/drawing/2014/main" id="{151934AA-2D9C-4061-8987-A1E026A982EC}"/>
              </a:ext>
            </a:extLst>
          </p:cNvPr>
          <p:cNvSpPr txBox="1"/>
          <p:nvPr/>
        </p:nvSpPr>
        <p:spPr>
          <a:xfrm>
            <a:off x="582201" y="1289011"/>
            <a:ext cx="4152304" cy="14773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Click the       button on the department member in the column to expand the department dimension to identify which division(s), department(s), and sub-department(s) potential improper overlaps may be occurring in.</a:t>
            </a:r>
          </a:p>
        </p:txBody>
      </p:sp>
      <p:pic>
        <p:nvPicPr>
          <p:cNvPr id="18" name="Picture 17">
            <a:extLst>
              <a:ext uri="{FF2B5EF4-FFF2-40B4-BE49-F238E27FC236}">
                <a16:creationId xmlns:a16="http://schemas.microsoft.com/office/drawing/2014/main" id="{02B5E0D7-F93D-4B2F-9D04-92D60D0ECC7B}"/>
              </a:ext>
            </a:extLst>
          </p:cNvPr>
          <p:cNvPicPr/>
          <p:nvPr/>
        </p:nvPicPr>
        <p:blipFill rotWithShape="1">
          <a:blip r:embed="rId5" cstate="email">
            <a:extLst>
              <a:ext uri="{28A0092B-C50C-407E-A947-70E740481C1C}">
                <a14:useLocalDpi xmlns:a14="http://schemas.microsoft.com/office/drawing/2010/main"/>
              </a:ext>
            </a:extLst>
          </a:blip>
          <a:srcRect l="20082" r="15797" b="19736"/>
          <a:stretch/>
        </p:blipFill>
        <p:spPr>
          <a:xfrm>
            <a:off x="1451037" y="1324871"/>
            <a:ext cx="202381" cy="277907"/>
          </a:xfrm>
          <a:prstGeom prst="rect">
            <a:avLst/>
          </a:prstGeom>
          <a:ln>
            <a:noFill/>
          </a:ln>
        </p:spPr>
      </p:pic>
    </p:spTree>
    <p:extLst>
      <p:ext uri="{BB962C8B-B14F-4D97-AF65-F5344CB8AC3E}">
        <p14:creationId xmlns:p14="http://schemas.microsoft.com/office/powerpoint/2010/main" val="235099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4F4171-504E-406F-85E0-D9B88BB468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237" y="1037754"/>
            <a:ext cx="6356482" cy="3259944"/>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0C12BF6C-84C9-4987-B33D-C6EB183312F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Non Comp Level Check </a:t>
            </a:r>
          </a:p>
        </p:txBody>
      </p:sp>
      <p:pic>
        <p:nvPicPr>
          <p:cNvPr id="12" name="Graphic 11" descr="Information">
            <a:extLst>
              <a:ext uri="{FF2B5EF4-FFF2-40B4-BE49-F238E27FC236}">
                <a16:creationId xmlns:a16="http://schemas.microsoft.com/office/drawing/2014/main" id="{BDA25CD3-96A4-4BE3-BAE1-18A52A870E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2915" y="1520082"/>
            <a:ext cx="646332" cy="646332"/>
          </a:xfrm>
          <a:prstGeom prst="rect">
            <a:avLst/>
          </a:prstGeom>
        </p:spPr>
      </p:pic>
      <p:sp>
        <p:nvSpPr>
          <p:cNvPr id="13" name="Rectangle 12">
            <a:extLst>
              <a:ext uri="{FF2B5EF4-FFF2-40B4-BE49-F238E27FC236}">
                <a16:creationId xmlns:a16="http://schemas.microsoft.com/office/drawing/2014/main" id="{177753B7-3CBD-4A76-8420-A7EBB4C9D902}"/>
              </a:ext>
            </a:extLst>
          </p:cNvPr>
          <p:cNvSpPr/>
          <p:nvPr/>
        </p:nvSpPr>
        <p:spPr>
          <a:xfrm>
            <a:off x="7909553" y="1381694"/>
            <a:ext cx="3709210" cy="1077218"/>
          </a:xfrm>
          <a:prstGeom prst="rect">
            <a:avLst/>
          </a:prstGeom>
        </p:spPr>
        <p:txBody>
          <a:bodyPr wrap="square">
            <a:spAutoFit/>
          </a:bodyPr>
          <a:lstStyle/>
          <a:p>
            <a:r>
              <a:rPr lang="en-US" sz="1600" i="1" dirty="0">
                <a:latin typeface="Arial Narrow" panose="020B0606020202030204" pitchFamily="34" charset="0"/>
              </a:rPr>
              <a:t>The screen shot on this step shows the </a:t>
            </a:r>
            <a:r>
              <a:rPr lang="en-US" sz="1600" i="1" dirty="0" err="1">
                <a:latin typeface="Arial Narrow" panose="020B0606020202030204" pitchFamily="34" charset="0"/>
              </a:rPr>
              <a:t>NonComp</a:t>
            </a:r>
            <a:r>
              <a:rPr lang="en-US" sz="1600" i="1" dirty="0">
                <a:latin typeface="Arial Narrow" panose="020B0606020202030204" pitchFamily="34" charset="0"/>
              </a:rPr>
              <a:t> Budget by Dept (L2) webform, but any </a:t>
            </a:r>
            <a:r>
              <a:rPr lang="en-US" sz="1600" i="1" dirty="0" err="1">
                <a:latin typeface="Arial Narrow" panose="020B0606020202030204" pitchFamily="34" charset="0"/>
              </a:rPr>
              <a:t>NonComp</a:t>
            </a:r>
            <a:r>
              <a:rPr lang="en-US" sz="1600" i="1" dirty="0">
                <a:latin typeface="Arial Narrow" panose="020B0606020202030204" pitchFamily="34" charset="0"/>
              </a:rPr>
              <a:t> Input webform can be chosen to make fringe budget modifications.</a:t>
            </a:r>
          </a:p>
        </p:txBody>
      </p:sp>
      <p:sp>
        <p:nvSpPr>
          <p:cNvPr id="10" name="Rectangle 9">
            <a:extLst>
              <a:ext uri="{FF2B5EF4-FFF2-40B4-BE49-F238E27FC236}">
                <a16:creationId xmlns:a16="http://schemas.microsoft.com/office/drawing/2014/main" id="{2F12A58B-39C5-4889-A8AF-B7CA02F70DA8}"/>
              </a:ext>
            </a:extLst>
          </p:cNvPr>
          <p:cNvSpPr/>
          <p:nvPr/>
        </p:nvSpPr>
        <p:spPr>
          <a:xfrm>
            <a:off x="573237" y="4618788"/>
            <a:ext cx="7915835"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If you find any improper account overlaps, navigate back to a Non Comp webform of your choice to adjust the data as applicable to fix the overlaps, and repeat the previous steps in </a:t>
            </a:r>
            <a:r>
              <a:rPr lang="en-US" b="1" kern="0" dirty="0">
                <a:solidFill>
                  <a:srgbClr val="000000"/>
                </a:solidFill>
                <a:latin typeface="Arial Narrow"/>
                <a:ea typeface="ＭＳ Ｐゴシック" pitchFamily="-106" charset="-128"/>
              </a:rPr>
              <a:t>Non Comp Level Check </a:t>
            </a:r>
            <a:r>
              <a:rPr lang="en-US" kern="0" dirty="0">
                <a:solidFill>
                  <a:srgbClr val="000000"/>
                </a:solidFill>
                <a:latin typeface="Arial Narrow"/>
                <a:ea typeface="ＭＳ Ｐゴシック" pitchFamily="-106" charset="-128"/>
              </a:rPr>
              <a:t>to ensure the adjustment has taken affect in the “Non Comp Level Check” form.</a:t>
            </a:r>
          </a:p>
        </p:txBody>
      </p:sp>
    </p:spTree>
    <p:extLst>
      <p:ext uri="{BB962C8B-B14F-4D97-AF65-F5344CB8AC3E}">
        <p14:creationId xmlns:p14="http://schemas.microsoft.com/office/powerpoint/2010/main" val="3369192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69D770-E742-4F3A-98B4-451B08CB99D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Version Copy Review</a:t>
            </a:r>
          </a:p>
        </p:txBody>
      </p:sp>
      <p:pic>
        <p:nvPicPr>
          <p:cNvPr id="3" name="Picture 2">
            <a:extLst>
              <a:ext uri="{FF2B5EF4-FFF2-40B4-BE49-F238E27FC236}">
                <a16:creationId xmlns:a16="http://schemas.microsoft.com/office/drawing/2014/main" id="{255C4D73-3B41-4944-A108-6E5FD999EC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3179" y="1246094"/>
            <a:ext cx="6713384" cy="3890682"/>
          </a:xfrm>
          <a:prstGeom prst="rect">
            <a:avLst/>
          </a:prstGeom>
          <a:ln>
            <a:solidFill>
              <a:schemeClr val="tx1"/>
            </a:solidFill>
          </a:ln>
          <a:effectLst>
            <a:outerShdw blurRad="50800" dist="38100" dir="2700000" algn="tl" rotWithShape="0">
              <a:prstClr val="black">
                <a:alpha val="40000"/>
              </a:prstClr>
            </a:outerShdw>
          </a:effectLst>
        </p:spPr>
      </p:pic>
      <p:pic>
        <p:nvPicPr>
          <p:cNvPr id="4" name="Graphic 3" descr="Information">
            <a:extLst>
              <a:ext uri="{FF2B5EF4-FFF2-40B4-BE49-F238E27FC236}">
                <a16:creationId xmlns:a16="http://schemas.microsoft.com/office/drawing/2014/main" id="{86C378B0-4241-418B-BE59-8CDA195939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2390" y="3070666"/>
            <a:ext cx="646332" cy="646332"/>
          </a:xfrm>
          <a:prstGeom prst="rect">
            <a:avLst/>
          </a:prstGeom>
        </p:spPr>
      </p:pic>
      <p:sp>
        <p:nvSpPr>
          <p:cNvPr id="5" name="Rectangle 4">
            <a:extLst>
              <a:ext uri="{FF2B5EF4-FFF2-40B4-BE49-F238E27FC236}">
                <a16:creationId xmlns:a16="http://schemas.microsoft.com/office/drawing/2014/main" id="{FA630F8D-6289-47F4-AB9A-F9675817CDF0}"/>
              </a:ext>
            </a:extLst>
          </p:cNvPr>
          <p:cNvSpPr/>
          <p:nvPr/>
        </p:nvSpPr>
        <p:spPr>
          <a:xfrm>
            <a:off x="1041085" y="2239670"/>
            <a:ext cx="3733138" cy="2308324"/>
          </a:xfrm>
          <a:prstGeom prst="rect">
            <a:avLst/>
          </a:prstGeom>
        </p:spPr>
        <p:txBody>
          <a:bodyPr wrap="square">
            <a:spAutoFit/>
          </a:bodyPr>
          <a:lstStyle/>
          <a:p>
            <a:r>
              <a:rPr lang="en-US" sz="1600" i="1" dirty="0">
                <a:latin typeface="Arial Narrow" panose="020B0606020202030204" pitchFamily="34" charset="0"/>
              </a:rPr>
              <a:t>Please ensure your User Institution variable is set to the Department you wish to view in this form. The department values are aggregated automatically when a user opens the "Copy Version" form. However, to maximize performance on the form load time, the aggregation is based on the user Institution you set in user variables for every pod </a:t>
            </a:r>
            <a:r>
              <a:rPr lang="en-US" sz="1600" b="1" i="1" dirty="0">
                <a:latin typeface="Arial Narrow" panose="020B0606020202030204" pitchFamily="34" charset="0"/>
              </a:rPr>
              <a:t>but Madison </a:t>
            </a:r>
            <a:r>
              <a:rPr lang="en-US" sz="1600" i="1" dirty="0">
                <a:latin typeface="Arial Narrow" panose="020B0606020202030204" pitchFamily="34" charset="0"/>
              </a:rPr>
              <a:t>(using PA Hierarchy)</a:t>
            </a:r>
            <a:r>
              <a:rPr lang="en-US" sz="1600" b="1" i="1" dirty="0">
                <a:latin typeface="Arial Narrow" panose="020B0606020202030204" pitchFamily="34" charset="0"/>
              </a:rPr>
              <a:t>.</a:t>
            </a:r>
            <a:r>
              <a:rPr lang="en-US" sz="1600" i="1" dirty="0">
                <a:latin typeface="Arial Narrow" panose="020B0606020202030204" pitchFamily="34" charset="0"/>
              </a:rPr>
              <a:t> </a:t>
            </a:r>
          </a:p>
        </p:txBody>
      </p:sp>
      <p:sp>
        <p:nvSpPr>
          <p:cNvPr id="6" name="Rectangle 5">
            <a:extLst>
              <a:ext uri="{FF2B5EF4-FFF2-40B4-BE49-F238E27FC236}">
                <a16:creationId xmlns:a16="http://schemas.microsoft.com/office/drawing/2014/main" id="{2E92CF77-9293-4276-BEEC-37128B542BB1}"/>
              </a:ext>
            </a:extLst>
          </p:cNvPr>
          <p:cNvSpPr/>
          <p:nvPr/>
        </p:nvSpPr>
        <p:spPr>
          <a:xfrm>
            <a:off x="755556" y="1163633"/>
            <a:ext cx="3585139"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Navigate to the "</a:t>
            </a:r>
            <a:r>
              <a:rPr lang="en-US" b="1" kern="0" dirty="0">
                <a:solidFill>
                  <a:srgbClr val="000000"/>
                </a:solidFill>
                <a:latin typeface="Arial Narrow"/>
                <a:ea typeface="ＭＳ Ｐゴシック" pitchFamily="-106" charset="-128"/>
              </a:rPr>
              <a:t>Copy Version</a:t>
            </a:r>
            <a:r>
              <a:rPr lang="en-US" kern="0" dirty="0">
                <a:solidFill>
                  <a:srgbClr val="000000"/>
                </a:solidFill>
                <a:latin typeface="Arial Narrow"/>
                <a:ea typeface="ＭＳ Ｐゴシック" pitchFamily="-106" charset="-128"/>
              </a:rPr>
              <a:t>" Form.</a:t>
            </a:r>
          </a:p>
        </p:txBody>
      </p:sp>
      <p:sp>
        <p:nvSpPr>
          <p:cNvPr id="7" name="Rectangle 6">
            <a:extLst>
              <a:ext uri="{FF2B5EF4-FFF2-40B4-BE49-F238E27FC236}">
                <a16:creationId xmlns:a16="http://schemas.microsoft.com/office/drawing/2014/main" id="{8A4A19E0-9B52-41D3-96CC-24C7C17C216B}"/>
              </a:ext>
            </a:extLst>
          </p:cNvPr>
          <p:cNvSpPr/>
          <p:nvPr/>
        </p:nvSpPr>
        <p:spPr>
          <a:xfrm>
            <a:off x="5316071" y="1374130"/>
            <a:ext cx="555812" cy="15883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38E3FC24-C5E9-4C5E-B864-78B5DC062A7A}"/>
              </a:ext>
            </a:extLst>
          </p:cNvPr>
          <p:cNvSpPr/>
          <p:nvPr/>
        </p:nvSpPr>
        <p:spPr>
          <a:xfrm>
            <a:off x="5003179" y="1920977"/>
            <a:ext cx="312892" cy="3291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08238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A3EB7-1DF9-4178-A8D8-F50F53A3C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3076" y="1374130"/>
            <a:ext cx="6954928" cy="3828250"/>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D369D770-E742-4F3A-98B4-451B08CB99D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Version Copy Review</a:t>
            </a:r>
          </a:p>
        </p:txBody>
      </p:sp>
      <p:pic>
        <p:nvPicPr>
          <p:cNvPr id="4" name="Graphic 3" descr="Information">
            <a:extLst>
              <a:ext uri="{FF2B5EF4-FFF2-40B4-BE49-F238E27FC236}">
                <a16:creationId xmlns:a16="http://schemas.microsoft.com/office/drawing/2014/main" id="{86C378B0-4241-418B-BE59-8CDA195939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8894" y="2889562"/>
            <a:ext cx="646332" cy="646332"/>
          </a:xfrm>
          <a:prstGeom prst="rect">
            <a:avLst/>
          </a:prstGeom>
        </p:spPr>
      </p:pic>
      <p:sp>
        <p:nvSpPr>
          <p:cNvPr id="6" name="Rectangle 5">
            <a:extLst>
              <a:ext uri="{FF2B5EF4-FFF2-40B4-BE49-F238E27FC236}">
                <a16:creationId xmlns:a16="http://schemas.microsoft.com/office/drawing/2014/main" id="{2E92CF77-9293-4276-BEEC-37128B542BB1}"/>
              </a:ext>
            </a:extLst>
          </p:cNvPr>
          <p:cNvSpPr/>
          <p:nvPr/>
        </p:nvSpPr>
        <p:spPr>
          <a:xfrm>
            <a:off x="682060" y="1273737"/>
            <a:ext cx="3585139" cy="4524315"/>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Choose a Department and Fund member from the page drop down.</a:t>
            </a: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Validate the working Budget is aggregated correctly based on your inputs from the input forms.</a:t>
            </a:r>
          </a:p>
        </p:txBody>
      </p:sp>
      <p:sp>
        <p:nvSpPr>
          <p:cNvPr id="8" name="Rectangle 7">
            <a:extLst>
              <a:ext uri="{FF2B5EF4-FFF2-40B4-BE49-F238E27FC236}">
                <a16:creationId xmlns:a16="http://schemas.microsoft.com/office/drawing/2014/main" id="{38E3FC24-C5E9-4C5E-B864-78B5DC062A7A}"/>
              </a:ext>
            </a:extLst>
          </p:cNvPr>
          <p:cNvSpPr/>
          <p:nvPr/>
        </p:nvSpPr>
        <p:spPr>
          <a:xfrm>
            <a:off x="5039037" y="1756395"/>
            <a:ext cx="2285128" cy="3291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9552B935-C220-4080-8218-A805555E7DAD}"/>
              </a:ext>
            </a:extLst>
          </p:cNvPr>
          <p:cNvSpPr/>
          <p:nvPr/>
        </p:nvSpPr>
        <p:spPr>
          <a:xfrm>
            <a:off x="7801077" y="2085558"/>
            <a:ext cx="598852" cy="31168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0B6D599E-AE91-4EDA-9894-BCE7D5C18803}"/>
              </a:ext>
            </a:extLst>
          </p:cNvPr>
          <p:cNvSpPr/>
          <p:nvPr/>
        </p:nvSpPr>
        <p:spPr>
          <a:xfrm>
            <a:off x="4880529" y="1551645"/>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2" name="Oval 11">
            <a:extLst>
              <a:ext uri="{FF2B5EF4-FFF2-40B4-BE49-F238E27FC236}">
                <a16:creationId xmlns:a16="http://schemas.microsoft.com/office/drawing/2014/main" id="{8244B943-397E-40C5-AB14-4D191B370DE9}"/>
              </a:ext>
            </a:extLst>
          </p:cNvPr>
          <p:cNvSpPr/>
          <p:nvPr/>
        </p:nvSpPr>
        <p:spPr>
          <a:xfrm>
            <a:off x="7603853" y="1858432"/>
            <a:ext cx="317015"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5" name="Rectangle 4">
            <a:extLst>
              <a:ext uri="{FF2B5EF4-FFF2-40B4-BE49-F238E27FC236}">
                <a16:creationId xmlns:a16="http://schemas.microsoft.com/office/drawing/2014/main" id="{FA630F8D-6289-47F4-AB9A-F9675817CDF0}"/>
              </a:ext>
            </a:extLst>
          </p:cNvPr>
          <p:cNvSpPr/>
          <p:nvPr/>
        </p:nvSpPr>
        <p:spPr>
          <a:xfrm>
            <a:off x="1005226" y="2189109"/>
            <a:ext cx="3585139" cy="2554545"/>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The Project dimension is fixed on the total project for the institution and cannot be changed. The Department dimension is fixed on the Divisional level, and the PA hierarchy level for </a:t>
            </a:r>
            <a:r>
              <a:rPr lang="en-US" sz="1600" b="1" i="1" kern="0" dirty="0">
                <a:solidFill>
                  <a:srgbClr val="000000"/>
                </a:solidFill>
                <a:latin typeface="Arial Narrow"/>
                <a:ea typeface="ＭＳ Ｐゴシック" pitchFamily="-106" charset="-128"/>
              </a:rPr>
              <a:t>your institution</a:t>
            </a:r>
            <a:r>
              <a:rPr lang="en-US" sz="1600" i="1" kern="0" dirty="0">
                <a:solidFill>
                  <a:srgbClr val="000000"/>
                </a:solidFill>
                <a:latin typeface="Arial Narrow"/>
                <a:ea typeface="ＭＳ Ｐゴシック" pitchFamily="-106" charset="-128"/>
              </a:rPr>
              <a:t>. The Fund dimension is fixed on the Fund groupings, so the 3-digit fund numbers are not selectable. The page selections are to correlate with the Budget Approval Status Tracker in subsequent steps.</a:t>
            </a:r>
            <a:endParaRPr lang="en-US" sz="1600" i="1" dirty="0">
              <a:latin typeface="Arial Narrow" panose="020B0606020202030204" pitchFamily="34" charset="0"/>
            </a:endParaRPr>
          </a:p>
        </p:txBody>
      </p:sp>
    </p:spTree>
    <p:extLst>
      <p:ext uri="{BB962C8B-B14F-4D97-AF65-F5344CB8AC3E}">
        <p14:creationId xmlns:p14="http://schemas.microsoft.com/office/powerpoint/2010/main" val="876998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E1104A-CF47-4C76-A12F-70E16DC7153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Version Copy Review</a:t>
            </a:r>
          </a:p>
        </p:txBody>
      </p:sp>
      <p:pic>
        <p:nvPicPr>
          <p:cNvPr id="3" name="Picture 2">
            <a:extLst>
              <a:ext uri="{FF2B5EF4-FFF2-40B4-BE49-F238E27FC236}">
                <a16:creationId xmlns:a16="http://schemas.microsoft.com/office/drawing/2014/main" id="{2DABACF5-78E5-4487-8109-03B39980E1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148" y="2260285"/>
            <a:ext cx="9345705" cy="3885073"/>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49BF7D0-FECD-4DCD-A0E3-3863BAC716C5}"/>
              </a:ext>
            </a:extLst>
          </p:cNvPr>
          <p:cNvSpPr/>
          <p:nvPr/>
        </p:nvSpPr>
        <p:spPr>
          <a:xfrm>
            <a:off x="627530" y="1149448"/>
            <a:ext cx="11053482"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Right click anywhere on the form, or click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button in the upper right hand corner to display the actions dropdown. Click the “</a:t>
            </a:r>
            <a:r>
              <a:rPr lang="en-US" b="1" kern="0" dirty="0">
                <a:solidFill>
                  <a:srgbClr val="000000"/>
                </a:solidFill>
                <a:latin typeface="Arial Narrow"/>
                <a:ea typeface="ＭＳ Ｐゴシック" pitchFamily="-106" charset="-128"/>
              </a:rPr>
              <a:t>Copy to Campus Review</a:t>
            </a:r>
            <a:r>
              <a:rPr lang="en-US" kern="0" dirty="0">
                <a:solidFill>
                  <a:srgbClr val="000000"/>
                </a:solidFill>
                <a:latin typeface="Arial Narrow"/>
                <a:ea typeface="ＭＳ Ｐゴシック" pitchFamily="-106" charset="-128"/>
              </a:rPr>
              <a:t>” menu to copy the working Budget to the Campus Review Version for the Department and Fund in the page.</a:t>
            </a:r>
          </a:p>
        </p:txBody>
      </p:sp>
      <p:sp>
        <p:nvSpPr>
          <p:cNvPr id="5" name="Rectangle 4">
            <a:extLst>
              <a:ext uri="{FF2B5EF4-FFF2-40B4-BE49-F238E27FC236}">
                <a16:creationId xmlns:a16="http://schemas.microsoft.com/office/drawing/2014/main" id="{63BF9FFA-1C99-45C2-976E-4E3DA9B7ED8B}"/>
              </a:ext>
            </a:extLst>
          </p:cNvPr>
          <p:cNvSpPr/>
          <p:nvPr/>
        </p:nvSpPr>
        <p:spPr>
          <a:xfrm>
            <a:off x="9610165" y="2697693"/>
            <a:ext cx="1122082" cy="2158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F6F90463-3E7A-4FF6-AA18-CEE4116E01EE}"/>
              </a:ext>
            </a:extLst>
          </p:cNvPr>
          <p:cNvSpPr/>
          <p:nvPr/>
        </p:nvSpPr>
        <p:spPr>
          <a:xfrm>
            <a:off x="9610165" y="2481854"/>
            <a:ext cx="457200" cy="2158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3282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E1104A-CF47-4C76-A12F-70E16DC7153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Version Copy Review</a:t>
            </a:r>
          </a:p>
        </p:txBody>
      </p:sp>
      <p:sp>
        <p:nvSpPr>
          <p:cNvPr id="4" name="Rectangle 3">
            <a:extLst>
              <a:ext uri="{FF2B5EF4-FFF2-40B4-BE49-F238E27FC236}">
                <a16:creationId xmlns:a16="http://schemas.microsoft.com/office/drawing/2014/main" id="{949BF7D0-FECD-4DCD-A0E3-3863BAC716C5}"/>
              </a:ext>
            </a:extLst>
          </p:cNvPr>
          <p:cNvSpPr/>
          <p:nvPr/>
        </p:nvSpPr>
        <p:spPr>
          <a:xfrm>
            <a:off x="439271" y="1149448"/>
            <a:ext cx="3630703"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Confirm the Campus Review Version is populated and no variance exists between the Working version and Campus Review version.</a:t>
            </a:r>
          </a:p>
        </p:txBody>
      </p:sp>
      <p:grpSp>
        <p:nvGrpSpPr>
          <p:cNvPr id="8" name="Group 7">
            <a:extLst>
              <a:ext uri="{FF2B5EF4-FFF2-40B4-BE49-F238E27FC236}">
                <a16:creationId xmlns:a16="http://schemas.microsoft.com/office/drawing/2014/main" id="{4720CD4D-E50D-404A-89D3-F86F69663770}"/>
              </a:ext>
            </a:extLst>
          </p:cNvPr>
          <p:cNvGrpSpPr/>
          <p:nvPr/>
        </p:nvGrpSpPr>
        <p:grpSpPr>
          <a:xfrm>
            <a:off x="4069975" y="1057834"/>
            <a:ext cx="7682753" cy="4374777"/>
            <a:chOff x="4000383" y="1396967"/>
            <a:chExt cx="7393757" cy="4064066"/>
          </a:xfrm>
        </p:grpSpPr>
        <p:pic>
          <p:nvPicPr>
            <p:cNvPr id="7" name="Picture 6" descr="C:\Users\zpalet\AppData\Local\Temp\SNAGHTML24eb035c.PNG">
              <a:extLst>
                <a:ext uri="{FF2B5EF4-FFF2-40B4-BE49-F238E27FC236}">
                  <a16:creationId xmlns:a16="http://schemas.microsoft.com/office/drawing/2014/main" id="{516EDA49-67A2-4B22-BE37-365AAE1C66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00383" y="1396967"/>
              <a:ext cx="7393757" cy="4064066"/>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BF9FFA-1C99-45C2-976E-4E3DA9B7ED8B}"/>
                </a:ext>
              </a:extLst>
            </p:cNvPr>
            <p:cNvSpPr/>
            <p:nvPr/>
          </p:nvSpPr>
          <p:spPr>
            <a:xfrm>
              <a:off x="8435787" y="2163957"/>
              <a:ext cx="1183341" cy="32970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 name="Graphic 9" descr="Information">
            <a:extLst>
              <a:ext uri="{FF2B5EF4-FFF2-40B4-BE49-F238E27FC236}">
                <a16:creationId xmlns:a16="http://schemas.microsoft.com/office/drawing/2014/main" id="{1C3A6B90-B65F-42BB-9BD9-98C615D9EDE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272" y="2789744"/>
            <a:ext cx="646332" cy="646332"/>
          </a:xfrm>
          <a:prstGeom prst="rect">
            <a:avLst/>
          </a:prstGeom>
        </p:spPr>
      </p:pic>
      <p:sp>
        <p:nvSpPr>
          <p:cNvPr id="11" name="Rectangle 10">
            <a:extLst>
              <a:ext uri="{FF2B5EF4-FFF2-40B4-BE49-F238E27FC236}">
                <a16:creationId xmlns:a16="http://schemas.microsoft.com/office/drawing/2014/main" id="{FEFB6359-C544-48B4-96F6-E4306AA51132}"/>
              </a:ext>
            </a:extLst>
          </p:cNvPr>
          <p:cNvSpPr/>
          <p:nvPr/>
        </p:nvSpPr>
        <p:spPr>
          <a:xfrm>
            <a:off x="1085603" y="2669285"/>
            <a:ext cx="2643715" cy="1323439"/>
          </a:xfrm>
          <a:prstGeom prst="rect">
            <a:avLst/>
          </a:prstGeom>
        </p:spPr>
        <p:txBody>
          <a:bodyPr wrap="square">
            <a:spAutoFit/>
          </a:bodyPr>
          <a:lstStyle/>
          <a:p>
            <a:r>
              <a:rPr lang="en-US" sz="1600" i="1" dirty="0">
                <a:latin typeface="Arial Narrow" panose="020B0606020202030204" pitchFamily="34" charset="0"/>
              </a:rPr>
              <a:t>The campus review version is "Read Only" for all users, so a variance will appear if/when data is continued to be modified in the working budget.</a:t>
            </a:r>
          </a:p>
        </p:txBody>
      </p:sp>
    </p:spTree>
    <p:extLst>
      <p:ext uri="{BB962C8B-B14F-4D97-AF65-F5344CB8AC3E}">
        <p14:creationId xmlns:p14="http://schemas.microsoft.com/office/powerpoint/2010/main" val="3890574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42E5F4-9C03-44B8-9BE1-FB1F3DFF77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516" y="1041721"/>
            <a:ext cx="10616806" cy="1643605"/>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FBC9D7B5-4402-48C2-AD72-4ED93AFF9E7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Status Approval Tracker – Ready for Campus Review</a:t>
            </a:r>
          </a:p>
        </p:txBody>
      </p:sp>
      <p:sp>
        <p:nvSpPr>
          <p:cNvPr id="4" name="Rectangle 3">
            <a:extLst>
              <a:ext uri="{FF2B5EF4-FFF2-40B4-BE49-F238E27FC236}">
                <a16:creationId xmlns:a16="http://schemas.microsoft.com/office/drawing/2014/main" id="{7EF1A61A-F2A0-4E5B-98B8-BA3EB5D00564}"/>
              </a:ext>
            </a:extLst>
          </p:cNvPr>
          <p:cNvSpPr/>
          <p:nvPr/>
        </p:nvSpPr>
        <p:spPr>
          <a:xfrm>
            <a:off x="1687634" y="1223706"/>
            <a:ext cx="1669024" cy="18840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EDEE1E77-0681-468B-830E-FE6A7E9D7C7C}"/>
              </a:ext>
            </a:extLst>
          </p:cNvPr>
          <p:cNvSpPr/>
          <p:nvPr/>
        </p:nvSpPr>
        <p:spPr>
          <a:xfrm>
            <a:off x="1026679" y="2230703"/>
            <a:ext cx="2642496" cy="4546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17D12418-27EC-44D5-98AB-BEAB02AB4028}"/>
              </a:ext>
            </a:extLst>
          </p:cNvPr>
          <p:cNvSpPr/>
          <p:nvPr/>
        </p:nvSpPr>
        <p:spPr>
          <a:xfrm>
            <a:off x="1441693" y="993616"/>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7" name="Oval 6">
            <a:extLst>
              <a:ext uri="{FF2B5EF4-FFF2-40B4-BE49-F238E27FC236}">
                <a16:creationId xmlns:a16="http://schemas.microsoft.com/office/drawing/2014/main" id="{8D4D1F30-EB86-4547-9620-E7BE4B745DE6}"/>
              </a:ext>
            </a:extLst>
          </p:cNvPr>
          <p:cNvSpPr/>
          <p:nvPr/>
        </p:nvSpPr>
        <p:spPr>
          <a:xfrm>
            <a:off x="868170" y="2077309"/>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8" name="Rectangle 7">
            <a:extLst>
              <a:ext uri="{FF2B5EF4-FFF2-40B4-BE49-F238E27FC236}">
                <a16:creationId xmlns:a16="http://schemas.microsoft.com/office/drawing/2014/main" id="{2A4FB165-76E5-40E9-92A5-28AF30F83D01}"/>
              </a:ext>
            </a:extLst>
          </p:cNvPr>
          <p:cNvSpPr/>
          <p:nvPr/>
        </p:nvSpPr>
        <p:spPr>
          <a:xfrm>
            <a:off x="868170" y="2903753"/>
            <a:ext cx="4016346" cy="2862322"/>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to the "Budget Approval Status Tracker" form</a:t>
            </a:r>
          </a:p>
          <a:p>
            <a:pPr marL="342900" indent="-342900">
              <a:buFont typeface="+mj-lt"/>
              <a:buAutoNum type="arabicPeriod"/>
            </a:pPr>
            <a:r>
              <a:rPr lang="en-US" kern="0" dirty="0">
                <a:solidFill>
                  <a:srgbClr val="000000"/>
                </a:solidFill>
                <a:latin typeface="Arial Narrow"/>
                <a:ea typeface="ＭＳ Ｐゴシック" pitchFamily="-106" charset="-128"/>
              </a:rPr>
              <a:t>View the Budget Approval Status for your Division(s), or PA member(s) by Fund Grouping. Confirm the Division/Fund combination you copied from "Working" to the "Campus Review" version in the previous form is reflected with a status of "Ready for Campus Review" in this Webform.</a:t>
            </a:r>
          </a:p>
        </p:txBody>
      </p:sp>
      <p:pic>
        <p:nvPicPr>
          <p:cNvPr id="10" name="Graphic 9" descr="Information">
            <a:extLst>
              <a:ext uri="{FF2B5EF4-FFF2-40B4-BE49-F238E27FC236}">
                <a16:creationId xmlns:a16="http://schemas.microsoft.com/office/drawing/2014/main" id="{78524237-5121-44DA-98FE-EEA68B0E0F3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39296" y="2903753"/>
            <a:ext cx="646332" cy="646332"/>
          </a:xfrm>
          <a:prstGeom prst="rect">
            <a:avLst/>
          </a:prstGeom>
        </p:spPr>
      </p:pic>
      <p:sp>
        <p:nvSpPr>
          <p:cNvPr id="16" name="Rectangle 15">
            <a:extLst>
              <a:ext uri="{FF2B5EF4-FFF2-40B4-BE49-F238E27FC236}">
                <a16:creationId xmlns:a16="http://schemas.microsoft.com/office/drawing/2014/main" id="{F0E4BBD8-AA60-4239-B95B-17E980AB4665}"/>
              </a:ext>
            </a:extLst>
          </p:cNvPr>
          <p:cNvSpPr/>
          <p:nvPr/>
        </p:nvSpPr>
        <p:spPr>
          <a:xfrm>
            <a:off x="5985628" y="2955841"/>
            <a:ext cx="5704802" cy="2800767"/>
          </a:xfrm>
          <a:prstGeom prst="rect">
            <a:avLst/>
          </a:prstGeom>
        </p:spPr>
        <p:txBody>
          <a:bodyPr wrap="square">
            <a:spAutoFit/>
          </a:bodyPr>
          <a:lstStyle/>
          <a:p>
            <a:r>
              <a:rPr lang="en-US" sz="1600" i="1" dirty="0">
                <a:latin typeface="Arial Narrow" panose="020B0606020202030204" pitchFamily="34" charset="0"/>
              </a:rPr>
              <a:t>A few things to consider:</a:t>
            </a:r>
          </a:p>
          <a:p>
            <a:pPr marL="285750" indent="-285750">
              <a:buFont typeface="Arial" panose="020B0604020202020204" pitchFamily="34" charset="0"/>
              <a:buChar char="•"/>
            </a:pPr>
            <a:r>
              <a:rPr lang="en-US" sz="1600" i="1" dirty="0">
                <a:latin typeface="Arial Narrow" panose="020B0606020202030204" pitchFamily="34" charset="0"/>
              </a:rPr>
              <a:t>The "Budget Approval Status Tracker" form is constructed to mirror the "Version Copy" form in terms of what you can select and view for the Department and Fund Dimensions.</a:t>
            </a:r>
          </a:p>
          <a:p>
            <a:endParaRPr lang="en-US" sz="1600" i="1" dirty="0">
              <a:latin typeface="Arial Narrow" panose="020B0606020202030204" pitchFamily="34" charset="0"/>
            </a:endParaRPr>
          </a:p>
          <a:p>
            <a:pPr marL="285750" indent="-285750">
              <a:buFont typeface="Arial" panose="020B0604020202020204" pitchFamily="34" charset="0"/>
              <a:buChar char="•"/>
            </a:pPr>
            <a:r>
              <a:rPr lang="en-US" sz="1600" i="1" dirty="0">
                <a:latin typeface="Arial Narrow" panose="020B0606020202030204" pitchFamily="34" charset="0"/>
              </a:rPr>
              <a:t>The status should be "In Progress" for any Division/Fund combination you have input data into using the Input forms, and "Not Started" if you have not entered data yet.</a:t>
            </a:r>
          </a:p>
          <a:p>
            <a:pPr marL="285750" indent="-285750">
              <a:buFont typeface="Arial" panose="020B0604020202020204" pitchFamily="34" charset="0"/>
              <a:buChar char="•"/>
            </a:pPr>
            <a:endParaRPr lang="en-US" sz="1600" i="1" dirty="0">
              <a:latin typeface="Arial Narrow" panose="020B0606020202030204" pitchFamily="34" charset="0"/>
            </a:endParaRPr>
          </a:p>
          <a:p>
            <a:endParaRPr lang="en-US" sz="1600" i="1" dirty="0">
              <a:latin typeface="Arial Narrow" panose="020B0606020202030204" pitchFamily="34" charset="0"/>
            </a:endParaRPr>
          </a:p>
          <a:p>
            <a:endParaRPr lang="en-US" sz="1600" i="1" dirty="0">
              <a:latin typeface="Arial Narrow" panose="020B0606020202030204" pitchFamily="34" charset="0"/>
            </a:endParaRPr>
          </a:p>
        </p:txBody>
      </p:sp>
    </p:spTree>
    <p:extLst>
      <p:ext uri="{BB962C8B-B14F-4D97-AF65-F5344CB8AC3E}">
        <p14:creationId xmlns:p14="http://schemas.microsoft.com/office/powerpoint/2010/main" val="1899464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BC9D7B5-4402-48C2-AD72-4ED93AFF9E7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Modifying Data in Input Forms</a:t>
            </a:r>
          </a:p>
        </p:txBody>
      </p:sp>
      <p:sp>
        <p:nvSpPr>
          <p:cNvPr id="8" name="Rectangle 7">
            <a:extLst>
              <a:ext uri="{FF2B5EF4-FFF2-40B4-BE49-F238E27FC236}">
                <a16:creationId xmlns:a16="http://schemas.microsoft.com/office/drawing/2014/main" id="{7AE9108D-BAAF-4229-BBA9-1750B163F012}"/>
              </a:ext>
            </a:extLst>
          </p:cNvPr>
          <p:cNvSpPr/>
          <p:nvPr/>
        </p:nvSpPr>
        <p:spPr>
          <a:xfrm>
            <a:off x="439271" y="1149448"/>
            <a:ext cx="3630703" cy="4247317"/>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To change a cell on the "Budget Approval Status Tracker" from "Not Started" to "In Progress", or back to "In Progress" from "Ready for Campus Review" navigate back to any input form.</a:t>
            </a: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Choose members from the page drop down.</a:t>
            </a:r>
          </a:p>
        </p:txBody>
      </p:sp>
      <p:pic>
        <p:nvPicPr>
          <p:cNvPr id="9" name="Graphic 8" descr="Information">
            <a:extLst>
              <a:ext uri="{FF2B5EF4-FFF2-40B4-BE49-F238E27FC236}">
                <a16:creationId xmlns:a16="http://schemas.microsoft.com/office/drawing/2014/main" id="{E531F315-E972-45FE-91A5-539F3DA7D6B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271" y="3345331"/>
            <a:ext cx="646332" cy="646332"/>
          </a:xfrm>
          <a:prstGeom prst="rect">
            <a:avLst/>
          </a:prstGeom>
        </p:spPr>
      </p:pic>
      <p:sp>
        <p:nvSpPr>
          <p:cNvPr id="10" name="Rectangle 9">
            <a:extLst>
              <a:ext uri="{FF2B5EF4-FFF2-40B4-BE49-F238E27FC236}">
                <a16:creationId xmlns:a16="http://schemas.microsoft.com/office/drawing/2014/main" id="{603D2B71-B5FC-4B17-B0A1-9FB6BECE1682}"/>
              </a:ext>
            </a:extLst>
          </p:cNvPr>
          <p:cNvSpPr/>
          <p:nvPr/>
        </p:nvSpPr>
        <p:spPr>
          <a:xfrm>
            <a:off x="1085603" y="3016528"/>
            <a:ext cx="2643715" cy="1569660"/>
          </a:xfrm>
          <a:prstGeom prst="rect">
            <a:avLst/>
          </a:prstGeom>
        </p:spPr>
        <p:txBody>
          <a:bodyPr wrap="square">
            <a:spAutoFit/>
          </a:bodyPr>
          <a:lstStyle/>
          <a:p>
            <a:r>
              <a:rPr lang="en-US" sz="1600" i="1" dirty="0">
                <a:latin typeface="Arial Narrow" panose="020B0606020202030204" pitchFamily="34" charset="0"/>
              </a:rPr>
              <a:t>The screen shot navigates back to the "</a:t>
            </a:r>
            <a:r>
              <a:rPr lang="en-US" sz="1600" i="1" dirty="0" err="1">
                <a:latin typeface="Arial Narrow" panose="020B0606020202030204" pitchFamily="34" charset="0"/>
              </a:rPr>
              <a:t>NonComp</a:t>
            </a:r>
            <a:r>
              <a:rPr lang="en-US" sz="1600" i="1" dirty="0">
                <a:latin typeface="Arial Narrow" panose="020B0606020202030204" pitchFamily="34" charset="0"/>
              </a:rPr>
              <a:t> Budget by Dept (L1)" form, but any input form (Fringe or Revenue) will have the ability to change the status as well.</a:t>
            </a:r>
          </a:p>
        </p:txBody>
      </p:sp>
      <p:grpSp>
        <p:nvGrpSpPr>
          <p:cNvPr id="13" name="Group 12">
            <a:extLst>
              <a:ext uri="{FF2B5EF4-FFF2-40B4-BE49-F238E27FC236}">
                <a16:creationId xmlns:a16="http://schemas.microsoft.com/office/drawing/2014/main" id="{508CC3DF-30D7-413F-8EBB-D094B135CC98}"/>
              </a:ext>
            </a:extLst>
          </p:cNvPr>
          <p:cNvGrpSpPr/>
          <p:nvPr/>
        </p:nvGrpSpPr>
        <p:grpSpPr>
          <a:xfrm>
            <a:off x="4437075" y="1816339"/>
            <a:ext cx="7361947" cy="2446040"/>
            <a:chOff x="4437075" y="982960"/>
            <a:chExt cx="7361947" cy="2446040"/>
          </a:xfrm>
        </p:grpSpPr>
        <p:grpSp>
          <p:nvGrpSpPr>
            <p:cNvPr id="2" name="Group 1">
              <a:extLst>
                <a:ext uri="{FF2B5EF4-FFF2-40B4-BE49-F238E27FC236}">
                  <a16:creationId xmlns:a16="http://schemas.microsoft.com/office/drawing/2014/main" id="{6DC53018-E9E6-4DEB-91C9-67B93AA05D0E}"/>
                </a:ext>
              </a:extLst>
            </p:cNvPr>
            <p:cNvGrpSpPr/>
            <p:nvPr/>
          </p:nvGrpSpPr>
          <p:grpSpPr>
            <a:xfrm>
              <a:off x="4437075" y="982960"/>
              <a:ext cx="7361947" cy="2446040"/>
              <a:chOff x="3264061" y="1152870"/>
              <a:chExt cx="8484691" cy="2589535"/>
            </a:xfrm>
          </p:grpSpPr>
          <p:pic>
            <p:nvPicPr>
              <p:cNvPr id="4" name="Picture 3" descr="C:\Users\zpalet\AppData\Local\Temp\SNAGHTML25517e95.PNG">
                <a:extLst>
                  <a:ext uri="{FF2B5EF4-FFF2-40B4-BE49-F238E27FC236}">
                    <a16:creationId xmlns:a16="http://schemas.microsoft.com/office/drawing/2014/main" id="{60D25461-1B77-484C-BB5A-B12134314B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4061" y="1152870"/>
                <a:ext cx="8484691" cy="2589535"/>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847E6E-196F-4641-B133-5E39AE8AF3EA}"/>
                  </a:ext>
                </a:extLst>
              </p:cNvPr>
              <p:cNvSpPr/>
              <p:nvPr/>
            </p:nvSpPr>
            <p:spPr>
              <a:xfrm>
                <a:off x="7590723" y="1152871"/>
                <a:ext cx="881945" cy="5486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E637EF43-4E06-4370-8BEF-FC23B06BC691}"/>
                  </a:ext>
                </a:extLst>
              </p:cNvPr>
              <p:cNvSpPr/>
              <p:nvPr/>
            </p:nvSpPr>
            <p:spPr>
              <a:xfrm>
                <a:off x="3655454" y="2325550"/>
                <a:ext cx="3059063" cy="3844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Oval 10">
              <a:extLst>
                <a:ext uri="{FF2B5EF4-FFF2-40B4-BE49-F238E27FC236}">
                  <a16:creationId xmlns:a16="http://schemas.microsoft.com/office/drawing/2014/main" id="{14F5389A-FDFE-4828-8AAA-668AB4C13BC0}"/>
                </a:ext>
              </a:extLst>
            </p:cNvPr>
            <p:cNvSpPr/>
            <p:nvPr/>
          </p:nvSpPr>
          <p:spPr>
            <a:xfrm>
              <a:off x="7272439" y="2306923"/>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2" name="Oval 11">
              <a:extLst>
                <a:ext uri="{FF2B5EF4-FFF2-40B4-BE49-F238E27FC236}">
                  <a16:creationId xmlns:a16="http://schemas.microsoft.com/office/drawing/2014/main" id="{E8454A61-45D2-4CD9-A65A-EAD789B4D7B7}"/>
                </a:ext>
              </a:extLst>
            </p:cNvPr>
            <p:cNvSpPr/>
            <p:nvPr/>
          </p:nvSpPr>
          <p:spPr>
            <a:xfrm>
              <a:off x="7959540" y="1398251"/>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grpSp>
    </p:spTree>
    <p:extLst>
      <p:ext uri="{BB962C8B-B14F-4D97-AF65-F5344CB8AC3E}">
        <p14:creationId xmlns:p14="http://schemas.microsoft.com/office/powerpoint/2010/main" val="305940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7DD6D-CF99-49EF-8192-01D53C37F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9611" y="1149097"/>
            <a:ext cx="5992683" cy="3758569"/>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D19C002E-5B29-4691-9F64-AD6C1A56A1CE}"/>
              </a:ext>
            </a:extLst>
          </p:cNvPr>
          <p:cNvSpPr/>
          <p:nvPr/>
        </p:nvSpPr>
        <p:spPr>
          <a:xfrm>
            <a:off x="569706" y="1288610"/>
            <a:ext cx="3387525" cy="4524315"/>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Select a 3-digit fund underneath a Fund grouping that was previously "Not Started", and click "Ok</a:t>
            </a: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Click the right arrow on the right hand side to submit your selections.</a:t>
            </a:r>
          </a:p>
        </p:txBody>
      </p:sp>
      <p:pic>
        <p:nvPicPr>
          <p:cNvPr id="4" name="Graphic 3" descr="Information">
            <a:extLst>
              <a:ext uri="{FF2B5EF4-FFF2-40B4-BE49-F238E27FC236}">
                <a16:creationId xmlns:a16="http://schemas.microsoft.com/office/drawing/2014/main" id="{8D1D4C92-785B-4065-A1E1-895544939FE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3869" y="3227601"/>
            <a:ext cx="646332" cy="646332"/>
          </a:xfrm>
          <a:prstGeom prst="rect">
            <a:avLst/>
          </a:prstGeom>
        </p:spPr>
      </p:pic>
      <p:sp>
        <p:nvSpPr>
          <p:cNvPr id="5" name="Rectangle 4">
            <a:extLst>
              <a:ext uri="{FF2B5EF4-FFF2-40B4-BE49-F238E27FC236}">
                <a16:creationId xmlns:a16="http://schemas.microsoft.com/office/drawing/2014/main" id="{20E4BA00-1BF0-4957-BF50-8F2233198B3C}"/>
              </a:ext>
            </a:extLst>
          </p:cNvPr>
          <p:cNvSpPr/>
          <p:nvPr/>
        </p:nvSpPr>
        <p:spPr>
          <a:xfrm>
            <a:off x="1600201" y="2422877"/>
            <a:ext cx="3023410" cy="2308324"/>
          </a:xfrm>
          <a:prstGeom prst="rect">
            <a:avLst/>
          </a:prstGeom>
        </p:spPr>
        <p:txBody>
          <a:bodyPr wrap="square">
            <a:spAutoFit/>
          </a:bodyPr>
          <a:lstStyle/>
          <a:p>
            <a:r>
              <a:rPr lang="en-US" sz="1600" i="1" dirty="0">
                <a:latin typeface="Arial Narrow" panose="020B0606020202030204" pitchFamily="34" charset="0"/>
              </a:rPr>
              <a:t>The User Institution should be set to the Division or PA member that the change the Status is for in User Variables. Unlike Fund, for department, the Status tracker does not leverage the exact department used in the input form, but rather, uses the "User Institution" selected in User Variables</a:t>
            </a:r>
          </a:p>
        </p:txBody>
      </p:sp>
      <p:sp>
        <p:nvSpPr>
          <p:cNvPr id="6" name="Rectangle 4">
            <a:extLst>
              <a:ext uri="{FF2B5EF4-FFF2-40B4-BE49-F238E27FC236}">
                <a16:creationId xmlns:a16="http://schemas.microsoft.com/office/drawing/2014/main" id="{5239A4BE-5E1C-4D0C-9CE4-ABCAF819A8C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Modifying Data in Input Forms</a:t>
            </a:r>
          </a:p>
        </p:txBody>
      </p:sp>
      <p:pic>
        <p:nvPicPr>
          <p:cNvPr id="7" name="Picture 6">
            <a:extLst>
              <a:ext uri="{FF2B5EF4-FFF2-40B4-BE49-F238E27FC236}">
                <a16:creationId xmlns:a16="http://schemas.microsoft.com/office/drawing/2014/main" id="{A3619339-A60F-4E68-A4B6-12095212E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4850" y="4957351"/>
            <a:ext cx="7097444" cy="1015186"/>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2A9AA34-62C7-44F6-A5F6-B2A02799A321}"/>
              </a:ext>
            </a:extLst>
          </p:cNvPr>
          <p:cNvSpPr/>
          <p:nvPr/>
        </p:nvSpPr>
        <p:spPr>
          <a:xfrm>
            <a:off x="4744549" y="5240516"/>
            <a:ext cx="2193612" cy="3001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75CC520D-9692-41B0-86D0-049B85C785A9}"/>
              </a:ext>
            </a:extLst>
          </p:cNvPr>
          <p:cNvSpPr/>
          <p:nvPr/>
        </p:nvSpPr>
        <p:spPr>
          <a:xfrm>
            <a:off x="6834610" y="5390588"/>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0" name="Rectangle 9">
            <a:extLst>
              <a:ext uri="{FF2B5EF4-FFF2-40B4-BE49-F238E27FC236}">
                <a16:creationId xmlns:a16="http://schemas.microsoft.com/office/drawing/2014/main" id="{D6E0E6C7-D384-4C54-BC0E-7D43A29961A2}"/>
              </a:ext>
            </a:extLst>
          </p:cNvPr>
          <p:cNvSpPr/>
          <p:nvPr/>
        </p:nvSpPr>
        <p:spPr>
          <a:xfrm>
            <a:off x="11177495" y="5306178"/>
            <a:ext cx="261444" cy="19975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53F5D0D6-8805-42DA-AA20-C655971AA26F}"/>
              </a:ext>
            </a:extLst>
          </p:cNvPr>
          <p:cNvSpPr/>
          <p:nvPr/>
        </p:nvSpPr>
        <p:spPr>
          <a:xfrm>
            <a:off x="10932459" y="5065490"/>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2" name="Rectangle 11">
            <a:extLst>
              <a:ext uri="{FF2B5EF4-FFF2-40B4-BE49-F238E27FC236}">
                <a16:creationId xmlns:a16="http://schemas.microsoft.com/office/drawing/2014/main" id="{3DE4EF16-5B57-4E92-B1AC-9E3DBCC9BC77}"/>
              </a:ext>
            </a:extLst>
          </p:cNvPr>
          <p:cNvSpPr/>
          <p:nvPr/>
        </p:nvSpPr>
        <p:spPr>
          <a:xfrm>
            <a:off x="5699924" y="1630720"/>
            <a:ext cx="1238237" cy="3001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3CA601EC-742D-4D9F-962A-1AB2837D786C}"/>
              </a:ext>
            </a:extLst>
          </p:cNvPr>
          <p:cNvSpPr/>
          <p:nvPr/>
        </p:nvSpPr>
        <p:spPr>
          <a:xfrm>
            <a:off x="7674015" y="2436482"/>
            <a:ext cx="1579212" cy="1909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8E25A22B-2858-46E5-97C3-119348393428}"/>
              </a:ext>
            </a:extLst>
          </p:cNvPr>
          <p:cNvSpPr/>
          <p:nvPr/>
        </p:nvSpPr>
        <p:spPr>
          <a:xfrm>
            <a:off x="10715837" y="1304667"/>
            <a:ext cx="312439" cy="2310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B10BAE5D-B1B9-4545-AAAD-F12CC419C3F2}"/>
              </a:ext>
            </a:extLst>
          </p:cNvPr>
          <p:cNvSpPr/>
          <p:nvPr/>
        </p:nvSpPr>
        <p:spPr>
          <a:xfrm>
            <a:off x="5471103" y="1452484"/>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608906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AA7F2C2-13C7-41F4-9B40-017BBB3A36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082" y="1948365"/>
            <a:ext cx="10899797" cy="2140390"/>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D19C002E-5B29-4691-9F64-AD6C1A56A1CE}"/>
              </a:ext>
            </a:extLst>
          </p:cNvPr>
          <p:cNvSpPr/>
          <p:nvPr/>
        </p:nvSpPr>
        <p:spPr>
          <a:xfrm>
            <a:off x="816254" y="1207588"/>
            <a:ext cx="6964938"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To enter data in this form, simply enter data in an editable cell and click save.</a:t>
            </a:r>
          </a:p>
        </p:txBody>
      </p:sp>
      <p:sp>
        <p:nvSpPr>
          <p:cNvPr id="6" name="Rectangle 4">
            <a:extLst>
              <a:ext uri="{FF2B5EF4-FFF2-40B4-BE49-F238E27FC236}">
                <a16:creationId xmlns:a16="http://schemas.microsoft.com/office/drawing/2014/main" id="{5239A4BE-5E1C-4D0C-9CE4-ABCAF819A8C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Modifying Data in Input Forms</a:t>
            </a:r>
          </a:p>
        </p:txBody>
      </p:sp>
      <p:sp>
        <p:nvSpPr>
          <p:cNvPr id="12" name="Rectangle 11">
            <a:extLst>
              <a:ext uri="{FF2B5EF4-FFF2-40B4-BE49-F238E27FC236}">
                <a16:creationId xmlns:a16="http://schemas.microsoft.com/office/drawing/2014/main" id="{3DE4EF16-5B57-4E92-B1AC-9E3DBCC9BC77}"/>
              </a:ext>
            </a:extLst>
          </p:cNvPr>
          <p:cNvSpPr/>
          <p:nvPr/>
        </p:nvSpPr>
        <p:spPr>
          <a:xfrm>
            <a:off x="4569172" y="3107773"/>
            <a:ext cx="662585" cy="27285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D53E2D32-E2B4-4AD0-B0D2-165AE1EA7A04}"/>
              </a:ext>
            </a:extLst>
          </p:cNvPr>
          <p:cNvSpPr/>
          <p:nvPr/>
        </p:nvSpPr>
        <p:spPr>
          <a:xfrm>
            <a:off x="11239018" y="2222338"/>
            <a:ext cx="372861" cy="1975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6015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a:t>
            </a:r>
          </a:p>
        </p:txBody>
      </p:sp>
      <p:sp>
        <p:nvSpPr>
          <p:cNvPr id="8" name="TextBox 7">
            <a:extLst>
              <a:ext uri="{FF2B5EF4-FFF2-40B4-BE49-F238E27FC236}">
                <a16:creationId xmlns:a16="http://schemas.microsoft.com/office/drawing/2014/main" id="{79ADAAF0-3A8B-42E2-A1F2-91EA5825767B}"/>
              </a:ext>
            </a:extLst>
          </p:cNvPr>
          <p:cNvSpPr txBox="1"/>
          <p:nvPr/>
        </p:nvSpPr>
        <p:spPr>
          <a:xfrm>
            <a:off x="710711" y="4209715"/>
            <a:ext cx="10770577" cy="13111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The form will automatically display data </a:t>
            </a:r>
            <a:r>
              <a:rPr lang="en-US" b="1" kern="0" dirty="0">
                <a:solidFill>
                  <a:srgbClr val="000000"/>
                </a:solidFill>
                <a:latin typeface="Arial Narrow"/>
                <a:ea typeface="ＭＳ Ｐゴシック" pitchFamily="-106" charset="-128"/>
              </a:rPr>
              <a:t>By Department</a:t>
            </a:r>
            <a:r>
              <a:rPr lang="en-US" kern="0" dirty="0">
                <a:solidFill>
                  <a:srgbClr val="000000"/>
                </a:solidFill>
                <a:latin typeface="Arial Narrow"/>
                <a:ea typeface="ＭＳ Ｐゴシック" pitchFamily="-106" charset="-128"/>
              </a:rPr>
              <a:t>. As in previous steps, select a Fund, Program, and Project that has prior year actual data.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dirty="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NOTE: To update the Fund information, click on </a:t>
            </a:r>
            <a:r>
              <a:rPr lang="en-US" b="1" kern="0" dirty="0">
                <a:solidFill>
                  <a:srgbClr val="000000"/>
                </a:solidFill>
                <a:latin typeface="Arial Narrow"/>
                <a:ea typeface="ＭＳ Ｐゴシック" pitchFamily="-106" charset="-128"/>
              </a:rPr>
              <a:t>Fund</a:t>
            </a:r>
            <a:r>
              <a:rPr lang="en-US" kern="0" dirty="0">
                <a:solidFill>
                  <a:srgbClr val="000000"/>
                </a:solidFill>
                <a:latin typeface="Arial Narrow"/>
                <a:ea typeface="ＭＳ Ｐゴシック" pitchFamily="-106" charset="-128"/>
              </a:rPr>
              <a:t>. The options to update the fund are shown next.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2" name="Picture 1">
            <a:extLst>
              <a:ext uri="{FF2B5EF4-FFF2-40B4-BE49-F238E27FC236}">
                <a16:creationId xmlns:a16="http://schemas.microsoft.com/office/drawing/2014/main" id="{398B5561-2B6B-4788-8C9F-DC775DE7A9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675" y="1409589"/>
            <a:ext cx="4884786" cy="2217146"/>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2567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C43D89D-69C7-4F7F-B07C-D670DB8642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972" y="1030593"/>
            <a:ext cx="10819149" cy="2398407"/>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FBC9D7B5-4402-48C2-AD72-4ED93AFF9E7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Status Approval Tracker – In Progress</a:t>
            </a:r>
          </a:p>
        </p:txBody>
      </p:sp>
      <p:sp>
        <p:nvSpPr>
          <p:cNvPr id="4" name="Rectangle 3">
            <a:extLst>
              <a:ext uri="{FF2B5EF4-FFF2-40B4-BE49-F238E27FC236}">
                <a16:creationId xmlns:a16="http://schemas.microsoft.com/office/drawing/2014/main" id="{7EF1A61A-F2A0-4E5B-98B8-BA3EB5D00564}"/>
              </a:ext>
            </a:extLst>
          </p:cNvPr>
          <p:cNvSpPr/>
          <p:nvPr/>
        </p:nvSpPr>
        <p:spPr>
          <a:xfrm>
            <a:off x="1846141" y="1967697"/>
            <a:ext cx="1788309" cy="2083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EDEE1E77-0681-468B-830E-FE6A7E9D7C7C}"/>
              </a:ext>
            </a:extLst>
          </p:cNvPr>
          <p:cNvSpPr/>
          <p:nvPr/>
        </p:nvSpPr>
        <p:spPr>
          <a:xfrm>
            <a:off x="6096000" y="2951545"/>
            <a:ext cx="848810" cy="4733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17D12418-27EC-44D5-98AB-BEAB02AB4028}"/>
              </a:ext>
            </a:extLst>
          </p:cNvPr>
          <p:cNvSpPr/>
          <p:nvPr/>
        </p:nvSpPr>
        <p:spPr>
          <a:xfrm>
            <a:off x="1600201" y="1757545"/>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7" name="Oval 6">
            <a:extLst>
              <a:ext uri="{FF2B5EF4-FFF2-40B4-BE49-F238E27FC236}">
                <a16:creationId xmlns:a16="http://schemas.microsoft.com/office/drawing/2014/main" id="{8D4D1F30-EB86-4547-9620-E7BE4B745DE6}"/>
              </a:ext>
            </a:extLst>
          </p:cNvPr>
          <p:cNvSpPr/>
          <p:nvPr/>
        </p:nvSpPr>
        <p:spPr>
          <a:xfrm>
            <a:off x="5935038" y="2779663"/>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8" name="Rectangle 7">
            <a:extLst>
              <a:ext uri="{FF2B5EF4-FFF2-40B4-BE49-F238E27FC236}">
                <a16:creationId xmlns:a16="http://schemas.microsoft.com/office/drawing/2014/main" id="{2A4FB165-76E5-40E9-92A5-28AF30F83D01}"/>
              </a:ext>
            </a:extLst>
          </p:cNvPr>
          <p:cNvSpPr/>
          <p:nvPr/>
        </p:nvSpPr>
        <p:spPr>
          <a:xfrm>
            <a:off x="1185184" y="3760279"/>
            <a:ext cx="6472915" cy="1046440"/>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"Budget Approval Status Tracker" form.</a:t>
            </a:r>
          </a:p>
          <a:p>
            <a:pPr marL="342900" indent="-342900">
              <a:buFont typeface="+mj-lt"/>
              <a:buAutoNum type="arabicPeriod"/>
            </a:pPr>
            <a:endParaRPr lang="en-US" sz="800"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Confirm the Division/Fund combination you modified data for is reflected with a status of "In Progress" in this Webform.</a:t>
            </a:r>
          </a:p>
        </p:txBody>
      </p:sp>
    </p:spTree>
    <p:extLst>
      <p:ext uri="{BB962C8B-B14F-4D97-AF65-F5344CB8AC3E}">
        <p14:creationId xmlns:p14="http://schemas.microsoft.com/office/powerpoint/2010/main" val="3183287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B0D326-28A5-429B-9D34-CB6A79D6A1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2002" y="1212305"/>
            <a:ext cx="7011141" cy="4425156"/>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7EF1A61A-F2A0-4E5B-98B8-BA3EB5D00564}"/>
              </a:ext>
            </a:extLst>
          </p:cNvPr>
          <p:cNvSpPr/>
          <p:nvPr/>
        </p:nvSpPr>
        <p:spPr>
          <a:xfrm>
            <a:off x="4967654" y="1876398"/>
            <a:ext cx="588502" cy="207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EDEE1E77-0681-468B-830E-FE6A7E9D7C7C}"/>
              </a:ext>
            </a:extLst>
          </p:cNvPr>
          <p:cNvSpPr/>
          <p:nvPr/>
        </p:nvSpPr>
        <p:spPr>
          <a:xfrm>
            <a:off x="8918331" y="2477653"/>
            <a:ext cx="1104900" cy="31598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17D12418-27EC-44D5-98AB-BEAB02AB4028}"/>
              </a:ext>
            </a:extLst>
          </p:cNvPr>
          <p:cNvSpPr/>
          <p:nvPr/>
        </p:nvSpPr>
        <p:spPr>
          <a:xfrm>
            <a:off x="4730013" y="1629340"/>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7" name="Oval 6">
            <a:extLst>
              <a:ext uri="{FF2B5EF4-FFF2-40B4-BE49-F238E27FC236}">
                <a16:creationId xmlns:a16="http://schemas.microsoft.com/office/drawing/2014/main" id="{8D4D1F30-EB86-4547-9620-E7BE4B745DE6}"/>
              </a:ext>
            </a:extLst>
          </p:cNvPr>
          <p:cNvSpPr/>
          <p:nvPr/>
        </p:nvSpPr>
        <p:spPr>
          <a:xfrm>
            <a:off x="8640810" y="2234539"/>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8" name="Rectangle 7">
            <a:extLst>
              <a:ext uri="{FF2B5EF4-FFF2-40B4-BE49-F238E27FC236}">
                <a16:creationId xmlns:a16="http://schemas.microsoft.com/office/drawing/2014/main" id="{2A4FB165-76E5-40E9-92A5-28AF30F83D01}"/>
              </a:ext>
            </a:extLst>
          </p:cNvPr>
          <p:cNvSpPr/>
          <p:nvPr/>
        </p:nvSpPr>
        <p:spPr>
          <a:xfrm>
            <a:off x="748581" y="1368868"/>
            <a:ext cx="3706536" cy="1877437"/>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"Copy Version" form</a:t>
            </a:r>
          </a:p>
          <a:p>
            <a:pPr marL="342900" indent="-342900">
              <a:buFont typeface="+mj-lt"/>
              <a:buAutoNum type="arabicPeriod"/>
            </a:pPr>
            <a:endParaRPr lang="en-US" sz="800"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View the variances between the working Budget and the Campus Review version, based on the additional data you input.</a:t>
            </a:r>
          </a:p>
        </p:txBody>
      </p:sp>
      <p:sp>
        <p:nvSpPr>
          <p:cNvPr id="9" name="Rectangle 4">
            <a:extLst>
              <a:ext uri="{FF2B5EF4-FFF2-40B4-BE49-F238E27FC236}">
                <a16:creationId xmlns:a16="http://schemas.microsoft.com/office/drawing/2014/main" id="{13E445BF-E0BD-4934-8A72-AC3715EE7DE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View Variances </a:t>
            </a:r>
          </a:p>
        </p:txBody>
      </p:sp>
    </p:spTree>
    <p:extLst>
      <p:ext uri="{BB962C8B-B14F-4D97-AF65-F5344CB8AC3E}">
        <p14:creationId xmlns:p14="http://schemas.microsoft.com/office/powerpoint/2010/main" val="2802275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8DA444-E53E-4F25-9CD5-6AF4F78E4B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326" y="1077972"/>
            <a:ext cx="9815347" cy="3616993"/>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7EF1A61A-F2A0-4E5B-98B8-BA3EB5D00564}"/>
              </a:ext>
            </a:extLst>
          </p:cNvPr>
          <p:cNvSpPr/>
          <p:nvPr/>
        </p:nvSpPr>
        <p:spPr>
          <a:xfrm>
            <a:off x="3103685" y="1533498"/>
            <a:ext cx="457200" cy="2060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EDEE1E77-0681-468B-830E-FE6A7E9D7C7C}"/>
              </a:ext>
            </a:extLst>
          </p:cNvPr>
          <p:cNvSpPr/>
          <p:nvPr/>
        </p:nvSpPr>
        <p:spPr>
          <a:xfrm>
            <a:off x="9823938" y="1578276"/>
            <a:ext cx="1104900" cy="2266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17D12418-27EC-44D5-98AB-BEAB02AB4028}"/>
              </a:ext>
            </a:extLst>
          </p:cNvPr>
          <p:cNvSpPr/>
          <p:nvPr/>
        </p:nvSpPr>
        <p:spPr>
          <a:xfrm>
            <a:off x="2866044" y="1286440"/>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7" name="Oval 6">
            <a:extLst>
              <a:ext uri="{FF2B5EF4-FFF2-40B4-BE49-F238E27FC236}">
                <a16:creationId xmlns:a16="http://schemas.microsoft.com/office/drawing/2014/main" id="{8D4D1F30-EB86-4547-9620-E7BE4B745DE6}"/>
              </a:ext>
            </a:extLst>
          </p:cNvPr>
          <p:cNvSpPr/>
          <p:nvPr/>
        </p:nvSpPr>
        <p:spPr>
          <a:xfrm>
            <a:off x="9564002" y="1317632"/>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8" name="Rectangle 7">
            <a:extLst>
              <a:ext uri="{FF2B5EF4-FFF2-40B4-BE49-F238E27FC236}">
                <a16:creationId xmlns:a16="http://schemas.microsoft.com/office/drawing/2014/main" id="{2A4FB165-76E5-40E9-92A5-28AF30F83D01}"/>
              </a:ext>
            </a:extLst>
          </p:cNvPr>
          <p:cNvSpPr/>
          <p:nvPr/>
        </p:nvSpPr>
        <p:spPr>
          <a:xfrm>
            <a:off x="1188325" y="4841309"/>
            <a:ext cx="9815347" cy="1200329"/>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Select "Fund Total" from the Page dropdown</a:t>
            </a:r>
            <a:endParaRPr lang="en-US" sz="800"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Right click anywhere on the form, or click the Actions button in the upper right hand corner to display the actions dropdown. Click the “Copy to Campus Review” menu to copy your working Budget to the Campus Review Version for Fund Total</a:t>
            </a:r>
          </a:p>
        </p:txBody>
      </p:sp>
      <p:sp>
        <p:nvSpPr>
          <p:cNvPr id="9" name="Rectangle 4">
            <a:extLst>
              <a:ext uri="{FF2B5EF4-FFF2-40B4-BE49-F238E27FC236}">
                <a16:creationId xmlns:a16="http://schemas.microsoft.com/office/drawing/2014/main" id="{13E445BF-E0BD-4934-8A72-AC3715EE7DE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Copy Fund Total</a:t>
            </a:r>
          </a:p>
        </p:txBody>
      </p:sp>
    </p:spTree>
    <p:extLst>
      <p:ext uri="{BB962C8B-B14F-4D97-AF65-F5344CB8AC3E}">
        <p14:creationId xmlns:p14="http://schemas.microsoft.com/office/powerpoint/2010/main" val="1569777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92C61D-8D03-4292-8C19-2FE5A12496F1}"/>
              </a:ext>
            </a:extLst>
          </p:cNvPr>
          <p:cNvGrpSpPr/>
          <p:nvPr/>
        </p:nvGrpSpPr>
        <p:grpSpPr>
          <a:xfrm>
            <a:off x="615373" y="1317632"/>
            <a:ext cx="7666982" cy="4300653"/>
            <a:chOff x="615372" y="1317632"/>
            <a:chExt cx="8080471" cy="4479183"/>
          </a:xfrm>
        </p:grpSpPr>
        <p:pic>
          <p:nvPicPr>
            <p:cNvPr id="10" name="Picture 9">
              <a:extLst>
                <a:ext uri="{FF2B5EF4-FFF2-40B4-BE49-F238E27FC236}">
                  <a16:creationId xmlns:a16="http://schemas.microsoft.com/office/drawing/2014/main" id="{64B5AF74-035C-4F13-A2B7-79BF8C3471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372" y="1317632"/>
              <a:ext cx="8080471" cy="4479183"/>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7EF1A61A-F2A0-4E5B-98B8-BA3EB5D00564}"/>
                </a:ext>
              </a:extLst>
            </p:cNvPr>
            <p:cNvSpPr/>
            <p:nvPr/>
          </p:nvSpPr>
          <p:spPr>
            <a:xfrm>
              <a:off x="5451231" y="2175336"/>
              <a:ext cx="1336430" cy="36214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Rectangle 7">
            <a:extLst>
              <a:ext uri="{FF2B5EF4-FFF2-40B4-BE49-F238E27FC236}">
                <a16:creationId xmlns:a16="http://schemas.microsoft.com/office/drawing/2014/main" id="{2A4FB165-76E5-40E9-92A5-28AF30F83D01}"/>
              </a:ext>
            </a:extLst>
          </p:cNvPr>
          <p:cNvSpPr/>
          <p:nvPr/>
        </p:nvSpPr>
        <p:spPr>
          <a:xfrm>
            <a:off x="8692748" y="1756633"/>
            <a:ext cx="3088943" cy="1477328"/>
          </a:xfrm>
          <a:prstGeom prst="rect">
            <a:avLst/>
          </a:prstGeom>
        </p:spPr>
        <p:txBody>
          <a:bodyPr wrap="square">
            <a:spAutoFit/>
          </a:bodyPr>
          <a:lstStyle/>
          <a:p>
            <a:r>
              <a:rPr lang="en-US" kern="0" dirty="0">
                <a:solidFill>
                  <a:srgbClr val="000000"/>
                </a:solidFill>
                <a:latin typeface="Arial Narrow"/>
                <a:ea typeface="ＭＳ Ｐゴシック" pitchFamily="-106" charset="-128"/>
              </a:rPr>
              <a:t>Confirm the Campus Review Version is populated and no variance exists between the Working version and the Campus Review version.</a:t>
            </a:r>
          </a:p>
        </p:txBody>
      </p:sp>
      <p:sp>
        <p:nvSpPr>
          <p:cNvPr id="9" name="Rectangle 4">
            <a:extLst>
              <a:ext uri="{FF2B5EF4-FFF2-40B4-BE49-F238E27FC236}">
                <a16:creationId xmlns:a16="http://schemas.microsoft.com/office/drawing/2014/main" id="{13E445BF-E0BD-4934-8A72-AC3715EE7DE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 Copy Fund Total</a:t>
            </a:r>
          </a:p>
        </p:txBody>
      </p:sp>
    </p:spTree>
    <p:extLst>
      <p:ext uri="{BB962C8B-B14F-4D97-AF65-F5344CB8AC3E}">
        <p14:creationId xmlns:p14="http://schemas.microsoft.com/office/powerpoint/2010/main" val="3803198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BCE1C-F92C-4AA6-B2BA-7ECBC2AB88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737" y="1512272"/>
            <a:ext cx="10625270" cy="1274885"/>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A4FB165-76E5-40E9-92A5-28AF30F83D01}"/>
              </a:ext>
            </a:extLst>
          </p:cNvPr>
          <p:cNvSpPr/>
          <p:nvPr/>
        </p:nvSpPr>
        <p:spPr>
          <a:xfrm>
            <a:off x="911556" y="3136958"/>
            <a:ext cx="9604044" cy="923330"/>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"Budget Status Approval Tracker" form.</a:t>
            </a:r>
          </a:p>
          <a:p>
            <a:pPr marL="342900" indent="-342900">
              <a:buFont typeface="+mj-lt"/>
              <a:buAutoNum type="arabicPeriod"/>
            </a:pPr>
            <a:r>
              <a:rPr lang="en-US" kern="0" dirty="0">
                <a:solidFill>
                  <a:srgbClr val="000000"/>
                </a:solidFill>
                <a:latin typeface="Arial Narrow"/>
                <a:ea typeface="ＭＳ Ｐゴシック" pitchFamily="-106" charset="-128"/>
              </a:rPr>
              <a:t>Confirm All Funds now have a status of "Ready for Campus Review" pushed to them via the version copy from "Working" to "Campus Review".</a:t>
            </a:r>
          </a:p>
        </p:txBody>
      </p:sp>
      <p:sp>
        <p:nvSpPr>
          <p:cNvPr id="9" name="Rectangle 4">
            <a:extLst>
              <a:ext uri="{FF2B5EF4-FFF2-40B4-BE49-F238E27FC236}">
                <a16:creationId xmlns:a16="http://schemas.microsoft.com/office/drawing/2014/main" id="{13E445BF-E0BD-4934-8A72-AC3715EE7DE4}"/>
              </a:ext>
            </a:extLst>
          </p:cNvPr>
          <p:cNvSpPr txBox="1">
            <a:spLocks noChangeArrowheads="1"/>
          </p:cNvSpPr>
          <p:nvPr/>
        </p:nvSpPr>
        <p:spPr>
          <a:xfrm>
            <a:off x="911556" y="59864"/>
            <a:ext cx="11077245" cy="1051971"/>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Status Approval Tracker – Ready for Campus Review</a:t>
            </a:r>
          </a:p>
          <a:p>
            <a:pPr algn="r"/>
            <a:r>
              <a:rPr lang="en-US" sz="3600" b="0" dirty="0">
                <a:solidFill>
                  <a:srgbClr val="700000"/>
                </a:solidFill>
              </a:rPr>
              <a:t>(All Funds)</a:t>
            </a:r>
          </a:p>
        </p:txBody>
      </p:sp>
      <p:sp>
        <p:nvSpPr>
          <p:cNvPr id="11" name="Rectangle 10">
            <a:extLst>
              <a:ext uri="{FF2B5EF4-FFF2-40B4-BE49-F238E27FC236}">
                <a16:creationId xmlns:a16="http://schemas.microsoft.com/office/drawing/2014/main" id="{F64DF091-DE5D-479E-9753-991B1A848A7D}"/>
              </a:ext>
            </a:extLst>
          </p:cNvPr>
          <p:cNvSpPr/>
          <p:nvPr/>
        </p:nvSpPr>
        <p:spPr>
          <a:xfrm>
            <a:off x="1714500" y="1587229"/>
            <a:ext cx="1293147" cy="18881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114019F2-8134-45FB-9C4B-0F120BD5E428}"/>
              </a:ext>
            </a:extLst>
          </p:cNvPr>
          <p:cNvSpPr/>
          <p:nvPr/>
        </p:nvSpPr>
        <p:spPr>
          <a:xfrm>
            <a:off x="2224454" y="2400296"/>
            <a:ext cx="9237553" cy="3563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FABA215-E0D8-4978-B8C7-9C4013677C59}"/>
              </a:ext>
            </a:extLst>
          </p:cNvPr>
          <p:cNvSpPr/>
          <p:nvPr/>
        </p:nvSpPr>
        <p:spPr>
          <a:xfrm>
            <a:off x="1555992" y="1336645"/>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549F9FC5-07EF-41F7-AE53-18A94653E361}"/>
              </a:ext>
            </a:extLst>
          </p:cNvPr>
          <p:cNvSpPr/>
          <p:nvPr/>
        </p:nvSpPr>
        <p:spPr>
          <a:xfrm>
            <a:off x="2044058" y="2159089"/>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15" name="Graphic 14" descr="Information">
            <a:extLst>
              <a:ext uri="{FF2B5EF4-FFF2-40B4-BE49-F238E27FC236}">
                <a16:creationId xmlns:a16="http://schemas.microsoft.com/office/drawing/2014/main" id="{1B4FDAC8-E806-4023-8404-09EB0126C9F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999" y="4668565"/>
            <a:ext cx="646332" cy="646332"/>
          </a:xfrm>
          <a:prstGeom prst="rect">
            <a:avLst/>
          </a:prstGeom>
        </p:spPr>
      </p:pic>
      <p:sp>
        <p:nvSpPr>
          <p:cNvPr id="16" name="Rectangle 15">
            <a:extLst>
              <a:ext uri="{FF2B5EF4-FFF2-40B4-BE49-F238E27FC236}">
                <a16:creationId xmlns:a16="http://schemas.microsoft.com/office/drawing/2014/main" id="{03E064A7-15F1-4290-A294-5985363EE8CD}"/>
              </a:ext>
            </a:extLst>
          </p:cNvPr>
          <p:cNvSpPr/>
          <p:nvPr/>
        </p:nvSpPr>
        <p:spPr>
          <a:xfrm>
            <a:off x="1679331" y="4330012"/>
            <a:ext cx="7042639" cy="1323439"/>
          </a:xfrm>
          <a:prstGeom prst="rect">
            <a:avLst/>
          </a:prstGeom>
        </p:spPr>
        <p:txBody>
          <a:bodyPr wrap="square">
            <a:spAutoFit/>
          </a:bodyPr>
          <a:lstStyle/>
          <a:p>
            <a:r>
              <a:rPr lang="en-US" sz="1600" i="1" dirty="0">
                <a:latin typeface="Arial Narrow" panose="020B0606020202030204" pitchFamily="34" charset="0"/>
              </a:rPr>
              <a:t>Similar to the Fund Dimension, if you are a Power User or an End User with access to all Institutions you will be able to view the status for all Divisions (or PA members for Madison) on this form, and be able to change your page selection for department on the "Version Copy" form to the total institution to push the status of "Ready for Campus Review" to every Division (or PA member for Madison) as well.</a:t>
            </a:r>
          </a:p>
        </p:txBody>
      </p:sp>
    </p:spTree>
    <p:extLst>
      <p:ext uri="{BB962C8B-B14F-4D97-AF65-F5344CB8AC3E}">
        <p14:creationId xmlns:p14="http://schemas.microsoft.com/office/powerpoint/2010/main" val="551978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505A64E-AC47-44C8-A347-F06E6589B3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173" y="1219410"/>
            <a:ext cx="7623230" cy="4223026"/>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A4FB165-76E5-40E9-92A5-28AF30F83D01}"/>
              </a:ext>
            </a:extLst>
          </p:cNvPr>
          <p:cNvSpPr/>
          <p:nvPr/>
        </p:nvSpPr>
        <p:spPr>
          <a:xfrm>
            <a:off x="595034" y="1339275"/>
            <a:ext cx="3062567" cy="1477328"/>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"Version Copy" form. </a:t>
            </a:r>
          </a:p>
          <a:p>
            <a:pPr marL="342900" indent="-342900">
              <a:buFont typeface="+mj-lt"/>
              <a:buAutoNum type="arabicPeriod"/>
            </a:pPr>
            <a:r>
              <a:rPr lang="en-US" kern="0" dirty="0">
                <a:solidFill>
                  <a:srgbClr val="000000"/>
                </a:solidFill>
                <a:latin typeface="Arial Narrow"/>
                <a:ea typeface="ＭＳ Ｐゴシック" pitchFamily="-106" charset="-128"/>
              </a:rPr>
              <a:t>Select a specific Fund grouping, or "Fund Total" from the Page dropdown.</a:t>
            </a:r>
          </a:p>
        </p:txBody>
      </p:sp>
      <p:sp>
        <p:nvSpPr>
          <p:cNvPr id="11" name="Rectangle 10">
            <a:extLst>
              <a:ext uri="{FF2B5EF4-FFF2-40B4-BE49-F238E27FC236}">
                <a16:creationId xmlns:a16="http://schemas.microsoft.com/office/drawing/2014/main" id="{F64DF091-DE5D-479E-9753-991B1A848A7D}"/>
              </a:ext>
            </a:extLst>
          </p:cNvPr>
          <p:cNvSpPr/>
          <p:nvPr/>
        </p:nvSpPr>
        <p:spPr>
          <a:xfrm>
            <a:off x="4352192" y="1346751"/>
            <a:ext cx="686478" cy="2229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114019F2-8134-45FB-9C4B-0F120BD5E428}"/>
              </a:ext>
            </a:extLst>
          </p:cNvPr>
          <p:cNvSpPr/>
          <p:nvPr/>
        </p:nvSpPr>
        <p:spPr>
          <a:xfrm>
            <a:off x="6277708" y="1741809"/>
            <a:ext cx="545123" cy="29800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FABA215-E0D8-4978-B8C7-9C4013677C59}"/>
              </a:ext>
            </a:extLst>
          </p:cNvPr>
          <p:cNvSpPr/>
          <p:nvPr/>
        </p:nvSpPr>
        <p:spPr>
          <a:xfrm>
            <a:off x="4105760" y="1104877"/>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549F9FC5-07EF-41F7-AE53-18A94653E361}"/>
              </a:ext>
            </a:extLst>
          </p:cNvPr>
          <p:cNvSpPr/>
          <p:nvPr/>
        </p:nvSpPr>
        <p:spPr>
          <a:xfrm>
            <a:off x="6078416" y="1476026"/>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7" name="Rectangle 4">
            <a:extLst>
              <a:ext uri="{FF2B5EF4-FFF2-40B4-BE49-F238E27FC236}">
                <a16:creationId xmlns:a16="http://schemas.microsoft.com/office/drawing/2014/main" id="{7CF0A572-FB97-45C8-8514-7DDCB0FBAE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Copy to “Final” – Power Users</a:t>
            </a:r>
          </a:p>
        </p:txBody>
      </p:sp>
    </p:spTree>
    <p:extLst>
      <p:ext uri="{BB962C8B-B14F-4D97-AF65-F5344CB8AC3E}">
        <p14:creationId xmlns:p14="http://schemas.microsoft.com/office/powerpoint/2010/main" val="1976984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729B17-63D7-49BB-85CD-57D31F078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2203" y="1104877"/>
            <a:ext cx="9532425" cy="3097160"/>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A4FB165-76E5-40E9-92A5-28AF30F83D01}"/>
              </a:ext>
            </a:extLst>
          </p:cNvPr>
          <p:cNvSpPr/>
          <p:nvPr/>
        </p:nvSpPr>
        <p:spPr>
          <a:xfrm>
            <a:off x="1312202" y="4577324"/>
            <a:ext cx="9532425"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Right click anywhere on the form, or click the Actions button in the upper right hand corner to display the actions dropdown. </a:t>
            </a:r>
          </a:p>
          <a:p>
            <a:r>
              <a:rPr lang="en-US" kern="0" dirty="0">
                <a:solidFill>
                  <a:srgbClr val="000000"/>
                </a:solidFill>
                <a:latin typeface="Arial Narrow"/>
                <a:ea typeface="ＭＳ Ｐゴシック" pitchFamily="-106" charset="-128"/>
              </a:rPr>
              <a:t>Click the “Copy to Final” menu to copy your working Budget to the Final version.</a:t>
            </a:r>
          </a:p>
        </p:txBody>
      </p:sp>
      <p:sp>
        <p:nvSpPr>
          <p:cNvPr id="11" name="Rectangle 10">
            <a:extLst>
              <a:ext uri="{FF2B5EF4-FFF2-40B4-BE49-F238E27FC236}">
                <a16:creationId xmlns:a16="http://schemas.microsoft.com/office/drawing/2014/main" id="{F64DF091-DE5D-479E-9753-991B1A848A7D}"/>
              </a:ext>
            </a:extLst>
          </p:cNvPr>
          <p:cNvSpPr/>
          <p:nvPr/>
        </p:nvSpPr>
        <p:spPr>
          <a:xfrm>
            <a:off x="9653954" y="1724821"/>
            <a:ext cx="1190674" cy="1831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4">
            <a:extLst>
              <a:ext uri="{FF2B5EF4-FFF2-40B4-BE49-F238E27FC236}">
                <a16:creationId xmlns:a16="http://schemas.microsoft.com/office/drawing/2014/main" id="{7CF0A572-FB97-45C8-8514-7DDCB0FBAE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Copy to “Final” – Power Users</a:t>
            </a:r>
          </a:p>
        </p:txBody>
      </p:sp>
      <p:sp>
        <p:nvSpPr>
          <p:cNvPr id="6" name="Rectangle 5">
            <a:extLst>
              <a:ext uri="{FF2B5EF4-FFF2-40B4-BE49-F238E27FC236}">
                <a16:creationId xmlns:a16="http://schemas.microsoft.com/office/drawing/2014/main" id="{CF0AB465-C2BD-47F5-92F2-000210B93320}"/>
              </a:ext>
            </a:extLst>
          </p:cNvPr>
          <p:cNvSpPr/>
          <p:nvPr/>
        </p:nvSpPr>
        <p:spPr>
          <a:xfrm>
            <a:off x="9653954" y="1345276"/>
            <a:ext cx="448408" cy="1831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95183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9DB94-ED0A-4B96-9F3C-F7EF296449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540" y="1250378"/>
            <a:ext cx="7581062" cy="4165683"/>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A4FB165-76E5-40E9-92A5-28AF30F83D01}"/>
              </a:ext>
            </a:extLst>
          </p:cNvPr>
          <p:cNvSpPr/>
          <p:nvPr/>
        </p:nvSpPr>
        <p:spPr>
          <a:xfrm>
            <a:off x="8434753" y="1420885"/>
            <a:ext cx="2977663"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Confirm the Final Version is populated and no variance exists between the Working version and the Final version.</a:t>
            </a:r>
          </a:p>
        </p:txBody>
      </p:sp>
      <p:sp>
        <p:nvSpPr>
          <p:cNvPr id="11" name="Rectangle 10">
            <a:extLst>
              <a:ext uri="{FF2B5EF4-FFF2-40B4-BE49-F238E27FC236}">
                <a16:creationId xmlns:a16="http://schemas.microsoft.com/office/drawing/2014/main" id="{F64DF091-DE5D-479E-9753-991B1A848A7D}"/>
              </a:ext>
            </a:extLst>
          </p:cNvPr>
          <p:cNvSpPr/>
          <p:nvPr/>
        </p:nvSpPr>
        <p:spPr>
          <a:xfrm>
            <a:off x="6858000" y="2021049"/>
            <a:ext cx="1250601" cy="33950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4">
            <a:extLst>
              <a:ext uri="{FF2B5EF4-FFF2-40B4-BE49-F238E27FC236}">
                <a16:creationId xmlns:a16="http://schemas.microsoft.com/office/drawing/2014/main" id="{8900101A-B363-4A6B-9C5D-9EB3AE060A6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Copy to “Final” – Power Users</a:t>
            </a:r>
          </a:p>
        </p:txBody>
      </p:sp>
    </p:spTree>
    <p:extLst>
      <p:ext uri="{BB962C8B-B14F-4D97-AF65-F5344CB8AC3E}">
        <p14:creationId xmlns:p14="http://schemas.microsoft.com/office/powerpoint/2010/main" val="2968820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2EA6BE-C60D-4DCD-90AE-9677E6AD1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584" y="1274886"/>
            <a:ext cx="10628344" cy="1714499"/>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A4FB165-76E5-40E9-92A5-28AF30F83D01}"/>
              </a:ext>
            </a:extLst>
          </p:cNvPr>
          <p:cNvSpPr/>
          <p:nvPr/>
        </p:nvSpPr>
        <p:spPr>
          <a:xfrm>
            <a:off x="917330" y="3355192"/>
            <a:ext cx="7760678" cy="923330"/>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"Budget Status Approval Tracker" form.</a:t>
            </a:r>
          </a:p>
          <a:p>
            <a:pPr marL="342900" indent="-342900">
              <a:buFont typeface="+mj-lt"/>
              <a:buAutoNum type="arabicPeriod"/>
            </a:pPr>
            <a:r>
              <a:rPr lang="en-US" kern="0" dirty="0">
                <a:solidFill>
                  <a:srgbClr val="000000"/>
                </a:solidFill>
                <a:latin typeface="Arial Narrow"/>
                <a:ea typeface="ＭＳ Ｐゴシック" pitchFamily="-106" charset="-128"/>
              </a:rPr>
              <a:t>Confirm the Funds in which you copied now have a status of "Final" pushed to them via the version copy from "Working" to "Final".</a:t>
            </a:r>
          </a:p>
        </p:txBody>
      </p:sp>
      <p:sp>
        <p:nvSpPr>
          <p:cNvPr id="11" name="Rectangle 10">
            <a:extLst>
              <a:ext uri="{FF2B5EF4-FFF2-40B4-BE49-F238E27FC236}">
                <a16:creationId xmlns:a16="http://schemas.microsoft.com/office/drawing/2014/main" id="{F64DF091-DE5D-479E-9753-991B1A848A7D}"/>
              </a:ext>
            </a:extLst>
          </p:cNvPr>
          <p:cNvSpPr/>
          <p:nvPr/>
        </p:nvSpPr>
        <p:spPr>
          <a:xfrm>
            <a:off x="1336431" y="2469457"/>
            <a:ext cx="9979269" cy="4144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4">
            <a:extLst>
              <a:ext uri="{FF2B5EF4-FFF2-40B4-BE49-F238E27FC236}">
                <a16:creationId xmlns:a16="http://schemas.microsoft.com/office/drawing/2014/main" id="{7CF0A572-FB97-45C8-8514-7DDCB0FBAE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Status Approval Tracker - Complete</a:t>
            </a:r>
          </a:p>
        </p:txBody>
      </p:sp>
      <p:sp>
        <p:nvSpPr>
          <p:cNvPr id="9" name="Rectangle 8">
            <a:extLst>
              <a:ext uri="{FF2B5EF4-FFF2-40B4-BE49-F238E27FC236}">
                <a16:creationId xmlns:a16="http://schemas.microsoft.com/office/drawing/2014/main" id="{BBF224A0-DBFB-4936-B3E9-AAC1AE5DF0A3}"/>
              </a:ext>
            </a:extLst>
          </p:cNvPr>
          <p:cNvSpPr/>
          <p:nvPr/>
        </p:nvSpPr>
        <p:spPr>
          <a:xfrm>
            <a:off x="1978269" y="1436564"/>
            <a:ext cx="1820008" cy="2862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CE40F0E-EF04-4216-A3BF-CEA86F4ADAAF}"/>
              </a:ext>
            </a:extLst>
          </p:cNvPr>
          <p:cNvSpPr/>
          <p:nvPr/>
        </p:nvSpPr>
        <p:spPr>
          <a:xfrm>
            <a:off x="1740629" y="1177663"/>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F08C75A-0293-4779-A845-66919A86AB2F}"/>
              </a:ext>
            </a:extLst>
          </p:cNvPr>
          <p:cNvSpPr/>
          <p:nvPr/>
        </p:nvSpPr>
        <p:spPr>
          <a:xfrm>
            <a:off x="1177923" y="2231059"/>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87728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5E38A5-AC2B-4148-9C83-3F61141AB8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8752" y="1071028"/>
            <a:ext cx="9254495" cy="3146432"/>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A4FB165-76E5-40E9-92A5-28AF30F83D01}"/>
              </a:ext>
            </a:extLst>
          </p:cNvPr>
          <p:cNvSpPr/>
          <p:nvPr/>
        </p:nvSpPr>
        <p:spPr>
          <a:xfrm>
            <a:off x="794238" y="4386588"/>
            <a:ext cx="5114193" cy="1477328"/>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"Version Copy" form. </a:t>
            </a:r>
          </a:p>
          <a:p>
            <a:pPr marL="342900" indent="-342900">
              <a:buFont typeface="+mj-lt"/>
              <a:buAutoNum type="arabicPeriod"/>
            </a:pPr>
            <a:r>
              <a:rPr lang="en-US" kern="0" dirty="0">
                <a:solidFill>
                  <a:srgbClr val="000000"/>
                </a:solidFill>
                <a:latin typeface="Arial Narrow"/>
                <a:ea typeface="ＭＳ Ｐゴシック" pitchFamily="-106" charset="-128"/>
              </a:rPr>
              <a:t>Right click anywhere on the form, or click the Actions button in the upper right hand corner to display the actions dropdown. Click the “Clear Campus Review” or "Clear Final" menu to clear old versions as applicable.</a:t>
            </a:r>
          </a:p>
        </p:txBody>
      </p:sp>
      <p:sp>
        <p:nvSpPr>
          <p:cNvPr id="11" name="Rectangle 10">
            <a:extLst>
              <a:ext uri="{FF2B5EF4-FFF2-40B4-BE49-F238E27FC236}">
                <a16:creationId xmlns:a16="http://schemas.microsoft.com/office/drawing/2014/main" id="{F64DF091-DE5D-479E-9753-991B1A848A7D}"/>
              </a:ext>
            </a:extLst>
          </p:cNvPr>
          <p:cNvSpPr/>
          <p:nvPr/>
        </p:nvSpPr>
        <p:spPr>
          <a:xfrm>
            <a:off x="9557238" y="1939850"/>
            <a:ext cx="1046285" cy="1615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4">
            <a:extLst>
              <a:ext uri="{FF2B5EF4-FFF2-40B4-BE49-F238E27FC236}">
                <a16:creationId xmlns:a16="http://schemas.microsoft.com/office/drawing/2014/main" id="{7CF0A572-FB97-45C8-8514-7DDCB0FBAE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Clear Versions</a:t>
            </a:r>
          </a:p>
        </p:txBody>
      </p:sp>
      <p:sp>
        <p:nvSpPr>
          <p:cNvPr id="9" name="Rectangle 8">
            <a:extLst>
              <a:ext uri="{FF2B5EF4-FFF2-40B4-BE49-F238E27FC236}">
                <a16:creationId xmlns:a16="http://schemas.microsoft.com/office/drawing/2014/main" id="{BBF224A0-DBFB-4936-B3E9-AAC1AE5DF0A3}"/>
              </a:ext>
            </a:extLst>
          </p:cNvPr>
          <p:cNvSpPr/>
          <p:nvPr/>
        </p:nvSpPr>
        <p:spPr>
          <a:xfrm>
            <a:off x="1732332" y="1148360"/>
            <a:ext cx="551422" cy="19831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CE40F0E-EF04-4216-A3BF-CEA86F4ADAAF}"/>
              </a:ext>
            </a:extLst>
          </p:cNvPr>
          <p:cNvSpPr/>
          <p:nvPr/>
        </p:nvSpPr>
        <p:spPr>
          <a:xfrm>
            <a:off x="1494938" y="897476"/>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F08C75A-0293-4779-A845-66919A86AB2F}"/>
              </a:ext>
            </a:extLst>
          </p:cNvPr>
          <p:cNvSpPr/>
          <p:nvPr/>
        </p:nvSpPr>
        <p:spPr>
          <a:xfrm>
            <a:off x="9398730" y="1657935"/>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4" name="Rectangle 13">
            <a:extLst>
              <a:ext uri="{FF2B5EF4-FFF2-40B4-BE49-F238E27FC236}">
                <a16:creationId xmlns:a16="http://schemas.microsoft.com/office/drawing/2014/main" id="{9A47010C-B8AA-4ED6-BCA4-20B7808D6FF8}"/>
              </a:ext>
            </a:extLst>
          </p:cNvPr>
          <p:cNvSpPr/>
          <p:nvPr/>
        </p:nvSpPr>
        <p:spPr>
          <a:xfrm>
            <a:off x="9557238" y="2130150"/>
            <a:ext cx="1046285" cy="1615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Graphic 14" descr="Information">
            <a:extLst>
              <a:ext uri="{FF2B5EF4-FFF2-40B4-BE49-F238E27FC236}">
                <a16:creationId xmlns:a16="http://schemas.microsoft.com/office/drawing/2014/main" id="{3849B9A0-7750-4EA9-88A7-E0874EC133C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51282" y="4679983"/>
            <a:ext cx="646332" cy="646332"/>
          </a:xfrm>
          <a:prstGeom prst="rect">
            <a:avLst/>
          </a:prstGeom>
        </p:spPr>
      </p:pic>
      <p:sp>
        <p:nvSpPr>
          <p:cNvPr id="16" name="Rectangle 15">
            <a:extLst>
              <a:ext uri="{FF2B5EF4-FFF2-40B4-BE49-F238E27FC236}">
                <a16:creationId xmlns:a16="http://schemas.microsoft.com/office/drawing/2014/main" id="{CA385DC6-6A99-4A71-A112-7EC272AF3A46}"/>
              </a:ext>
            </a:extLst>
          </p:cNvPr>
          <p:cNvSpPr/>
          <p:nvPr/>
        </p:nvSpPr>
        <p:spPr>
          <a:xfrm>
            <a:off x="7297614" y="4386588"/>
            <a:ext cx="4360985" cy="1323439"/>
          </a:xfrm>
          <a:prstGeom prst="rect">
            <a:avLst/>
          </a:prstGeom>
        </p:spPr>
        <p:txBody>
          <a:bodyPr wrap="square">
            <a:spAutoFit/>
          </a:bodyPr>
          <a:lstStyle/>
          <a:p>
            <a:r>
              <a:rPr lang="en-US" sz="1600" i="1" dirty="0">
                <a:latin typeface="Arial Narrow" panose="020B0606020202030204" pitchFamily="34" charset="0"/>
              </a:rPr>
              <a:t>You do not need to clear old versions before re-copying data from working as the Copy menus completely overwrite the past values. However, this utility may be leveraged for Institutions/Users for any Institutional specific processes as applicable now or in the future</a:t>
            </a:r>
          </a:p>
        </p:txBody>
      </p:sp>
      <p:sp>
        <p:nvSpPr>
          <p:cNvPr id="2" name="TextBox 1">
            <a:extLst>
              <a:ext uri="{FF2B5EF4-FFF2-40B4-BE49-F238E27FC236}">
                <a16:creationId xmlns:a16="http://schemas.microsoft.com/office/drawing/2014/main" id="{80F42C3A-32E2-4238-B045-9CC6C02A73E2}"/>
              </a:ext>
            </a:extLst>
          </p:cNvPr>
          <p:cNvSpPr txBox="1"/>
          <p:nvPr/>
        </p:nvSpPr>
        <p:spPr>
          <a:xfrm>
            <a:off x="9033971" y="1984385"/>
            <a:ext cx="465992" cy="307777"/>
          </a:xfrm>
          <a:prstGeom prst="rect">
            <a:avLst/>
          </a:prstGeom>
          <a:solidFill>
            <a:schemeClr val="bg1"/>
          </a:solidFill>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1" i="0" strike="noStrike" kern="0" cap="none" spc="0" normalizeH="0" baseline="0" noProof="0" dirty="0">
                <a:ln>
                  <a:noFill/>
                </a:ln>
                <a:solidFill>
                  <a:srgbClr val="FF0000"/>
                </a:solidFill>
                <a:effectLst/>
                <a:uLnTx/>
                <a:uFillTx/>
                <a:latin typeface="Arial Narrow"/>
                <a:ea typeface="ＭＳ Ｐゴシック" pitchFamily="-106" charset="-128"/>
              </a:rPr>
              <a:t>OR</a:t>
            </a:r>
          </a:p>
        </p:txBody>
      </p:sp>
    </p:spTree>
    <p:extLst>
      <p:ext uri="{BB962C8B-B14F-4D97-AF65-F5344CB8AC3E}">
        <p14:creationId xmlns:p14="http://schemas.microsoft.com/office/powerpoint/2010/main" val="133553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Updating the Fund</a:t>
            </a:r>
          </a:p>
        </p:txBody>
      </p:sp>
      <p:sp>
        <p:nvSpPr>
          <p:cNvPr id="8" name="TextBox 7">
            <a:extLst>
              <a:ext uri="{FF2B5EF4-FFF2-40B4-BE49-F238E27FC236}">
                <a16:creationId xmlns:a16="http://schemas.microsoft.com/office/drawing/2014/main" id="{AFEBDE97-DD04-49BA-9AF4-621220E97085}"/>
              </a:ext>
            </a:extLst>
          </p:cNvPr>
          <p:cNvSpPr txBox="1"/>
          <p:nvPr/>
        </p:nvSpPr>
        <p:spPr>
          <a:xfrm>
            <a:off x="6928339" y="1201470"/>
            <a:ext cx="4301783" cy="14773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Select the desired Fund, Fund Total, and specific Fund Total by selecting the          icon.  Continue to click OK. Ensure that the selected Fund is highlighted. Click on the Forward Arrow to execute the form. </a:t>
            </a:r>
          </a:p>
        </p:txBody>
      </p:sp>
      <p:pic>
        <p:nvPicPr>
          <p:cNvPr id="3" name="Picture 2">
            <a:extLst>
              <a:ext uri="{FF2B5EF4-FFF2-40B4-BE49-F238E27FC236}">
                <a16:creationId xmlns:a16="http://schemas.microsoft.com/office/drawing/2014/main" id="{545EE192-81C5-4D97-82DD-C9DF9BB837AD}"/>
              </a:ext>
            </a:extLst>
          </p:cNvPr>
          <p:cNvPicPr>
            <a:picLocks noChangeAspect="1"/>
          </p:cNvPicPr>
          <p:nvPr/>
        </p:nvPicPr>
        <p:blipFill>
          <a:blip r:embed="rId4"/>
          <a:stretch>
            <a:fillRect/>
          </a:stretch>
        </p:blipFill>
        <p:spPr>
          <a:xfrm>
            <a:off x="9371645" y="1542901"/>
            <a:ext cx="314325" cy="295275"/>
          </a:xfrm>
          <a:prstGeom prst="rect">
            <a:avLst/>
          </a:prstGeom>
          <a:ln>
            <a:solidFill>
              <a:schemeClr val="tx1"/>
            </a:solidFill>
          </a:ln>
        </p:spPr>
      </p:pic>
      <p:sp>
        <p:nvSpPr>
          <p:cNvPr id="14" name="Rectangle 13">
            <a:extLst>
              <a:ext uri="{FF2B5EF4-FFF2-40B4-BE49-F238E27FC236}">
                <a16:creationId xmlns:a16="http://schemas.microsoft.com/office/drawing/2014/main" id="{AFB4227A-EA58-40C1-BC81-367672E26FD0}"/>
              </a:ext>
            </a:extLst>
          </p:cNvPr>
          <p:cNvSpPr/>
          <p:nvPr/>
        </p:nvSpPr>
        <p:spPr>
          <a:xfrm>
            <a:off x="7687017" y="3251646"/>
            <a:ext cx="4301784" cy="587574"/>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Continue to complete this step again for the </a:t>
            </a:r>
            <a:r>
              <a:rPr lang="en-US" b="1" kern="0" dirty="0">
                <a:solidFill>
                  <a:srgbClr val="000000"/>
                </a:solidFill>
                <a:latin typeface="Arial Narrow"/>
                <a:ea typeface="ＭＳ Ｐゴシック" pitchFamily="-106" charset="-128"/>
              </a:rPr>
              <a:t>Program </a:t>
            </a:r>
            <a:r>
              <a:rPr lang="en-US" kern="0" dirty="0">
                <a:solidFill>
                  <a:srgbClr val="000000"/>
                </a:solidFill>
                <a:latin typeface="Arial Narrow"/>
                <a:ea typeface="ＭＳ Ｐゴシック" pitchFamily="-106" charset="-128"/>
              </a:rPr>
              <a:t>and </a:t>
            </a:r>
            <a:r>
              <a:rPr lang="en-US" b="1" kern="0" dirty="0">
                <a:solidFill>
                  <a:srgbClr val="000000"/>
                </a:solidFill>
                <a:latin typeface="Arial Narrow"/>
                <a:ea typeface="ＭＳ Ｐゴシック" pitchFamily="-106" charset="-128"/>
              </a:rPr>
              <a:t>Project </a:t>
            </a:r>
            <a:r>
              <a:rPr lang="en-US" kern="0" dirty="0">
                <a:solidFill>
                  <a:srgbClr val="000000"/>
                </a:solidFill>
                <a:latin typeface="Arial Narrow"/>
                <a:ea typeface="ＭＳ Ｐゴシック" pitchFamily="-106" charset="-128"/>
              </a:rPr>
              <a:t>option, if needed. </a:t>
            </a:r>
          </a:p>
        </p:txBody>
      </p:sp>
      <p:pic>
        <p:nvPicPr>
          <p:cNvPr id="16" name="Graphic 15" descr="Information">
            <a:extLst>
              <a:ext uri="{FF2B5EF4-FFF2-40B4-BE49-F238E27FC236}">
                <a16:creationId xmlns:a16="http://schemas.microsoft.com/office/drawing/2014/main" id="{5C85B7AC-75AF-462C-8308-F0098C5B73F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70064" y="3251646"/>
            <a:ext cx="587575" cy="587575"/>
          </a:xfrm>
          <a:prstGeom prst="rect">
            <a:avLst/>
          </a:prstGeom>
        </p:spPr>
      </p:pic>
      <p:sp>
        <p:nvSpPr>
          <p:cNvPr id="20" name="Rectangle 19">
            <a:extLst>
              <a:ext uri="{FF2B5EF4-FFF2-40B4-BE49-F238E27FC236}">
                <a16:creationId xmlns:a16="http://schemas.microsoft.com/office/drawing/2014/main" id="{8A4FF1C0-9B40-4845-B09C-B59787B4DC9F}"/>
              </a:ext>
            </a:extLst>
          </p:cNvPr>
          <p:cNvSpPr/>
          <p:nvPr/>
        </p:nvSpPr>
        <p:spPr>
          <a:xfrm>
            <a:off x="2856988" y="5678655"/>
            <a:ext cx="6063328" cy="369332"/>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Remember! You can also change the POV by clicking on the pencil. </a:t>
            </a:r>
          </a:p>
        </p:txBody>
      </p:sp>
      <p:pic>
        <p:nvPicPr>
          <p:cNvPr id="21" name="Graphic 20" descr="Information">
            <a:extLst>
              <a:ext uri="{FF2B5EF4-FFF2-40B4-BE49-F238E27FC236}">
                <a16:creationId xmlns:a16="http://schemas.microsoft.com/office/drawing/2014/main" id="{C2AD5B4B-982D-4F1E-812D-D22E4685EFE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61359" y="5561023"/>
            <a:ext cx="646332" cy="646332"/>
          </a:xfrm>
          <a:prstGeom prst="rect">
            <a:avLst/>
          </a:prstGeom>
        </p:spPr>
      </p:pic>
      <p:pic>
        <p:nvPicPr>
          <p:cNvPr id="2" name="Picture 1">
            <a:extLst>
              <a:ext uri="{FF2B5EF4-FFF2-40B4-BE49-F238E27FC236}">
                <a16:creationId xmlns:a16="http://schemas.microsoft.com/office/drawing/2014/main" id="{C3980AF8-EC27-4A51-BCC6-7800EEE834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6489" y="817398"/>
            <a:ext cx="5461962" cy="3439013"/>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C:\Users\mbridges\AppData\Local\Temp\SNAGHTML1ae232c.PNG">
            <a:extLst>
              <a:ext uri="{FF2B5EF4-FFF2-40B4-BE49-F238E27FC236}">
                <a16:creationId xmlns:a16="http://schemas.microsoft.com/office/drawing/2014/main" id="{86048DC3-8243-4C2C-BEBF-A8B6491211D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489" y="4597842"/>
            <a:ext cx="9413510" cy="845328"/>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404997807"/>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A822C5-7CD8-4EF9-8B2C-B0A70C1B86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326" y="1247516"/>
            <a:ext cx="10449348" cy="1657166"/>
          </a:xfrm>
          <a:prstGeom prst="rect">
            <a:avLst/>
          </a:prstGeom>
          <a:ln>
            <a:solidFill>
              <a:schemeClr val="tx1"/>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A47010C-B8AA-4ED6-BCA4-20B7808D6FF8}"/>
              </a:ext>
            </a:extLst>
          </p:cNvPr>
          <p:cNvSpPr/>
          <p:nvPr/>
        </p:nvSpPr>
        <p:spPr>
          <a:xfrm>
            <a:off x="1371600" y="2236006"/>
            <a:ext cx="9949074" cy="6686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2A4FB165-76E5-40E9-92A5-28AF30F83D01}"/>
              </a:ext>
            </a:extLst>
          </p:cNvPr>
          <p:cNvSpPr/>
          <p:nvPr/>
        </p:nvSpPr>
        <p:spPr>
          <a:xfrm>
            <a:off x="750276" y="3429000"/>
            <a:ext cx="5114193" cy="1477328"/>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Navigate back to the "Budget Approval Status Tracker" form.</a:t>
            </a:r>
          </a:p>
          <a:p>
            <a:pPr marL="342900" indent="-342900">
              <a:buFont typeface="+mj-lt"/>
              <a:buAutoNum type="arabicPeriod"/>
            </a:pPr>
            <a:r>
              <a:rPr lang="en-US" kern="0" dirty="0">
                <a:solidFill>
                  <a:srgbClr val="000000"/>
                </a:solidFill>
                <a:latin typeface="Arial Narrow"/>
                <a:ea typeface="ＭＳ Ｐゴシック" pitchFamily="-106" charset="-128"/>
              </a:rPr>
              <a:t>Confirm the Funds in which you cleared now have a status of "In Progress" pushed to them via the version clear.</a:t>
            </a:r>
          </a:p>
        </p:txBody>
      </p:sp>
      <p:sp>
        <p:nvSpPr>
          <p:cNvPr id="9" name="Rectangle 8">
            <a:extLst>
              <a:ext uri="{FF2B5EF4-FFF2-40B4-BE49-F238E27FC236}">
                <a16:creationId xmlns:a16="http://schemas.microsoft.com/office/drawing/2014/main" id="{BBF224A0-DBFB-4936-B3E9-AAC1AE5DF0A3}"/>
              </a:ext>
            </a:extLst>
          </p:cNvPr>
          <p:cNvSpPr/>
          <p:nvPr/>
        </p:nvSpPr>
        <p:spPr>
          <a:xfrm>
            <a:off x="2057648" y="1379415"/>
            <a:ext cx="1767006" cy="2609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CE40F0E-EF04-4216-A3BF-CEA86F4ADAAF}"/>
              </a:ext>
            </a:extLst>
          </p:cNvPr>
          <p:cNvSpPr/>
          <p:nvPr/>
        </p:nvSpPr>
        <p:spPr>
          <a:xfrm>
            <a:off x="1829046" y="1143041"/>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F08C75A-0293-4779-A845-66919A86AB2F}"/>
              </a:ext>
            </a:extLst>
          </p:cNvPr>
          <p:cNvSpPr/>
          <p:nvPr/>
        </p:nvSpPr>
        <p:spPr>
          <a:xfrm>
            <a:off x="1151546" y="2030375"/>
            <a:ext cx="317015" cy="3067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15" name="Graphic 14" descr="Information">
            <a:extLst>
              <a:ext uri="{FF2B5EF4-FFF2-40B4-BE49-F238E27FC236}">
                <a16:creationId xmlns:a16="http://schemas.microsoft.com/office/drawing/2014/main" id="{3849B9A0-7750-4EA9-88A7-E0874EC133C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55578" y="3767553"/>
            <a:ext cx="646332" cy="646332"/>
          </a:xfrm>
          <a:prstGeom prst="rect">
            <a:avLst/>
          </a:prstGeom>
        </p:spPr>
      </p:pic>
      <p:sp>
        <p:nvSpPr>
          <p:cNvPr id="16" name="Rectangle 15">
            <a:extLst>
              <a:ext uri="{FF2B5EF4-FFF2-40B4-BE49-F238E27FC236}">
                <a16:creationId xmlns:a16="http://schemas.microsoft.com/office/drawing/2014/main" id="{CA385DC6-6A99-4A71-A112-7EC272AF3A46}"/>
              </a:ext>
            </a:extLst>
          </p:cNvPr>
          <p:cNvSpPr/>
          <p:nvPr/>
        </p:nvSpPr>
        <p:spPr>
          <a:xfrm>
            <a:off x="7301910" y="3429000"/>
            <a:ext cx="4139814" cy="1323439"/>
          </a:xfrm>
          <a:prstGeom prst="rect">
            <a:avLst/>
          </a:prstGeom>
        </p:spPr>
        <p:txBody>
          <a:bodyPr wrap="square">
            <a:spAutoFit/>
          </a:bodyPr>
          <a:lstStyle/>
          <a:p>
            <a:r>
              <a:rPr lang="en-US" sz="1600" i="1" dirty="0">
                <a:latin typeface="Arial Narrow" panose="020B0606020202030204" pitchFamily="34" charset="0"/>
              </a:rPr>
              <a:t>The clear menu will change the Budget Approval Status back to "In Progress" regardless of if you choose to clear the final version, or the campus review version. The working version cannot be cleared with the clear menu.</a:t>
            </a:r>
          </a:p>
        </p:txBody>
      </p:sp>
      <p:sp>
        <p:nvSpPr>
          <p:cNvPr id="18" name="Rectangle 4">
            <a:extLst>
              <a:ext uri="{FF2B5EF4-FFF2-40B4-BE49-F238E27FC236}">
                <a16:creationId xmlns:a16="http://schemas.microsoft.com/office/drawing/2014/main" id="{FA946EF9-7EB6-4A98-B166-0FA1E65DEF2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Status Approval Tracker – In Progress</a:t>
            </a:r>
          </a:p>
        </p:txBody>
      </p:sp>
    </p:spTree>
    <p:extLst>
      <p:ext uri="{BB962C8B-B14F-4D97-AF65-F5344CB8AC3E}">
        <p14:creationId xmlns:p14="http://schemas.microsoft.com/office/powerpoint/2010/main" val="2031230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1B32609-164D-4567-8996-B41DE181B0F2}"/>
              </a:ext>
            </a:extLst>
          </p:cNvPr>
          <p:cNvSpPr txBox="1">
            <a:spLocks noChangeArrowheads="1"/>
          </p:cNvSpPr>
          <p:nvPr/>
        </p:nvSpPr>
        <p:spPr>
          <a:xfrm>
            <a:off x="344128" y="2880360"/>
            <a:ext cx="1151357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Knowledge Check – Budget Review</a:t>
            </a:r>
          </a:p>
        </p:txBody>
      </p:sp>
    </p:spTree>
    <p:extLst>
      <p:ext uri="{BB962C8B-B14F-4D97-AF65-F5344CB8AC3E}">
        <p14:creationId xmlns:p14="http://schemas.microsoft.com/office/powerpoint/2010/main" val="1867400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Budget Reports</a:t>
            </a:r>
          </a:p>
        </p:txBody>
      </p:sp>
      <p:pic>
        <p:nvPicPr>
          <p:cNvPr id="3" name="Graphic 2" descr="Download">
            <a:extLst>
              <a:ext uri="{FF2B5EF4-FFF2-40B4-BE49-F238E27FC236}">
                <a16:creationId xmlns:a16="http://schemas.microsoft.com/office/drawing/2014/main" id="{04618A3F-9BFF-49C9-A5AB-0C443740B4A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7800" y="2377459"/>
            <a:ext cx="1950682" cy="195068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875343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Reports in Annual Budgeting Process</a:t>
            </a:r>
          </a:p>
        </p:txBody>
      </p:sp>
      <p:pic>
        <p:nvPicPr>
          <p:cNvPr id="5" name="Picture 4">
            <a:extLst>
              <a:ext uri="{FF2B5EF4-FFF2-40B4-BE49-F238E27FC236}">
                <a16:creationId xmlns:a16="http://schemas.microsoft.com/office/drawing/2014/main" id="{FA814350-D403-4319-824A-D86AA86AFB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1905331"/>
            <a:ext cx="11248292" cy="3220584"/>
          </a:xfrm>
          <a:prstGeom prst="rect">
            <a:avLst/>
          </a:prstGeom>
        </p:spPr>
      </p:pic>
      <p:sp>
        <p:nvSpPr>
          <p:cNvPr id="8" name="Rectangle 7">
            <a:extLst>
              <a:ext uri="{FF2B5EF4-FFF2-40B4-BE49-F238E27FC236}">
                <a16:creationId xmlns:a16="http://schemas.microsoft.com/office/drawing/2014/main" id="{3F2AAE2D-569F-4A01-BD42-7F9441C44512}"/>
              </a:ext>
            </a:extLst>
          </p:cNvPr>
          <p:cNvSpPr/>
          <p:nvPr/>
        </p:nvSpPr>
        <p:spPr>
          <a:xfrm>
            <a:off x="9562801" y="3646840"/>
            <a:ext cx="1940768" cy="737118"/>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08381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9AAD7-FA1A-45CD-BDE4-F77B89E6B3E1}"/>
              </a:ext>
            </a:extLst>
          </p:cNvPr>
          <p:cNvSpPr txBox="1"/>
          <p:nvPr/>
        </p:nvSpPr>
        <p:spPr>
          <a:xfrm>
            <a:off x="1419287" y="2386585"/>
            <a:ext cx="3402624" cy="2696123"/>
          </a:xfrm>
          <a:prstGeom prst="rect">
            <a:avLst/>
          </a:prstGeom>
        </p:spPr>
        <p:txBody>
          <a:bodyPr vert="horz" wrap="square" rtlCol="0">
            <a:spAutoFit/>
          </a:bodyPr>
          <a:lstStyle/>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Budget Summary</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Expense Budget Report</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lang="en-US" kern="0" dirty="0">
                <a:solidFill>
                  <a:srgbClr val="000000"/>
                </a:solidFill>
                <a:latin typeface="Arial Narrow"/>
                <a:ea typeface="ＭＳ Ｐゴシック" pitchFamily="-106" charset="-128"/>
              </a:rPr>
              <a:t>Budget Review</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Salary Review </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lang="en-US" kern="0" dirty="0">
                <a:solidFill>
                  <a:srgbClr val="000000"/>
                </a:solidFill>
                <a:latin typeface="Arial Narrow"/>
                <a:ea typeface="ＭＳ Ｐゴシック" pitchFamily="-106" charset="-128"/>
              </a:rPr>
              <a:t>Summary by Program </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lang="en-US" kern="0" dirty="0">
                <a:solidFill>
                  <a:srgbClr val="000000"/>
                </a:solidFill>
                <a:latin typeface="Arial Narrow"/>
                <a:ea typeface="ＭＳ Ｐゴシック" pitchFamily="-106" charset="-128"/>
              </a:rPr>
              <a:t>Summary by Fund</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lang="en-US" kern="0" dirty="0">
                <a:solidFill>
                  <a:srgbClr val="000000"/>
                </a:solidFill>
                <a:latin typeface="Arial Narrow"/>
                <a:ea typeface="ＭＳ Ｐゴシック" pitchFamily="-106" charset="-128"/>
              </a:rPr>
              <a:t>Summary by Program and Fund</a:t>
            </a:r>
          </a:p>
          <a:p>
            <a:pPr marL="2857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pPr>
            <a:r>
              <a:rPr lang="en-US" kern="0" dirty="0">
                <a:solidFill>
                  <a:srgbClr val="000000"/>
                </a:solidFill>
                <a:latin typeface="Arial Narrow"/>
                <a:ea typeface="ＭＳ Ｐゴシック" pitchFamily="-106" charset="-128"/>
              </a:rPr>
              <a:t>Budget vs Actual</a:t>
            </a:r>
            <a:endParaRPr kumimoji="0" lang="en-US"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Budget Reports</a:t>
            </a:r>
          </a:p>
        </p:txBody>
      </p:sp>
      <p:sp>
        <p:nvSpPr>
          <p:cNvPr id="4" name="TextBox 3">
            <a:extLst>
              <a:ext uri="{FF2B5EF4-FFF2-40B4-BE49-F238E27FC236}">
                <a16:creationId xmlns:a16="http://schemas.microsoft.com/office/drawing/2014/main" id="{B4710404-17FE-4FC6-99EA-124B2659AAE3}"/>
              </a:ext>
            </a:extLst>
          </p:cNvPr>
          <p:cNvSpPr txBox="1"/>
          <p:nvPr/>
        </p:nvSpPr>
        <p:spPr>
          <a:xfrm>
            <a:off x="762978" y="786443"/>
            <a:ext cx="10927558" cy="904863"/>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PlanUW offers seven reports to analyze budget data. </a:t>
            </a:r>
            <a:r>
              <a:rPr lang="en-US" b="1" kern="0" dirty="0">
                <a:solidFill>
                  <a:srgbClr val="000000"/>
                </a:solidFill>
                <a:latin typeface="Arial Narrow"/>
                <a:ea typeface="ＭＳ Ｐゴシック" pitchFamily="-106" charset="-128"/>
              </a:rPr>
              <a:t>All of the reports can be accessed through the Budget Reports tile </a:t>
            </a:r>
            <a:r>
              <a:rPr lang="en-US" kern="0" dirty="0">
                <a:solidFill>
                  <a:srgbClr val="000000"/>
                </a:solidFill>
                <a:latin typeface="Arial Narrow"/>
                <a:ea typeface="ＭＳ Ｐゴシック" pitchFamily="-106" charset="-128"/>
              </a:rPr>
              <a:t>and can be retrieved in </a:t>
            </a:r>
            <a:r>
              <a:rPr lang="en-US" b="1" kern="0" dirty="0">
                <a:solidFill>
                  <a:srgbClr val="000000"/>
                </a:solidFill>
                <a:latin typeface="Arial Narrow"/>
                <a:ea typeface="ＭＳ Ｐゴシック" pitchFamily="-106" charset="-128"/>
              </a:rPr>
              <a:t>HTML</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PDF</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Excel</a:t>
            </a:r>
            <a:r>
              <a:rPr lang="en-US" kern="0" dirty="0">
                <a:solidFill>
                  <a:srgbClr val="000000"/>
                </a:solidFill>
                <a:latin typeface="Arial Narrow"/>
                <a:ea typeface="ＭＳ Ｐゴシック" pitchFamily="-106" charset="-128"/>
              </a:rPr>
              <a:t> formats. </a:t>
            </a:r>
          </a:p>
          <a:p>
            <a:pPr marR="0" algn="l" defTabSz="914400" rtl="0" eaLnBrk="0" fontAlgn="base" latinLnBrk="0" hangingPunct="0">
              <a:lnSpc>
                <a:spcPct val="100000"/>
              </a:lnSpc>
              <a:spcBef>
                <a:spcPct val="20000"/>
              </a:spcBef>
              <a:spcAft>
                <a:spcPct val="0"/>
              </a:spcAft>
              <a:buClrTx/>
              <a:buSzTx/>
              <a:tabLst/>
            </a:pPr>
            <a:endParaRPr lang="en-US" sz="700" kern="0" dirty="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endParaRPr lang="en-US" sz="700" kern="0" dirty="0">
              <a:solidFill>
                <a:srgbClr val="000000"/>
              </a:solidFill>
              <a:latin typeface="Arial Narrow"/>
              <a:ea typeface="ＭＳ Ｐゴシック" pitchFamily="-106" charset="-128"/>
            </a:endParaRPr>
          </a:p>
        </p:txBody>
      </p:sp>
      <p:grpSp>
        <p:nvGrpSpPr>
          <p:cNvPr id="5" name="Group 4">
            <a:extLst>
              <a:ext uri="{FF2B5EF4-FFF2-40B4-BE49-F238E27FC236}">
                <a16:creationId xmlns:a16="http://schemas.microsoft.com/office/drawing/2014/main" id="{7280DAF1-0AEC-4A1D-B1B8-004E14D3F4E9}"/>
              </a:ext>
            </a:extLst>
          </p:cNvPr>
          <p:cNvGrpSpPr/>
          <p:nvPr/>
        </p:nvGrpSpPr>
        <p:grpSpPr>
          <a:xfrm>
            <a:off x="5838093" y="2201643"/>
            <a:ext cx="4800600" cy="3765458"/>
            <a:chOff x="5591907" y="2851966"/>
            <a:chExt cx="4134831" cy="3111467"/>
          </a:xfrm>
        </p:grpSpPr>
        <p:pic>
          <p:nvPicPr>
            <p:cNvPr id="7" name="Picture 6">
              <a:extLst>
                <a:ext uri="{FF2B5EF4-FFF2-40B4-BE49-F238E27FC236}">
                  <a16:creationId xmlns:a16="http://schemas.microsoft.com/office/drawing/2014/main" id="{D81D675B-D51E-9844-A750-5485F196A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91907" y="2851966"/>
              <a:ext cx="4134831" cy="3111467"/>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5C59749-5D64-4A60-A9CE-B6EBC67422F7}"/>
                </a:ext>
              </a:extLst>
            </p:cNvPr>
            <p:cNvSpPr/>
            <p:nvPr/>
          </p:nvSpPr>
          <p:spPr>
            <a:xfrm flipV="1">
              <a:off x="5965868" y="4021372"/>
              <a:ext cx="892131" cy="75285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Rectangle 10">
            <a:extLst>
              <a:ext uri="{FF2B5EF4-FFF2-40B4-BE49-F238E27FC236}">
                <a16:creationId xmlns:a16="http://schemas.microsoft.com/office/drawing/2014/main" id="{A01269C9-3125-4EBB-BE10-2BFF9E4FE9AF}"/>
              </a:ext>
            </a:extLst>
          </p:cNvPr>
          <p:cNvSpPr/>
          <p:nvPr/>
        </p:nvSpPr>
        <p:spPr>
          <a:xfrm>
            <a:off x="1110771" y="1625610"/>
            <a:ext cx="363070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There are 8 budget reports. This is the order in which they will be covered: </a:t>
            </a:r>
          </a:p>
        </p:txBody>
      </p:sp>
    </p:spTree>
    <p:extLst>
      <p:ext uri="{BB962C8B-B14F-4D97-AF65-F5344CB8AC3E}">
        <p14:creationId xmlns:p14="http://schemas.microsoft.com/office/powerpoint/2010/main" val="1155887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5DE49C-6256-4AD4-AF86-55C860066C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950" y="1008546"/>
            <a:ext cx="5096974" cy="1754423"/>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Point of View Change – Before Continuing</a:t>
            </a:r>
          </a:p>
        </p:txBody>
      </p:sp>
      <p:sp>
        <p:nvSpPr>
          <p:cNvPr id="5" name="Rectangle 4">
            <a:extLst>
              <a:ext uri="{FF2B5EF4-FFF2-40B4-BE49-F238E27FC236}">
                <a16:creationId xmlns:a16="http://schemas.microsoft.com/office/drawing/2014/main" id="{0BC737CD-87BF-48FA-891B-4CBF6703F6C3}"/>
              </a:ext>
            </a:extLst>
          </p:cNvPr>
          <p:cNvSpPr/>
          <p:nvPr/>
        </p:nvSpPr>
        <p:spPr>
          <a:xfrm>
            <a:off x="5941647" y="1209327"/>
            <a:ext cx="5629030"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As mentioned previously, the user can change the version to access information in the reports by clicking directly in the POV section. </a:t>
            </a:r>
          </a:p>
        </p:txBody>
      </p:sp>
      <p:sp>
        <p:nvSpPr>
          <p:cNvPr id="9" name="Rectangle 8">
            <a:extLst>
              <a:ext uri="{FF2B5EF4-FFF2-40B4-BE49-F238E27FC236}">
                <a16:creationId xmlns:a16="http://schemas.microsoft.com/office/drawing/2014/main" id="{3AB96CD8-B930-4B0A-A7E6-BDDDF97AD1E3}"/>
              </a:ext>
            </a:extLst>
          </p:cNvPr>
          <p:cNvSpPr/>
          <p:nvPr/>
        </p:nvSpPr>
        <p:spPr>
          <a:xfrm flipV="1">
            <a:off x="866331" y="2200923"/>
            <a:ext cx="1138315" cy="5620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image004">
            <a:extLst>
              <a:ext uri="{FF2B5EF4-FFF2-40B4-BE49-F238E27FC236}">
                <a16:creationId xmlns:a16="http://schemas.microsoft.com/office/drawing/2014/main" id="{E0614336-2A66-4F4E-874C-570F4D4310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7545" y="2332808"/>
            <a:ext cx="4941278" cy="3869002"/>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B1C717A-4404-43C4-A9B3-30DD1F916F54}"/>
              </a:ext>
            </a:extLst>
          </p:cNvPr>
          <p:cNvSpPr/>
          <p:nvPr/>
        </p:nvSpPr>
        <p:spPr>
          <a:xfrm>
            <a:off x="7631722" y="2481945"/>
            <a:ext cx="4062047" cy="2031325"/>
          </a:xfrm>
          <a:prstGeom prst="rect">
            <a:avLst/>
          </a:prstGeom>
        </p:spPr>
        <p:txBody>
          <a:bodyPr wrap="square">
            <a:spAutoFit/>
          </a:bodyPr>
          <a:lstStyle/>
          <a:p>
            <a:r>
              <a:rPr lang="en-US" kern="0" dirty="0">
                <a:solidFill>
                  <a:srgbClr val="000000"/>
                </a:solidFill>
                <a:latin typeface="Arial Narrow"/>
                <a:ea typeface="ＭＳ Ｐゴシック" pitchFamily="-106" charset="-128"/>
              </a:rPr>
              <a:t>If the POV will be changed, users should remember to always use the </a:t>
            </a:r>
            <a:r>
              <a:rPr lang="en-US" b="1" kern="0" dirty="0">
                <a:solidFill>
                  <a:srgbClr val="000000"/>
                </a:solidFill>
                <a:latin typeface="Arial Narrow"/>
                <a:ea typeface="ＭＳ Ｐゴシック" pitchFamily="-106" charset="-128"/>
              </a:rPr>
              <a:t>Working</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Final</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PlanV1</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PlanV2</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PlanV3 </a:t>
            </a:r>
            <a:r>
              <a:rPr lang="en-US" kern="0" dirty="0">
                <a:solidFill>
                  <a:srgbClr val="000000"/>
                </a:solidFill>
                <a:latin typeface="Arial Narrow"/>
                <a:ea typeface="ＭＳ Ｐゴシック" pitchFamily="-106" charset="-128"/>
              </a:rPr>
              <a:t>versions. </a:t>
            </a:r>
          </a:p>
          <a:p>
            <a:endParaRPr lang="en-US" kern="0" dirty="0">
              <a:solidFill>
                <a:srgbClr val="000000"/>
              </a:solidFill>
              <a:latin typeface="Arial Narrow"/>
              <a:ea typeface="ＭＳ Ｐゴシック" pitchFamily="-106" charset="-128"/>
            </a:endParaRPr>
          </a:p>
          <a:p>
            <a:r>
              <a:rPr lang="en-US" kern="0" dirty="0">
                <a:solidFill>
                  <a:srgbClr val="000000"/>
                </a:solidFill>
                <a:latin typeface="Arial Narrow"/>
                <a:ea typeface="ＭＳ Ｐゴシック" pitchFamily="-106" charset="-128"/>
              </a:rPr>
              <a:t>Selecting the versions highlighted in red will only return partial or no information for the report. </a:t>
            </a:r>
          </a:p>
        </p:txBody>
      </p:sp>
    </p:spTree>
    <p:extLst>
      <p:ext uri="{BB962C8B-B14F-4D97-AF65-F5344CB8AC3E}">
        <p14:creationId xmlns:p14="http://schemas.microsoft.com/office/powerpoint/2010/main" val="699631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HTML Format </a:t>
            </a:r>
          </a:p>
        </p:txBody>
      </p:sp>
      <p:pic>
        <p:nvPicPr>
          <p:cNvPr id="4" name="Picture 3">
            <a:extLst>
              <a:ext uri="{FF2B5EF4-FFF2-40B4-BE49-F238E27FC236}">
                <a16:creationId xmlns:a16="http://schemas.microsoft.com/office/drawing/2014/main" id="{58AF436B-790D-EA43-8E50-4876038C3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993" y="1138990"/>
            <a:ext cx="6113669" cy="1542664"/>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BC737CD-87BF-48FA-891B-4CBF6703F6C3}"/>
              </a:ext>
            </a:extLst>
          </p:cNvPr>
          <p:cNvSpPr/>
          <p:nvPr/>
        </p:nvSpPr>
        <p:spPr>
          <a:xfrm>
            <a:off x="7014309" y="1310157"/>
            <a:ext cx="4356100"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The Budget Reports page will open the Budget Summary tab automatically. The rest of the available reports are displayed on the following tabs. </a:t>
            </a:r>
          </a:p>
        </p:txBody>
      </p:sp>
      <p:pic>
        <p:nvPicPr>
          <p:cNvPr id="6" name="Picture 5">
            <a:extLst>
              <a:ext uri="{FF2B5EF4-FFF2-40B4-BE49-F238E27FC236}">
                <a16:creationId xmlns:a16="http://schemas.microsoft.com/office/drawing/2014/main" id="{A09DC8DD-CB5B-184B-BE83-4EA3FE08B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4309" y="2927839"/>
            <a:ext cx="4356100" cy="1414205"/>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87D6432-41C5-0942-AAC5-B9804E5F3D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993" y="4599265"/>
            <a:ext cx="6113669" cy="1454950"/>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3AB96CD8-B930-4B0A-A7E6-BDDDF97AD1E3}"/>
              </a:ext>
            </a:extLst>
          </p:cNvPr>
          <p:cNvSpPr/>
          <p:nvPr/>
        </p:nvSpPr>
        <p:spPr>
          <a:xfrm flipV="1">
            <a:off x="7302299" y="3897281"/>
            <a:ext cx="3837555" cy="3494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7BD06C86-DBDB-4884-8FF7-60D8A9182C88}"/>
              </a:ext>
            </a:extLst>
          </p:cNvPr>
          <p:cNvSpPr/>
          <p:nvPr/>
        </p:nvSpPr>
        <p:spPr>
          <a:xfrm flipV="1">
            <a:off x="709627" y="2132751"/>
            <a:ext cx="696264" cy="1884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1AEDE56F-2E95-4708-BF02-0221D79A001C}"/>
              </a:ext>
            </a:extLst>
          </p:cNvPr>
          <p:cNvSpPr/>
          <p:nvPr/>
        </p:nvSpPr>
        <p:spPr>
          <a:xfrm flipV="1">
            <a:off x="1230923" y="5719010"/>
            <a:ext cx="509954" cy="3352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A90CA215-ECB9-488F-ABE7-C2F3A8152972}"/>
              </a:ext>
            </a:extLst>
          </p:cNvPr>
          <p:cNvSpPr/>
          <p:nvPr/>
        </p:nvSpPr>
        <p:spPr>
          <a:xfrm>
            <a:off x="2409581" y="3223878"/>
            <a:ext cx="4356100" cy="646331"/>
          </a:xfrm>
          <a:prstGeom prst="rect">
            <a:avLst/>
          </a:prstGeom>
        </p:spPr>
        <p:txBody>
          <a:bodyPr wrap="square">
            <a:spAutoFit/>
          </a:bodyPr>
          <a:lstStyle/>
          <a:p>
            <a:r>
              <a:rPr lang="en-US" kern="0" dirty="0">
                <a:solidFill>
                  <a:srgbClr val="000000"/>
                </a:solidFill>
                <a:highlight>
                  <a:srgbClr val="FFFF00"/>
                </a:highlight>
                <a:latin typeface="Arial Narrow"/>
                <a:ea typeface="ＭＳ Ｐゴシック" pitchFamily="-106" charset="-128"/>
              </a:rPr>
              <a:t>Next, the Point of View should be updated to the data needed for the report. </a:t>
            </a:r>
          </a:p>
        </p:txBody>
      </p:sp>
      <p:sp>
        <p:nvSpPr>
          <p:cNvPr id="15" name="Rectangle 14">
            <a:extLst>
              <a:ext uri="{FF2B5EF4-FFF2-40B4-BE49-F238E27FC236}">
                <a16:creationId xmlns:a16="http://schemas.microsoft.com/office/drawing/2014/main" id="{502139CD-414B-4731-931A-63738A2570DE}"/>
              </a:ext>
            </a:extLst>
          </p:cNvPr>
          <p:cNvSpPr/>
          <p:nvPr/>
        </p:nvSpPr>
        <p:spPr>
          <a:xfrm>
            <a:off x="7043026" y="4865075"/>
            <a:ext cx="4356100"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From the File Format drop-down, select the format desired. For this section of the presentation, select HTML</a:t>
            </a:r>
          </a:p>
        </p:txBody>
      </p:sp>
      <p:sp>
        <p:nvSpPr>
          <p:cNvPr id="16" name="Rectangle 15">
            <a:extLst>
              <a:ext uri="{FF2B5EF4-FFF2-40B4-BE49-F238E27FC236}">
                <a16:creationId xmlns:a16="http://schemas.microsoft.com/office/drawing/2014/main" id="{BD8A54CA-462D-47E3-B3ED-53F6B69E552D}"/>
              </a:ext>
            </a:extLst>
          </p:cNvPr>
          <p:cNvSpPr/>
          <p:nvPr/>
        </p:nvSpPr>
        <p:spPr>
          <a:xfrm flipV="1">
            <a:off x="3780061" y="1351364"/>
            <a:ext cx="607302" cy="5477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22553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HTML Format </a:t>
            </a:r>
          </a:p>
        </p:txBody>
      </p:sp>
      <p:sp>
        <p:nvSpPr>
          <p:cNvPr id="5" name="Rectangle 4">
            <a:extLst>
              <a:ext uri="{FF2B5EF4-FFF2-40B4-BE49-F238E27FC236}">
                <a16:creationId xmlns:a16="http://schemas.microsoft.com/office/drawing/2014/main" id="{0BC737CD-87BF-48FA-891B-4CBF6703F6C3}"/>
              </a:ext>
            </a:extLst>
          </p:cNvPr>
          <p:cNvSpPr/>
          <p:nvPr/>
        </p:nvSpPr>
        <p:spPr>
          <a:xfrm>
            <a:off x="455735" y="1705568"/>
            <a:ext cx="2480896" cy="2585323"/>
          </a:xfrm>
          <a:prstGeom prst="rect">
            <a:avLst/>
          </a:prstGeom>
        </p:spPr>
        <p:txBody>
          <a:bodyPr wrap="square">
            <a:spAutoFit/>
          </a:bodyPr>
          <a:lstStyle/>
          <a:p>
            <a:r>
              <a:rPr lang="en-US" kern="0" dirty="0">
                <a:solidFill>
                  <a:srgbClr val="000000"/>
                </a:solidFill>
                <a:latin typeface="Arial Narrow"/>
                <a:ea typeface="ＭＳ Ｐゴシック" pitchFamily="-106" charset="-128"/>
              </a:rPr>
              <a:t>HTML Budget Summary reports are interactive: Columns expand or collapse and the user has access to expand data to more granular levels:</a:t>
            </a:r>
          </a:p>
          <a:p>
            <a:r>
              <a:rPr lang="en-US" kern="0" dirty="0">
                <a:solidFill>
                  <a:srgbClr val="000000"/>
                </a:solidFill>
                <a:latin typeface="Arial Narrow"/>
                <a:ea typeface="ＭＳ Ｐゴシック" pitchFamily="-106" charset="-128"/>
              </a:rPr>
              <a:t>(</a:t>
            </a:r>
            <a:r>
              <a:rPr lang="en-US" i="1" kern="0" dirty="0">
                <a:solidFill>
                  <a:srgbClr val="000000"/>
                </a:solidFill>
                <a:latin typeface="Arial Narrow"/>
                <a:ea typeface="ＭＳ Ｐゴシック" pitchFamily="-106" charset="-128"/>
              </a:rPr>
              <a:t>The Year Column expands to monthly data by clicking on the drop down icon</a:t>
            </a:r>
            <a:r>
              <a:rPr lang="en-US" kern="0" dirty="0">
                <a:solidFill>
                  <a:srgbClr val="000000"/>
                </a:solidFill>
                <a:latin typeface="Arial Narrow"/>
                <a:ea typeface="ＭＳ Ｐゴシック" pitchFamily="-106" charset="-128"/>
              </a:rPr>
              <a:t>)</a:t>
            </a:r>
          </a:p>
        </p:txBody>
      </p:sp>
      <p:pic>
        <p:nvPicPr>
          <p:cNvPr id="16" name="Picture 15">
            <a:extLst>
              <a:ext uri="{FF2B5EF4-FFF2-40B4-BE49-F238E27FC236}">
                <a16:creationId xmlns:a16="http://schemas.microsoft.com/office/drawing/2014/main" id="{8FD5A2D7-755C-544A-8FAA-442DD7534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2816" y="1255974"/>
            <a:ext cx="8614995" cy="4346051"/>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1AEDE56F-2E95-4708-BF02-0221D79A001C}"/>
              </a:ext>
            </a:extLst>
          </p:cNvPr>
          <p:cNvSpPr/>
          <p:nvPr/>
        </p:nvSpPr>
        <p:spPr>
          <a:xfrm flipV="1">
            <a:off x="3225048" y="1841482"/>
            <a:ext cx="3378430" cy="38609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Speech Bubble: Rectangle 16">
            <a:extLst>
              <a:ext uri="{FF2B5EF4-FFF2-40B4-BE49-F238E27FC236}">
                <a16:creationId xmlns:a16="http://schemas.microsoft.com/office/drawing/2014/main" id="{CF9BB17D-D4AE-48FC-9550-2A0AD657C841}"/>
              </a:ext>
            </a:extLst>
          </p:cNvPr>
          <p:cNvSpPr/>
          <p:nvPr/>
        </p:nvSpPr>
        <p:spPr>
          <a:xfrm>
            <a:off x="3263105" y="4222613"/>
            <a:ext cx="1648140" cy="689008"/>
          </a:xfrm>
          <a:prstGeom prst="wedgeRectCallout">
            <a:avLst>
              <a:gd name="adj1" fmla="val 50056"/>
              <a:gd name="adj2" fmla="val 73966"/>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6020202030204" pitchFamily="34" charset="0"/>
              </a:rPr>
              <a:t>Rows Expand or Collapse</a:t>
            </a:r>
            <a:endParaRPr lang="en-US" sz="1600" b="1" dirty="0">
              <a:solidFill>
                <a:schemeClr val="tx1"/>
              </a:solidFill>
              <a:latin typeface="Arial Narrow" panose="020B0606020202030204" pitchFamily="34" charset="0"/>
            </a:endParaRPr>
          </a:p>
        </p:txBody>
      </p:sp>
      <p:sp>
        <p:nvSpPr>
          <p:cNvPr id="18" name="Speech Bubble: Rectangle 17">
            <a:extLst>
              <a:ext uri="{FF2B5EF4-FFF2-40B4-BE49-F238E27FC236}">
                <a16:creationId xmlns:a16="http://schemas.microsoft.com/office/drawing/2014/main" id="{CC494DF3-FF23-4796-B760-D6F39867BFDF}"/>
              </a:ext>
            </a:extLst>
          </p:cNvPr>
          <p:cNvSpPr/>
          <p:nvPr/>
        </p:nvSpPr>
        <p:spPr>
          <a:xfrm>
            <a:off x="8096621" y="2371545"/>
            <a:ext cx="1980303" cy="878806"/>
          </a:xfrm>
          <a:prstGeom prst="wedgeRectCallout">
            <a:avLst>
              <a:gd name="adj1" fmla="val 12879"/>
              <a:gd name="adj2" fmla="val 132282"/>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6020202030204" pitchFamily="34" charset="0"/>
              </a:rPr>
              <a:t>Year columns can be expanded to see monthly data</a:t>
            </a:r>
            <a:endParaRPr lang="en-US"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940931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HTML Format </a:t>
            </a:r>
          </a:p>
        </p:txBody>
      </p:sp>
      <p:sp>
        <p:nvSpPr>
          <p:cNvPr id="5" name="Rectangle 4">
            <a:extLst>
              <a:ext uri="{FF2B5EF4-FFF2-40B4-BE49-F238E27FC236}">
                <a16:creationId xmlns:a16="http://schemas.microsoft.com/office/drawing/2014/main" id="{0BC737CD-87BF-48FA-891B-4CBF6703F6C3}"/>
              </a:ext>
            </a:extLst>
          </p:cNvPr>
          <p:cNvSpPr/>
          <p:nvPr/>
        </p:nvSpPr>
        <p:spPr>
          <a:xfrm>
            <a:off x="727319" y="1162591"/>
            <a:ext cx="10737361"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HTML Reports can also be downloaded. To download the report, scroll down and click on the Export In Query-Ready Mode. The report will open in Excel. Follow the protocol of your browser to open the downloaded file (</a:t>
            </a:r>
            <a:r>
              <a:rPr lang="en-US" i="1" kern="0" dirty="0">
                <a:solidFill>
                  <a:srgbClr val="000000"/>
                </a:solidFill>
                <a:latin typeface="Arial Narrow"/>
                <a:ea typeface="ＭＳ Ｐゴシック" pitchFamily="-106" charset="-128"/>
              </a:rPr>
              <a:t>For Chrome, the file download bar shows on the bottom of the screen, etc. </a:t>
            </a:r>
            <a:r>
              <a:rPr lang="en-US" kern="0" dirty="0">
                <a:solidFill>
                  <a:srgbClr val="000000"/>
                </a:solidFill>
                <a:latin typeface="Arial Narrow"/>
                <a:ea typeface="ＭＳ Ｐゴシック" pitchFamily="-106" charset="-128"/>
              </a:rPr>
              <a:t>)</a:t>
            </a:r>
          </a:p>
        </p:txBody>
      </p:sp>
      <p:grpSp>
        <p:nvGrpSpPr>
          <p:cNvPr id="2" name="Group 1">
            <a:extLst>
              <a:ext uri="{FF2B5EF4-FFF2-40B4-BE49-F238E27FC236}">
                <a16:creationId xmlns:a16="http://schemas.microsoft.com/office/drawing/2014/main" id="{19B280BD-1C59-4483-89F0-0D6BB644E862}"/>
              </a:ext>
            </a:extLst>
          </p:cNvPr>
          <p:cNvGrpSpPr/>
          <p:nvPr/>
        </p:nvGrpSpPr>
        <p:grpSpPr>
          <a:xfrm>
            <a:off x="727320" y="2189285"/>
            <a:ext cx="10737360" cy="3824653"/>
            <a:chOff x="1113692" y="2401670"/>
            <a:chExt cx="10059865" cy="3504754"/>
          </a:xfrm>
        </p:grpSpPr>
        <p:pic>
          <p:nvPicPr>
            <p:cNvPr id="9" name="Picture 8">
              <a:extLst>
                <a:ext uri="{FF2B5EF4-FFF2-40B4-BE49-F238E27FC236}">
                  <a16:creationId xmlns:a16="http://schemas.microsoft.com/office/drawing/2014/main" id="{76C43BBD-1CD4-7849-9002-565A63170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3692" y="2401670"/>
              <a:ext cx="10059865" cy="3504754"/>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33393076-76A1-4EA7-876A-24A7A1BC12A5}"/>
                </a:ext>
              </a:extLst>
            </p:cNvPr>
            <p:cNvSpPr/>
            <p:nvPr/>
          </p:nvSpPr>
          <p:spPr>
            <a:xfrm flipV="1">
              <a:off x="9434146" y="4742940"/>
              <a:ext cx="1704242" cy="34780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223424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PDF Format </a:t>
            </a:r>
          </a:p>
        </p:txBody>
      </p:sp>
      <p:sp>
        <p:nvSpPr>
          <p:cNvPr id="5" name="Rectangle 4">
            <a:extLst>
              <a:ext uri="{FF2B5EF4-FFF2-40B4-BE49-F238E27FC236}">
                <a16:creationId xmlns:a16="http://schemas.microsoft.com/office/drawing/2014/main" id="{0BC737CD-87BF-48FA-891B-4CBF6703F6C3}"/>
              </a:ext>
            </a:extLst>
          </p:cNvPr>
          <p:cNvSpPr/>
          <p:nvPr/>
        </p:nvSpPr>
        <p:spPr>
          <a:xfrm>
            <a:off x="727319" y="1162591"/>
            <a:ext cx="10737361"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To open a report in PDF format, follow the steps already outlined to access reports. Adjust the POC as necessary, then select the PDF option from the File Format drop down and the report will display.</a:t>
            </a:r>
          </a:p>
        </p:txBody>
      </p:sp>
      <p:pic>
        <p:nvPicPr>
          <p:cNvPr id="6" name="Picture 5">
            <a:extLst>
              <a:ext uri="{FF2B5EF4-FFF2-40B4-BE49-F238E27FC236}">
                <a16:creationId xmlns:a16="http://schemas.microsoft.com/office/drawing/2014/main" id="{EA184966-308F-E742-80AE-3C4806535B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865" y="1893076"/>
            <a:ext cx="5019893" cy="1138450"/>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003B566E-3F97-4A39-A948-06D05C73F32D}"/>
              </a:ext>
            </a:extLst>
          </p:cNvPr>
          <p:cNvSpPr/>
          <p:nvPr/>
        </p:nvSpPr>
        <p:spPr>
          <a:xfrm flipV="1">
            <a:off x="1214810" y="2718206"/>
            <a:ext cx="464521" cy="3974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829BAB28-9C30-FB4D-B8FB-42D5F6FA1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6970" y="3226777"/>
            <a:ext cx="7657710" cy="2920836"/>
          </a:xfrm>
          <a:prstGeom prst="rect">
            <a:avLst/>
          </a:prstGeom>
          <a:ln>
            <a:solidFill>
              <a:schemeClr val="tx1"/>
            </a:solidFill>
          </a:ln>
          <a:effectLst>
            <a:outerShdw blurRad="50800" dist="38100" dir="2700000" algn="tl" rotWithShape="0">
              <a:prstClr val="black">
                <a:alpha val="40000"/>
              </a:prstClr>
            </a:outerShdw>
          </a:effectLst>
        </p:spPr>
      </p:pic>
      <p:pic>
        <p:nvPicPr>
          <p:cNvPr id="11" name="Graphic 10" descr="Arrow: Clockwise curve">
            <a:extLst>
              <a:ext uri="{FF2B5EF4-FFF2-40B4-BE49-F238E27FC236}">
                <a16:creationId xmlns:a16="http://schemas.microsoft.com/office/drawing/2014/main" id="{56C4C5B5-3EE0-48A6-AA54-80E1D095134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119496" flipH="1" flipV="1">
            <a:off x="5222362" y="1726919"/>
            <a:ext cx="1747274" cy="2380045"/>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E151CF55-256A-4448-BD59-CE48A40DE0DA}"/>
              </a:ext>
            </a:extLst>
          </p:cNvPr>
          <p:cNvSpPr/>
          <p:nvPr/>
        </p:nvSpPr>
        <p:spPr>
          <a:xfrm>
            <a:off x="8659848" y="2462301"/>
            <a:ext cx="3130636"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Reports can be downloaded and/or printed! </a:t>
            </a:r>
          </a:p>
        </p:txBody>
      </p:sp>
      <p:pic>
        <p:nvPicPr>
          <p:cNvPr id="13" name="Graphic 12" descr="Information">
            <a:extLst>
              <a:ext uri="{FF2B5EF4-FFF2-40B4-BE49-F238E27FC236}">
                <a16:creationId xmlns:a16="http://schemas.microsoft.com/office/drawing/2014/main" id="{543F9AA0-BD39-4AB1-926D-0A51BDEC639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13516" y="2482820"/>
            <a:ext cx="646332" cy="646332"/>
          </a:xfrm>
          <a:prstGeom prst="rect">
            <a:avLst/>
          </a:prstGeom>
        </p:spPr>
      </p:pic>
      <p:sp>
        <p:nvSpPr>
          <p:cNvPr id="14" name="Rectangle 13">
            <a:extLst>
              <a:ext uri="{FF2B5EF4-FFF2-40B4-BE49-F238E27FC236}">
                <a16:creationId xmlns:a16="http://schemas.microsoft.com/office/drawing/2014/main" id="{BD2AD159-E619-4C82-82AE-BFD12C830579}"/>
              </a:ext>
            </a:extLst>
          </p:cNvPr>
          <p:cNvSpPr/>
          <p:nvPr/>
        </p:nvSpPr>
        <p:spPr>
          <a:xfrm flipV="1">
            <a:off x="10792564" y="4187589"/>
            <a:ext cx="464521" cy="2186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Graphic 14" descr="Arrow: Clockwise curve">
            <a:extLst>
              <a:ext uri="{FF2B5EF4-FFF2-40B4-BE49-F238E27FC236}">
                <a16:creationId xmlns:a16="http://schemas.microsoft.com/office/drawing/2014/main" id="{B9A79533-75BC-4B4D-B241-4AFDE35BA368}"/>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119496" flipH="1" flipV="1">
            <a:off x="9910586" y="2534929"/>
            <a:ext cx="660759" cy="157112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15BE4D0-FAF5-403F-9FE9-76A357E6EED9}"/>
              </a:ext>
            </a:extLst>
          </p:cNvPr>
          <p:cNvSpPr/>
          <p:nvPr/>
        </p:nvSpPr>
        <p:spPr>
          <a:xfrm>
            <a:off x="552385" y="3472962"/>
            <a:ext cx="3046990" cy="1477328"/>
          </a:xfrm>
          <a:prstGeom prst="rect">
            <a:avLst/>
          </a:prstGeom>
        </p:spPr>
        <p:txBody>
          <a:bodyPr wrap="square">
            <a:spAutoFit/>
          </a:bodyPr>
          <a:lstStyle/>
          <a:p>
            <a:r>
              <a:rPr lang="en-US" kern="0" dirty="0">
                <a:solidFill>
                  <a:srgbClr val="000000"/>
                </a:solidFill>
                <a:latin typeface="Arial Narrow"/>
                <a:ea typeface="ＭＳ Ｐゴシック" pitchFamily="-106" charset="-128"/>
              </a:rPr>
              <a:t>Since PDF reports can be downloaded, we will demonstrate how downloading a PDF reports appears in </a:t>
            </a:r>
            <a:r>
              <a:rPr lang="en-US" b="1" kern="0" dirty="0">
                <a:solidFill>
                  <a:srgbClr val="000000"/>
                </a:solidFill>
                <a:latin typeface="Arial Narrow"/>
                <a:ea typeface="ＭＳ Ｐゴシック" pitchFamily="-106" charset="-128"/>
              </a:rPr>
              <a:t>Chrome</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Firefox</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Internet Explorer</a:t>
            </a:r>
            <a:r>
              <a:rPr lang="en-US" kern="0" dirty="0">
                <a:solidFill>
                  <a:srgbClr val="000000"/>
                </a:solidFill>
                <a:latin typeface="Arial Narrow"/>
                <a:ea typeface="ＭＳ Ｐゴシック" pitchFamily="-106" charset="-128"/>
              </a:rPr>
              <a:t>. </a:t>
            </a:r>
          </a:p>
        </p:txBody>
      </p:sp>
    </p:spTree>
    <p:extLst>
      <p:ext uri="{BB962C8B-B14F-4D97-AF65-F5344CB8AC3E}">
        <p14:creationId xmlns:p14="http://schemas.microsoft.com/office/powerpoint/2010/main" val="328366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689604F-573B-49A3-B682-797F087A40B9}"/>
              </a:ext>
            </a:extLst>
          </p:cNvPr>
          <p:cNvSpPr txBox="1"/>
          <p:nvPr/>
        </p:nvSpPr>
        <p:spPr>
          <a:xfrm>
            <a:off x="710711" y="968030"/>
            <a:ext cx="10770577"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Continue to enter </a:t>
            </a:r>
            <a:r>
              <a:rPr lang="en-US" b="1" kern="0" dirty="0">
                <a:solidFill>
                  <a:srgbClr val="000000"/>
                </a:solidFill>
                <a:latin typeface="Arial Narrow"/>
                <a:ea typeface="ＭＳ Ｐゴシック" pitchFamily="-106" charset="-128"/>
              </a:rPr>
              <a:t>data</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when the pop-up appears.  </a:t>
            </a:r>
          </a:p>
        </p:txBody>
      </p:sp>
      <p:sp>
        <p:nvSpPr>
          <p:cNvPr id="16" name="Rectangle 4">
            <a:extLst>
              <a:ext uri="{FF2B5EF4-FFF2-40B4-BE49-F238E27FC236}">
                <a16:creationId xmlns:a16="http://schemas.microsoft.com/office/drawing/2014/main" id="{285059CF-1CB0-4383-AA03-9C8099724DFC}"/>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By Department</a:t>
            </a:r>
          </a:p>
        </p:txBody>
      </p:sp>
      <p:pic>
        <p:nvPicPr>
          <p:cNvPr id="5" name="Picture 4">
            <a:extLst>
              <a:ext uri="{FF2B5EF4-FFF2-40B4-BE49-F238E27FC236}">
                <a16:creationId xmlns:a16="http://schemas.microsoft.com/office/drawing/2014/main" id="{6B2F8431-284C-4C19-A5E0-35EAF39D60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546" y="1504790"/>
            <a:ext cx="6115144" cy="2091264"/>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ED42628-9A09-4A3B-9236-792AE82AEB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546" y="4112556"/>
            <a:ext cx="8995909" cy="1897346"/>
          </a:xfrm>
          <a:prstGeom prst="rect">
            <a:avLst/>
          </a:prstGeom>
          <a:ln>
            <a:solidFill>
              <a:schemeClr val="tx1"/>
            </a:solidFill>
          </a:ln>
          <a:effectLst>
            <a:outerShdw blurRad="50800" dist="38100" dir="2700000" algn="tl" rotWithShape="0">
              <a:prstClr val="black">
                <a:alpha val="40000"/>
              </a:prstClr>
            </a:outerShdw>
          </a:effectLst>
        </p:spPr>
      </p:pic>
    </p:spTree>
    <p:custDataLst>
      <p:tags r:id="rId2"/>
    </p:custDataLst>
    <p:extLst>
      <p:ext uri="{BB962C8B-B14F-4D97-AF65-F5344CB8AC3E}">
        <p14:creationId xmlns:p14="http://schemas.microsoft.com/office/powerpoint/2010/main" val="2402640242"/>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D41FA03-E1EA-45CA-9985-0DC75B0642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0631" y="1033878"/>
            <a:ext cx="7617215" cy="2749985"/>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PDF Format in Chrome </a:t>
            </a:r>
          </a:p>
        </p:txBody>
      </p:sp>
      <p:sp>
        <p:nvSpPr>
          <p:cNvPr id="5" name="Rectangle 4">
            <a:extLst>
              <a:ext uri="{FF2B5EF4-FFF2-40B4-BE49-F238E27FC236}">
                <a16:creationId xmlns:a16="http://schemas.microsoft.com/office/drawing/2014/main" id="{0BC737CD-87BF-48FA-891B-4CBF6703F6C3}"/>
              </a:ext>
            </a:extLst>
          </p:cNvPr>
          <p:cNvSpPr/>
          <p:nvPr/>
        </p:nvSpPr>
        <p:spPr>
          <a:xfrm>
            <a:off x="771281" y="1136214"/>
            <a:ext cx="3238012" cy="2477601"/>
          </a:xfrm>
          <a:prstGeom prst="rect">
            <a:avLst/>
          </a:prstGeom>
        </p:spPr>
        <p:txBody>
          <a:bodyPr wrap="square">
            <a:spAutoFit/>
          </a:bodyPr>
          <a:lstStyle/>
          <a:p>
            <a:r>
              <a:rPr lang="en-US" kern="0" dirty="0">
                <a:solidFill>
                  <a:srgbClr val="000000"/>
                </a:solidFill>
                <a:latin typeface="Arial Narrow"/>
                <a:ea typeface="ＭＳ Ｐゴシック" pitchFamily="-106" charset="-128"/>
              </a:rPr>
              <a:t>To download reports:</a:t>
            </a:r>
          </a:p>
          <a:p>
            <a:pPr marL="342900" indent="-342900">
              <a:buFont typeface="+mj-lt"/>
              <a:buAutoNum type="arabicPeriod"/>
            </a:pPr>
            <a:r>
              <a:rPr lang="en-US" kern="0" dirty="0">
                <a:solidFill>
                  <a:srgbClr val="000000"/>
                </a:solidFill>
                <a:latin typeface="Arial Narrow"/>
                <a:ea typeface="ＭＳ Ｐゴシック" pitchFamily="-106" charset="-128"/>
              </a:rPr>
              <a:t>Click the download icon </a:t>
            </a:r>
            <a:r>
              <a:rPr lang="en-US" i="1" kern="0" dirty="0">
                <a:solidFill>
                  <a:srgbClr val="000000"/>
                </a:solidFill>
                <a:latin typeface="Arial Narrow"/>
                <a:ea typeface="ＭＳ Ｐゴシック" pitchFamily="-106" charset="-128"/>
              </a:rPr>
              <a:t>(the pop-up Save As will appear)  </a:t>
            </a:r>
          </a:p>
          <a:p>
            <a:pPr marL="342900" indent="-342900">
              <a:buFont typeface="+mj-lt"/>
              <a:buAutoNum type="arabicPeriod"/>
            </a:pPr>
            <a:r>
              <a:rPr lang="en-US" kern="0" dirty="0">
                <a:solidFill>
                  <a:srgbClr val="000000"/>
                </a:solidFill>
                <a:latin typeface="Arial Narrow"/>
                <a:ea typeface="ＭＳ Ｐゴシック" pitchFamily="-106" charset="-128"/>
              </a:rPr>
              <a:t>Name the report on the File Name field</a:t>
            </a:r>
          </a:p>
          <a:p>
            <a:pPr marL="342900" indent="-342900">
              <a:buFont typeface="+mj-lt"/>
              <a:buAutoNum type="arabicPeriod"/>
            </a:pPr>
            <a:r>
              <a:rPr lang="en-US" kern="0" dirty="0">
                <a:solidFill>
                  <a:srgbClr val="000000"/>
                </a:solidFill>
                <a:latin typeface="Arial Narrow"/>
                <a:ea typeface="ＭＳ Ｐゴシック" pitchFamily="-106" charset="-128"/>
              </a:rPr>
              <a:t>Save the file. </a:t>
            </a:r>
          </a:p>
          <a:p>
            <a:endParaRPr lang="en-US" sz="1050" kern="0" dirty="0">
              <a:solidFill>
                <a:srgbClr val="000000"/>
              </a:solidFill>
              <a:latin typeface="Arial Narrow"/>
              <a:ea typeface="ＭＳ Ｐゴシック" pitchFamily="-106" charset="-128"/>
            </a:endParaRPr>
          </a:p>
          <a:p>
            <a:r>
              <a:rPr lang="en-US" kern="0" dirty="0">
                <a:solidFill>
                  <a:srgbClr val="000000"/>
                </a:solidFill>
                <a:latin typeface="Arial Narrow"/>
                <a:ea typeface="ＭＳ Ｐゴシック" pitchFamily="-106" charset="-128"/>
              </a:rPr>
              <a:t>* Remember where the file is saved!</a:t>
            </a:r>
          </a:p>
          <a:p>
            <a:endParaRPr lang="en-US" kern="0" dirty="0">
              <a:solidFill>
                <a:srgbClr val="000000"/>
              </a:solidFill>
              <a:latin typeface="Arial Narrow"/>
              <a:ea typeface="ＭＳ Ｐゴシック" pitchFamily="-106" charset="-128"/>
            </a:endParaRPr>
          </a:p>
        </p:txBody>
      </p:sp>
      <p:sp>
        <p:nvSpPr>
          <p:cNvPr id="7" name="Rectangle 6">
            <a:extLst>
              <a:ext uri="{FF2B5EF4-FFF2-40B4-BE49-F238E27FC236}">
                <a16:creationId xmlns:a16="http://schemas.microsoft.com/office/drawing/2014/main" id="{003B566E-3F97-4A39-A948-06D05C73F32D}"/>
              </a:ext>
            </a:extLst>
          </p:cNvPr>
          <p:cNvSpPr/>
          <p:nvPr/>
        </p:nvSpPr>
        <p:spPr>
          <a:xfrm flipV="1">
            <a:off x="5769225" y="3050930"/>
            <a:ext cx="1062398" cy="22859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705AC29A-E8E6-4AE6-A744-6F63D459E7F3}"/>
              </a:ext>
            </a:extLst>
          </p:cNvPr>
          <p:cNvSpPr/>
          <p:nvPr/>
        </p:nvSpPr>
        <p:spPr>
          <a:xfrm flipV="1">
            <a:off x="8062546" y="3420205"/>
            <a:ext cx="562707" cy="25498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1DD537B5-19EB-4CE7-AFA5-C57E666C821A}"/>
              </a:ext>
            </a:extLst>
          </p:cNvPr>
          <p:cNvSpPr/>
          <p:nvPr/>
        </p:nvSpPr>
        <p:spPr>
          <a:xfrm flipV="1">
            <a:off x="11223821" y="1767251"/>
            <a:ext cx="276517" cy="25498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D16F7076-104F-4207-BD55-27D538EB79C4}"/>
              </a:ext>
            </a:extLst>
          </p:cNvPr>
          <p:cNvSpPr/>
          <p:nvPr/>
        </p:nvSpPr>
        <p:spPr>
          <a:xfrm flipV="1">
            <a:off x="5426325" y="1339974"/>
            <a:ext cx="1062398" cy="207817"/>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1656BC2-3C75-416C-9808-95D15EFA4A9F}"/>
              </a:ext>
            </a:extLst>
          </p:cNvPr>
          <p:cNvSpPr/>
          <p:nvPr/>
        </p:nvSpPr>
        <p:spPr>
          <a:xfrm>
            <a:off x="7807496" y="3119482"/>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2" name="Oval 21">
            <a:extLst>
              <a:ext uri="{FF2B5EF4-FFF2-40B4-BE49-F238E27FC236}">
                <a16:creationId xmlns:a16="http://schemas.microsoft.com/office/drawing/2014/main" id="{6948C428-2B47-4E33-94E8-E94B3B1DA4B2}"/>
              </a:ext>
            </a:extLst>
          </p:cNvPr>
          <p:cNvSpPr/>
          <p:nvPr/>
        </p:nvSpPr>
        <p:spPr>
          <a:xfrm>
            <a:off x="10969356" y="1516322"/>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23" name="Oval 22">
            <a:extLst>
              <a:ext uri="{FF2B5EF4-FFF2-40B4-BE49-F238E27FC236}">
                <a16:creationId xmlns:a16="http://schemas.microsoft.com/office/drawing/2014/main" id="{6979C360-05E0-4D40-BD6B-0D3BA2317E38}"/>
              </a:ext>
            </a:extLst>
          </p:cNvPr>
          <p:cNvSpPr/>
          <p:nvPr/>
        </p:nvSpPr>
        <p:spPr>
          <a:xfrm>
            <a:off x="5520037" y="278098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24" name="Picture 23">
            <a:extLst>
              <a:ext uri="{FF2B5EF4-FFF2-40B4-BE49-F238E27FC236}">
                <a16:creationId xmlns:a16="http://schemas.microsoft.com/office/drawing/2014/main" id="{11444891-7830-43E1-8AEF-4FB40BE5D2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11" y="3517985"/>
            <a:ext cx="5401933" cy="2812477"/>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Graphic 24" descr="Arrow: Clockwise curve">
            <a:extLst>
              <a:ext uri="{FF2B5EF4-FFF2-40B4-BE49-F238E27FC236}">
                <a16:creationId xmlns:a16="http://schemas.microsoft.com/office/drawing/2014/main" id="{2F756685-FBEC-4904-8F42-291D3DED5C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919496" flipH="1" flipV="1">
            <a:off x="5382662" y="3192120"/>
            <a:ext cx="1747274" cy="2380045"/>
          </a:xfrm>
          <a:prstGeom prst="rect">
            <a:avLst/>
          </a:prstGeom>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6FDBBE69-5381-4A1B-85CA-A87A5440343F}"/>
              </a:ext>
            </a:extLst>
          </p:cNvPr>
          <p:cNvSpPr/>
          <p:nvPr/>
        </p:nvSpPr>
        <p:spPr>
          <a:xfrm>
            <a:off x="6792383" y="4672431"/>
            <a:ext cx="3238012"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Open the file once downloaded and it will display in PDF format. </a:t>
            </a:r>
          </a:p>
        </p:txBody>
      </p:sp>
    </p:spTree>
    <p:extLst>
      <p:ext uri="{BB962C8B-B14F-4D97-AF65-F5344CB8AC3E}">
        <p14:creationId xmlns:p14="http://schemas.microsoft.com/office/powerpoint/2010/main" val="1920364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9B8112-96EC-4C53-9332-E2FF5268B5CB}"/>
              </a:ext>
            </a:extLst>
          </p:cNvPr>
          <p:cNvGrpSpPr/>
          <p:nvPr/>
        </p:nvGrpSpPr>
        <p:grpSpPr>
          <a:xfrm>
            <a:off x="488134" y="866945"/>
            <a:ext cx="7521658" cy="2477602"/>
            <a:chOff x="488134" y="866945"/>
            <a:chExt cx="7855766" cy="2477602"/>
          </a:xfrm>
        </p:grpSpPr>
        <p:pic>
          <p:nvPicPr>
            <p:cNvPr id="2" name="Picture 1">
              <a:extLst>
                <a:ext uri="{FF2B5EF4-FFF2-40B4-BE49-F238E27FC236}">
                  <a16:creationId xmlns:a16="http://schemas.microsoft.com/office/drawing/2014/main" id="{EDAA0991-38CC-4F63-8B77-6516A9462F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134" y="866945"/>
              <a:ext cx="7855766" cy="2477602"/>
            </a:xfrm>
            <a:prstGeom prst="rect">
              <a:avLst/>
            </a:prstGeom>
            <a:ln>
              <a:solidFill>
                <a:schemeClr val="tx1"/>
              </a:solid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1DD537B5-19EB-4CE7-AFA5-C57E666C821A}"/>
                </a:ext>
              </a:extLst>
            </p:cNvPr>
            <p:cNvSpPr/>
            <p:nvPr/>
          </p:nvSpPr>
          <p:spPr>
            <a:xfrm flipV="1">
              <a:off x="7868017" y="1828222"/>
              <a:ext cx="276517" cy="25498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6948C428-2B47-4E33-94E8-E94B3B1DA4B2}"/>
                </a:ext>
              </a:extLst>
            </p:cNvPr>
            <p:cNvSpPr/>
            <p:nvPr/>
          </p:nvSpPr>
          <p:spPr>
            <a:xfrm>
              <a:off x="7613552" y="1577293"/>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grpSp>
      <p:pic>
        <p:nvPicPr>
          <p:cNvPr id="21" name="Picture 20">
            <a:extLst>
              <a:ext uri="{FF2B5EF4-FFF2-40B4-BE49-F238E27FC236}">
                <a16:creationId xmlns:a16="http://schemas.microsoft.com/office/drawing/2014/main" id="{94A8E57D-3A12-4203-8CFC-41EE3859A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2561" y="2332307"/>
            <a:ext cx="4217105" cy="3071812"/>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PDF Format in Firefox </a:t>
            </a:r>
          </a:p>
        </p:txBody>
      </p:sp>
      <p:sp>
        <p:nvSpPr>
          <p:cNvPr id="5" name="Rectangle 4">
            <a:extLst>
              <a:ext uri="{FF2B5EF4-FFF2-40B4-BE49-F238E27FC236}">
                <a16:creationId xmlns:a16="http://schemas.microsoft.com/office/drawing/2014/main" id="{0BC737CD-87BF-48FA-891B-4CBF6703F6C3}"/>
              </a:ext>
            </a:extLst>
          </p:cNvPr>
          <p:cNvSpPr/>
          <p:nvPr/>
        </p:nvSpPr>
        <p:spPr>
          <a:xfrm>
            <a:off x="8411389" y="931677"/>
            <a:ext cx="3238012" cy="2585323"/>
          </a:xfrm>
          <a:prstGeom prst="rect">
            <a:avLst/>
          </a:prstGeom>
        </p:spPr>
        <p:txBody>
          <a:bodyPr wrap="square">
            <a:spAutoFit/>
          </a:bodyPr>
          <a:lstStyle/>
          <a:p>
            <a:r>
              <a:rPr lang="en-US" kern="0" dirty="0">
                <a:solidFill>
                  <a:srgbClr val="000000"/>
                </a:solidFill>
                <a:latin typeface="Arial Narrow"/>
                <a:ea typeface="ＭＳ Ｐゴシック" pitchFamily="-106" charset="-128"/>
              </a:rPr>
              <a:t>To download reports in Firefox:</a:t>
            </a:r>
          </a:p>
          <a:p>
            <a:pPr marL="342900" indent="-342900">
              <a:buFont typeface="+mj-lt"/>
              <a:buAutoNum type="arabicPeriod"/>
            </a:pPr>
            <a:r>
              <a:rPr lang="en-US" kern="0" dirty="0">
                <a:solidFill>
                  <a:srgbClr val="000000"/>
                </a:solidFill>
                <a:latin typeface="Arial Narrow"/>
                <a:ea typeface="ＭＳ Ｐゴシック" pitchFamily="-106" charset="-128"/>
              </a:rPr>
              <a:t>Click the download icon </a:t>
            </a:r>
            <a:r>
              <a:rPr lang="en-US" i="1" kern="0" dirty="0">
                <a:solidFill>
                  <a:srgbClr val="000000"/>
                </a:solidFill>
                <a:latin typeface="Arial Narrow"/>
                <a:ea typeface="ＭＳ Ｐゴシック" pitchFamily="-106" charset="-128"/>
              </a:rPr>
              <a:t>(the pop-up Save As will appear)  </a:t>
            </a:r>
          </a:p>
          <a:p>
            <a:pPr marL="342900" indent="-342900">
              <a:buFont typeface="+mj-lt"/>
              <a:buAutoNum type="arabicPeriod"/>
            </a:pPr>
            <a:r>
              <a:rPr lang="en-US" kern="0" dirty="0">
                <a:solidFill>
                  <a:srgbClr val="000000"/>
                </a:solidFill>
                <a:latin typeface="Arial Narrow"/>
                <a:ea typeface="ＭＳ Ｐゴシック" pitchFamily="-106" charset="-128"/>
              </a:rPr>
              <a:t>Click on Save File.</a:t>
            </a:r>
          </a:p>
          <a:p>
            <a:pPr marL="342900" indent="-342900">
              <a:buFont typeface="+mj-lt"/>
              <a:buAutoNum type="arabicPeriod"/>
            </a:pPr>
            <a:r>
              <a:rPr lang="en-US" kern="0" dirty="0">
                <a:solidFill>
                  <a:srgbClr val="000000"/>
                </a:solidFill>
                <a:latin typeface="Arial Narrow"/>
                <a:ea typeface="ＭＳ Ｐゴシック" pitchFamily="-106" charset="-128"/>
              </a:rPr>
              <a:t>The top right corner of the browser will display the download icon. Click on it and click on the file once the download completes.  </a:t>
            </a:r>
            <a:endParaRPr lang="en-US" sz="1050" kern="0" dirty="0">
              <a:solidFill>
                <a:srgbClr val="000000"/>
              </a:solidFill>
              <a:latin typeface="Arial Narrow"/>
              <a:ea typeface="ＭＳ Ｐゴシック" pitchFamily="-106" charset="-128"/>
            </a:endParaRPr>
          </a:p>
        </p:txBody>
      </p:sp>
      <p:sp>
        <p:nvSpPr>
          <p:cNvPr id="7" name="Rectangle 6">
            <a:extLst>
              <a:ext uri="{FF2B5EF4-FFF2-40B4-BE49-F238E27FC236}">
                <a16:creationId xmlns:a16="http://schemas.microsoft.com/office/drawing/2014/main" id="{003B566E-3F97-4A39-A948-06D05C73F32D}"/>
              </a:ext>
            </a:extLst>
          </p:cNvPr>
          <p:cNvSpPr/>
          <p:nvPr/>
        </p:nvSpPr>
        <p:spPr>
          <a:xfrm flipV="1">
            <a:off x="2131465" y="4092325"/>
            <a:ext cx="3358434" cy="225531"/>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6979C360-05E0-4D40-BD6B-0D3BA2317E38}"/>
              </a:ext>
            </a:extLst>
          </p:cNvPr>
          <p:cNvSpPr/>
          <p:nvPr/>
        </p:nvSpPr>
        <p:spPr>
          <a:xfrm>
            <a:off x="1882277" y="3822377"/>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25" name="Graphic 24" descr="Arrow: Clockwise curve">
            <a:extLst>
              <a:ext uri="{FF2B5EF4-FFF2-40B4-BE49-F238E27FC236}">
                <a16:creationId xmlns:a16="http://schemas.microsoft.com/office/drawing/2014/main" id="{2F756685-FBEC-4904-8F42-291D3DED5C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562432" flipH="1" flipV="1">
            <a:off x="3078557" y="765689"/>
            <a:ext cx="1747274" cy="2380045"/>
          </a:xfrm>
          <a:prstGeom prst="rect">
            <a:avLst/>
          </a:prstGeom>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6FDBBE69-5381-4A1B-85CA-A87A5440343F}"/>
              </a:ext>
            </a:extLst>
          </p:cNvPr>
          <p:cNvSpPr/>
          <p:nvPr/>
        </p:nvSpPr>
        <p:spPr>
          <a:xfrm>
            <a:off x="5739087" y="4651398"/>
            <a:ext cx="3238012"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Open the file once downloaded and it will display in PDF format. </a:t>
            </a:r>
          </a:p>
        </p:txBody>
      </p:sp>
      <p:pic>
        <p:nvPicPr>
          <p:cNvPr id="6" name="Picture 5">
            <a:extLst>
              <a:ext uri="{FF2B5EF4-FFF2-40B4-BE49-F238E27FC236}">
                <a16:creationId xmlns:a16="http://schemas.microsoft.com/office/drawing/2014/main" id="{EAB73EED-B900-43D9-898C-B1631D999F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4"/>
          <a:stretch/>
        </p:blipFill>
        <p:spPr>
          <a:xfrm>
            <a:off x="5739087" y="4094503"/>
            <a:ext cx="4830844" cy="1896552"/>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705AC29A-E8E6-4AE6-A744-6F63D459E7F3}"/>
              </a:ext>
            </a:extLst>
          </p:cNvPr>
          <p:cNvSpPr/>
          <p:nvPr/>
        </p:nvSpPr>
        <p:spPr>
          <a:xfrm flipV="1">
            <a:off x="9346143" y="4088253"/>
            <a:ext cx="397516" cy="392375"/>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1656BC2-3C75-416C-9808-95D15EFA4A9F}"/>
              </a:ext>
            </a:extLst>
          </p:cNvPr>
          <p:cNvSpPr/>
          <p:nvPr/>
        </p:nvSpPr>
        <p:spPr>
          <a:xfrm>
            <a:off x="9103386" y="3847180"/>
            <a:ext cx="309666" cy="28650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7" name="Rectangle 26">
            <a:extLst>
              <a:ext uri="{FF2B5EF4-FFF2-40B4-BE49-F238E27FC236}">
                <a16:creationId xmlns:a16="http://schemas.microsoft.com/office/drawing/2014/main" id="{247266D5-EA57-408A-B565-2B6CD5345039}"/>
              </a:ext>
            </a:extLst>
          </p:cNvPr>
          <p:cNvSpPr/>
          <p:nvPr/>
        </p:nvSpPr>
        <p:spPr>
          <a:xfrm flipV="1">
            <a:off x="5947677" y="4431906"/>
            <a:ext cx="3398466" cy="64632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9518ACFC-AAB8-4742-A983-7415FB06C268}"/>
              </a:ext>
            </a:extLst>
          </p:cNvPr>
          <p:cNvSpPr/>
          <p:nvPr/>
        </p:nvSpPr>
        <p:spPr>
          <a:xfrm>
            <a:off x="9191310" y="4978071"/>
            <a:ext cx="309666" cy="28650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892688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E3DB35-9AFB-4BE5-AB42-AF64A5285A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8734" y="963763"/>
            <a:ext cx="2753130" cy="2201466"/>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PDF Format in Internet Explorer </a:t>
            </a:r>
          </a:p>
        </p:txBody>
      </p:sp>
      <p:sp>
        <p:nvSpPr>
          <p:cNvPr id="5" name="Rectangle 4">
            <a:extLst>
              <a:ext uri="{FF2B5EF4-FFF2-40B4-BE49-F238E27FC236}">
                <a16:creationId xmlns:a16="http://schemas.microsoft.com/office/drawing/2014/main" id="{0BC737CD-87BF-48FA-891B-4CBF6703F6C3}"/>
              </a:ext>
            </a:extLst>
          </p:cNvPr>
          <p:cNvSpPr/>
          <p:nvPr/>
        </p:nvSpPr>
        <p:spPr>
          <a:xfrm>
            <a:off x="6185794" y="4313872"/>
            <a:ext cx="5455221" cy="1638910"/>
          </a:xfrm>
          <a:prstGeom prst="rect">
            <a:avLst/>
          </a:prstGeom>
        </p:spPr>
        <p:txBody>
          <a:bodyPr wrap="square">
            <a:spAutoFit/>
          </a:bodyPr>
          <a:lstStyle/>
          <a:p>
            <a:r>
              <a:rPr lang="en-US" kern="0" dirty="0">
                <a:solidFill>
                  <a:srgbClr val="000000"/>
                </a:solidFill>
                <a:latin typeface="Arial Narrow"/>
                <a:ea typeface="ＭＳ Ｐゴシック" pitchFamily="-106" charset="-128"/>
              </a:rPr>
              <a:t>To download reports:</a:t>
            </a:r>
          </a:p>
          <a:p>
            <a:pPr marL="342900" indent="-342900">
              <a:buFont typeface="+mj-lt"/>
              <a:buAutoNum type="arabicPeriod"/>
            </a:pPr>
            <a:r>
              <a:rPr lang="en-US" kern="0" dirty="0">
                <a:solidFill>
                  <a:srgbClr val="000000"/>
                </a:solidFill>
                <a:latin typeface="Arial Narrow"/>
                <a:ea typeface="ＭＳ Ｐゴシック" pitchFamily="-106" charset="-128"/>
              </a:rPr>
              <a:t>Click the </a:t>
            </a:r>
            <a:r>
              <a:rPr lang="en-US" b="1" kern="0" dirty="0">
                <a:solidFill>
                  <a:srgbClr val="000000"/>
                </a:solidFill>
                <a:latin typeface="Arial Narrow"/>
                <a:ea typeface="ＭＳ Ｐゴシック" pitchFamily="-106" charset="-128"/>
              </a:rPr>
              <a:t>Open</a:t>
            </a:r>
            <a:r>
              <a:rPr lang="en-US" kern="0" dirty="0">
                <a:solidFill>
                  <a:srgbClr val="000000"/>
                </a:solidFill>
                <a:latin typeface="Arial Narrow"/>
                <a:ea typeface="ＭＳ Ｐゴシック" pitchFamily="-106" charset="-128"/>
              </a:rPr>
              <a:t> option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or </a:t>
            </a:r>
            <a:r>
              <a:rPr lang="en-US" b="1" kern="0" dirty="0">
                <a:solidFill>
                  <a:srgbClr val="000000"/>
                </a:solidFill>
                <a:latin typeface="Arial Narrow"/>
                <a:ea typeface="ＭＳ Ｐゴシック" pitchFamily="-106" charset="-128"/>
              </a:rPr>
              <a:t>Save as </a:t>
            </a:r>
            <a:r>
              <a:rPr lang="en-US" kern="0" dirty="0">
                <a:solidFill>
                  <a:srgbClr val="000000"/>
                </a:solidFill>
                <a:latin typeface="Arial Narrow"/>
                <a:ea typeface="ＭＳ Ｐゴシック" pitchFamily="-106" charset="-128"/>
              </a:rPr>
              <a:t>if desired)</a:t>
            </a:r>
          </a:p>
          <a:p>
            <a:pPr marL="342900" indent="-342900">
              <a:buFont typeface="+mj-lt"/>
              <a:buAutoNum type="arabicPeriod"/>
            </a:pPr>
            <a:r>
              <a:rPr lang="en-US" kern="0" dirty="0">
                <a:solidFill>
                  <a:srgbClr val="000000"/>
                </a:solidFill>
                <a:latin typeface="Arial Narrow"/>
                <a:ea typeface="ＭＳ Ｐゴシック" pitchFamily="-106" charset="-128"/>
              </a:rPr>
              <a:t>Name the report on the </a:t>
            </a:r>
            <a:r>
              <a:rPr lang="en-US" b="1" kern="0" dirty="0">
                <a:solidFill>
                  <a:srgbClr val="000000"/>
                </a:solidFill>
                <a:latin typeface="Arial Narrow"/>
                <a:ea typeface="ＭＳ Ｐゴシック" pitchFamily="-106" charset="-128"/>
              </a:rPr>
              <a:t>File Name </a:t>
            </a:r>
            <a:r>
              <a:rPr lang="en-US" kern="0" dirty="0">
                <a:solidFill>
                  <a:srgbClr val="000000"/>
                </a:solidFill>
                <a:latin typeface="Arial Narrow"/>
                <a:ea typeface="ＭＳ Ｐゴシック" pitchFamily="-106" charset="-128"/>
              </a:rPr>
              <a:t>field</a:t>
            </a:r>
          </a:p>
          <a:p>
            <a:pPr marL="342900" indent="-342900">
              <a:buFont typeface="+mj-lt"/>
              <a:buAutoNum type="arabicPeriod"/>
            </a:pPr>
            <a:r>
              <a:rPr lang="en-US" kern="0" dirty="0">
                <a:solidFill>
                  <a:srgbClr val="000000"/>
                </a:solidFill>
                <a:latin typeface="Arial Narrow"/>
                <a:ea typeface="ＭＳ Ｐゴシック" pitchFamily="-106" charset="-128"/>
              </a:rPr>
              <a:t>Click on </a:t>
            </a:r>
            <a:r>
              <a:rPr lang="en-US" b="1" kern="0" dirty="0">
                <a:solidFill>
                  <a:srgbClr val="000000"/>
                </a:solidFill>
                <a:latin typeface="Arial Narrow"/>
                <a:ea typeface="ＭＳ Ｐゴシック" pitchFamily="-106" charset="-128"/>
              </a:rPr>
              <a:t>Open</a:t>
            </a:r>
          </a:p>
          <a:p>
            <a:endParaRPr lang="en-US" sz="1050" kern="0" dirty="0">
              <a:solidFill>
                <a:srgbClr val="000000"/>
              </a:solidFill>
              <a:latin typeface="Arial Narrow"/>
              <a:ea typeface="ＭＳ Ｐゴシック" pitchFamily="-106" charset="-128"/>
            </a:endParaRPr>
          </a:p>
          <a:p>
            <a:endParaRPr lang="en-US" kern="0" dirty="0">
              <a:solidFill>
                <a:srgbClr val="000000"/>
              </a:solidFill>
              <a:latin typeface="Arial Narrow"/>
              <a:ea typeface="ＭＳ Ｐゴシック" pitchFamily="-106" charset="-128"/>
            </a:endParaRPr>
          </a:p>
        </p:txBody>
      </p:sp>
      <p:sp>
        <p:nvSpPr>
          <p:cNvPr id="18" name="Rectangle 17">
            <a:extLst>
              <a:ext uri="{FF2B5EF4-FFF2-40B4-BE49-F238E27FC236}">
                <a16:creationId xmlns:a16="http://schemas.microsoft.com/office/drawing/2014/main" id="{1DD537B5-19EB-4CE7-AFA5-C57E666C821A}"/>
              </a:ext>
            </a:extLst>
          </p:cNvPr>
          <p:cNvSpPr/>
          <p:nvPr/>
        </p:nvSpPr>
        <p:spPr>
          <a:xfrm flipV="1">
            <a:off x="756487" y="1826401"/>
            <a:ext cx="1926676" cy="415733"/>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6948C428-2B47-4E33-94E8-E94B3B1DA4B2}"/>
              </a:ext>
            </a:extLst>
          </p:cNvPr>
          <p:cNvSpPr/>
          <p:nvPr/>
        </p:nvSpPr>
        <p:spPr>
          <a:xfrm>
            <a:off x="2537814" y="160707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pic>
        <p:nvPicPr>
          <p:cNvPr id="6" name="Picture 5">
            <a:extLst>
              <a:ext uri="{FF2B5EF4-FFF2-40B4-BE49-F238E27FC236}">
                <a16:creationId xmlns:a16="http://schemas.microsoft.com/office/drawing/2014/main" id="{62C4D334-9A49-45D0-930B-74FBBAB562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6799" y="946430"/>
            <a:ext cx="6412064" cy="3032346"/>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1712AD6-A846-4836-8930-66213A9AEA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218" y="2971181"/>
            <a:ext cx="4525556" cy="2842068"/>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003B566E-3F97-4A39-A948-06D05C73F32D}"/>
              </a:ext>
            </a:extLst>
          </p:cNvPr>
          <p:cNvSpPr/>
          <p:nvPr/>
        </p:nvSpPr>
        <p:spPr>
          <a:xfrm flipV="1">
            <a:off x="1230923" y="4823308"/>
            <a:ext cx="4211227" cy="24654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705AC29A-E8E6-4AE6-A744-6F63D459E7F3}"/>
              </a:ext>
            </a:extLst>
          </p:cNvPr>
          <p:cNvSpPr/>
          <p:nvPr/>
        </p:nvSpPr>
        <p:spPr>
          <a:xfrm flipV="1">
            <a:off x="6147874" y="3599033"/>
            <a:ext cx="5197850" cy="50015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1656BC2-3C75-416C-9808-95D15EFA4A9F}"/>
              </a:ext>
            </a:extLst>
          </p:cNvPr>
          <p:cNvSpPr/>
          <p:nvPr/>
        </p:nvSpPr>
        <p:spPr>
          <a:xfrm>
            <a:off x="5943192" y="3340060"/>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3" name="Oval 22">
            <a:extLst>
              <a:ext uri="{FF2B5EF4-FFF2-40B4-BE49-F238E27FC236}">
                <a16:creationId xmlns:a16="http://schemas.microsoft.com/office/drawing/2014/main" id="{6979C360-05E0-4D40-BD6B-0D3BA2317E38}"/>
              </a:ext>
            </a:extLst>
          </p:cNvPr>
          <p:cNvSpPr/>
          <p:nvPr/>
        </p:nvSpPr>
        <p:spPr>
          <a:xfrm>
            <a:off x="5333609" y="4580849"/>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25" name="Graphic 24" descr="Arrow: Clockwise curve">
            <a:extLst>
              <a:ext uri="{FF2B5EF4-FFF2-40B4-BE49-F238E27FC236}">
                <a16:creationId xmlns:a16="http://schemas.microsoft.com/office/drawing/2014/main" id="{2F756685-FBEC-4904-8F42-291D3DED5CD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734762" flipH="1" flipV="1">
            <a:off x="2491348" y="1972202"/>
            <a:ext cx="1747274" cy="23800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6434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B2F9800-3573-4878-B139-91F7A2B774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865" y="1893076"/>
            <a:ext cx="5019893" cy="1138450"/>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4707E738-4942-4343-B1BF-847ABC7966C3}"/>
              </a:ext>
            </a:extLst>
          </p:cNvPr>
          <p:cNvSpPr/>
          <p:nvPr/>
        </p:nvSpPr>
        <p:spPr>
          <a:xfrm>
            <a:off x="788865" y="875115"/>
            <a:ext cx="10957658"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To open a report in Excel format, remember to follow the same steps to access reports. Once a Point of View for the data the report should contain, select the Excel option from the Version drop-down. </a:t>
            </a:r>
            <a:r>
              <a:rPr lang="en-US" b="1" kern="0" dirty="0">
                <a:solidFill>
                  <a:srgbClr val="000000"/>
                </a:solidFill>
                <a:latin typeface="Arial Narrow"/>
                <a:ea typeface="ＭＳ Ｐゴシック" pitchFamily="-106" charset="-128"/>
              </a:rPr>
              <a:t>This time, the report will download automatically. </a:t>
            </a:r>
            <a:r>
              <a:rPr lang="en-US" kern="0" dirty="0">
                <a:solidFill>
                  <a:srgbClr val="000000"/>
                </a:solidFill>
                <a:latin typeface="Arial Narrow"/>
                <a:ea typeface="ＭＳ Ｐゴシック" pitchFamily="-106" charset="-128"/>
              </a:rPr>
              <a:t>Since this is Chrome, the file will display at the </a:t>
            </a:r>
            <a:r>
              <a:rPr lang="en-US" b="1" kern="0" dirty="0">
                <a:solidFill>
                  <a:srgbClr val="000000"/>
                </a:solidFill>
                <a:latin typeface="Arial Narrow"/>
                <a:ea typeface="ＭＳ Ｐゴシック" pitchFamily="-106" charset="-128"/>
              </a:rPr>
              <a:t>bottom of the screen</a:t>
            </a:r>
            <a:r>
              <a:rPr lang="en-US" kern="0" dirty="0">
                <a:solidFill>
                  <a:srgbClr val="000000"/>
                </a:solidFill>
                <a:latin typeface="Arial Narrow"/>
                <a:ea typeface="ＭＳ Ｐゴシック" pitchFamily="-106" charset="-128"/>
              </a:rPr>
              <a:t>. </a:t>
            </a:r>
          </a:p>
        </p:txBody>
      </p:sp>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Excel Format - Chrome</a:t>
            </a:r>
          </a:p>
        </p:txBody>
      </p:sp>
      <p:sp>
        <p:nvSpPr>
          <p:cNvPr id="19" name="Rectangle 18">
            <a:extLst>
              <a:ext uri="{FF2B5EF4-FFF2-40B4-BE49-F238E27FC236}">
                <a16:creationId xmlns:a16="http://schemas.microsoft.com/office/drawing/2014/main" id="{D16F7076-104F-4207-BD55-27D538EB79C4}"/>
              </a:ext>
            </a:extLst>
          </p:cNvPr>
          <p:cNvSpPr/>
          <p:nvPr/>
        </p:nvSpPr>
        <p:spPr>
          <a:xfrm flipV="1">
            <a:off x="1178170" y="2708030"/>
            <a:ext cx="518746" cy="34987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8" name="Picture 27">
            <a:extLst>
              <a:ext uri="{FF2B5EF4-FFF2-40B4-BE49-F238E27FC236}">
                <a16:creationId xmlns:a16="http://schemas.microsoft.com/office/drawing/2014/main" id="{1EC93037-483C-49FA-84DF-0DEC2CE781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3377" y="2636336"/>
            <a:ext cx="7985173" cy="3502269"/>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Graphic 26" descr="Arrow: Clockwise curve">
            <a:extLst>
              <a:ext uri="{FF2B5EF4-FFF2-40B4-BE49-F238E27FC236}">
                <a16:creationId xmlns:a16="http://schemas.microsoft.com/office/drawing/2014/main" id="{B96B6A8B-C494-456F-A07C-35DBBFCBB99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119496" flipH="1" flipV="1">
            <a:off x="3991440" y="1726919"/>
            <a:ext cx="1747274" cy="2380045"/>
          </a:xfrm>
          <a:prstGeom prst="rect">
            <a:avLst/>
          </a:prstGeom>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CDEC3F47-6036-4813-9CC8-8ED5CEF0BF21}"/>
              </a:ext>
            </a:extLst>
          </p:cNvPr>
          <p:cNvSpPr/>
          <p:nvPr/>
        </p:nvSpPr>
        <p:spPr>
          <a:xfrm flipV="1">
            <a:off x="2693377" y="5747065"/>
            <a:ext cx="1544516" cy="382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550874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707E738-4942-4343-B1BF-847ABC7966C3}"/>
              </a:ext>
            </a:extLst>
          </p:cNvPr>
          <p:cNvSpPr/>
          <p:nvPr/>
        </p:nvSpPr>
        <p:spPr>
          <a:xfrm>
            <a:off x="7280031" y="1162591"/>
            <a:ext cx="4404945"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kern="0" dirty="0">
                <a:solidFill>
                  <a:srgbClr val="000000"/>
                </a:solidFill>
                <a:latin typeface="Arial Narrow"/>
                <a:ea typeface="ＭＳ Ｐゴシック" pitchFamily="-106" charset="-128"/>
              </a:rPr>
              <a:t>The Excel file is now downloaded and can be opened. </a:t>
            </a:r>
          </a:p>
        </p:txBody>
      </p:sp>
      <p:sp>
        <p:nvSpPr>
          <p:cNvPr id="10" name="Rectangle 9">
            <a:extLst>
              <a:ext uri="{FF2B5EF4-FFF2-40B4-BE49-F238E27FC236}">
                <a16:creationId xmlns:a16="http://schemas.microsoft.com/office/drawing/2014/main" id="{3683D99D-E33B-49E4-8772-0A934F1DF9BB}"/>
              </a:ext>
            </a:extLst>
          </p:cNvPr>
          <p:cNvSpPr/>
          <p:nvPr/>
        </p:nvSpPr>
        <p:spPr>
          <a:xfrm>
            <a:off x="8001001" y="2236635"/>
            <a:ext cx="3754314" cy="17543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kern="0" dirty="0">
                <a:solidFill>
                  <a:srgbClr val="000000"/>
                </a:solidFill>
                <a:latin typeface="Arial Narrow"/>
                <a:ea typeface="ＭＳ Ｐゴシック" pitchFamily="-106" charset="-128"/>
              </a:rPr>
              <a:t>Remember - When the downloaded file is opened in Excel, the file loses its connection to the database. The file, however, can now be manipulated with Excel functions. </a:t>
            </a:r>
            <a:r>
              <a:rPr lang="en-US" b="1" kern="0" dirty="0">
                <a:solidFill>
                  <a:srgbClr val="000000"/>
                </a:solidFill>
                <a:latin typeface="Arial Narrow"/>
                <a:ea typeface="ＭＳ Ｐゴシック" pitchFamily="-106" charset="-128"/>
              </a:rPr>
              <a:t>Also remember that the file is not connected via Smart View.</a:t>
            </a:r>
          </a:p>
        </p:txBody>
      </p:sp>
      <p:pic>
        <p:nvPicPr>
          <p:cNvPr id="11" name="Picture 10">
            <a:extLst>
              <a:ext uri="{FF2B5EF4-FFF2-40B4-BE49-F238E27FC236}">
                <a16:creationId xmlns:a16="http://schemas.microsoft.com/office/drawing/2014/main" id="{AE90BD42-30E4-48E3-AD95-16D10C2AE1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5436" y="1034408"/>
            <a:ext cx="6297734" cy="4547495"/>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Graphic 11" descr="Information">
            <a:extLst>
              <a:ext uri="{FF2B5EF4-FFF2-40B4-BE49-F238E27FC236}">
                <a16:creationId xmlns:a16="http://schemas.microsoft.com/office/drawing/2014/main" id="{2BA0A550-558E-4F04-87FF-A0F398EFC08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80031" y="2513633"/>
            <a:ext cx="646332" cy="646332"/>
          </a:xfrm>
          <a:prstGeom prst="rect">
            <a:avLst/>
          </a:prstGeom>
        </p:spPr>
      </p:pic>
      <p:sp>
        <p:nvSpPr>
          <p:cNvPr id="7" name="Rectangle 4">
            <a:extLst>
              <a:ext uri="{FF2B5EF4-FFF2-40B4-BE49-F238E27FC236}">
                <a16:creationId xmlns:a16="http://schemas.microsoft.com/office/drawing/2014/main" id="{DB3AC415-F1A2-45F6-9567-516AA5C788E5}"/>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Excel Format - Chrome</a:t>
            </a:r>
          </a:p>
        </p:txBody>
      </p:sp>
    </p:spTree>
    <p:extLst>
      <p:ext uri="{BB962C8B-B14F-4D97-AF65-F5344CB8AC3E}">
        <p14:creationId xmlns:p14="http://schemas.microsoft.com/office/powerpoint/2010/main" val="327940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B3AC415-F1A2-45F6-9567-516AA5C788E5}"/>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Excel Format – Firefox</a:t>
            </a:r>
          </a:p>
        </p:txBody>
      </p:sp>
      <p:sp>
        <p:nvSpPr>
          <p:cNvPr id="5" name="Rectangle 4">
            <a:extLst>
              <a:ext uri="{FF2B5EF4-FFF2-40B4-BE49-F238E27FC236}">
                <a16:creationId xmlns:a16="http://schemas.microsoft.com/office/drawing/2014/main" id="{8D03BEAF-43A2-4500-8C8A-A5A96D47C7A5}"/>
              </a:ext>
            </a:extLst>
          </p:cNvPr>
          <p:cNvSpPr/>
          <p:nvPr/>
        </p:nvSpPr>
        <p:spPr>
          <a:xfrm>
            <a:off x="788865" y="875115"/>
            <a:ext cx="10957658"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To open a report in Excel format using Firefox, remember to follow the same steps to access reports. Once a Point of View for the data the report should contain, select the Excel option from the Version drop-down. </a:t>
            </a:r>
          </a:p>
        </p:txBody>
      </p:sp>
      <p:sp>
        <p:nvSpPr>
          <p:cNvPr id="9" name="Rectangle 8">
            <a:extLst>
              <a:ext uri="{FF2B5EF4-FFF2-40B4-BE49-F238E27FC236}">
                <a16:creationId xmlns:a16="http://schemas.microsoft.com/office/drawing/2014/main" id="{2DDD66D6-1B95-4469-8AE8-EECB970A3233}"/>
              </a:ext>
            </a:extLst>
          </p:cNvPr>
          <p:cNvSpPr/>
          <p:nvPr/>
        </p:nvSpPr>
        <p:spPr>
          <a:xfrm>
            <a:off x="6763359" y="1560123"/>
            <a:ext cx="4983164" cy="2585323"/>
          </a:xfrm>
          <a:prstGeom prst="rect">
            <a:avLst/>
          </a:prstGeom>
        </p:spPr>
        <p:txBody>
          <a:bodyPr wrap="square">
            <a:spAutoFit/>
          </a:bodyPr>
          <a:lstStyle/>
          <a:p>
            <a:r>
              <a:rPr lang="en-US" kern="0" dirty="0">
                <a:solidFill>
                  <a:srgbClr val="000000"/>
                </a:solidFill>
                <a:latin typeface="Arial Narrow"/>
                <a:ea typeface="ＭＳ Ｐゴシック" pitchFamily="-106" charset="-128"/>
              </a:rPr>
              <a:t>Unlike Chrome, when Excel is selected in the </a:t>
            </a:r>
            <a:r>
              <a:rPr lang="en-US" b="1" kern="0" dirty="0">
                <a:solidFill>
                  <a:srgbClr val="000000"/>
                </a:solidFill>
                <a:latin typeface="Arial Narrow"/>
                <a:ea typeface="ＭＳ Ｐゴシック" pitchFamily="-106" charset="-128"/>
              </a:rPr>
              <a:t>File Format </a:t>
            </a:r>
            <a:r>
              <a:rPr lang="en-US" kern="0" dirty="0">
                <a:solidFill>
                  <a:srgbClr val="000000"/>
                </a:solidFill>
                <a:latin typeface="Arial Narrow"/>
                <a:ea typeface="ＭＳ Ｐゴシック" pitchFamily="-106" charset="-128"/>
              </a:rPr>
              <a:t>option, the “Open with” pop up will display before downloading the report. </a:t>
            </a:r>
          </a:p>
          <a:p>
            <a:pPr marL="342900" indent="-342900">
              <a:buFont typeface="+mj-lt"/>
              <a:buAutoNum type="arabicPeriod"/>
            </a:pPr>
            <a:r>
              <a:rPr lang="en-US" kern="0" dirty="0">
                <a:solidFill>
                  <a:srgbClr val="000000"/>
                </a:solidFill>
                <a:latin typeface="Arial Narrow"/>
                <a:ea typeface="ＭＳ Ｐゴシック" pitchFamily="-106" charset="-128"/>
              </a:rPr>
              <a:t>Select Excel on the File Format option. </a:t>
            </a:r>
          </a:p>
          <a:p>
            <a:pPr marL="342900" indent="-342900">
              <a:buFont typeface="+mj-lt"/>
              <a:buAutoNum type="arabicPeriod"/>
            </a:pPr>
            <a:r>
              <a:rPr lang="en-US" kern="0" dirty="0">
                <a:solidFill>
                  <a:srgbClr val="000000"/>
                </a:solidFill>
                <a:latin typeface="Arial Narrow"/>
                <a:ea typeface="ＭＳ Ｐゴシック" pitchFamily="-106" charset="-128"/>
              </a:rPr>
              <a:t>Click OK to open the report or select Save File and then OK to save a version of the report. </a:t>
            </a:r>
          </a:p>
          <a:p>
            <a:pPr marL="342900" indent="-342900">
              <a:buFont typeface="+mj-lt"/>
              <a:buAutoNum type="arabicPeriod"/>
            </a:pPr>
            <a:r>
              <a:rPr lang="en-US" kern="0" dirty="0">
                <a:solidFill>
                  <a:srgbClr val="000000"/>
                </a:solidFill>
                <a:latin typeface="Arial Narrow"/>
                <a:ea typeface="ＭＳ Ｐゴシック" pitchFamily="-106" charset="-128"/>
              </a:rPr>
              <a:t>If Excel does not open automatically with the report, click the download icon on the top right corner and click on the file to open the report. </a:t>
            </a:r>
          </a:p>
        </p:txBody>
      </p:sp>
      <p:grpSp>
        <p:nvGrpSpPr>
          <p:cNvPr id="14" name="Group 13">
            <a:extLst>
              <a:ext uri="{FF2B5EF4-FFF2-40B4-BE49-F238E27FC236}">
                <a16:creationId xmlns:a16="http://schemas.microsoft.com/office/drawing/2014/main" id="{C0ECAE2F-1C90-4C3A-B8CD-91FF82E8E89E}"/>
              </a:ext>
            </a:extLst>
          </p:cNvPr>
          <p:cNvGrpSpPr/>
          <p:nvPr/>
        </p:nvGrpSpPr>
        <p:grpSpPr>
          <a:xfrm>
            <a:off x="788865" y="1889241"/>
            <a:ext cx="5477608" cy="1293896"/>
            <a:chOff x="788865" y="1889241"/>
            <a:chExt cx="5477608" cy="1293896"/>
          </a:xfrm>
        </p:grpSpPr>
        <p:pic>
          <p:nvPicPr>
            <p:cNvPr id="2" name="Picture 1">
              <a:extLst>
                <a:ext uri="{FF2B5EF4-FFF2-40B4-BE49-F238E27FC236}">
                  <a16:creationId xmlns:a16="http://schemas.microsoft.com/office/drawing/2014/main" id="{85DEC277-EC6A-4B0D-98EA-D1FB981BF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865" y="1889241"/>
              <a:ext cx="5477608" cy="1293896"/>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AD5D81B2-2A8A-4B55-97A8-C52A5DD9CFB4}"/>
                </a:ext>
              </a:extLst>
            </p:cNvPr>
            <p:cNvSpPr/>
            <p:nvPr/>
          </p:nvSpPr>
          <p:spPr>
            <a:xfrm flipV="1">
              <a:off x="876360" y="2767401"/>
              <a:ext cx="802971" cy="221983"/>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DCA9AC43-28DD-42CC-93BE-E104CC5B5A5A}"/>
              </a:ext>
            </a:extLst>
          </p:cNvPr>
          <p:cNvGrpSpPr/>
          <p:nvPr/>
        </p:nvGrpSpPr>
        <p:grpSpPr>
          <a:xfrm>
            <a:off x="1249282" y="3311729"/>
            <a:ext cx="3882248" cy="2822331"/>
            <a:chOff x="788865" y="3429000"/>
            <a:chExt cx="3463437" cy="2539446"/>
          </a:xfrm>
        </p:grpSpPr>
        <p:pic>
          <p:nvPicPr>
            <p:cNvPr id="4" name="Picture 3">
              <a:extLst>
                <a:ext uri="{FF2B5EF4-FFF2-40B4-BE49-F238E27FC236}">
                  <a16:creationId xmlns:a16="http://schemas.microsoft.com/office/drawing/2014/main" id="{E3BFCA7A-1DBA-4479-910A-4F07AF9DDC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865" y="3429000"/>
              <a:ext cx="3463437" cy="2539446"/>
            </a:xfrm>
            <a:prstGeom prst="rect">
              <a:avLst/>
            </a:prstGeom>
          </p:spPr>
        </p:pic>
        <p:sp>
          <p:nvSpPr>
            <p:cNvPr id="11" name="Rectangle 10">
              <a:extLst>
                <a:ext uri="{FF2B5EF4-FFF2-40B4-BE49-F238E27FC236}">
                  <a16:creationId xmlns:a16="http://schemas.microsoft.com/office/drawing/2014/main" id="{5CA65B2F-6CA7-4C2A-825B-6EE70518C967}"/>
                </a:ext>
              </a:extLst>
            </p:cNvPr>
            <p:cNvSpPr/>
            <p:nvPr/>
          </p:nvSpPr>
          <p:spPr>
            <a:xfrm flipV="1">
              <a:off x="2743199" y="5488144"/>
              <a:ext cx="708851" cy="343221"/>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6" name="Picture 5">
            <a:extLst>
              <a:ext uri="{FF2B5EF4-FFF2-40B4-BE49-F238E27FC236}">
                <a16:creationId xmlns:a16="http://schemas.microsoft.com/office/drawing/2014/main" id="{96265DBD-F8D9-4A5D-94D5-1F449AE9F6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8294" y="4376749"/>
            <a:ext cx="5104424" cy="1433147"/>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E10B3640-7B30-4C02-927C-09DAC77A2EAC}"/>
              </a:ext>
            </a:extLst>
          </p:cNvPr>
          <p:cNvSpPr/>
          <p:nvPr/>
        </p:nvSpPr>
        <p:spPr>
          <a:xfrm flipV="1">
            <a:off x="6763359" y="4695091"/>
            <a:ext cx="3532434" cy="536332"/>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969DB170-4933-4D92-A13A-B40EE28A80CA}"/>
              </a:ext>
            </a:extLst>
          </p:cNvPr>
          <p:cNvSpPr/>
          <p:nvPr/>
        </p:nvSpPr>
        <p:spPr>
          <a:xfrm>
            <a:off x="1600201" y="2498072"/>
            <a:ext cx="337038" cy="32723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7" name="Oval 16">
            <a:extLst>
              <a:ext uri="{FF2B5EF4-FFF2-40B4-BE49-F238E27FC236}">
                <a16:creationId xmlns:a16="http://schemas.microsoft.com/office/drawing/2014/main" id="{949D5416-6110-4E8C-BC39-80005858A867}"/>
              </a:ext>
            </a:extLst>
          </p:cNvPr>
          <p:cNvSpPr/>
          <p:nvPr/>
        </p:nvSpPr>
        <p:spPr>
          <a:xfrm>
            <a:off x="3190406" y="5339708"/>
            <a:ext cx="337038" cy="32723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A694CDD6-8555-4198-A78E-9673C72B4903}"/>
              </a:ext>
            </a:extLst>
          </p:cNvPr>
          <p:cNvSpPr/>
          <p:nvPr/>
        </p:nvSpPr>
        <p:spPr>
          <a:xfrm>
            <a:off x="6426321" y="4454881"/>
            <a:ext cx="337038" cy="32723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19" name="Rectangle 18">
            <a:extLst>
              <a:ext uri="{FF2B5EF4-FFF2-40B4-BE49-F238E27FC236}">
                <a16:creationId xmlns:a16="http://schemas.microsoft.com/office/drawing/2014/main" id="{3143D482-904A-4287-BFF4-4CBE7C3509CA}"/>
              </a:ext>
            </a:extLst>
          </p:cNvPr>
          <p:cNvSpPr/>
          <p:nvPr/>
        </p:nvSpPr>
        <p:spPr>
          <a:xfrm flipV="1">
            <a:off x="10004121" y="4439831"/>
            <a:ext cx="337039" cy="25526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15BD547E-7EBC-4566-80F9-49AF09FB875F}"/>
              </a:ext>
            </a:extLst>
          </p:cNvPr>
          <p:cNvSpPr/>
          <p:nvPr/>
        </p:nvSpPr>
        <p:spPr>
          <a:xfrm>
            <a:off x="9710616" y="4203335"/>
            <a:ext cx="337038" cy="32723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Tree>
    <p:extLst>
      <p:ext uri="{BB962C8B-B14F-4D97-AF65-F5344CB8AC3E}">
        <p14:creationId xmlns:p14="http://schemas.microsoft.com/office/powerpoint/2010/main" val="2488861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B3AC415-F1A2-45F6-9567-516AA5C788E5}"/>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Summary in Excel Format – Internet Explorer</a:t>
            </a:r>
          </a:p>
        </p:txBody>
      </p:sp>
      <p:pic>
        <p:nvPicPr>
          <p:cNvPr id="9" name="Picture 8">
            <a:extLst>
              <a:ext uri="{FF2B5EF4-FFF2-40B4-BE49-F238E27FC236}">
                <a16:creationId xmlns:a16="http://schemas.microsoft.com/office/drawing/2014/main" id="{6C104128-C944-4A72-839C-39EA51864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865" y="1889241"/>
            <a:ext cx="5477608" cy="1293896"/>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D168BA04-7A2C-4891-B76A-5972D9908DDC}"/>
              </a:ext>
            </a:extLst>
          </p:cNvPr>
          <p:cNvSpPr/>
          <p:nvPr/>
        </p:nvSpPr>
        <p:spPr>
          <a:xfrm flipV="1">
            <a:off x="876360" y="2767401"/>
            <a:ext cx="802971" cy="221983"/>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CC0124FC-0E36-4EC2-880A-4C8EE387C75F}"/>
              </a:ext>
            </a:extLst>
          </p:cNvPr>
          <p:cNvSpPr/>
          <p:nvPr/>
        </p:nvSpPr>
        <p:spPr>
          <a:xfrm>
            <a:off x="1600201" y="2498072"/>
            <a:ext cx="337038" cy="32723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pic>
        <p:nvPicPr>
          <p:cNvPr id="2" name="Picture 1">
            <a:extLst>
              <a:ext uri="{FF2B5EF4-FFF2-40B4-BE49-F238E27FC236}">
                <a16:creationId xmlns:a16="http://schemas.microsoft.com/office/drawing/2014/main" id="{E477D4A3-374F-4ABC-9D46-22F3616EC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7845" y="3429000"/>
            <a:ext cx="3209017" cy="2546839"/>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11229A2-B485-4216-B407-B273E8CAB9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2529" y="3462330"/>
            <a:ext cx="4831107" cy="2513509"/>
          </a:xfrm>
          <a:prstGeom prst="rect">
            <a:avLst/>
          </a:prstGeom>
          <a:ln>
            <a:solidFill>
              <a:schemeClr val="tx1"/>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42B0375A-2D9D-4CCE-9948-0C3A332092A5}"/>
              </a:ext>
            </a:extLst>
          </p:cNvPr>
          <p:cNvSpPr/>
          <p:nvPr/>
        </p:nvSpPr>
        <p:spPr>
          <a:xfrm>
            <a:off x="788865" y="875115"/>
            <a:ext cx="10957658"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To open a report in Excel format using Firefox, remember to follow the same steps to access reports. Once a Point of View for the data the report should contain, select the Excel option from the Version drop-down. </a:t>
            </a:r>
          </a:p>
        </p:txBody>
      </p:sp>
      <p:sp>
        <p:nvSpPr>
          <p:cNvPr id="17" name="Rectangle 16">
            <a:extLst>
              <a:ext uri="{FF2B5EF4-FFF2-40B4-BE49-F238E27FC236}">
                <a16:creationId xmlns:a16="http://schemas.microsoft.com/office/drawing/2014/main" id="{7E3137B9-A7E5-4C26-9611-969FD9304E2B}"/>
              </a:ext>
            </a:extLst>
          </p:cNvPr>
          <p:cNvSpPr/>
          <p:nvPr/>
        </p:nvSpPr>
        <p:spPr>
          <a:xfrm flipV="1">
            <a:off x="1352977" y="4429146"/>
            <a:ext cx="2304623" cy="459376"/>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4767FEF-E9BC-402C-A525-54F0B47EEC02}"/>
              </a:ext>
            </a:extLst>
          </p:cNvPr>
          <p:cNvSpPr/>
          <p:nvPr/>
        </p:nvSpPr>
        <p:spPr>
          <a:xfrm>
            <a:off x="3489081" y="4186255"/>
            <a:ext cx="337038" cy="32723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19" name="Rectangle 18">
            <a:extLst>
              <a:ext uri="{FF2B5EF4-FFF2-40B4-BE49-F238E27FC236}">
                <a16:creationId xmlns:a16="http://schemas.microsoft.com/office/drawing/2014/main" id="{11B3B8FB-148F-43BB-BD5F-00CE77D7313D}"/>
              </a:ext>
            </a:extLst>
          </p:cNvPr>
          <p:cNvSpPr/>
          <p:nvPr/>
        </p:nvSpPr>
        <p:spPr>
          <a:xfrm>
            <a:off x="6763359" y="1560123"/>
            <a:ext cx="4983164" cy="1477328"/>
          </a:xfrm>
          <a:prstGeom prst="rect">
            <a:avLst/>
          </a:prstGeom>
        </p:spPr>
        <p:txBody>
          <a:bodyPr wrap="square">
            <a:spAutoFit/>
          </a:bodyPr>
          <a:lstStyle/>
          <a:p>
            <a:r>
              <a:rPr lang="en-US" kern="0" dirty="0">
                <a:solidFill>
                  <a:srgbClr val="000000"/>
                </a:solidFill>
                <a:latin typeface="Arial Narrow"/>
                <a:ea typeface="ＭＳ Ｐゴシック" pitchFamily="-106" charset="-128"/>
              </a:rPr>
              <a:t>In a similar fashion to Firefox, Internet Explorer will open a </a:t>
            </a:r>
            <a:r>
              <a:rPr lang="en-US" b="1" kern="0" dirty="0">
                <a:solidFill>
                  <a:srgbClr val="000000"/>
                </a:solidFill>
                <a:latin typeface="Arial Narrow"/>
                <a:ea typeface="ＭＳ Ｐゴシック" pitchFamily="-106" charset="-128"/>
              </a:rPr>
              <a:t>“What do you want to do” </a:t>
            </a:r>
            <a:r>
              <a:rPr lang="en-US" kern="0" dirty="0">
                <a:solidFill>
                  <a:srgbClr val="000000"/>
                </a:solidFill>
                <a:latin typeface="Arial Narrow"/>
                <a:ea typeface="ＭＳ Ｐゴシック" pitchFamily="-106" charset="-128"/>
              </a:rPr>
              <a:t>pop up. </a:t>
            </a:r>
          </a:p>
          <a:p>
            <a:pPr marL="342900" indent="-342900">
              <a:buFont typeface="+mj-lt"/>
              <a:buAutoNum type="arabicPeriod"/>
            </a:pPr>
            <a:r>
              <a:rPr lang="en-US" kern="0" dirty="0">
                <a:solidFill>
                  <a:srgbClr val="000000"/>
                </a:solidFill>
                <a:latin typeface="Arial Narrow"/>
                <a:ea typeface="ＭＳ Ｐゴシック" pitchFamily="-106" charset="-128"/>
              </a:rPr>
              <a:t>Select Excel on the File Format option. </a:t>
            </a:r>
          </a:p>
          <a:p>
            <a:pPr marL="342900" indent="-342900">
              <a:buFont typeface="+mj-lt"/>
              <a:buAutoNum type="arabicPeriod"/>
            </a:pPr>
            <a:r>
              <a:rPr lang="en-US" kern="0" dirty="0">
                <a:solidFill>
                  <a:srgbClr val="000000"/>
                </a:solidFill>
                <a:latin typeface="Arial Narrow"/>
                <a:ea typeface="ＭＳ Ｐゴシック" pitchFamily="-106" charset="-128"/>
              </a:rPr>
              <a:t>Click on </a:t>
            </a:r>
            <a:r>
              <a:rPr lang="en-US" b="1" kern="0" dirty="0">
                <a:solidFill>
                  <a:srgbClr val="000000"/>
                </a:solidFill>
                <a:latin typeface="Arial Narrow"/>
                <a:ea typeface="ＭＳ Ｐゴシック" pitchFamily="-106" charset="-128"/>
              </a:rPr>
              <a:t>Open</a:t>
            </a:r>
            <a:r>
              <a:rPr lang="en-US" kern="0" dirty="0">
                <a:solidFill>
                  <a:srgbClr val="000000"/>
                </a:solidFill>
                <a:latin typeface="Arial Narrow"/>
                <a:ea typeface="ＭＳ Ｐゴシック" pitchFamily="-106" charset="-128"/>
              </a:rPr>
              <a:t> and the Excel report should open automatically. </a:t>
            </a:r>
          </a:p>
        </p:txBody>
      </p:sp>
    </p:spTree>
    <p:extLst>
      <p:ext uri="{BB962C8B-B14F-4D97-AF65-F5344CB8AC3E}">
        <p14:creationId xmlns:p14="http://schemas.microsoft.com/office/powerpoint/2010/main" val="119500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Expense Budget Report</a:t>
            </a:r>
          </a:p>
        </p:txBody>
      </p:sp>
      <p:sp>
        <p:nvSpPr>
          <p:cNvPr id="4" name="TextBox 3">
            <a:extLst>
              <a:ext uri="{FF2B5EF4-FFF2-40B4-BE49-F238E27FC236}">
                <a16:creationId xmlns:a16="http://schemas.microsoft.com/office/drawing/2014/main" id="{D6F75086-554B-470C-BC2A-5A8EBE79C83C}"/>
              </a:ext>
            </a:extLst>
          </p:cNvPr>
          <p:cNvSpPr txBox="1"/>
          <p:nvPr/>
        </p:nvSpPr>
        <p:spPr>
          <a:xfrm>
            <a:off x="698319" y="991285"/>
            <a:ext cx="10927558" cy="7017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access the Expense Budget report, as mentioned, follow the previous steps described. </a:t>
            </a: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form displays, select the Expense Budget Report tab and desired format, as described before.</a:t>
            </a:r>
          </a:p>
        </p:txBody>
      </p:sp>
      <p:pic>
        <p:nvPicPr>
          <p:cNvPr id="8" name="Picture 7">
            <a:extLst>
              <a:ext uri="{FF2B5EF4-FFF2-40B4-BE49-F238E27FC236}">
                <a16:creationId xmlns:a16="http://schemas.microsoft.com/office/drawing/2014/main" id="{D89DAA21-B599-42CD-B069-AC8D3D771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177" y="2015645"/>
            <a:ext cx="10767646" cy="1877140"/>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001E0DBC-FEAE-4405-BFDC-421CD9FAD71D}"/>
              </a:ext>
            </a:extLst>
          </p:cNvPr>
          <p:cNvSpPr/>
          <p:nvPr/>
        </p:nvSpPr>
        <p:spPr>
          <a:xfrm>
            <a:off x="1600201" y="2878503"/>
            <a:ext cx="1274884" cy="2691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6CB64525-759A-47EF-A24E-C9548D73DD07}"/>
              </a:ext>
            </a:extLst>
          </p:cNvPr>
          <p:cNvSpPr/>
          <p:nvPr/>
        </p:nvSpPr>
        <p:spPr>
          <a:xfrm>
            <a:off x="896816" y="3376852"/>
            <a:ext cx="1099038" cy="2016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B18D5F04-56A5-4643-99E8-E1A6F275094B}"/>
              </a:ext>
            </a:extLst>
          </p:cNvPr>
          <p:cNvSpPr/>
          <p:nvPr/>
        </p:nvSpPr>
        <p:spPr>
          <a:xfrm>
            <a:off x="896815" y="3578469"/>
            <a:ext cx="1978269" cy="31431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Graphic 12" descr="Information">
            <a:extLst>
              <a:ext uri="{FF2B5EF4-FFF2-40B4-BE49-F238E27FC236}">
                <a16:creationId xmlns:a16="http://schemas.microsoft.com/office/drawing/2014/main" id="{C5988009-27A8-4C67-A80A-C87F4589245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3129" y="4425768"/>
            <a:ext cx="477072" cy="477072"/>
          </a:xfrm>
          <a:prstGeom prst="rect">
            <a:avLst/>
          </a:prstGeom>
        </p:spPr>
      </p:pic>
      <p:sp>
        <p:nvSpPr>
          <p:cNvPr id="14" name="Rectangle 13">
            <a:extLst>
              <a:ext uri="{FF2B5EF4-FFF2-40B4-BE49-F238E27FC236}">
                <a16:creationId xmlns:a16="http://schemas.microsoft.com/office/drawing/2014/main" id="{A7975463-1273-4998-9F7E-0EDF921503B3}"/>
              </a:ext>
            </a:extLst>
          </p:cNvPr>
          <p:cNvSpPr/>
          <p:nvPr/>
        </p:nvSpPr>
        <p:spPr>
          <a:xfrm>
            <a:off x="1600201" y="4341139"/>
            <a:ext cx="7089531"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You can adjust the Point of View depending on the data needed for the report. This report requires a </a:t>
            </a:r>
            <a:r>
              <a:rPr lang="en-US" b="1" kern="0" dirty="0">
                <a:solidFill>
                  <a:srgbClr val="000000"/>
                </a:solidFill>
                <a:latin typeface="Arial Narrow"/>
                <a:ea typeface="ＭＳ Ｐゴシック" pitchFamily="-106" charset="-128"/>
              </a:rPr>
              <a:t>Department/Version/Project</a:t>
            </a:r>
            <a:r>
              <a:rPr lang="en-US" kern="0" dirty="0">
                <a:solidFill>
                  <a:srgbClr val="000000"/>
                </a:solidFill>
                <a:latin typeface="Arial Narrow"/>
                <a:ea typeface="ＭＳ Ｐゴシック" pitchFamily="-106" charset="-128"/>
              </a:rPr>
              <a:t> combination. </a:t>
            </a:r>
            <a:endParaRPr lang="en-US" dirty="0"/>
          </a:p>
        </p:txBody>
      </p:sp>
    </p:spTree>
    <p:extLst>
      <p:ext uri="{BB962C8B-B14F-4D97-AF65-F5344CB8AC3E}">
        <p14:creationId xmlns:p14="http://schemas.microsoft.com/office/powerpoint/2010/main" val="25367604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Expense Budget Report</a:t>
            </a:r>
          </a:p>
        </p:txBody>
      </p:sp>
      <p:sp>
        <p:nvSpPr>
          <p:cNvPr id="4" name="TextBox 3">
            <a:extLst>
              <a:ext uri="{FF2B5EF4-FFF2-40B4-BE49-F238E27FC236}">
                <a16:creationId xmlns:a16="http://schemas.microsoft.com/office/drawing/2014/main" id="{D6F75086-554B-470C-BC2A-5A8EBE79C83C}"/>
              </a:ext>
            </a:extLst>
          </p:cNvPr>
          <p:cNvSpPr txBox="1"/>
          <p:nvPr/>
        </p:nvSpPr>
        <p:spPr>
          <a:xfrm>
            <a:off x="698319" y="991285"/>
            <a:ext cx="1092755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report displays, depending on the format, you can now interact with it. </a:t>
            </a:r>
          </a:p>
        </p:txBody>
      </p:sp>
      <p:pic>
        <p:nvPicPr>
          <p:cNvPr id="8" name="Picture 7">
            <a:extLst>
              <a:ext uri="{FF2B5EF4-FFF2-40B4-BE49-F238E27FC236}">
                <a16:creationId xmlns:a16="http://schemas.microsoft.com/office/drawing/2014/main" id="{D89DAA21-B599-42CD-B069-AC8D3D771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177" y="1628786"/>
            <a:ext cx="9372600" cy="1721086"/>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D74FC55-BB81-4A13-A6DA-607E2EE84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138" y="2612685"/>
            <a:ext cx="7958594" cy="3368787"/>
          </a:xfrm>
          <a:prstGeom prst="rect">
            <a:avLst/>
          </a:prstGeom>
          <a:ln>
            <a:solidFill>
              <a:schemeClr val="tx1"/>
            </a:solidFill>
          </a:ln>
          <a:effectLst>
            <a:outerShdw blurRad="50800" dist="38100" dir="2700000" algn="tl" rotWithShape="0">
              <a:prstClr val="black">
                <a:alpha val="40000"/>
              </a:prstClr>
            </a:outerShdw>
          </a:effectLst>
        </p:spPr>
      </p:pic>
      <p:pic>
        <p:nvPicPr>
          <p:cNvPr id="11" name="Graphic 10" descr="Arrow: Clockwise curve">
            <a:extLst>
              <a:ext uri="{FF2B5EF4-FFF2-40B4-BE49-F238E27FC236}">
                <a16:creationId xmlns:a16="http://schemas.microsoft.com/office/drawing/2014/main" id="{F05F746B-BBB8-4E88-9B38-014F151BAA7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119496" flipH="1" flipV="1">
            <a:off x="2962739" y="1864080"/>
            <a:ext cx="1747274" cy="23800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1866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E35F08-D6A7-4437-AD1B-8379B2306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319" y="2041060"/>
            <a:ext cx="10927558" cy="1953857"/>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Report</a:t>
            </a:r>
          </a:p>
        </p:txBody>
      </p:sp>
      <p:sp>
        <p:nvSpPr>
          <p:cNvPr id="6" name="TextBox 5">
            <a:extLst>
              <a:ext uri="{FF2B5EF4-FFF2-40B4-BE49-F238E27FC236}">
                <a16:creationId xmlns:a16="http://schemas.microsoft.com/office/drawing/2014/main" id="{71129206-89E9-47F4-9912-E885DA7353D3}"/>
              </a:ext>
            </a:extLst>
          </p:cNvPr>
          <p:cNvSpPr txBox="1"/>
          <p:nvPr/>
        </p:nvSpPr>
        <p:spPr>
          <a:xfrm>
            <a:off x="698319" y="991285"/>
            <a:ext cx="10927558" cy="7017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access the Expense Budget report, as mentioned, follow the previous steps described. </a:t>
            </a: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form displays, select the Expense Budget Report tab and desired report format, as described before.   </a:t>
            </a:r>
          </a:p>
        </p:txBody>
      </p:sp>
      <p:sp>
        <p:nvSpPr>
          <p:cNvPr id="8" name="Rectangle 7">
            <a:extLst>
              <a:ext uri="{FF2B5EF4-FFF2-40B4-BE49-F238E27FC236}">
                <a16:creationId xmlns:a16="http://schemas.microsoft.com/office/drawing/2014/main" id="{6194C745-1ED8-4FB6-97CA-53CA28C7E8B5}"/>
              </a:ext>
            </a:extLst>
          </p:cNvPr>
          <p:cNvSpPr/>
          <p:nvPr/>
        </p:nvSpPr>
        <p:spPr>
          <a:xfrm>
            <a:off x="2760785" y="2900999"/>
            <a:ext cx="940776" cy="2993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A5AE7F81-EBB2-4A4E-AA71-F68FE89011A4}"/>
              </a:ext>
            </a:extLst>
          </p:cNvPr>
          <p:cNvSpPr/>
          <p:nvPr/>
        </p:nvSpPr>
        <p:spPr>
          <a:xfrm>
            <a:off x="879231" y="3429000"/>
            <a:ext cx="1134208" cy="2016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04D12059-C139-4917-B454-6AF5B48220A4}"/>
              </a:ext>
            </a:extLst>
          </p:cNvPr>
          <p:cNvSpPr/>
          <p:nvPr/>
        </p:nvSpPr>
        <p:spPr>
          <a:xfrm>
            <a:off x="879231" y="3630617"/>
            <a:ext cx="3270738" cy="3643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descr="Information">
            <a:extLst>
              <a:ext uri="{FF2B5EF4-FFF2-40B4-BE49-F238E27FC236}">
                <a16:creationId xmlns:a16="http://schemas.microsoft.com/office/drawing/2014/main" id="{64C39CF1-9A35-4D0B-9CC0-8472A57E873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3129" y="4425768"/>
            <a:ext cx="477072" cy="477072"/>
          </a:xfrm>
          <a:prstGeom prst="rect">
            <a:avLst/>
          </a:prstGeom>
        </p:spPr>
      </p:pic>
      <p:sp>
        <p:nvSpPr>
          <p:cNvPr id="12" name="Rectangle 11">
            <a:extLst>
              <a:ext uri="{FF2B5EF4-FFF2-40B4-BE49-F238E27FC236}">
                <a16:creationId xmlns:a16="http://schemas.microsoft.com/office/drawing/2014/main" id="{212B51E7-E7D9-45B9-8E1E-33F7864DBE60}"/>
              </a:ext>
            </a:extLst>
          </p:cNvPr>
          <p:cNvSpPr/>
          <p:nvPr/>
        </p:nvSpPr>
        <p:spPr>
          <a:xfrm>
            <a:off x="1600201" y="4341139"/>
            <a:ext cx="7089531"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You can adjust the Point of View depending on the data needed for the report. This report requires a </a:t>
            </a:r>
            <a:r>
              <a:rPr lang="en-US" b="1" kern="0" dirty="0">
                <a:solidFill>
                  <a:srgbClr val="000000"/>
                </a:solidFill>
                <a:latin typeface="Arial Narrow"/>
                <a:ea typeface="ＭＳ Ｐゴシック" pitchFamily="-106" charset="-128"/>
              </a:rPr>
              <a:t>Version/Department/Fund/Program/Project</a:t>
            </a:r>
            <a:r>
              <a:rPr lang="en-US" kern="0" dirty="0">
                <a:solidFill>
                  <a:srgbClr val="000000"/>
                </a:solidFill>
                <a:latin typeface="Arial Narrow"/>
                <a:ea typeface="ＭＳ Ｐゴシック" pitchFamily="-106" charset="-128"/>
              </a:rPr>
              <a:t> combination. </a:t>
            </a:r>
            <a:endParaRPr lang="en-US" dirty="0"/>
          </a:p>
        </p:txBody>
      </p:sp>
    </p:spTree>
    <p:extLst>
      <p:ext uri="{BB962C8B-B14F-4D97-AF65-F5344CB8AC3E}">
        <p14:creationId xmlns:p14="http://schemas.microsoft.com/office/powerpoint/2010/main" val="285550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Inserting a Wedge</a:t>
            </a:r>
          </a:p>
        </p:txBody>
      </p:sp>
      <p:sp>
        <p:nvSpPr>
          <p:cNvPr id="12" name="TextBox 11">
            <a:extLst>
              <a:ext uri="{FF2B5EF4-FFF2-40B4-BE49-F238E27FC236}">
                <a16:creationId xmlns:a16="http://schemas.microsoft.com/office/drawing/2014/main" id="{71522FD6-0B9E-4E4B-901C-616F30898278}"/>
              </a:ext>
            </a:extLst>
          </p:cNvPr>
          <p:cNvSpPr txBox="1"/>
          <p:nvPr/>
        </p:nvSpPr>
        <p:spPr>
          <a:xfrm>
            <a:off x="710711" y="1115778"/>
            <a:ext cx="10770577"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To insert a wedge select a Fund, Program, and Project with no prior year data.  </a:t>
            </a:r>
          </a:p>
        </p:txBody>
      </p:sp>
      <p:sp>
        <p:nvSpPr>
          <p:cNvPr id="17" name="TextBox 16">
            <a:extLst>
              <a:ext uri="{FF2B5EF4-FFF2-40B4-BE49-F238E27FC236}">
                <a16:creationId xmlns:a16="http://schemas.microsoft.com/office/drawing/2014/main" id="{4176467C-354A-4CF4-81C3-FECFDDC07E3E}"/>
              </a:ext>
            </a:extLst>
          </p:cNvPr>
          <p:cNvSpPr txBox="1"/>
          <p:nvPr/>
        </p:nvSpPr>
        <p:spPr>
          <a:xfrm>
            <a:off x="710711" y="4252431"/>
            <a:ext cx="10770577"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drop down and select </a:t>
            </a:r>
            <a:r>
              <a:rPr lang="en-US" b="1" kern="0" dirty="0">
                <a:solidFill>
                  <a:srgbClr val="000000"/>
                </a:solidFill>
                <a:latin typeface="Arial Narrow"/>
                <a:ea typeface="ＭＳ Ｐゴシック" pitchFamily="-106" charset="-128"/>
              </a:rPr>
              <a:t>Open Budget Accounts.  </a:t>
            </a:r>
          </a:p>
        </p:txBody>
      </p:sp>
      <p:pic>
        <p:nvPicPr>
          <p:cNvPr id="5" name="Picture 4">
            <a:extLst>
              <a:ext uri="{FF2B5EF4-FFF2-40B4-BE49-F238E27FC236}">
                <a16:creationId xmlns:a16="http://schemas.microsoft.com/office/drawing/2014/main" id="{77DC2C6A-7563-41FB-9721-BFA29EBA9B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982" y="1992383"/>
            <a:ext cx="11348033" cy="1600282"/>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73857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E35F08-D6A7-4437-AD1B-8379B2306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319" y="1601446"/>
            <a:ext cx="9188525" cy="1642916"/>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Review Report</a:t>
            </a:r>
          </a:p>
        </p:txBody>
      </p:sp>
      <p:pic>
        <p:nvPicPr>
          <p:cNvPr id="2" name="Picture 1">
            <a:extLst>
              <a:ext uri="{FF2B5EF4-FFF2-40B4-BE49-F238E27FC236}">
                <a16:creationId xmlns:a16="http://schemas.microsoft.com/office/drawing/2014/main" id="{519D057A-0703-4B11-97E1-FEE441DC8C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3581" y="2620107"/>
            <a:ext cx="8637152" cy="3257387"/>
          </a:xfrm>
          <a:prstGeom prst="rect">
            <a:avLst/>
          </a:prstGeom>
          <a:ln>
            <a:solidFill>
              <a:schemeClr val="tx1"/>
            </a:solidFill>
          </a:ln>
          <a:effectLst>
            <a:outerShdw blurRad="50800" dist="38100" dir="2700000" algn="tl" rotWithShape="0">
              <a:prstClr val="black">
                <a:alpha val="40000"/>
              </a:prstClr>
            </a:outerShdw>
          </a:effectLst>
        </p:spPr>
      </p:pic>
      <p:pic>
        <p:nvPicPr>
          <p:cNvPr id="13" name="Graphic 12" descr="Arrow: Clockwise curve">
            <a:extLst>
              <a:ext uri="{FF2B5EF4-FFF2-40B4-BE49-F238E27FC236}">
                <a16:creationId xmlns:a16="http://schemas.microsoft.com/office/drawing/2014/main" id="{7E4CA7E8-FA1D-488B-A112-A720078C7A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119496" flipH="1" flipV="1">
            <a:off x="2962739" y="1855285"/>
            <a:ext cx="1747274" cy="238004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068B2D25-527B-46BF-AFEF-4C99AB541182}"/>
              </a:ext>
            </a:extLst>
          </p:cNvPr>
          <p:cNvSpPr txBox="1"/>
          <p:nvPr/>
        </p:nvSpPr>
        <p:spPr>
          <a:xfrm>
            <a:off x="698319" y="991285"/>
            <a:ext cx="1092755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report displays, depending on the format, you can now interact with it. </a:t>
            </a:r>
          </a:p>
        </p:txBody>
      </p:sp>
    </p:spTree>
    <p:extLst>
      <p:ext uri="{BB962C8B-B14F-4D97-AF65-F5344CB8AC3E}">
        <p14:creationId xmlns:p14="http://schemas.microsoft.com/office/powerpoint/2010/main" val="3968496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Salary Review Report</a:t>
            </a:r>
          </a:p>
        </p:txBody>
      </p:sp>
      <p:sp>
        <p:nvSpPr>
          <p:cNvPr id="6" name="TextBox 5">
            <a:extLst>
              <a:ext uri="{FF2B5EF4-FFF2-40B4-BE49-F238E27FC236}">
                <a16:creationId xmlns:a16="http://schemas.microsoft.com/office/drawing/2014/main" id="{89A5E30A-6247-4A59-AD5E-594006329A7A}"/>
              </a:ext>
            </a:extLst>
          </p:cNvPr>
          <p:cNvSpPr txBox="1"/>
          <p:nvPr/>
        </p:nvSpPr>
        <p:spPr>
          <a:xfrm>
            <a:off x="698319" y="991285"/>
            <a:ext cx="10927558" cy="7017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access the Salary Review report, as mentioned, follow the previous steps described. </a:t>
            </a: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form displays, select the Salary Review tab and desired file format, as described before.</a:t>
            </a:r>
          </a:p>
        </p:txBody>
      </p:sp>
      <p:pic>
        <p:nvPicPr>
          <p:cNvPr id="8" name="Picture 7">
            <a:extLst>
              <a:ext uri="{FF2B5EF4-FFF2-40B4-BE49-F238E27FC236}">
                <a16:creationId xmlns:a16="http://schemas.microsoft.com/office/drawing/2014/main" id="{BA065D39-C841-4017-A76E-D74F7E7C1F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360" y="1933763"/>
            <a:ext cx="10014439" cy="3865317"/>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B9DE191-0EF6-4103-8FD9-A9346A4C2F68}"/>
              </a:ext>
            </a:extLst>
          </p:cNvPr>
          <p:cNvSpPr/>
          <p:nvPr/>
        </p:nvSpPr>
        <p:spPr>
          <a:xfrm>
            <a:off x="3600450" y="2716360"/>
            <a:ext cx="778119" cy="2818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56D28D00-CA85-4344-AEA2-FC970B6277BF}"/>
              </a:ext>
            </a:extLst>
          </p:cNvPr>
          <p:cNvSpPr/>
          <p:nvPr/>
        </p:nvSpPr>
        <p:spPr>
          <a:xfrm>
            <a:off x="1068265" y="3182815"/>
            <a:ext cx="1134208" cy="2016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092189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Salary Review Report</a:t>
            </a:r>
          </a:p>
        </p:txBody>
      </p:sp>
      <p:pic>
        <p:nvPicPr>
          <p:cNvPr id="4" name="Picture 3">
            <a:extLst>
              <a:ext uri="{FF2B5EF4-FFF2-40B4-BE49-F238E27FC236}">
                <a16:creationId xmlns:a16="http://schemas.microsoft.com/office/drawing/2014/main" id="{DB0B78E8-5E0F-414A-A7DF-EB5D65C5A6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5751" y="975946"/>
            <a:ext cx="10014439" cy="3126219"/>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E9A59CD-65EA-4433-B166-39CDDDD9684C}"/>
              </a:ext>
            </a:extLst>
          </p:cNvPr>
          <p:cNvSpPr/>
          <p:nvPr/>
        </p:nvSpPr>
        <p:spPr>
          <a:xfrm>
            <a:off x="1674932" y="4469606"/>
            <a:ext cx="9056076"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In this example, the form is displayed under a PDF format. Remember that PDF file formats allow the use to print the form directly! </a:t>
            </a:r>
            <a:endParaRPr lang="en-US" dirty="0"/>
          </a:p>
        </p:txBody>
      </p:sp>
      <p:cxnSp>
        <p:nvCxnSpPr>
          <p:cNvPr id="11" name="Straight Arrow Connector 10">
            <a:extLst>
              <a:ext uri="{FF2B5EF4-FFF2-40B4-BE49-F238E27FC236}">
                <a16:creationId xmlns:a16="http://schemas.microsoft.com/office/drawing/2014/main" id="{0775B69A-0261-4660-964A-ACE5E8B7C63D}"/>
              </a:ext>
            </a:extLst>
          </p:cNvPr>
          <p:cNvCxnSpPr>
            <a:cxnSpLocks/>
          </p:cNvCxnSpPr>
          <p:nvPr/>
        </p:nvCxnSpPr>
        <p:spPr>
          <a:xfrm flipV="1">
            <a:off x="9988062" y="2382715"/>
            <a:ext cx="167053" cy="2086891"/>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8927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Summary by Program</a:t>
            </a:r>
          </a:p>
        </p:txBody>
      </p:sp>
      <p:sp>
        <p:nvSpPr>
          <p:cNvPr id="4" name="TextBox 3">
            <a:extLst>
              <a:ext uri="{FF2B5EF4-FFF2-40B4-BE49-F238E27FC236}">
                <a16:creationId xmlns:a16="http://schemas.microsoft.com/office/drawing/2014/main" id="{35A23DFA-395A-4E5B-B2CD-AE9EAFEA6497}"/>
              </a:ext>
            </a:extLst>
          </p:cNvPr>
          <p:cNvSpPr txBox="1"/>
          <p:nvPr/>
        </p:nvSpPr>
        <p:spPr>
          <a:xfrm>
            <a:off x="698319" y="991285"/>
            <a:ext cx="1092755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Like all reports, the Summary by Program report is opened following the same steps.</a:t>
            </a:r>
          </a:p>
        </p:txBody>
      </p:sp>
      <p:pic>
        <p:nvPicPr>
          <p:cNvPr id="5" name="Picture 4">
            <a:extLst>
              <a:ext uri="{FF2B5EF4-FFF2-40B4-BE49-F238E27FC236}">
                <a16:creationId xmlns:a16="http://schemas.microsoft.com/office/drawing/2014/main" id="{F32263DB-73D7-4969-9AFF-946F4532F1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5088" y="1508022"/>
            <a:ext cx="9701824" cy="4540367"/>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EB3D49C-37A3-49DD-8128-D9FA35978269}"/>
              </a:ext>
            </a:extLst>
          </p:cNvPr>
          <p:cNvSpPr/>
          <p:nvPr/>
        </p:nvSpPr>
        <p:spPr>
          <a:xfrm>
            <a:off x="4611565" y="2311916"/>
            <a:ext cx="1121019" cy="2730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CF1FC6C1-F7EC-4016-9F69-3894E3F7D2A5}"/>
              </a:ext>
            </a:extLst>
          </p:cNvPr>
          <p:cNvSpPr/>
          <p:nvPr/>
        </p:nvSpPr>
        <p:spPr>
          <a:xfrm>
            <a:off x="1367204" y="2725618"/>
            <a:ext cx="1121019" cy="2730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5929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Summary by Fund</a:t>
            </a:r>
          </a:p>
        </p:txBody>
      </p:sp>
      <p:pic>
        <p:nvPicPr>
          <p:cNvPr id="4" name="Picture 3">
            <a:extLst>
              <a:ext uri="{FF2B5EF4-FFF2-40B4-BE49-F238E27FC236}">
                <a16:creationId xmlns:a16="http://schemas.microsoft.com/office/drawing/2014/main" id="{5FB7B1AB-DBFB-4202-8098-583FF7BD27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591" y="1489570"/>
            <a:ext cx="10040817" cy="4693833"/>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9115D887-B015-4C10-B1BD-A7A5FACC9D88}"/>
              </a:ext>
            </a:extLst>
          </p:cNvPr>
          <p:cNvSpPr/>
          <p:nvPr/>
        </p:nvSpPr>
        <p:spPr>
          <a:xfrm>
            <a:off x="5526697" y="2267955"/>
            <a:ext cx="1121019" cy="2730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6B8286B7-84EA-4867-9DB7-FA30EECF7F71}"/>
              </a:ext>
            </a:extLst>
          </p:cNvPr>
          <p:cNvSpPr/>
          <p:nvPr/>
        </p:nvSpPr>
        <p:spPr>
          <a:xfrm>
            <a:off x="1182566" y="2716826"/>
            <a:ext cx="1121019" cy="2730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F46C12AA-B25A-4D60-9BF9-CD98CEE649BF}"/>
              </a:ext>
            </a:extLst>
          </p:cNvPr>
          <p:cNvSpPr txBox="1"/>
          <p:nvPr/>
        </p:nvSpPr>
        <p:spPr>
          <a:xfrm>
            <a:off x="698319" y="991285"/>
            <a:ext cx="1092755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Like all reports, the Summary by Fund report is opened following the same steps.</a:t>
            </a:r>
          </a:p>
        </p:txBody>
      </p:sp>
    </p:spTree>
    <p:extLst>
      <p:ext uri="{BB962C8B-B14F-4D97-AF65-F5344CB8AC3E}">
        <p14:creationId xmlns:p14="http://schemas.microsoft.com/office/powerpoint/2010/main" val="2315677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Summary by Program and Fund</a:t>
            </a:r>
          </a:p>
        </p:txBody>
      </p:sp>
      <p:pic>
        <p:nvPicPr>
          <p:cNvPr id="5" name="Picture 4">
            <a:extLst>
              <a:ext uri="{FF2B5EF4-FFF2-40B4-BE49-F238E27FC236}">
                <a16:creationId xmlns:a16="http://schemas.microsoft.com/office/drawing/2014/main" id="{AE83ABAB-E1E8-4A44-A0CA-A1A1D12CD2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898" y="1390162"/>
            <a:ext cx="10130204" cy="4810588"/>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CBD4F13-E07D-4B49-A7C7-E6C8B95710EA}"/>
              </a:ext>
            </a:extLst>
          </p:cNvPr>
          <p:cNvSpPr/>
          <p:nvPr/>
        </p:nvSpPr>
        <p:spPr>
          <a:xfrm>
            <a:off x="6511436" y="2215202"/>
            <a:ext cx="1612656" cy="29060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17E44DEA-378F-488F-A907-BA337C7BDF72}"/>
              </a:ext>
            </a:extLst>
          </p:cNvPr>
          <p:cNvSpPr/>
          <p:nvPr/>
        </p:nvSpPr>
        <p:spPr>
          <a:xfrm>
            <a:off x="1147397" y="2664073"/>
            <a:ext cx="1121019" cy="2730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851073E8-AFD1-4402-A819-463A2AB226E6}"/>
              </a:ext>
            </a:extLst>
          </p:cNvPr>
          <p:cNvSpPr txBox="1"/>
          <p:nvPr/>
        </p:nvSpPr>
        <p:spPr>
          <a:xfrm>
            <a:off x="698319" y="991285"/>
            <a:ext cx="1092755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Like all reports, the Summary by Program and Fund report is opened following the same steps.</a:t>
            </a:r>
          </a:p>
        </p:txBody>
      </p:sp>
    </p:spTree>
    <p:extLst>
      <p:ext uri="{BB962C8B-B14F-4D97-AF65-F5344CB8AC3E}">
        <p14:creationId xmlns:p14="http://schemas.microsoft.com/office/powerpoint/2010/main" val="2352691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vs Actual</a:t>
            </a:r>
          </a:p>
        </p:txBody>
      </p:sp>
      <p:pic>
        <p:nvPicPr>
          <p:cNvPr id="4" name="Picture 3">
            <a:extLst>
              <a:ext uri="{FF2B5EF4-FFF2-40B4-BE49-F238E27FC236}">
                <a16:creationId xmlns:a16="http://schemas.microsoft.com/office/drawing/2014/main" id="{F00FE046-5295-4FDB-B938-A00F3AA609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7397" y="1438273"/>
            <a:ext cx="9879623" cy="4740692"/>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AE0B3F1-31FB-47DD-AC83-8F361FD552AB}"/>
              </a:ext>
            </a:extLst>
          </p:cNvPr>
          <p:cNvSpPr txBox="1"/>
          <p:nvPr/>
        </p:nvSpPr>
        <p:spPr>
          <a:xfrm>
            <a:off x="698319" y="991285"/>
            <a:ext cx="1092755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Like all reports, the Budget and Actual report is opened following the same steps.</a:t>
            </a:r>
          </a:p>
        </p:txBody>
      </p:sp>
      <p:sp>
        <p:nvSpPr>
          <p:cNvPr id="6" name="Rectangle 5">
            <a:extLst>
              <a:ext uri="{FF2B5EF4-FFF2-40B4-BE49-F238E27FC236}">
                <a16:creationId xmlns:a16="http://schemas.microsoft.com/office/drawing/2014/main" id="{97329402-B394-43CC-9BC0-E6BF0CDC257E}"/>
              </a:ext>
            </a:extLst>
          </p:cNvPr>
          <p:cNvSpPr/>
          <p:nvPr/>
        </p:nvSpPr>
        <p:spPr>
          <a:xfrm>
            <a:off x="7935790" y="2259164"/>
            <a:ext cx="970818" cy="2642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0DDD3E83-4770-4323-854D-37F38D461280}"/>
              </a:ext>
            </a:extLst>
          </p:cNvPr>
          <p:cNvSpPr/>
          <p:nvPr/>
        </p:nvSpPr>
        <p:spPr>
          <a:xfrm>
            <a:off x="1252905" y="2664074"/>
            <a:ext cx="1121019" cy="2730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57742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90A95E0-229D-4152-A899-B615625AFEDD}"/>
              </a:ext>
            </a:extLst>
          </p:cNvPr>
          <p:cNvSpPr txBox="1">
            <a:spLocks noChangeArrowheads="1"/>
          </p:cNvSpPr>
          <p:nvPr/>
        </p:nvSpPr>
        <p:spPr>
          <a:xfrm>
            <a:off x="344128" y="2880360"/>
            <a:ext cx="1151357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Knowledge Check – Reports</a:t>
            </a:r>
          </a:p>
        </p:txBody>
      </p:sp>
    </p:spTree>
    <p:extLst>
      <p:ext uri="{BB962C8B-B14F-4D97-AF65-F5344CB8AC3E}">
        <p14:creationId xmlns:p14="http://schemas.microsoft.com/office/powerpoint/2010/main" val="22028551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id="{6B54F211-F313-41A4-86AA-ABA2DD97147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Course Summary</a:t>
            </a:r>
          </a:p>
        </p:txBody>
      </p:sp>
    </p:spTree>
    <p:custDataLst>
      <p:tags r:id="rId1"/>
    </p:custDataLst>
    <p:extLst>
      <p:ext uri="{BB962C8B-B14F-4D97-AF65-F5344CB8AC3E}">
        <p14:creationId xmlns:p14="http://schemas.microsoft.com/office/powerpoint/2010/main" val="3944192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7737" y="995084"/>
            <a:ext cx="8747759" cy="3170099"/>
          </a:xfrm>
          <a:prstGeom prst="rect">
            <a:avLst/>
          </a:prstGeom>
          <a:noFill/>
        </p:spPr>
        <p:txBody>
          <a:bodyPr wrap="square" rtlCol="0">
            <a:spAutoFit/>
          </a:bodyPr>
          <a:lstStyle/>
          <a:p>
            <a:r>
              <a:rPr lang="en-US" sz="2000" dirty="0">
                <a:latin typeface="Arial Narrow" panose="020B0606020202030204" pitchFamily="34" charset="0"/>
              </a:rPr>
              <a:t>In this course, you have been introduced to the UW Planning and Budgeting process and how to perform budgeting tasks within the PlanUW system. </a:t>
            </a:r>
          </a:p>
          <a:p>
            <a:endParaRPr lang="en-US" sz="2000" dirty="0">
              <a:latin typeface="Arial Narrow" panose="020B0606020202030204" pitchFamily="34" charset="0"/>
            </a:endParaRPr>
          </a:p>
          <a:p>
            <a:r>
              <a:rPr lang="en-US" sz="2000" dirty="0">
                <a:latin typeface="Arial Narrow" panose="020B0606020202030204" pitchFamily="34" charset="0"/>
              </a:rPr>
              <a:t>You have learned about:</a:t>
            </a:r>
          </a:p>
          <a:p>
            <a:pPr marL="914400"/>
            <a:endParaRPr lang="en-US" sz="2000" dirty="0">
              <a:latin typeface="Arial Narrow" panose="020B0606020202030204" pitchFamily="34" charset="0"/>
            </a:endParaRPr>
          </a:p>
          <a:p>
            <a:pPr marL="914400"/>
            <a:r>
              <a:rPr lang="en-US" sz="2000" dirty="0">
                <a:latin typeface="Arial Narrow" panose="020B0606020202030204" pitchFamily="34" charset="0"/>
              </a:rPr>
              <a:t>The UW Budget Process and Timeline</a:t>
            </a:r>
          </a:p>
          <a:p>
            <a:pPr marL="914400"/>
            <a:endParaRPr lang="en-US" sz="2000" dirty="0">
              <a:latin typeface="Arial Narrow" panose="020B0606020202030204" pitchFamily="34" charset="0"/>
            </a:endParaRPr>
          </a:p>
          <a:p>
            <a:pPr marL="914400"/>
            <a:r>
              <a:rPr lang="en-US" sz="2000" dirty="0">
                <a:latin typeface="Arial Narrow" panose="020B0606020202030204" pitchFamily="34" charset="0"/>
              </a:rPr>
              <a:t>A review of the PlanUW System</a:t>
            </a:r>
          </a:p>
          <a:p>
            <a:pPr marL="914400"/>
            <a:endParaRPr lang="en-US" sz="2000" dirty="0">
              <a:latin typeface="Arial Narrow" panose="020B0606020202030204" pitchFamily="34" charset="0"/>
            </a:endParaRPr>
          </a:p>
          <a:p>
            <a:pPr marL="914400"/>
            <a:r>
              <a:rPr lang="en-US" sz="2000" dirty="0">
                <a:latin typeface="Arial Narrow" panose="020B0606020202030204" pitchFamily="34" charset="0"/>
              </a:rPr>
              <a:t>How to complete budgeting tasks in PlanUW</a:t>
            </a:r>
          </a:p>
        </p:txBody>
      </p:sp>
      <p:pic>
        <p:nvPicPr>
          <p:cNvPr id="9" name="Graphic 8" descr="Monthly calendar">
            <a:extLst>
              <a:ext uri="{FF2B5EF4-FFF2-40B4-BE49-F238E27FC236}">
                <a16:creationId xmlns:a16="http://schemas.microsoft.com/office/drawing/2014/main" id="{6D4D4B0A-31D6-4C22-9727-2DD4C60B16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9037" y="2375049"/>
            <a:ext cx="607695" cy="607695"/>
          </a:xfrm>
          <a:prstGeom prst="rect">
            <a:avLst/>
          </a:prstGeom>
          <a:effectLst>
            <a:outerShdw blurRad="50800" dist="38100" dir="2700000" algn="tl" rotWithShape="0">
              <a:prstClr val="black">
                <a:alpha val="40000"/>
              </a:prstClr>
            </a:outerShdw>
          </a:effectLst>
        </p:spPr>
      </p:pic>
      <p:pic>
        <p:nvPicPr>
          <p:cNvPr id="11" name="Graphic 10" descr="Cloud">
            <a:extLst>
              <a:ext uri="{FF2B5EF4-FFF2-40B4-BE49-F238E27FC236}">
                <a16:creationId xmlns:a16="http://schemas.microsoft.com/office/drawing/2014/main" id="{6F65BCDC-5540-4167-8CF7-5C9E5774011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037" y="2982744"/>
            <a:ext cx="607695" cy="607695"/>
          </a:xfrm>
          <a:prstGeom prst="rect">
            <a:avLst/>
          </a:prstGeom>
          <a:effectLst>
            <a:outerShdw blurRad="50800" dist="38100" dir="2700000" algn="tl" rotWithShape="0">
              <a:prstClr val="black">
                <a:alpha val="40000"/>
              </a:prstClr>
            </a:outerShdw>
          </a:effectLst>
        </p:spPr>
      </p:pic>
      <p:pic>
        <p:nvPicPr>
          <p:cNvPr id="13" name="Graphic 12" descr="Calculator">
            <a:extLst>
              <a:ext uri="{FF2B5EF4-FFF2-40B4-BE49-F238E27FC236}">
                <a16:creationId xmlns:a16="http://schemas.microsoft.com/office/drawing/2014/main" id="{9C179B2B-B290-4AF3-9602-653AEBA1456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5583" y="3595028"/>
            <a:ext cx="607695" cy="607695"/>
          </a:xfrm>
          <a:prstGeom prst="rect">
            <a:avLst/>
          </a:prstGeom>
          <a:effectLst>
            <a:outerShdw blurRad="50800" dist="38100" dir="2700000" algn="tl" rotWithShape="0">
              <a:prstClr val="black">
                <a:alpha val="40000"/>
              </a:prstClr>
            </a:outerShdw>
          </a:effectLst>
        </p:spPr>
      </p:pic>
      <p:sp>
        <p:nvSpPr>
          <p:cNvPr id="15" name="Rectangle 4">
            <a:extLst>
              <a:ext uri="{FF2B5EF4-FFF2-40B4-BE49-F238E27FC236}">
                <a16:creationId xmlns:a16="http://schemas.microsoft.com/office/drawing/2014/main" id="{F4CB31E2-EE46-4D8D-91DC-FACB6D5B239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Completed Course Objectives</a:t>
            </a:r>
          </a:p>
        </p:txBody>
      </p:sp>
      <p:pic>
        <p:nvPicPr>
          <p:cNvPr id="10" name="Graphic 9" descr="Checkmark">
            <a:extLst>
              <a:ext uri="{FF2B5EF4-FFF2-40B4-BE49-F238E27FC236}">
                <a16:creationId xmlns:a16="http://schemas.microsoft.com/office/drawing/2014/main" id="{CB0F244C-26A9-41D6-982D-AAC9B2C091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391400" y="2133600"/>
            <a:ext cx="1752600" cy="17526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5622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Input Process – Inserting a Wedge</a:t>
            </a:r>
          </a:p>
        </p:txBody>
      </p:sp>
      <p:sp>
        <p:nvSpPr>
          <p:cNvPr id="12" name="TextBox 11">
            <a:extLst>
              <a:ext uri="{FF2B5EF4-FFF2-40B4-BE49-F238E27FC236}">
                <a16:creationId xmlns:a16="http://schemas.microsoft.com/office/drawing/2014/main" id="{71522FD6-0B9E-4E4B-901C-616F30898278}"/>
              </a:ext>
            </a:extLst>
          </p:cNvPr>
          <p:cNvSpPr txBox="1"/>
          <p:nvPr/>
        </p:nvSpPr>
        <p:spPr>
          <a:xfrm>
            <a:off x="5986097" y="2848570"/>
            <a:ext cx="5801452" cy="2308324"/>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Begin the process of finding the desired Department where the wedge will be inserted by:</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the metadata drop down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the correct Department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endParaRPr lang="en-US"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Confirm that the Department selected is displayed, Click on </a:t>
            </a:r>
            <a:r>
              <a:rPr lang="en-US" b="1" kern="0" dirty="0">
                <a:solidFill>
                  <a:srgbClr val="000000"/>
                </a:solidFill>
                <a:latin typeface="Arial Narrow"/>
                <a:ea typeface="ＭＳ Ｐゴシック" pitchFamily="-106" charset="-128"/>
              </a:rPr>
              <a:t>Launch</a:t>
            </a:r>
          </a:p>
        </p:txBody>
      </p:sp>
      <p:pic>
        <p:nvPicPr>
          <p:cNvPr id="3" name="Picture 2">
            <a:extLst>
              <a:ext uri="{FF2B5EF4-FFF2-40B4-BE49-F238E27FC236}">
                <a16:creationId xmlns:a16="http://schemas.microsoft.com/office/drawing/2014/main" id="{EE24917C-8064-40B2-B080-AAAD7AB81E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151" y="1015471"/>
            <a:ext cx="5174477" cy="968408"/>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2CBD6DF-4C14-4667-A6D2-C577028CAD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844" y="2393983"/>
            <a:ext cx="5472031" cy="3448546"/>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384D3BB-51EF-45BE-8E98-ED04F7C768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2723" y="1023785"/>
            <a:ext cx="6005240" cy="96840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52483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219C60-8FCE-4C37-8FA4-C052D359B43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Support and Resources</a:t>
            </a:r>
          </a:p>
        </p:txBody>
      </p:sp>
      <p:sp>
        <p:nvSpPr>
          <p:cNvPr id="6" name="TextBox 5">
            <a:extLst>
              <a:ext uri="{FF2B5EF4-FFF2-40B4-BE49-F238E27FC236}">
                <a16:creationId xmlns:a16="http://schemas.microsoft.com/office/drawing/2014/main" id="{28CF5C3E-33A8-4688-9E84-CFE056549F94}"/>
              </a:ext>
            </a:extLst>
          </p:cNvPr>
          <p:cNvSpPr txBox="1"/>
          <p:nvPr/>
        </p:nvSpPr>
        <p:spPr>
          <a:xfrm>
            <a:off x="533400" y="1143000"/>
            <a:ext cx="11277600" cy="1631216"/>
          </a:xfrm>
          <a:prstGeom prst="rect">
            <a:avLst/>
          </a:prstGeom>
          <a:noFill/>
        </p:spPr>
        <p:txBody>
          <a:bodyPr wrap="square" rtlCol="0">
            <a:spAutoFit/>
          </a:bodyPr>
          <a:lstStyle/>
          <a:p>
            <a:r>
              <a:rPr lang="en-US" sz="2000" dirty="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dirty="0">
                <a:latin typeface="Arial Narrow" panose="020B0606020202030204" pitchFamily="34" charset="0"/>
              </a:rPr>
              <a:t>This course, located on the UW System Website/Plan UW: Planning &amp; Budgeting Cloud Service</a:t>
            </a:r>
          </a:p>
          <a:p>
            <a:pPr marL="342900" indent="-342900">
              <a:buFont typeface="Arial" panose="020B0604020202020204" pitchFamily="34" charset="0"/>
              <a:buChar char="•"/>
            </a:pPr>
            <a:r>
              <a:rPr lang="en-US" sz="2000" dirty="0">
                <a:latin typeface="Arial Narrow" panose="020B0606020202030204" pitchFamily="34" charset="0"/>
              </a:rPr>
              <a:t>Project Website: </a:t>
            </a:r>
            <a:r>
              <a:rPr lang="en-US" sz="2000" dirty="0">
                <a:latin typeface="Arial Narrow" panose="020B0606020202030204" pitchFamily="34" charset="0"/>
                <a:hlinkClick r:id="rId3"/>
              </a:rPr>
              <a:t>https://www.wisconsin.edu/budget-planning/system-project/</a:t>
            </a: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Coworkers and Subject Matter Experts</a:t>
            </a:r>
          </a:p>
          <a:p>
            <a:pPr marL="342900" indent="-342900">
              <a:buFont typeface="Arial" panose="020B0604020202020204" pitchFamily="34" charset="0"/>
              <a:buChar char="•"/>
            </a:pPr>
            <a:r>
              <a:rPr lang="en-US" sz="2000" dirty="0">
                <a:latin typeface="Arial Narrow" panose="020B0606020202030204" pitchFamily="34" charset="0"/>
              </a:rPr>
              <a:t>Quick Reference Guide</a:t>
            </a:r>
          </a:p>
        </p:txBody>
      </p:sp>
    </p:spTree>
    <p:custDataLst>
      <p:tags r:id="rId1"/>
    </p:custDataLst>
    <p:extLst>
      <p:ext uri="{BB962C8B-B14F-4D97-AF65-F5344CB8AC3E}">
        <p14:creationId xmlns:p14="http://schemas.microsoft.com/office/powerpoint/2010/main" val="2610909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2.xml><?xml version="1.0" encoding="utf-8"?>
<ds:datastoreItem xmlns:ds="http://schemas.openxmlformats.org/officeDocument/2006/customXml" ds:itemID="{332BC210-B724-41A8-9166-72B7AAEE3A97}">
  <ds:schemaRefs>
    <ds:schemaRef ds:uri="http://schemas.microsoft.com/office/infopath/2007/PartnerControls"/>
    <ds:schemaRef ds:uri="http://schemas.microsoft.com/office/2006/documentManagement/types"/>
    <ds:schemaRef ds:uri="b089c0b1-911f-42f6-9e27-cfd6671853af"/>
    <ds:schemaRef ds:uri="http://purl.org/dc/elements/1.1/"/>
    <ds:schemaRef ds:uri="7fd4a043-4f65-432a-8121-b2aa4e699c18"/>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A67282F-361E-4C47-A160-6636D2650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76325</TotalTime>
  <Words>4884</Words>
  <Application>Microsoft Office PowerPoint</Application>
  <PresentationFormat>Widescreen</PresentationFormat>
  <Paragraphs>403</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Arial Narrow</vt:lpstr>
      <vt:lpstr>Calibri</vt:lpstr>
      <vt:lpstr>Courier New</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Leah Kobayashi</dc:creator>
  <cp:lastModifiedBy>Jane Frankiewicz</cp:lastModifiedBy>
  <cp:revision>286</cp:revision>
  <dcterms:created xsi:type="dcterms:W3CDTF">1601-01-01T00:00:00Z</dcterms:created>
  <dcterms:modified xsi:type="dcterms:W3CDTF">2020-11-12T19:32:17Z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y fmtid="{D5CDD505-2E9C-101B-9397-08002B2CF9AE}" pid="3" name="ArticulateGUID">
    <vt:lpwstr>2886EE4D-98AD-44A7-ABCE-DCE5F086E4B7</vt:lpwstr>
  </property>
  <property fmtid="{D5CDD505-2E9C-101B-9397-08002B2CF9AE}" pid="4" name="ArticulatePath">
    <vt:lpwstr>UW_PPT Template</vt:lpwstr>
  </property>
</Properties>
</file>