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omments/comment1.xml" ContentType="application/vnd.openxmlformats-officedocument.presentationml.comments+xml"/>
  <Override PartName="/ppt/tags/tag21.xml" ContentType="application/vnd.openxmlformats-officedocument.presentationml.tags+xml"/>
  <Override PartName="/ppt/tags/tag22.xml" ContentType="application/vnd.openxmlformats-officedocument.presentationml.tag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tags/tag23.xml" ContentType="application/vnd.openxmlformats-officedocument.presentationml.tags+xml"/>
  <Override PartName="/ppt/comments/comment6.xml" ContentType="application/vnd.openxmlformats-officedocument.presentationml.comments+xml"/>
  <Override PartName="/ppt/tags/tag24.xml" ContentType="application/vnd.openxmlformats-officedocument.presentationml.tags+xml"/>
  <Override PartName="/ppt/comments/comment7.xml" ContentType="application/vnd.openxmlformats-officedocument.presentationml.comment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omments/comment8.xml" ContentType="application/vnd.openxmlformats-officedocument.presentationml.comment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96"/>
  </p:notesMasterIdLst>
  <p:sldIdLst>
    <p:sldId id="294" r:id="rId5"/>
    <p:sldId id="743" r:id="rId6"/>
    <p:sldId id="940" r:id="rId7"/>
    <p:sldId id="744" r:id="rId8"/>
    <p:sldId id="573" r:id="rId9"/>
    <p:sldId id="958" r:id="rId10"/>
    <p:sldId id="745" r:id="rId11"/>
    <p:sldId id="923" r:id="rId12"/>
    <p:sldId id="813" r:id="rId13"/>
    <p:sldId id="748" r:id="rId14"/>
    <p:sldId id="556" r:id="rId15"/>
    <p:sldId id="559" r:id="rId16"/>
    <p:sldId id="933" r:id="rId17"/>
    <p:sldId id="820" r:id="rId18"/>
    <p:sldId id="951" r:id="rId19"/>
    <p:sldId id="746" r:id="rId20"/>
    <p:sldId id="900" r:id="rId21"/>
    <p:sldId id="599" r:id="rId22"/>
    <p:sldId id="782" r:id="rId23"/>
    <p:sldId id="799" r:id="rId24"/>
    <p:sldId id="797" r:id="rId25"/>
    <p:sldId id="816" r:id="rId26"/>
    <p:sldId id="943" r:id="rId27"/>
    <p:sldId id="903" r:id="rId28"/>
    <p:sldId id="909" r:id="rId29"/>
    <p:sldId id="832" r:id="rId30"/>
    <p:sldId id="762" r:id="rId31"/>
    <p:sldId id="830" r:id="rId32"/>
    <p:sldId id="831" r:id="rId33"/>
    <p:sldId id="904" r:id="rId34"/>
    <p:sldId id="829" r:id="rId35"/>
    <p:sldId id="905" r:id="rId36"/>
    <p:sldId id="824" r:id="rId37"/>
    <p:sldId id="825" r:id="rId38"/>
    <p:sldId id="823" r:id="rId39"/>
    <p:sldId id="826" r:id="rId40"/>
    <p:sldId id="827" r:id="rId41"/>
    <p:sldId id="906" r:id="rId42"/>
    <p:sldId id="908" r:id="rId43"/>
    <p:sldId id="763" r:id="rId44"/>
    <p:sldId id="821" r:id="rId45"/>
    <p:sldId id="907" r:id="rId46"/>
    <p:sldId id="766" r:id="rId47"/>
    <p:sldId id="772" r:id="rId48"/>
    <p:sldId id="773" r:id="rId49"/>
    <p:sldId id="765" r:id="rId50"/>
    <p:sldId id="844" r:id="rId51"/>
    <p:sldId id="828" r:id="rId52"/>
    <p:sldId id="818" r:id="rId53"/>
    <p:sldId id="759" r:id="rId54"/>
    <p:sldId id="610" r:id="rId55"/>
    <p:sldId id="752" r:id="rId56"/>
    <p:sldId id="612" r:id="rId57"/>
    <p:sldId id="910" r:id="rId58"/>
    <p:sldId id="754" r:id="rId59"/>
    <p:sldId id="755" r:id="rId60"/>
    <p:sldId id="756" r:id="rId61"/>
    <p:sldId id="939" r:id="rId62"/>
    <p:sldId id="785" r:id="rId63"/>
    <p:sldId id="801" r:id="rId64"/>
    <p:sldId id="803" r:id="rId65"/>
    <p:sldId id="944" r:id="rId66"/>
    <p:sldId id="757" r:id="rId67"/>
    <p:sldId id="758" r:id="rId68"/>
    <p:sldId id="840" r:id="rId69"/>
    <p:sldId id="760" r:id="rId70"/>
    <p:sldId id="770" r:id="rId71"/>
    <p:sldId id="776" r:id="rId72"/>
    <p:sldId id="777" r:id="rId73"/>
    <p:sldId id="778" r:id="rId74"/>
    <p:sldId id="779" r:id="rId75"/>
    <p:sldId id="780" r:id="rId76"/>
    <p:sldId id="952" r:id="rId77"/>
    <p:sldId id="954" r:id="rId78"/>
    <p:sldId id="955" r:id="rId79"/>
    <p:sldId id="843" r:id="rId80"/>
    <p:sldId id="841" r:id="rId81"/>
    <p:sldId id="842" r:id="rId82"/>
    <p:sldId id="956" r:id="rId83"/>
    <p:sldId id="957" r:id="rId84"/>
    <p:sldId id="767" r:id="rId85"/>
    <p:sldId id="806" r:id="rId86"/>
    <p:sldId id="836" r:id="rId87"/>
    <p:sldId id="937" r:id="rId88"/>
    <p:sldId id="950" r:id="rId89"/>
    <p:sldId id="834" r:id="rId90"/>
    <p:sldId id="835" r:id="rId91"/>
    <p:sldId id="837" r:id="rId92"/>
    <p:sldId id="838" r:id="rId93"/>
    <p:sldId id="839" r:id="rId94"/>
    <p:sldId id="945" r:id="rId95"/>
  </p:sldIdLst>
  <p:sldSz cx="12192000" cy="6858000"/>
  <p:notesSz cx="6858000" cy="91440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Introduction" id="{CA020D56-B09A-4EBB-AB75-165E8923B841}">
          <p14:sldIdLst>
            <p14:sldId id="294"/>
            <p14:sldId id="743"/>
            <p14:sldId id="940"/>
          </p14:sldIdLst>
        </p14:section>
        <p14:section name="The UW Budget Process and Timeline" id="{E7C8E9AF-A04C-4091-ADC8-66C62BA03396}">
          <p14:sldIdLst>
            <p14:sldId id="744"/>
            <p14:sldId id="573"/>
            <p14:sldId id="958"/>
          </p14:sldIdLst>
        </p14:section>
        <p14:section name="PlanUW Setting User Variables" id="{DC41AD96-57ED-4729-9820-39ACC19C79F5}">
          <p14:sldIdLst>
            <p14:sldId id="745"/>
            <p14:sldId id="923"/>
            <p14:sldId id="813"/>
            <p14:sldId id="748"/>
            <p14:sldId id="556"/>
            <p14:sldId id="559"/>
            <p14:sldId id="933"/>
            <p14:sldId id="820"/>
            <p14:sldId id="951"/>
          </p14:sldIdLst>
        </p14:section>
        <p14:section name="Completing Budgeting Tasks in" id="{C4E9AE93-CAB2-4427-9C5E-1646A84021C0}">
          <p14:sldIdLst>
            <p14:sldId id="746"/>
            <p14:sldId id="900"/>
          </p14:sldIdLst>
        </p14:section>
        <p14:section name="Salary &amp; Wage Review" id="{A9206C1D-40CE-4012-8109-002DCFE2330D}">
          <p14:sldIdLst>
            <p14:sldId id="599"/>
            <p14:sldId id="782"/>
            <p14:sldId id="799"/>
            <p14:sldId id="797"/>
            <p14:sldId id="816"/>
            <p14:sldId id="943"/>
          </p14:sldIdLst>
        </p14:section>
        <p14:section name="Input Fringe Rates" id="{D85F539C-79C0-4662-8E8B-D3033804E98D}">
          <p14:sldIdLst>
            <p14:sldId id="903"/>
            <p14:sldId id="909"/>
            <p14:sldId id="832"/>
            <p14:sldId id="762"/>
            <p14:sldId id="830"/>
            <p14:sldId id="831"/>
          </p14:sldIdLst>
        </p14:section>
        <p14:section name="Global Rates" id="{0F1A1235-F5B4-4EAA-91DD-B77F9D8B58ED}">
          <p14:sldIdLst>
            <p14:sldId id="904"/>
            <p14:sldId id="829"/>
            <p14:sldId id="905"/>
            <p14:sldId id="824"/>
            <p14:sldId id="825"/>
            <p14:sldId id="823"/>
            <p14:sldId id="826"/>
            <p14:sldId id="827"/>
            <p14:sldId id="906"/>
          </p14:sldIdLst>
        </p14:section>
        <p14:section name="Fringe Input Rates Process" id="{874DBEEB-84B5-4772-A8A7-8B3830151D3C}">
          <p14:sldIdLst>
            <p14:sldId id="908"/>
            <p14:sldId id="763"/>
            <p14:sldId id="821"/>
            <p14:sldId id="907"/>
            <p14:sldId id="766"/>
            <p14:sldId id="772"/>
            <p14:sldId id="773"/>
            <p14:sldId id="765"/>
          </p14:sldIdLst>
        </p14:section>
        <p14:section name="Calculate Fringe Using Rates Review" id="{4717EA3B-3510-45FA-B80F-7350BFF497B2}">
          <p14:sldIdLst>
            <p14:sldId id="844"/>
            <p14:sldId id="828"/>
          </p14:sldIdLst>
        </p14:section>
        <p14:section name="Input Fringe Data" id="{3B1A7B85-5B47-4E6D-86E1-B6E5415532A0}">
          <p14:sldIdLst>
            <p14:sldId id="818"/>
            <p14:sldId id="759"/>
            <p14:sldId id="610"/>
            <p14:sldId id="752"/>
            <p14:sldId id="612"/>
            <p14:sldId id="910"/>
            <p14:sldId id="754"/>
            <p14:sldId id="755"/>
            <p14:sldId id="756"/>
            <p14:sldId id="939"/>
          </p14:sldIdLst>
        </p14:section>
        <p14:section name="Review Fringe Data" id="{2FBAF7D7-6DE1-4693-A6BA-ED07048F593D}">
          <p14:sldIdLst>
            <p14:sldId id="785"/>
            <p14:sldId id="801"/>
            <p14:sldId id="803"/>
            <p14:sldId id="944"/>
          </p14:sldIdLst>
        </p14:section>
        <p14:section name="Input Non Comp Data" id="{BF2D64D4-2E0C-4893-855B-08F4DAD4EF05}">
          <p14:sldIdLst>
            <p14:sldId id="757"/>
            <p14:sldId id="758"/>
            <p14:sldId id="840"/>
            <p14:sldId id="760"/>
            <p14:sldId id="770"/>
            <p14:sldId id="776"/>
            <p14:sldId id="777"/>
            <p14:sldId id="778"/>
            <p14:sldId id="779"/>
            <p14:sldId id="780"/>
            <p14:sldId id="952"/>
            <p14:sldId id="954"/>
            <p14:sldId id="955"/>
            <p14:sldId id="843"/>
            <p14:sldId id="841"/>
            <p14:sldId id="842"/>
            <p14:sldId id="956"/>
            <p14:sldId id="957"/>
          </p14:sldIdLst>
        </p14:section>
        <p14:section name="Reviewing Non Comp Data" id="{A29E7B08-21DD-47E9-8EF7-25D1884798F4}">
          <p14:sldIdLst>
            <p14:sldId id="767"/>
            <p14:sldId id="806"/>
            <p14:sldId id="836"/>
            <p14:sldId id="937"/>
            <p14:sldId id="950"/>
            <p14:sldId id="834"/>
            <p14:sldId id="835"/>
            <p14:sldId id="837"/>
            <p14:sldId id="838"/>
            <p14:sldId id="839"/>
            <p14:sldId id="9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tsy Oehl" initials="BO" lastIdx="18" clrIdx="6">
    <p:extLst>
      <p:ext uri="{19B8F6BF-5375-455C-9EA6-DF929625EA0E}">
        <p15:presenceInfo xmlns:p15="http://schemas.microsoft.com/office/powerpoint/2012/main" userId="S::boehl@huronconsultinggroup.com::aa08b7e6-542f-4e7b-a1f8-6380a7c43096" providerId="AD"/>
      </p:ext>
    </p:extLst>
  </p:cmAuthor>
  <p:cmAuthor id="1" name="Kelsey Creed" initials="KC" lastIdx="1" clrIdx="0">
    <p:extLst>
      <p:ext uri="{19B8F6BF-5375-455C-9EA6-DF929625EA0E}">
        <p15:presenceInfo xmlns:p15="http://schemas.microsoft.com/office/powerpoint/2012/main" userId="S-1-5-21-1275210071-583907252-725345543-127891" providerId="AD"/>
      </p:ext>
    </p:extLst>
  </p:cmAuthor>
  <p:cmAuthor id="8" name="Rafael Quirarte" initials="RQ [2]" lastIdx="13" clrIdx="7">
    <p:extLst>
      <p:ext uri="{19B8F6BF-5375-455C-9EA6-DF929625EA0E}">
        <p15:presenceInfo xmlns:p15="http://schemas.microsoft.com/office/powerpoint/2012/main" userId="S::rquirarte@huronconsultinggroup.com::8ea23fd3-5a0c-4110-b399-a3a640fb3884" providerId="AD"/>
      </p:ext>
    </p:extLst>
  </p:cmAuthor>
  <p:cmAuthor id="2" name="Jacob Kuczmanski" initials="JK" lastIdx="56" clrIdx="1">
    <p:extLst>
      <p:ext uri="{19B8F6BF-5375-455C-9EA6-DF929625EA0E}">
        <p15:presenceInfo xmlns:p15="http://schemas.microsoft.com/office/powerpoint/2012/main" userId="S-1-5-21-1275210071-583907252-725345543-174268" providerId="AD"/>
      </p:ext>
    </p:extLst>
  </p:cmAuthor>
  <p:cmAuthor id="3" name="Jason Kaniss" initials="JK" lastIdx="20" clrIdx="2">
    <p:extLst>
      <p:ext uri="{19B8F6BF-5375-455C-9EA6-DF929625EA0E}">
        <p15:presenceInfo xmlns:p15="http://schemas.microsoft.com/office/powerpoint/2012/main" userId="S-1-5-21-1275210071-583907252-725345543-186621" providerId="AD"/>
      </p:ext>
    </p:extLst>
  </p:cmAuthor>
  <p:cmAuthor id="4" name="PJ Shumway" initials="PS" lastIdx="19" clrIdx="3">
    <p:extLst>
      <p:ext uri="{19B8F6BF-5375-455C-9EA6-DF929625EA0E}">
        <p15:presenceInfo xmlns:p15="http://schemas.microsoft.com/office/powerpoint/2012/main" userId="S-1-5-21-358987-74476631-505227178-40105" providerId="AD"/>
      </p:ext>
    </p:extLst>
  </p:cmAuthor>
  <p:cmAuthor id="5" name="Jacob Kuczmanski" initials="JK [2]" lastIdx="4" clrIdx="4">
    <p:extLst>
      <p:ext uri="{19B8F6BF-5375-455C-9EA6-DF929625EA0E}">
        <p15:presenceInfo xmlns:p15="http://schemas.microsoft.com/office/powerpoint/2012/main" userId="Jacob Kuczmanski" providerId="None"/>
      </p:ext>
    </p:extLst>
  </p:cmAuthor>
  <p:cmAuthor id="6" name="Rafael Quirarte" initials="RQ" lastIdx="43" clrIdx="5">
    <p:extLst>
      <p:ext uri="{19B8F6BF-5375-455C-9EA6-DF929625EA0E}">
        <p15:presenceInfo xmlns:p15="http://schemas.microsoft.com/office/powerpoint/2012/main" userId="S-1-5-21-1275210071-583907252-725345543-180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CC00"/>
    <a:srgbClr val="492F24"/>
    <a:srgbClr val="5A4D41"/>
    <a:srgbClr val="FFE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85" autoAdjust="0"/>
  </p:normalViewPr>
  <p:slideViewPr>
    <p:cSldViewPr snapToGrid="0">
      <p:cViewPr varScale="1">
        <p:scale>
          <a:sx n="67" d="100"/>
          <a:sy n="67" d="100"/>
        </p:scale>
        <p:origin x="73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8-10-09T11:56:33.932" idx="31">
    <p:pos x="4827" y="28"/>
    <p:text>Trainers should suggest 2 Departments from their own campus: One WITH data and one WITHOUT (Fill in the highlighted sections)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18-10-09T18:41:58.272" idx="35">
    <p:pos x="7494" y="47"/>
    <p:text>These steps only apply to campuses West, SO, NE.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18-10-09T18:54:06.382" idx="36">
    <p:pos x="7388" y="47"/>
    <p:text>Trainers should mention that:
You should not be able to see any other Universities besides your own, and you should not be able to drill into lower divisional levels of the University as the global fringe rates will be pushed to all subdepartments.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18-10-09T17:32:28.199" idx="32">
    <p:pos x="7369" y="49"/>
    <p:text>This information needs to be provided by the trainer depending on the campus</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6" dt="2018-10-09T17:43:50.877" idx="33">
    <p:pos x="7494" y="47"/>
    <p:text>Funds need to be provided by trainer</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8" dt="2018-11-14T08:53:21.656" idx="9">
    <p:pos x="10" y="10"/>
    <p:text>Trainers: You will need a POV combination from now that contains data from your institution.</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6" dt="2018-10-09T18:30:26.498" idx="34">
    <p:pos x="448" y="1544"/>
    <p:text>Trainers to provide this information based on their own campuses</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6" dt="2018-10-10T08:47:27.194" idx="37">
    <p:pos x="1553" y="2305"/>
    <p:text>This needs to be mentioned in detail by the trainer</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CFAE-2FD0-4BC9-BBF6-D541AFD67211}" type="datetimeFigureOut">
              <a:rPr lang="en-US" smtClean="0"/>
              <a:t>11/12/2020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F1CC-D614-4FB3-AC7D-98319C689F5D}" type="slidenum">
              <a:rPr lang="en-US" smtClean="0"/>
              <a:t>‹#›</a:t>
            </a:fld>
            <a:endParaRPr lang="en-US"/>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6</a:t>
            </a:fld>
            <a:endParaRPr lang="en-US"/>
          </a:p>
        </p:txBody>
      </p:sp>
    </p:spTree>
    <p:extLst>
      <p:ext uri="{BB962C8B-B14F-4D97-AF65-F5344CB8AC3E}">
        <p14:creationId xmlns:p14="http://schemas.microsoft.com/office/powerpoint/2010/main" val="281235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9</a:t>
            </a:fld>
            <a:endParaRPr lang="en-US"/>
          </a:p>
        </p:txBody>
      </p:sp>
    </p:spTree>
    <p:extLst>
      <p:ext uri="{BB962C8B-B14F-4D97-AF65-F5344CB8AC3E}">
        <p14:creationId xmlns:p14="http://schemas.microsoft.com/office/powerpoint/2010/main" val="268119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10</a:t>
            </a:fld>
            <a:endParaRPr lang="en-US"/>
          </a:p>
        </p:txBody>
      </p:sp>
    </p:spTree>
    <p:extLst>
      <p:ext uri="{BB962C8B-B14F-4D97-AF65-F5344CB8AC3E}">
        <p14:creationId xmlns:p14="http://schemas.microsoft.com/office/powerpoint/2010/main" val="421626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11</a:t>
            </a:fld>
            <a:endParaRPr lang="en-US"/>
          </a:p>
        </p:txBody>
      </p:sp>
    </p:spTree>
    <p:extLst>
      <p:ext uri="{BB962C8B-B14F-4D97-AF65-F5344CB8AC3E}">
        <p14:creationId xmlns:p14="http://schemas.microsoft.com/office/powerpoint/2010/main" val="135141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12</a:t>
            </a:fld>
            <a:endParaRPr lang="en-US"/>
          </a:p>
        </p:txBody>
      </p:sp>
    </p:spTree>
    <p:extLst>
      <p:ext uri="{BB962C8B-B14F-4D97-AF65-F5344CB8AC3E}">
        <p14:creationId xmlns:p14="http://schemas.microsoft.com/office/powerpoint/2010/main" val="210485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13</a:t>
            </a:fld>
            <a:endParaRPr lang="en-US"/>
          </a:p>
        </p:txBody>
      </p:sp>
    </p:spTree>
    <p:extLst>
      <p:ext uri="{BB962C8B-B14F-4D97-AF65-F5344CB8AC3E}">
        <p14:creationId xmlns:p14="http://schemas.microsoft.com/office/powerpoint/2010/main" val="217292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14</a:t>
            </a:fld>
            <a:endParaRPr lang="en-US"/>
          </a:p>
        </p:txBody>
      </p:sp>
    </p:spTree>
    <p:extLst>
      <p:ext uri="{BB962C8B-B14F-4D97-AF65-F5344CB8AC3E}">
        <p14:creationId xmlns:p14="http://schemas.microsoft.com/office/powerpoint/2010/main" val="247922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15</a:t>
            </a:fld>
            <a:endParaRPr lang="en-US"/>
          </a:p>
        </p:txBody>
      </p:sp>
    </p:spTree>
    <p:extLst>
      <p:ext uri="{BB962C8B-B14F-4D97-AF65-F5344CB8AC3E}">
        <p14:creationId xmlns:p14="http://schemas.microsoft.com/office/powerpoint/2010/main" val="1950580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DF1B712F-D94F-46E5-8703-A7C26D7190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13" name="Date Placeholder 3">
            <a:extLst>
              <a:ext uri="{FF2B5EF4-FFF2-40B4-BE49-F238E27FC236}">
                <a16:creationId xmlns:a16="http://schemas.microsoft.com/office/drawing/2014/main" id="{E2C189EA-BC4B-4282-9F7F-0C611012DED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11/12/2020</a:t>
            </a:fld>
            <a:endParaRPr lang="en-US"/>
          </a:p>
        </p:txBody>
      </p:sp>
      <p:sp>
        <p:nvSpPr>
          <p:cNvPr id="14" name="Slide Number Placeholder 5">
            <a:extLst>
              <a:ext uri="{FF2B5EF4-FFF2-40B4-BE49-F238E27FC236}">
                <a16:creationId xmlns:a16="http://schemas.microsoft.com/office/drawing/2014/main" id="{DEDEF5D5-D740-439B-ABC1-54234BD0A4C2}"/>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5" name="Group 4">
            <a:extLst>
              <a:ext uri="{FF2B5EF4-FFF2-40B4-BE49-F238E27FC236}">
                <a16:creationId xmlns:a16="http://schemas.microsoft.com/office/drawing/2014/main" id="{2939247E-7AE8-4557-9F62-77DAE07BCF8F}"/>
              </a:ext>
            </a:extLst>
          </p:cNvPr>
          <p:cNvGrpSpPr/>
          <p:nvPr userDrawn="1"/>
        </p:nvGrpSpPr>
        <p:grpSpPr>
          <a:xfrm>
            <a:off x="9568229" y="6159498"/>
            <a:ext cx="2385753" cy="564926"/>
            <a:chOff x="9568229" y="6159498"/>
            <a:chExt cx="2385753" cy="564926"/>
          </a:xfrm>
        </p:grpSpPr>
        <p:pic>
          <p:nvPicPr>
            <p:cNvPr id="6" name="Picture 5">
              <a:extLst>
                <a:ext uri="{FF2B5EF4-FFF2-40B4-BE49-F238E27FC236}">
                  <a16:creationId xmlns:a16="http://schemas.microsoft.com/office/drawing/2014/main" id="{01D38E96-DD89-457D-AAC6-7A6EEFCDB73F}"/>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2" name="Picture 1">
              <a:extLst>
                <a:ext uri="{FF2B5EF4-FFF2-40B4-BE49-F238E27FC236}">
                  <a16:creationId xmlns:a16="http://schemas.microsoft.com/office/drawing/2014/main" id="{214419C5-F2BC-4222-BCB8-529B1E154519}"/>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4" name="Straight Connector 3">
              <a:extLst>
                <a:ext uri="{FF2B5EF4-FFF2-40B4-BE49-F238E27FC236}">
                  <a16:creationId xmlns:a16="http://schemas.microsoft.com/office/drawing/2014/main" id="{D94E6EE5-3861-450B-9206-A256241A95AF}"/>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08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0"/>
            <a:ext cx="10363200" cy="762000"/>
          </a:xfrm>
          <a:prstGeom prst="rect">
            <a:avLst/>
          </a:prstGeom>
        </p:spPr>
        <p:txBody>
          <a:bodyPr/>
          <a:lstStyle>
            <a:lvl1pPr algn="ctr">
              <a:defRPr sz="2800" b="1"/>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swish-image2.png">
            <a:extLst>
              <a:ext uri="{FF2B5EF4-FFF2-40B4-BE49-F238E27FC236}">
                <a16:creationId xmlns:a16="http://schemas.microsoft.com/office/drawing/2014/main" id="{49EEC77E-7659-48D9-A71B-4399C6BBDE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7" name="Date Placeholder 3">
            <a:extLst>
              <a:ext uri="{FF2B5EF4-FFF2-40B4-BE49-F238E27FC236}">
                <a16:creationId xmlns:a16="http://schemas.microsoft.com/office/drawing/2014/main" id="{0B48806A-856D-4075-9D6A-97908908028A}"/>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11/12/2020</a:t>
            </a:fld>
            <a:endParaRPr lang="en-US"/>
          </a:p>
        </p:txBody>
      </p:sp>
      <p:sp>
        <p:nvSpPr>
          <p:cNvPr id="9" name="Slide Number Placeholder 5">
            <a:extLst>
              <a:ext uri="{FF2B5EF4-FFF2-40B4-BE49-F238E27FC236}">
                <a16:creationId xmlns:a16="http://schemas.microsoft.com/office/drawing/2014/main" id="{46571F1F-6EE3-4501-AF44-D96A06898EE4}"/>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10" name="Group 9">
            <a:extLst>
              <a:ext uri="{FF2B5EF4-FFF2-40B4-BE49-F238E27FC236}">
                <a16:creationId xmlns:a16="http://schemas.microsoft.com/office/drawing/2014/main" id="{669ACFA9-BFB7-4D69-A086-C15FC8F22EA8}"/>
              </a:ext>
            </a:extLst>
          </p:cNvPr>
          <p:cNvGrpSpPr/>
          <p:nvPr userDrawn="1"/>
        </p:nvGrpSpPr>
        <p:grpSpPr>
          <a:xfrm>
            <a:off x="9568229" y="6159498"/>
            <a:ext cx="2385753" cy="564926"/>
            <a:chOff x="9568229" y="6159498"/>
            <a:chExt cx="2385753" cy="564926"/>
          </a:xfrm>
        </p:grpSpPr>
        <p:pic>
          <p:nvPicPr>
            <p:cNvPr id="11" name="Picture 10">
              <a:extLst>
                <a:ext uri="{FF2B5EF4-FFF2-40B4-BE49-F238E27FC236}">
                  <a16:creationId xmlns:a16="http://schemas.microsoft.com/office/drawing/2014/main" id="{AFE8C838-5561-4DA4-816E-918C6FED001A}"/>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12" name="Picture 11">
              <a:extLst>
                <a:ext uri="{FF2B5EF4-FFF2-40B4-BE49-F238E27FC236}">
                  <a16:creationId xmlns:a16="http://schemas.microsoft.com/office/drawing/2014/main" id="{BA8B54F4-14D3-4322-AE18-FFA4BB0ADACA}"/>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13" name="Straight Connector 12">
              <a:extLst>
                <a:ext uri="{FF2B5EF4-FFF2-40B4-BE49-F238E27FC236}">
                  <a16:creationId xmlns:a16="http://schemas.microsoft.com/office/drawing/2014/main" id="{8D214969-AC42-4395-8A40-4DDF79158EB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765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06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6400" y="1752601"/>
            <a:ext cx="11338560" cy="4373563"/>
          </a:xfrm>
          <a:prstGeom prst="rect">
            <a:avLst/>
          </a:prstGeom>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406400" y="1066800"/>
            <a:ext cx="11338560" cy="585216"/>
          </a:xfrm>
          <a:prstGeom prst="rect">
            <a:avLst/>
          </a:prstGeo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10125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ACB53279-BD9F-4317-8213-9BCA466D5DAC}"/>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16" name="Date Placeholder 3">
            <a:extLst>
              <a:ext uri="{FF2B5EF4-FFF2-40B4-BE49-F238E27FC236}">
                <a16:creationId xmlns:a16="http://schemas.microsoft.com/office/drawing/2014/main" id="{FF602044-EB76-43E4-8239-14CA10F1F59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11/12/2020</a:t>
            </a:fld>
            <a:endParaRPr lang="en-US"/>
          </a:p>
        </p:txBody>
      </p:sp>
      <p:sp>
        <p:nvSpPr>
          <p:cNvPr id="17" name="Slide Number Placeholder 5">
            <a:extLst>
              <a:ext uri="{FF2B5EF4-FFF2-40B4-BE49-F238E27FC236}">
                <a16:creationId xmlns:a16="http://schemas.microsoft.com/office/drawing/2014/main" id="{C0AF15E7-D9D3-4F0A-BFFE-0EA840A9027F}"/>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7" name="Group 6">
            <a:extLst>
              <a:ext uri="{FF2B5EF4-FFF2-40B4-BE49-F238E27FC236}">
                <a16:creationId xmlns:a16="http://schemas.microsoft.com/office/drawing/2014/main" id="{FF993A8B-F8E2-4CDC-A30A-C1A7646392A8}"/>
              </a:ext>
            </a:extLst>
          </p:cNvPr>
          <p:cNvGrpSpPr/>
          <p:nvPr userDrawn="1"/>
        </p:nvGrpSpPr>
        <p:grpSpPr>
          <a:xfrm>
            <a:off x="9568229" y="6159498"/>
            <a:ext cx="2385753" cy="564926"/>
            <a:chOff x="9568229" y="6159498"/>
            <a:chExt cx="2385753" cy="564926"/>
          </a:xfrm>
        </p:grpSpPr>
        <p:pic>
          <p:nvPicPr>
            <p:cNvPr id="8" name="Picture 7">
              <a:extLst>
                <a:ext uri="{FF2B5EF4-FFF2-40B4-BE49-F238E27FC236}">
                  <a16:creationId xmlns:a16="http://schemas.microsoft.com/office/drawing/2014/main" id="{3C4B85BF-EB62-44EA-9A8E-0A211BD1EB81}"/>
                </a:ext>
              </a:extLst>
            </p:cNvPr>
            <p:cNvPicPr>
              <a:picLocks noChangeAspect="1"/>
            </p:cNvPicPr>
            <p:nvPr userDrawn="1"/>
          </p:nvPicPr>
          <p:blipFill>
            <a:blip r:embed="rId10"/>
            <a:stretch>
              <a:fillRect/>
            </a:stretch>
          </p:blipFill>
          <p:spPr>
            <a:xfrm>
              <a:off x="10783872" y="6159498"/>
              <a:ext cx="1170110" cy="561975"/>
            </a:xfrm>
            <a:prstGeom prst="rect">
              <a:avLst/>
            </a:prstGeom>
          </p:spPr>
        </p:pic>
        <p:pic>
          <p:nvPicPr>
            <p:cNvPr id="9" name="Picture 8">
              <a:extLst>
                <a:ext uri="{FF2B5EF4-FFF2-40B4-BE49-F238E27FC236}">
                  <a16:creationId xmlns:a16="http://schemas.microsoft.com/office/drawing/2014/main" id="{05D198AC-7667-4519-AB23-7E0E83CDE4BA}"/>
                </a:ext>
              </a:extLst>
            </p:cNvPr>
            <p:cNvPicPr>
              <a:picLocks noChangeAspect="1"/>
            </p:cNvPicPr>
            <p:nvPr userDrawn="1"/>
          </p:nvPicPr>
          <p:blipFill>
            <a:blip r:embed="rId11"/>
            <a:stretch>
              <a:fillRect/>
            </a:stretch>
          </p:blipFill>
          <p:spPr>
            <a:xfrm>
              <a:off x="9568229" y="6162449"/>
              <a:ext cx="933450" cy="561975"/>
            </a:xfrm>
            <a:prstGeom prst="rect">
              <a:avLst/>
            </a:prstGeom>
          </p:spPr>
        </p:pic>
        <p:cxnSp>
          <p:nvCxnSpPr>
            <p:cNvPr id="10" name="Straight Connector 9">
              <a:extLst>
                <a:ext uri="{FF2B5EF4-FFF2-40B4-BE49-F238E27FC236}">
                  <a16:creationId xmlns:a16="http://schemas.microsoft.com/office/drawing/2014/main" id="{D5D95FDB-7462-4D3D-B6A5-71BE37DF838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 id="2147483670" r:id="rId7"/>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3.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8.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46.emf"/><Relationship Id="rId5" Type="http://schemas.openxmlformats.org/officeDocument/2006/relationships/image" Target="../media/image45.sv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55.png"/><Relationship Id="rId7" Type="http://schemas.openxmlformats.org/officeDocument/2006/relationships/image" Target="../media/image20.sv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8.sv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0.sv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8.sv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comments" Target="../comments/comment6.xml"/><Relationship Id="rId5" Type="http://schemas.openxmlformats.org/officeDocument/2006/relationships/image" Target="../media/image72.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79.svg"/></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3.emf"/></Relationships>
</file>

<file path=ppt/slides/_rels/slide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87.svg"/><Relationship Id="rId5" Type="http://schemas.openxmlformats.org/officeDocument/2006/relationships/image" Target="../media/image19.png"/><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6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65.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comments" Target="../comments/comment8.xml"/></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5.svg"/></Relationships>
</file>

<file path=ppt/slides/_rels/slide7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99.png"/></Relationships>
</file>

<file path=ppt/slides/_rels/slide7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7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7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4.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7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79.svg"/></Relationships>
</file>

<file path=ppt/slides/_rels/slide8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xml"/><Relationship Id="rId4" Type="http://schemas.openxmlformats.org/officeDocument/2006/relationships/image" Target="../media/image117.svg"/></Relationships>
</file>

<file path=ppt/slides/_rels/slide8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648D086-12F1-483D-A912-9B0C42118EDA}"/>
              </a:ext>
            </a:extLst>
          </p:cNvPr>
          <p:cNvSpPr txBox="1">
            <a:spLocks/>
          </p:cNvSpPr>
          <p:nvPr/>
        </p:nvSpPr>
        <p:spPr>
          <a:xfrm>
            <a:off x="9906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PlanUW Processes</a:t>
            </a:r>
          </a:p>
        </p:txBody>
      </p:sp>
      <p:pic>
        <p:nvPicPr>
          <p:cNvPr id="2" name="Picture 1">
            <a:extLst>
              <a:ext uri="{FF2B5EF4-FFF2-40B4-BE49-F238E27FC236}">
                <a16:creationId xmlns:a16="http://schemas.microsoft.com/office/drawing/2014/main" id="{D4D3FA9C-73CF-489B-8B2F-601A65022932}"/>
              </a:ext>
            </a:extLst>
          </p:cNvPr>
          <p:cNvPicPr>
            <a:picLocks noChangeAspect="1"/>
          </p:cNvPicPr>
          <p:nvPr/>
        </p:nvPicPr>
        <p:blipFill>
          <a:blip r:embed="rId3"/>
          <a:stretch>
            <a:fillRect/>
          </a:stretch>
        </p:blipFill>
        <p:spPr>
          <a:xfrm>
            <a:off x="5750168" y="1686817"/>
            <a:ext cx="4132386" cy="2569965"/>
          </a:xfrm>
          <a:prstGeom prst="rect">
            <a:avLst/>
          </a:prstGeom>
        </p:spPr>
      </p:pic>
    </p:spTree>
    <p:custDataLst>
      <p:tags r:id="rId1"/>
    </p:custDataLst>
    <p:extLst>
      <p:ext uri="{BB962C8B-B14F-4D97-AF65-F5344CB8AC3E}">
        <p14:creationId xmlns:p14="http://schemas.microsoft.com/office/powerpoint/2010/main" val="5600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2CD8076-42AA-449C-9320-9BDA701C7BE3}"/>
              </a:ext>
            </a:extLst>
          </p:cNvPr>
          <p:cNvGrpSpPr/>
          <p:nvPr/>
        </p:nvGrpSpPr>
        <p:grpSpPr>
          <a:xfrm>
            <a:off x="863475" y="1063971"/>
            <a:ext cx="5419153" cy="4968240"/>
            <a:chOff x="1179997" y="1063971"/>
            <a:chExt cx="5419153" cy="4968240"/>
          </a:xfrm>
        </p:grpSpPr>
        <p:pic>
          <p:nvPicPr>
            <p:cNvPr id="11" name="Picture 10">
              <a:extLst>
                <a:ext uri="{FF2B5EF4-FFF2-40B4-BE49-F238E27FC236}">
                  <a16:creationId xmlns:a16="http://schemas.microsoft.com/office/drawing/2014/main" id="{8AAADEA8-5948-47CF-9A6A-DAB427B17680}"/>
                </a:ext>
              </a:extLst>
            </p:cNvPr>
            <p:cNvPicPr>
              <a:picLocks noChangeAspect="1"/>
            </p:cNvPicPr>
            <p:nvPr/>
          </p:nvPicPr>
          <p:blipFill>
            <a:blip r:embed="rId4"/>
            <a:stretch>
              <a:fillRect/>
            </a:stretch>
          </p:blipFill>
          <p:spPr>
            <a:xfrm>
              <a:off x="1179997" y="1063971"/>
              <a:ext cx="5419153" cy="4968240"/>
            </a:xfrm>
            <a:prstGeom prst="rect">
              <a:avLst/>
            </a:prstGeom>
            <a:ln>
              <a:solidFill>
                <a:schemeClr val="tx1"/>
              </a:solidFill>
            </a:ln>
            <a:effectLst>
              <a:outerShdw blurRad="50800" dist="38100" dir="2700000" algn="tl" rotWithShape="0">
                <a:prstClr val="black">
                  <a:alpha val="40000"/>
                </a:prstClr>
              </a:outerShdw>
            </a:effectLst>
          </p:spPr>
        </p:pic>
        <p:sp>
          <p:nvSpPr>
            <p:cNvPr id="17" name="Rectangle 16"/>
            <p:cNvSpPr/>
            <p:nvPr/>
          </p:nvSpPr>
          <p:spPr>
            <a:xfrm>
              <a:off x="3982915" y="2250831"/>
              <a:ext cx="1160584" cy="132763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280013" y="3684074"/>
              <a:ext cx="1301262" cy="12220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 name="Rectangle 4">
            <a:extLst>
              <a:ext uri="{FF2B5EF4-FFF2-40B4-BE49-F238E27FC236}">
                <a16:creationId xmlns:a16="http://schemas.microsoft.com/office/drawing/2014/main" id="{37F17B62-2775-4BA9-BD4A-3AD0F4B5ECB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a:t>
            </a:r>
          </a:p>
        </p:txBody>
      </p:sp>
      <p:grpSp>
        <p:nvGrpSpPr>
          <p:cNvPr id="16" name="Group 15">
            <a:extLst>
              <a:ext uri="{FF2B5EF4-FFF2-40B4-BE49-F238E27FC236}">
                <a16:creationId xmlns:a16="http://schemas.microsoft.com/office/drawing/2014/main" id="{8553DBBC-9301-4728-BBF6-8F92A03722A8}"/>
              </a:ext>
            </a:extLst>
          </p:cNvPr>
          <p:cNvGrpSpPr/>
          <p:nvPr/>
        </p:nvGrpSpPr>
        <p:grpSpPr>
          <a:xfrm>
            <a:off x="6686557" y="2439873"/>
            <a:ext cx="3997732" cy="1261884"/>
            <a:chOff x="6910172" y="3507402"/>
            <a:chExt cx="3997732" cy="1261884"/>
          </a:xfrm>
        </p:grpSpPr>
        <p:sp>
          <p:nvSpPr>
            <p:cNvPr id="6" name="TextBox 5"/>
            <p:cNvSpPr txBox="1"/>
            <p:nvPr/>
          </p:nvSpPr>
          <p:spPr>
            <a:xfrm>
              <a:off x="6910172" y="3507402"/>
              <a:ext cx="3696553" cy="1261884"/>
            </a:xfrm>
            <a:prstGeom prst="rect">
              <a:avLst/>
            </a:prstGeom>
            <a:noFill/>
          </p:spPr>
          <p:txBody>
            <a:bodyPr wrap="square" rtlCol="0">
              <a:spAutoFit/>
            </a:bodyPr>
            <a:lstStyle/>
            <a:p>
              <a:r>
                <a:rPr lang="en-US" sz="2000" dirty="0">
                  <a:latin typeface="Arial Narrow" panose="020B0606020202030204" pitchFamily="34" charset="0"/>
                </a:rPr>
                <a:t>To access Preferences: </a:t>
              </a:r>
            </a:p>
            <a:p>
              <a:endParaRPr lang="en-US" sz="800" dirty="0">
                <a:latin typeface="Arial Narrow" panose="020B0606020202030204" pitchFamily="34" charset="0"/>
              </a:endParaRPr>
            </a:p>
            <a:p>
              <a:r>
                <a:rPr lang="en-US" sz="2000" dirty="0">
                  <a:latin typeface="Arial Narrow" panose="020B0606020202030204" pitchFamily="34" charset="0"/>
                </a:rPr>
                <a:t>1. Click the </a:t>
              </a:r>
              <a:r>
                <a:rPr lang="en-US" sz="2000" b="1" dirty="0">
                  <a:latin typeface="Arial Narrow" panose="020B0606020202030204" pitchFamily="34" charset="0"/>
                </a:rPr>
                <a:t>Tools</a:t>
              </a:r>
              <a:r>
                <a:rPr lang="en-US" sz="2000" dirty="0">
                  <a:latin typeface="Arial Narrow" panose="020B0606020202030204" pitchFamily="34" charset="0"/>
                </a:rPr>
                <a:t> cluster         </a:t>
              </a:r>
            </a:p>
            <a:p>
              <a:endParaRPr lang="en-US" sz="800" dirty="0">
                <a:latin typeface="Arial Narrow" panose="020B0606020202030204" pitchFamily="34" charset="0"/>
              </a:endParaRPr>
            </a:p>
            <a:p>
              <a:r>
                <a:rPr lang="en-US" sz="2000" dirty="0">
                  <a:latin typeface="Arial Narrow" panose="020B0606020202030204" pitchFamily="34" charset="0"/>
                </a:rPr>
                <a:t>2. Select the </a:t>
              </a:r>
              <a:r>
                <a:rPr lang="en-US" sz="2000" b="1" dirty="0">
                  <a:latin typeface="Arial Narrow" panose="020B0606020202030204" pitchFamily="34" charset="0"/>
                </a:rPr>
                <a:t>User Preferences</a:t>
              </a:r>
              <a:r>
                <a:rPr lang="en-US" sz="2000" dirty="0">
                  <a:latin typeface="Arial Narrow" panose="020B0606020202030204" pitchFamily="34" charset="0"/>
                </a:rPr>
                <a:t> card  </a:t>
              </a:r>
              <a:r>
                <a:rPr lang="en-US" sz="2000" b="1" dirty="0">
                  <a:latin typeface="Arial Narrow" panose="020B0606020202030204" pitchFamily="34" charset="0"/>
                </a:rPr>
                <a:t>        </a:t>
              </a:r>
              <a:endParaRPr lang="en-US" sz="2000" dirty="0">
                <a:latin typeface="Arial Narrow" panose="020B0606020202030204" pitchFamily="34" charset="0"/>
              </a:endParaRPr>
            </a:p>
          </p:txBody>
        </p:sp>
        <p:pic>
          <p:nvPicPr>
            <p:cNvPr id="12" name="Picture 11">
              <a:extLst>
                <a:ext uri="{FF2B5EF4-FFF2-40B4-BE49-F238E27FC236}">
                  <a16:creationId xmlns:a16="http://schemas.microsoft.com/office/drawing/2014/main" id="{E685F2DB-1D37-4F98-9536-055317F3D583}"/>
                </a:ext>
              </a:extLst>
            </p:cNvPr>
            <p:cNvPicPr>
              <a:picLocks noChangeAspect="1"/>
            </p:cNvPicPr>
            <p:nvPr/>
          </p:nvPicPr>
          <p:blipFill>
            <a:blip r:embed="rId5"/>
            <a:stretch>
              <a:fillRect/>
            </a:stretch>
          </p:blipFill>
          <p:spPr>
            <a:xfrm>
              <a:off x="9406726" y="3857533"/>
              <a:ext cx="442913" cy="442913"/>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73D28EE-C470-4499-BB27-40F5CE0CB232}"/>
                </a:ext>
              </a:extLst>
            </p:cNvPr>
            <p:cNvPicPr>
              <a:picLocks noChangeAspect="1"/>
            </p:cNvPicPr>
            <p:nvPr/>
          </p:nvPicPr>
          <p:blipFill>
            <a:blip r:embed="rId6"/>
            <a:stretch>
              <a:fillRect/>
            </a:stretch>
          </p:blipFill>
          <p:spPr>
            <a:xfrm>
              <a:off x="10500710" y="4298877"/>
              <a:ext cx="407194" cy="400050"/>
            </a:xfrm>
            <a:prstGeom prst="rect">
              <a:avLst/>
            </a:prstGeom>
            <a:ln>
              <a:solidFill>
                <a:schemeClr val="tx1"/>
              </a:solidFill>
            </a:ln>
            <a:effectLst>
              <a:outerShdw blurRad="50800" dist="38100" dir="2700000" algn="tl" rotWithShape="0">
                <a:prstClr val="black">
                  <a:alpha val="40000"/>
                </a:prstClr>
              </a:outerShdw>
            </a:effectLst>
          </p:spPr>
        </p:pic>
      </p:grpSp>
      <p:sp>
        <p:nvSpPr>
          <p:cNvPr id="23" name="TextBox 22">
            <a:extLst>
              <a:ext uri="{FF2B5EF4-FFF2-40B4-BE49-F238E27FC236}">
                <a16:creationId xmlns:a16="http://schemas.microsoft.com/office/drawing/2014/main" id="{58851B43-956C-4570-8502-8128DEC5A4F1}"/>
              </a:ext>
            </a:extLst>
          </p:cNvPr>
          <p:cNvSpPr txBox="1"/>
          <p:nvPr/>
        </p:nvSpPr>
        <p:spPr>
          <a:xfrm>
            <a:off x="6510711" y="939734"/>
            <a:ext cx="5149669" cy="1323439"/>
          </a:xfrm>
          <a:prstGeom prst="rect">
            <a:avLst/>
          </a:prstGeom>
          <a:noFill/>
        </p:spPr>
        <p:txBody>
          <a:bodyPr wrap="square" rtlCol="0">
            <a:spAutoFit/>
          </a:bodyPr>
          <a:lstStyle/>
          <a:p>
            <a:r>
              <a:rPr lang="en-US" sz="2000" b="1" dirty="0">
                <a:latin typeface="Arial Narrow" panose="020B0606020202030204" pitchFamily="34" charset="0"/>
              </a:rPr>
              <a:t>End Users</a:t>
            </a:r>
            <a:r>
              <a:rPr lang="en-US" sz="2000" dirty="0">
                <a:latin typeface="Arial Narrow" panose="020B0606020202030204" pitchFamily="34" charset="0"/>
              </a:rPr>
              <a:t> and </a:t>
            </a:r>
            <a:r>
              <a:rPr lang="en-US" sz="2000" b="1" dirty="0">
                <a:latin typeface="Arial Narrow" panose="020B0606020202030204" pitchFamily="34" charset="0"/>
              </a:rPr>
              <a:t>Power Users </a:t>
            </a:r>
            <a:r>
              <a:rPr lang="en-US" sz="2000" dirty="0">
                <a:latin typeface="Arial Narrow" panose="020B0606020202030204" pitchFamily="34" charset="0"/>
              </a:rPr>
              <a:t>have to set </a:t>
            </a:r>
            <a:r>
              <a:rPr lang="en-US" sz="2000" b="1" dirty="0">
                <a:latin typeface="Arial Narrow" panose="020B0606020202030204" pitchFamily="34" charset="0"/>
              </a:rPr>
              <a:t>User Variables</a:t>
            </a:r>
            <a:r>
              <a:rPr lang="en-US" sz="2000" dirty="0">
                <a:latin typeface="Arial Narrow" panose="020B0606020202030204" pitchFamily="34" charset="0"/>
              </a:rPr>
              <a:t> according to their institutions. Setting User Variables is a key step in ensuring that the user filters  access to </a:t>
            </a:r>
            <a:r>
              <a:rPr lang="en-US" sz="2000" b="1" dirty="0">
                <a:latin typeface="Arial Narrow" panose="020B0606020202030204" pitchFamily="34" charset="0"/>
              </a:rPr>
              <a:t>campus exclusive </a:t>
            </a:r>
            <a:r>
              <a:rPr lang="en-US" sz="2000" dirty="0">
                <a:latin typeface="Arial Narrow" panose="020B0606020202030204" pitchFamily="34" charset="0"/>
              </a:rPr>
              <a:t>data. </a:t>
            </a:r>
          </a:p>
        </p:txBody>
      </p:sp>
      <p:sp>
        <p:nvSpPr>
          <p:cNvPr id="24" name="TextBox 23">
            <a:extLst>
              <a:ext uri="{FF2B5EF4-FFF2-40B4-BE49-F238E27FC236}">
                <a16:creationId xmlns:a16="http://schemas.microsoft.com/office/drawing/2014/main" id="{8668E211-3A1A-47D5-AD4E-EF109252287F}"/>
              </a:ext>
            </a:extLst>
          </p:cNvPr>
          <p:cNvSpPr txBox="1"/>
          <p:nvPr/>
        </p:nvSpPr>
        <p:spPr>
          <a:xfrm>
            <a:off x="8138781" y="5031927"/>
            <a:ext cx="3809999" cy="1061829"/>
          </a:xfrm>
          <a:prstGeom prst="rect">
            <a:avLst/>
          </a:prstGeom>
          <a:noFill/>
        </p:spPr>
        <p:txBody>
          <a:bodyPr wrap="square" rtlCol="0">
            <a:spAutoFit/>
          </a:bodyPr>
          <a:lstStyle/>
          <a:p>
            <a:pPr>
              <a:buClr>
                <a:srgbClr val="920000"/>
              </a:buClr>
            </a:pPr>
            <a:endParaRPr lang="en-US" sz="900" dirty="0">
              <a:latin typeface="Arial Narrow" panose="020B0606020202030204" pitchFamily="34" charset="0"/>
            </a:endParaRPr>
          </a:p>
          <a:p>
            <a:pPr>
              <a:buClr>
                <a:srgbClr val="920000"/>
              </a:buClr>
            </a:pPr>
            <a:r>
              <a:rPr lang="en-US" b="1" dirty="0">
                <a:latin typeface="Arial Narrow" panose="020B0606020202030204" pitchFamily="34" charset="0"/>
              </a:rPr>
              <a:t>NOTE: </a:t>
            </a:r>
            <a:r>
              <a:rPr lang="en-US" dirty="0">
                <a:latin typeface="Arial Narrow" panose="020B0606020202030204" pitchFamily="34" charset="0"/>
              </a:rPr>
              <a:t>User variables only need to be set once, but they can be changed at any time. </a:t>
            </a:r>
          </a:p>
          <a:p>
            <a:pPr>
              <a:buClr>
                <a:srgbClr val="920000"/>
              </a:buClr>
            </a:pPr>
            <a:endParaRPr lang="en-US" dirty="0">
              <a:latin typeface="Arial Narrow" panose="020B0606020202030204" pitchFamily="34" charset="0"/>
            </a:endParaRPr>
          </a:p>
        </p:txBody>
      </p:sp>
      <p:pic>
        <p:nvPicPr>
          <p:cNvPr id="25" name="Graphic 24" descr="Thought bubble">
            <a:extLst>
              <a:ext uri="{FF2B5EF4-FFF2-40B4-BE49-F238E27FC236}">
                <a16:creationId xmlns:a16="http://schemas.microsoft.com/office/drawing/2014/main" id="{13501D4B-EC97-4196-9485-81E491EBB0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41141" flipH="1">
            <a:off x="7191893" y="5204088"/>
            <a:ext cx="672257" cy="672257"/>
          </a:xfrm>
          <a:prstGeom prst="rect">
            <a:avLst/>
          </a:prstGeom>
        </p:spPr>
      </p:pic>
    </p:spTree>
    <p:custDataLst>
      <p:tags r:id="rId1"/>
    </p:custDataLst>
    <p:extLst>
      <p:ext uri="{BB962C8B-B14F-4D97-AF65-F5344CB8AC3E}">
        <p14:creationId xmlns:p14="http://schemas.microsoft.com/office/powerpoint/2010/main" val="165307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 End Users</a:t>
            </a:r>
          </a:p>
        </p:txBody>
      </p:sp>
      <p:sp>
        <p:nvSpPr>
          <p:cNvPr id="12" name="TextBox 11">
            <a:extLst>
              <a:ext uri="{FF2B5EF4-FFF2-40B4-BE49-F238E27FC236}">
                <a16:creationId xmlns:a16="http://schemas.microsoft.com/office/drawing/2014/main" id="{F2E2FD9D-5255-4D7D-9655-C417FB1B5517}"/>
              </a:ext>
            </a:extLst>
          </p:cNvPr>
          <p:cNvSpPr txBox="1"/>
          <p:nvPr/>
        </p:nvSpPr>
        <p:spPr>
          <a:xfrm>
            <a:off x="7774385" y="4265697"/>
            <a:ext cx="3809999" cy="1200329"/>
          </a:xfrm>
          <a:prstGeom prst="rect">
            <a:avLst/>
          </a:prstGeom>
          <a:noFill/>
        </p:spPr>
        <p:txBody>
          <a:bodyPr wrap="square" rtlCol="0">
            <a:spAutoFit/>
          </a:bodyPr>
          <a:lstStyle/>
          <a:p>
            <a:r>
              <a:rPr lang="en-US" dirty="0">
                <a:latin typeface="Arial Narrow" panose="020B0606020202030204" pitchFamily="34" charset="0"/>
              </a:rPr>
              <a:t>When setting User Variables, you only need to select a member for the Organization dimension. Do not edit any of the other dimensions.</a:t>
            </a:r>
          </a:p>
        </p:txBody>
      </p:sp>
      <p:pic>
        <p:nvPicPr>
          <p:cNvPr id="14" name="Graphic 13" descr="Information">
            <a:extLst>
              <a:ext uri="{FF2B5EF4-FFF2-40B4-BE49-F238E27FC236}">
                <a16:creationId xmlns:a16="http://schemas.microsoft.com/office/drawing/2014/main" id="{8C1EE79C-649B-4FB9-AA81-FA6F633E1B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5613" y="4609916"/>
            <a:ext cx="558772" cy="558772"/>
          </a:xfrm>
          <a:prstGeom prst="rect">
            <a:avLst/>
          </a:prstGeom>
        </p:spPr>
      </p:pic>
      <p:grpSp>
        <p:nvGrpSpPr>
          <p:cNvPr id="4" name="Group 3">
            <a:extLst>
              <a:ext uri="{FF2B5EF4-FFF2-40B4-BE49-F238E27FC236}">
                <a16:creationId xmlns:a16="http://schemas.microsoft.com/office/drawing/2014/main" id="{9BC44672-A7EC-4E3D-8805-BE1B60A95B65}"/>
              </a:ext>
            </a:extLst>
          </p:cNvPr>
          <p:cNvGrpSpPr/>
          <p:nvPr/>
        </p:nvGrpSpPr>
        <p:grpSpPr>
          <a:xfrm>
            <a:off x="641838" y="847401"/>
            <a:ext cx="10921513" cy="3230197"/>
            <a:chOff x="876301" y="847402"/>
            <a:chExt cx="10687050" cy="3024028"/>
          </a:xfrm>
        </p:grpSpPr>
        <p:pic>
          <p:nvPicPr>
            <p:cNvPr id="2" name="Picture 1">
              <a:extLst>
                <a:ext uri="{FF2B5EF4-FFF2-40B4-BE49-F238E27FC236}">
                  <a16:creationId xmlns:a16="http://schemas.microsoft.com/office/drawing/2014/main" id="{23D823CC-391C-4E22-A2AC-CBC3E37ED56C}"/>
                </a:ext>
              </a:extLst>
            </p:cNvPr>
            <p:cNvPicPr>
              <a:picLocks noChangeAspect="1"/>
            </p:cNvPicPr>
            <p:nvPr/>
          </p:nvPicPr>
          <p:blipFill>
            <a:blip r:embed="rId6"/>
            <a:stretch>
              <a:fillRect/>
            </a:stretch>
          </p:blipFill>
          <p:spPr>
            <a:xfrm>
              <a:off x="876301" y="847402"/>
              <a:ext cx="10687050" cy="3024028"/>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5D9161D6-7A97-4E69-8F0F-00E41A9D7A1D}"/>
                </a:ext>
              </a:extLst>
            </p:cNvPr>
            <p:cNvSpPr/>
            <p:nvPr/>
          </p:nvSpPr>
          <p:spPr>
            <a:xfrm>
              <a:off x="11054247" y="2688186"/>
              <a:ext cx="304800" cy="3093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130A825F-35AA-459C-8731-5CE7A243FAD1}"/>
                </a:ext>
              </a:extLst>
            </p:cNvPr>
            <p:cNvSpPr/>
            <p:nvPr/>
          </p:nvSpPr>
          <p:spPr>
            <a:xfrm>
              <a:off x="9715695" y="1871041"/>
              <a:ext cx="1219200" cy="573865"/>
            </a:xfrm>
            <a:prstGeom prst="wedgeRectCallout">
              <a:avLst>
                <a:gd name="adj1" fmla="val 55778"/>
                <a:gd name="adj2" fmla="val 89923"/>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Member Selectors</a:t>
              </a:r>
              <a:endParaRPr lang="en-US" b="1" dirty="0">
                <a:solidFill>
                  <a:schemeClr val="tx1"/>
                </a:solidFill>
                <a:latin typeface="Arial Narrow" panose="020B0606020202030204" pitchFamily="34" charset="0"/>
              </a:endParaRPr>
            </a:p>
          </p:txBody>
        </p:sp>
        <p:sp>
          <p:nvSpPr>
            <p:cNvPr id="17" name="Rectangle 16">
              <a:extLst>
                <a:ext uri="{FF2B5EF4-FFF2-40B4-BE49-F238E27FC236}">
                  <a16:creationId xmlns:a16="http://schemas.microsoft.com/office/drawing/2014/main" id="{3203A41B-2039-47CD-8DEB-B53C2F9F6E23}"/>
                </a:ext>
              </a:extLst>
            </p:cNvPr>
            <p:cNvSpPr/>
            <p:nvPr/>
          </p:nvSpPr>
          <p:spPr>
            <a:xfrm>
              <a:off x="1066800" y="3038475"/>
              <a:ext cx="1990725" cy="2952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B821D723-8160-4877-8D80-8B5CBC2FDA91}"/>
              </a:ext>
            </a:extLst>
          </p:cNvPr>
          <p:cNvSpPr/>
          <p:nvPr/>
        </p:nvSpPr>
        <p:spPr>
          <a:xfrm>
            <a:off x="603741" y="4242971"/>
            <a:ext cx="6096000" cy="646331"/>
          </a:xfrm>
          <a:prstGeom prst="rect">
            <a:avLst/>
          </a:prstGeom>
        </p:spPr>
        <p:txBody>
          <a:bodyPr>
            <a:spAutoFit/>
          </a:bodyPr>
          <a:lstStyle/>
          <a:p>
            <a:r>
              <a:rPr lang="en-US" dirty="0">
                <a:latin typeface="Arial Narrow" panose="020B0606020202030204" pitchFamily="34" charset="0"/>
              </a:rPr>
              <a:t>Members can be selected for each dimension by clicking</a:t>
            </a:r>
            <a:r>
              <a:rPr lang="en-US" b="1" dirty="0">
                <a:latin typeface="Arial Narrow" panose="020B0606020202030204" pitchFamily="34" charset="0"/>
              </a:rPr>
              <a:t> Member Selector</a:t>
            </a:r>
          </a:p>
        </p:txBody>
      </p:sp>
      <p:pic>
        <p:nvPicPr>
          <p:cNvPr id="13" name="Picture 12">
            <a:extLst>
              <a:ext uri="{FF2B5EF4-FFF2-40B4-BE49-F238E27FC236}">
                <a16:creationId xmlns:a16="http://schemas.microsoft.com/office/drawing/2014/main" id="{8C3E1A13-941D-4A12-BF32-9BDE4A993240}"/>
              </a:ext>
            </a:extLst>
          </p:cNvPr>
          <p:cNvPicPr>
            <a:picLocks noChangeAspect="1"/>
          </p:cNvPicPr>
          <p:nvPr/>
        </p:nvPicPr>
        <p:blipFill>
          <a:blip r:embed="rId7"/>
          <a:stretch>
            <a:fillRect/>
          </a:stretch>
        </p:blipFill>
        <p:spPr>
          <a:xfrm>
            <a:off x="1518918" y="4575468"/>
            <a:ext cx="401216" cy="382494"/>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478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967" y="990600"/>
            <a:ext cx="3643091" cy="1200329"/>
          </a:xfrm>
          <a:prstGeom prst="rect">
            <a:avLst/>
          </a:prstGeom>
          <a:noFill/>
        </p:spPr>
        <p:txBody>
          <a:bodyPr wrap="square" rtlCol="0">
            <a:spAutoFit/>
          </a:bodyPr>
          <a:lstStyle/>
          <a:p>
            <a:r>
              <a:rPr lang="en-US" dirty="0">
                <a:latin typeface="Arial Narrow" panose="020B0606020202030204" pitchFamily="34" charset="0"/>
              </a:rPr>
              <a:t>Members can be selected in two ways from the Member Selection window:</a:t>
            </a:r>
          </a:p>
          <a:p>
            <a:pPr marL="285750" indent="-285750">
              <a:buClr>
                <a:srgbClr val="920000"/>
              </a:buClr>
              <a:buFont typeface="Arial" panose="020B0604020202020204" pitchFamily="34" charset="0"/>
              <a:buChar char="•"/>
            </a:pPr>
            <a:r>
              <a:rPr lang="en-US" b="1" dirty="0">
                <a:latin typeface="Arial Narrow" panose="020B0606020202030204" pitchFamily="34" charset="0"/>
              </a:rPr>
              <a:t>Search Bar</a:t>
            </a:r>
          </a:p>
          <a:p>
            <a:pPr marL="285750" indent="-285750">
              <a:buClr>
                <a:srgbClr val="920000"/>
              </a:buClr>
              <a:buFont typeface="Arial" panose="020B0604020202020204" pitchFamily="34" charset="0"/>
              <a:buChar char="•"/>
            </a:pPr>
            <a:r>
              <a:rPr lang="en-US" b="1" dirty="0">
                <a:latin typeface="Arial Narrow" panose="020B0606020202030204" pitchFamily="34" charset="0"/>
              </a:rPr>
              <a:t>Hierarchy</a:t>
            </a:r>
            <a:r>
              <a:rPr lang="en-US" dirty="0">
                <a:latin typeface="Arial Narrow" panose="020B0606020202030204" pitchFamily="34" charset="0"/>
              </a:rPr>
              <a:t>  </a:t>
            </a:r>
          </a:p>
        </p:txBody>
      </p:sp>
      <p:sp>
        <p:nvSpPr>
          <p:cNvPr id="13" name="Rectangle 4">
            <a:extLst>
              <a:ext uri="{FF2B5EF4-FFF2-40B4-BE49-F238E27FC236}">
                <a16:creationId xmlns:a16="http://schemas.microsoft.com/office/drawing/2014/main" id="{9F5C7D10-0F15-4B6D-B219-70B18552AD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Selecting Members</a:t>
            </a:r>
          </a:p>
        </p:txBody>
      </p:sp>
      <p:sp>
        <p:nvSpPr>
          <p:cNvPr id="16" name="TextBox 15">
            <a:extLst>
              <a:ext uri="{FF2B5EF4-FFF2-40B4-BE49-F238E27FC236}">
                <a16:creationId xmlns:a16="http://schemas.microsoft.com/office/drawing/2014/main" id="{A010C213-7BEA-4847-B6D6-A97BB17FEAE4}"/>
              </a:ext>
            </a:extLst>
          </p:cNvPr>
          <p:cNvSpPr txBox="1"/>
          <p:nvPr/>
        </p:nvSpPr>
        <p:spPr>
          <a:xfrm>
            <a:off x="423327" y="2417881"/>
            <a:ext cx="3436735" cy="2000548"/>
          </a:xfrm>
          <a:prstGeom prst="rect">
            <a:avLst/>
          </a:prstGeom>
          <a:noFill/>
        </p:spPr>
        <p:txBody>
          <a:bodyPr wrap="square" rtlCol="0">
            <a:spAutoFit/>
          </a:bodyPr>
          <a:lstStyle/>
          <a:p>
            <a:r>
              <a:rPr lang="en-US" dirty="0">
                <a:latin typeface="Arial Narrow" panose="020B0606020202030204" pitchFamily="34" charset="0"/>
              </a:rPr>
              <a:t>When selecting members through a Hierarchy, drill into a member by clicking</a:t>
            </a:r>
            <a:endParaRPr lang="en-US" b="1" dirty="0">
              <a:latin typeface="Arial Narrow" panose="020B0606020202030204" pitchFamily="34" charset="0"/>
            </a:endParaRPr>
          </a:p>
          <a:p>
            <a:endParaRPr lang="en-US" sz="800" dirty="0">
              <a:latin typeface="Arial Narrow" panose="020B0606020202030204" pitchFamily="34" charset="0"/>
            </a:endParaRPr>
          </a:p>
          <a:p>
            <a:endParaRPr lang="en-US" sz="800" dirty="0">
              <a:latin typeface="Arial Narrow" panose="020B0606020202030204" pitchFamily="34" charset="0"/>
            </a:endParaRPr>
          </a:p>
          <a:p>
            <a:r>
              <a:rPr lang="en-US" dirty="0">
                <a:latin typeface="Arial Narrow" panose="020B0606020202030204" pitchFamily="34" charset="0"/>
              </a:rPr>
              <a:t>To select a member, click </a:t>
            </a:r>
            <a:r>
              <a:rPr lang="en-US" b="1" dirty="0">
                <a:latin typeface="Arial Narrow" panose="020B0606020202030204" pitchFamily="34" charset="0"/>
              </a:rPr>
              <a:t>Add </a:t>
            </a:r>
          </a:p>
          <a:p>
            <a:pPr marL="285750" indent="-285750">
              <a:buFont typeface="Arial" panose="020B0604020202020204" pitchFamily="34" charset="0"/>
              <a:buChar char="•"/>
            </a:pPr>
            <a:r>
              <a:rPr lang="en-US" dirty="0">
                <a:latin typeface="Arial Narrow" panose="020B0606020202030204" pitchFamily="34" charset="0"/>
              </a:rPr>
              <a:t>Note that you are only able to select one member at a time</a:t>
            </a:r>
          </a:p>
        </p:txBody>
      </p:sp>
      <p:pic>
        <p:nvPicPr>
          <p:cNvPr id="17" name="Picture 16">
            <a:extLst>
              <a:ext uri="{FF2B5EF4-FFF2-40B4-BE49-F238E27FC236}">
                <a16:creationId xmlns:a16="http://schemas.microsoft.com/office/drawing/2014/main" id="{77B16F5A-7975-4978-8110-335FDC206F99}"/>
              </a:ext>
            </a:extLst>
          </p:cNvPr>
          <p:cNvPicPr>
            <a:picLocks noChangeAspect="1"/>
          </p:cNvPicPr>
          <p:nvPr/>
        </p:nvPicPr>
        <p:blipFill>
          <a:blip r:embed="rId4"/>
          <a:stretch>
            <a:fillRect/>
          </a:stretch>
        </p:blipFill>
        <p:spPr>
          <a:xfrm>
            <a:off x="3083414" y="3489703"/>
            <a:ext cx="228600" cy="326571"/>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66A0276-58CE-499C-830E-398150CE1577}"/>
              </a:ext>
            </a:extLst>
          </p:cNvPr>
          <p:cNvPicPr>
            <a:picLocks noChangeAspect="1"/>
          </p:cNvPicPr>
          <p:nvPr/>
        </p:nvPicPr>
        <p:blipFill>
          <a:blip r:embed="rId5"/>
          <a:stretch>
            <a:fillRect/>
          </a:stretch>
        </p:blipFill>
        <p:spPr>
          <a:xfrm>
            <a:off x="1234978" y="3081487"/>
            <a:ext cx="285750" cy="28575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803FC11-482A-41AA-92E5-4F38EAECC3FB}"/>
              </a:ext>
            </a:extLst>
          </p:cNvPr>
          <p:cNvPicPr>
            <a:picLocks noChangeAspect="1"/>
          </p:cNvPicPr>
          <p:nvPr/>
        </p:nvPicPr>
        <p:blipFill>
          <a:blip r:embed="rId6"/>
          <a:stretch>
            <a:fillRect/>
          </a:stretch>
        </p:blipFill>
        <p:spPr>
          <a:xfrm>
            <a:off x="4225548" y="990600"/>
            <a:ext cx="7604154" cy="4612239"/>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p:cNvSpPr/>
          <p:nvPr/>
        </p:nvSpPr>
        <p:spPr>
          <a:xfrm>
            <a:off x="4345452" y="1992026"/>
            <a:ext cx="7270649" cy="21233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25548" y="2284116"/>
            <a:ext cx="5033172" cy="28168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p:cNvSpPr/>
          <p:nvPr/>
        </p:nvSpPr>
        <p:spPr>
          <a:xfrm>
            <a:off x="7930725" y="1508715"/>
            <a:ext cx="1327995" cy="307283"/>
          </a:xfrm>
          <a:prstGeom prst="wedgeRectCallout">
            <a:avLst>
              <a:gd name="adj1" fmla="val -65316"/>
              <a:gd name="adj2" fmla="val 99882"/>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Search Bar</a:t>
            </a:r>
            <a:endParaRPr lang="en-US" b="1" dirty="0">
              <a:solidFill>
                <a:schemeClr val="tx1"/>
              </a:solidFill>
              <a:latin typeface="Arial Narrow" panose="020B0606020202030204" pitchFamily="34" charset="0"/>
            </a:endParaRPr>
          </a:p>
        </p:txBody>
      </p:sp>
      <p:sp>
        <p:nvSpPr>
          <p:cNvPr id="12" name="Speech Bubble: Rectangle 11"/>
          <p:cNvSpPr/>
          <p:nvPr/>
        </p:nvSpPr>
        <p:spPr>
          <a:xfrm>
            <a:off x="5076264" y="3376262"/>
            <a:ext cx="1103161" cy="307283"/>
          </a:xfrm>
          <a:prstGeom prst="wedgeRectCallout">
            <a:avLst>
              <a:gd name="adj1" fmla="val 72058"/>
              <a:gd name="adj2" fmla="val -19103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Hierarchy</a:t>
            </a:r>
            <a:endParaRPr lang="en-US" b="1" dirty="0">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93864BD1-0300-402E-B6E7-9D746449589B}"/>
              </a:ext>
            </a:extLst>
          </p:cNvPr>
          <p:cNvSpPr/>
          <p:nvPr/>
        </p:nvSpPr>
        <p:spPr>
          <a:xfrm>
            <a:off x="6765691" y="2347169"/>
            <a:ext cx="241316" cy="19998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21">
            <a:extLst>
              <a:ext uri="{FF2B5EF4-FFF2-40B4-BE49-F238E27FC236}">
                <a16:creationId xmlns:a16="http://schemas.microsoft.com/office/drawing/2014/main" id="{140F5F9B-E3FE-4E1F-A28B-233D6AB8FAB2}"/>
              </a:ext>
            </a:extLst>
          </p:cNvPr>
          <p:cNvSpPr/>
          <p:nvPr/>
        </p:nvSpPr>
        <p:spPr>
          <a:xfrm>
            <a:off x="6977130" y="2838699"/>
            <a:ext cx="1103161" cy="307283"/>
          </a:xfrm>
          <a:prstGeom prst="wedgeRectCallout">
            <a:avLst>
              <a:gd name="adj1" fmla="val -49691"/>
              <a:gd name="adj2" fmla="val -124293"/>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Select</a:t>
            </a:r>
            <a:endParaRPr lang="en-US" b="1" dirty="0">
              <a:solidFill>
                <a:schemeClr val="tx1"/>
              </a:solidFill>
              <a:latin typeface="Arial Narrow" panose="020B0606020202030204" pitchFamily="34" charset="0"/>
            </a:endParaRPr>
          </a:p>
        </p:txBody>
      </p:sp>
      <p:sp>
        <p:nvSpPr>
          <p:cNvPr id="23" name="Rectangle 22">
            <a:extLst>
              <a:ext uri="{FF2B5EF4-FFF2-40B4-BE49-F238E27FC236}">
                <a16:creationId xmlns:a16="http://schemas.microsoft.com/office/drawing/2014/main" id="{A143DE98-4E71-4F36-9CF7-30AFB285B9CB}"/>
              </a:ext>
            </a:extLst>
          </p:cNvPr>
          <p:cNvSpPr/>
          <p:nvPr/>
        </p:nvSpPr>
        <p:spPr>
          <a:xfrm>
            <a:off x="6449107" y="2569212"/>
            <a:ext cx="220568" cy="3072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818FFED-0A78-46BE-9D6C-B9DC5B3DE425}"/>
              </a:ext>
            </a:extLst>
          </p:cNvPr>
          <p:cNvSpPr txBox="1"/>
          <p:nvPr/>
        </p:nvSpPr>
        <p:spPr>
          <a:xfrm>
            <a:off x="888023" y="4696068"/>
            <a:ext cx="3118649" cy="1200329"/>
          </a:xfrm>
          <a:prstGeom prst="rect">
            <a:avLst/>
          </a:prstGeom>
          <a:noFill/>
        </p:spPr>
        <p:txBody>
          <a:bodyPr wrap="square" rtlCol="0">
            <a:spAutoFit/>
          </a:bodyPr>
          <a:lstStyle/>
          <a:p>
            <a:r>
              <a:rPr lang="en-US" i="1" dirty="0">
                <a:latin typeface="Arial Narrow" panose="020B0606020202030204" pitchFamily="34" charset="0"/>
              </a:rPr>
              <a:t>If the member selected does not appear on the User Variables selected, the next slide will explain the next steps.</a:t>
            </a:r>
          </a:p>
        </p:txBody>
      </p:sp>
      <p:pic>
        <p:nvPicPr>
          <p:cNvPr id="19" name="Graphic 18" descr="Information">
            <a:extLst>
              <a:ext uri="{FF2B5EF4-FFF2-40B4-BE49-F238E27FC236}">
                <a16:creationId xmlns:a16="http://schemas.microsoft.com/office/drawing/2014/main" id="{6AC4E062-C1E4-432E-B4CF-B1875EAC31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251" y="5016846"/>
            <a:ext cx="558772" cy="558772"/>
          </a:xfrm>
          <a:prstGeom prst="rect">
            <a:avLst/>
          </a:prstGeom>
        </p:spPr>
      </p:pic>
    </p:spTree>
    <p:custDataLst>
      <p:tags r:id="rId1"/>
    </p:custDataLst>
    <p:extLst>
      <p:ext uri="{BB962C8B-B14F-4D97-AF65-F5344CB8AC3E}">
        <p14:creationId xmlns:p14="http://schemas.microsoft.com/office/powerpoint/2010/main" val="210995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9F5C7D10-0F15-4B6D-B219-70B18552AD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Selecting Members - Before Continuing </a:t>
            </a:r>
          </a:p>
        </p:txBody>
      </p:sp>
      <p:sp>
        <p:nvSpPr>
          <p:cNvPr id="18" name="TextBox 17">
            <a:extLst>
              <a:ext uri="{FF2B5EF4-FFF2-40B4-BE49-F238E27FC236}">
                <a16:creationId xmlns:a16="http://schemas.microsoft.com/office/drawing/2014/main" id="{D9971189-F2C8-4374-8304-53A7AAC72748}"/>
              </a:ext>
            </a:extLst>
          </p:cNvPr>
          <p:cNvSpPr txBox="1"/>
          <p:nvPr/>
        </p:nvSpPr>
        <p:spPr>
          <a:xfrm>
            <a:off x="6840319" y="1082962"/>
            <a:ext cx="4828756" cy="2862322"/>
          </a:xfrm>
          <a:prstGeom prst="rect">
            <a:avLst/>
          </a:prstGeom>
          <a:noFill/>
        </p:spPr>
        <p:txBody>
          <a:bodyPr wrap="square" rtlCol="0">
            <a:spAutoFit/>
          </a:bodyPr>
          <a:lstStyle/>
          <a:p>
            <a:r>
              <a:rPr lang="en-US" sz="2000" dirty="0">
                <a:latin typeface="Arial Narrow" panose="020B0606020202030204" pitchFamily="34" charset="0"/>
              </a:rPr>
              <a:t>If you are not able to select a specific member, </a:t>
            </a:r>
            <a:r>
              <a:rPr lang="en-US" sz="2000" i="1" dirty="0">
                <a:latin typeface="Arial Narrow" panose="020B0606020202030204" pitchFamily="34" charset="0"/>
              </a:rPr>
              <a:t>in this example “CHANCELOR – Chancellor’s Office”</a:t>
            </a:r>
            <a:r>
              <a:rPr lang="en-US" sz="2000" dirty="0">
                <a:latin typeface="Arial Narrow" panose="020B0606020202030204" pitchFamily="34" charset="0"/>
              </a:rPr>
              <a:t>, PlanUW lets you click the member, the blue check box confirms the selection, and then they can click OK. However, the selection does not actually get set as the “User Institution”. </a:t>
            </a:r>
          </a:p>
          <a:p>
            <a:endParaRPr lang="en-US" sz="2000" dirty="0">
              <a:latin typeface="Arial Narrow" panose="020B0606020202030204" pitchFamily="34" charset="0"/>
            </a:endParaRPr>
          </a:p>
          <a:p>
            <a:r>
              <a:rPr lang="en-US" sz="2000" dirty="0">
                <a:latin typeface="Arial Narrow" panose="020B0606020202030204" pitchFamily="34" charset="0"/>
              </a:rPr>
              <a:t>A work around for this is to </a:t>
            </a:r>
            <a:r>
              <a:rPr lang="en-US" sz="2000" b="1" dirty="0">
                <a:latin typeface="Arial Narrow" panose="020B0606020202030204" pitchFamily="34" charset="0"/>
              </a:rPr>
              <a:t>type the member name directly into the box. </a:t>
            </a:r>
          </a:p>
        </p:txBody>
      </p:sp>
      <p:sp>
        <p:nvSpPr>
          <p:cNvPr id="19" name="Rectangle 18">
            <a:extLst>
              <a:ext uri="{FF2B5EF4-FFF2-40B4-BE49-F238E27FC236}">
                <a16:creationId xmlns:a16="http://schemas.microsoft.com/office/drawing/2014/main" id="{4305CA99-1E13-4C30-9406-153B0F181764}"/>
              </a:ext>
            </a:extLst>
          </p:cNvPr>
          <p:cNvSpPr/>
          <p:nvPr/>
        </p:nvSpPr>
        <p:spPr>
          <a:xfrm>
            <a:off x="830670" y="1850677"/>
            <a:ext cx="5385491" cy="2220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A9CB8BF-DB33-4FEA-8DCA-45A735E0996C}"/>
              </a:ext>
            </a:extLst>
          </p:cNvPr>
          <p:cNvPicPr>
            <a:picLocks noChangeAspect="1"/>
          </p:cNvPicPr>
          <p:nvPr/>
        </p:nvPicPr>
        <p:blipFill>
          <a:blip r:embed="rId4"/>
          <a:stretch>
            <a:fillRect/>
          </a:stretch>
        </p:blipFill>
        <p:spPr>
          <a:xfrm>
            <a:off x="522925" y="1055068"/>
            <a:ext cx="5866887" cy="3684343"/>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39AE49A-7AFD-4FFB-9950-FE5D7BD1F164}"/>
              </a:ext>
            </a:extLst>
          </p:cNvPr>
          <p:cNvPicPr>
            <a:picLocks noChangeAspect="1"/>
          </p:cNvPicPr>
          <p:nvPr/>
        </p:nvPicPr>
        <p:blipFill>
          <a:blip r:embed="rId5"/>
          <a:stretch>
            <a:fillRect/>
          </a:stretch>
        </p:blipFill>
        <p:spPr>
          <a:xfrm>
            <a:off x="522925" y="4818645"/>
            <a:ext cx="7487956" cy="1203421"/>
          </a:xfrm>
          <a:prstGeom prst="rect">
            <a:avLst/>
          </a:prstGeom>
          <a:ln>
            <a:solidFill>
              <a:schemeClr val="tx1"/>
            </a:solidFill>
          </a:ln>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755A5DB2-27ED-404C-81A9-BC251A0A58D3}"/>
              </a:ext>
            </a:extLst>
          </p:cNvPr>
          <p:cNvSpPr/>
          <p:nvPr/>
        </p:nvSpPr>
        <p:spPr>
          <a:xfrm>
            <a:off x="4402647" y="2019979"/>
            <a:ext cx="1987165" cy="24559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BCB894-50F6-4155-A8CD-050A4A0800FB}"/>
              </a:ext>
            </a:extLst>
          </p:cNvPr>
          <p:cNvSpPr/>
          <p:nvPr/>
        </p:nvSpPr>
        <p:spPr>
          <a:xfrm>
            <a:off x="522926" y="5673455"/>
            <a:ext cx="4814006" cy="27893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Rectangle 25">
            <a:extLst>
              <a:ext uri="{FF2B5EF4-FFF2-40B4-BE49-F238E27FC236}">
                <a16:creationId xmlns:a16="http://schemas.microsoft.com/office/drawing/2014/main" id="{0557366A-77D7-4F72-87ED-AC47382273E8}"/>
              </a:ext>
            </a:extLst>
          </p:cNvPr>
          <p:cNvSpPr/>
          <p:nvPr/>
        </p:nvSpPr>
        <p:spPr>
          <a:xfrm>
            <a:off x="5938473" y="5023283"/>
            <a:ext cx="1913057" cy="549117"/>
          </a:xfrm>
          <a:prstGeom prst="wedgeRectCallout">
            <a:avLst>
              <a:gd name="adj1" fmla="val -80177"/>
              <a:gd name="adj2" fmla="val 6196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a:solidFill>
                  <a:schemeClr val="tx1"/>
                </a:solidFill>
                <a:latin typeface="Arial Narrow" panose="020B0606020202030204" pitchFamily="34" charset="0"/>
              </a:rPr>
              <a:t>Did not update with new selection</a:t>
            </a:r>
            <a:endParaRPr lang="en-US" sz="1600" b="1" dirty="0">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58573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 Power Users</a:t>
            </a:r>
          </a:p>
        </p:txBody>
      </p:sp>
      <p:sp>
        <p:nvSpPr>
          <p:cNvPr id="5" name="Rectangle 4">
            <a:extLst>
              <a:ext uri="{FF2B5EF4-FFF2-40B4-BE49-F238E27FC236}">
                <a16:creationId xmlns:a16="http://schemas.microsoft.com/office/drawing/2014/main" id="{B821D723-8160-4877-8D80-8B5CBC2FDA91}"/>
              </a:ext>
            </a:extLst>
          </p:cNvPr>
          <p:cNvSpPr/>
          <p:nvPr/>
        </p:nvSpPr>
        <p:spPr>
          <a:xfrm>
            <a:off x="769036" y="4117368"/>
            <a:ext cx="4928380" cy="2308324"/>
          </a:xfrm>
          <a:prstGeom prst="rect">
            <a:avLst/>
          </a:prstGeom>
        </p:spPr>
        <p:txBody>
          <a:bodyPr wrap="square">
            <a:spAutoFit/>
          </a:bodyPr>
          <a:lstStyle/>
          <a:p>
            <a:r>
              <a:rPr lang="en-US" dirty="0">
                <a:latin typeface="Arial Narrow" panose="020B0606020202030204" pitchFamily="34" charset="0"/>
              </a:rPr>
              <a:t>Unlike End Users, </a:t>
            </a:r>
            <a:r>
              <a:rPr lang="en-US" b="1" dirty="0">
                <a:latin typeface="Arial Narrow" panose="020B0606020202030204" pitchFamily="34" charset="0"/>
              </a:rPr>
              <a:t>Power Users</a:t>
            </a:r>
            <a:r>
              <a:rPr lang="en-US" dirty="0">
                <a:latin typeface="Arial Narrow" panose="020B0606020202030204" pitchFamily="34" charset="0"/>
              </a:rPr>
              <a:t> will have access to set variables at the </a:t>
            </a:r>
            <a:r>
              <a:rPr lang="en-US" b="1" dirty="0">
                <a:latin typeface="Arial Narrow" panose="020B0606020202030204" pitchFamily="34" charset="0"/>
              </a:rPr>
              <a:t>Total Institution</a:t>
            </a:r>
            <a:r>
              <a:rPr lang="en-US" dirty="0">
                <a:latin typeface="Arial Narrow" panose="020B0606020202030204" pitchFamily="34" charset="0"/>
              </a:rPr>
              <a:t> variable level. </a:t>
            </a:r>
          </a:p>
          <a:p>
            <a:endParaRPr lang="en-US" dirty="0">
              <a:latin typeface="Arial Narrow" panose="020B0606020202030204" pitchFamily="34" charset="0"/>
            </a:endParaRPr>
          </a:p>
          <a:p>
            <a:r>
              <a:rPr lang="en-US" dirty="0">
                <a:latin typeface="Arial Narrow" panose="020B0606020202030204" pitchFamily="34" charset="0"/>
              </a:rPr>
              <a:t>To set the Total Institution variable, follow the same steps described to End Users on how to set the User Institution variable (Previous slide). </a:t>
            </a:r>
          </a:p>
          <a:p>
            <a:endParaRPr lang="en-US" b="1" dirty="0">
              <a:latin typeface="Arial Narrow" panose="020B0606020202030204" pitchFamily="34" charset="0"/>
            </a:endParaRPr>
          </a:p>
          <a:p>
            <a:endParaRPr lang="en-US" b="1" dirty="0">
              <a:latin typeface="Arial Narrow" panose="020B0606020202030204" pitchFamily="34" charset="0"/>
            </a:endParaRPr>
          </a:p>
        </p:txBody>
      </p:sp>
      <p:pic>
        <p:nvPicPr>
          <p:cNvPr id="3" name="Picture 2">
            <a:extLst>
              <a:ext uri="{FF2B5EF4-FFF2-40B4-BE49-F238E27FC236}">
                <a16:creationId xmlns:a16="http://schemas.microsoft.com/office/drawing/2014/main" id="{3CE790AB-D020-4439-A5CB-96DA14532DAA}"/>
              </a:ext>
            </a:extLst>
          </p:cNvPr>
          <p:cNvPicPr>
            <a:picLocks noChangeAspect="1"/>
          </p:cNvPicPr>
          <p:nvPr/>
        </p:nvPicPr>
        <p:blipFill>
          <a:blip r:embed="rId4"/>
          <a:stretch>
            <a:fillRect/>
          </a:stretch>
        </p:blipFill>
        <p:spPr>
          <a:xfrm>
            <a:off x="464882" y="1137941"/>
            <a:ext cx="7355513" cy="2581840"/>
          </a:xfrm>
          <a:prstGeom prst="rect">
            <a:avLst/>
          </a:prstGeom>
          <a:ln>
            <a:solidFill>
              <a:schemeClr val="tx1"/>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6571B82E-8B60-485D-A4ED-E6A8DE208205}"/>
              </a:ext>
            </a:extLst>
          </p:cNvPr>
          <p:cNvSpPr/>
          <p:nvPr/>
        </p:nvSpPr>
        <p:spPr>
          <a:xfrm>
            <a:off x="2344954" y="2620108"/>
            <a:ext cx="2323761" cy="18463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AEB6C60-31C5-4EC3-8A7B-E34270195241}"/>
              </a:ext>
            </a:extLst>
          </p:cNvPr>
          <p:cNvSpPr/>
          <p:nvPr/>
        </p:nvSpPr>
        <p:spPr>
          <a:xfrm>
            <a:off x="7315200" y="2558563"/>
            <a:ext cx="281354" cy="2461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351C49C-7C25-4F48-817D-9EAC96C21489}"/>
              </a:ext>
            </a:extLst>
          </p:cNvPr>
          <p:cNvGrpSpPr/>
          <p:nvPr/>
        </p:nvGrpSpPr>
        <p:grpSpPr>
          <a:xfrm>
            <a:off x="6836343" y="2875085"/>
            <a:ext cx="5031440" cy="3160834"/>
            <a:chOff x="6836343" y="2875085"/>
            <a:chExt cx="5031440" cy="3160834"/>
          </a:xfrm>
        </p:grpSpPr>
        <p:pic>
          <p:nvPicPr>
            <p:cNvPr id="18" name="Picture 17">
              <a:extLst>
                <a:ext uri="{FF2B5EF4-FFF2-40B4-BE49-F238E27FC236}">
                  <a16:creationId xmlns:a16="http://schemas.microsoft.com/office/drawing/2014/main" id="{33BC2F98-B8ED-4B86-AEEB-36CA72773328}"/>
                </a:ext>
              </a:extLst>
            </p:cNvPr>
            <p:cNvPicPr>
              <a:picLocks noChangeAspect="1"/>
            </p:cNvPicPr>
            <p:nvPr/>
          </p:nvPicPr>
          <p:blipFill>
            <a:blip r:embed="rId5"/>
            <a:stretch>
              <a:fillRect/>
            </a:stretch>
          </p:blipFill>
          <p:spPr>
            <a:xfrm>
              <a:off x="6836343" y="2875085"/>
              <a:ext cx="5031440" cy="3160834"/>
            </a:xfrm>
            <a:prstGeom prst="rect">
              <a:avLst/>
            </a:prstGeom>
            <a:ln>
              <a:solidFill>
                <a:schemeClr val="tx1"/>
              </a:solidFill>
            </a:ln>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50CDED0F-215F-4323-B4B5-521EAEFCF0F9}"/>
                </a:ext>
              </a:extLst>
            </p:cNvPr>
            <p:cNvSpPr/>
            <p:nvPr/>
          </p:nvSpPr>
          <p:spPr>
            <a:xfrm>
              <a:off x="6836343" y="3871183"/>
              <a:ext cx="1639442" cy="126921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Arrow: Clockwise curve">
            <a:extLst>
              <a:ext uri="{FF2B5EF4-FFF2-40B4-BE49-F238E27FC236}">
                <a16:creationId xmlns:a16="http://schemas.microsoft.com/office/drawing/2014/main" id="{DE4276D7-EB14-4483-90DA-8D611FB5F8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988486" flipH="1">
            <a:off x="5750111" y="2201705"/>
            <a:ext cx="1463854" cy="172820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09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 Power Users</a:t>
            </a:r>
          </a:p>
        </p:txBody>
      </p:sp>
      <p:sp>
        <p:nvSpPr>
          <p:cNvPr id="11" name="Rectangle 10">
            <a:extLst>
              <a:ext uri="{FF2B5EF4-FFF2-40B4-BE49-F238E27FC236}">
                <a16:creationId xmlns:a16="http://schemas.microsoft.com/office/drawing/2014/main" id="{67406A26-7BA3-435E-85ED-05598470CB39}"/>
              </a:ext>
            </a:extLst>
          </p:cNvPr>
          <p:cNvSpPr/>
          <p:nvPr/>
        </p:nvSpPr>
        <p:spPr>
          <a:xfrm>
            <a:off x="626161" y="978816"/>
            <a:ext cx="6660464" cy="3139321"/>
          </a:xfrm>
          <a:prstGeom prst="rect">
            <a:avLst/>
          </a:prstGeom>
        </p:spPr>
        <p:txBody>
          <a:bodyPr wrap="square">
            <a:spAutoFit/>
          </a:bodyPr>
          <a:lstStyle/>
          <a:p>
            <a:r>
              <a:rPr lang="en-US" dirty="0">
                <a:latin typeface="Arial Narrow" panose="020B0606020202030204" pitchFamily="34" charset="0"/>
              </a:rPr>
              <a:t>Unlike End Users, </a:t>
            </a:r>
            <a:r>
              <a:rPr lang="en-US" b="1" dirty="0">
                <a:latin typeface="Arial Narrow" panose="020B0606020202030204" pitchFamily="34" charset="0"/>
              </a:rPr>
              <a:t>Power Users</a:t>
            </a:r>
            <a:r>
              <a:rPr lang="en-US" dirty="0">
                <a:latin typeface="Arial Narrow" panose="020B0606020202030204" pitchFamily="34" charset="0"/>
              </a:rPr>
              <a:t> will have access to an additional Navigation Menu item called </a:t>
            </a:r>
            <a:r>
              <a:rPr lang="en-US" b="1" dirty="0">
                <a:latin typeface="Arial Narrow" panose="020B0606020202030204" pitchFamily="34" charset="0"/>
              </a:rPr>
              <a:t>Variables</a:t>
            </a:r>
            <a:r>
              <a:rPr lang="en-US" dirty="0">
                <a:latin typeface="Arial Narrow" panose="020B0606020202030204" pitchFamily="34" charset="0"/>
              </a:rPr>
              <a:t>.</a:t>
            </a:r>
            <a:r>
              <a:rPr lang="en-US" b="1" dirty="0">
                <a:latin typeface="Arial Narrow" panose="020B0606020202030204" pitchFamily="34" charset="0"/>
              </a:rPr>
              <a:t> </a:t>
            </a:r>
          </a:p>
          <a:p>
            <a:endParaRPr lang="en-US" b="1" dirty="0">
              <a:latin typeface="Arial Narrow" panose="020B0606020202030204" pitchFamily="34" charset="0"/>
            </a:endParaRPr>
          </a:p>
          <a:p>
            <a:r>
              <a:rPr lang="en-US" dirty="0">
                <a:latin typeface="Arial Narrow" panose="020B0606020202030204" pitchFamily="34" charset="0"/>
              </a:rPr>
              <a:t>The variables menu item is where Power Users and </a:t>
            </a:r>
            <a:r>
              <a:rPr lang="en-US" dirty="0" err="1">
                <a:latin typeface="Arial Narrow" panose="020B0606020202030204" pitchFamily="34" charset="0"/>
              </a:rPr>
              <a:t>Adminstrators</a:t>
            </a:r>
            <a:r>
              <a:rPr lang="en-US" dirty="0">
                <a:latin typeface="Arial Narrow" panose="020B0606020202030204" pitchFamily="34" charset="0"/>
              </a:rPr>
              <a:t> can set the limits for End Users in User Preferences. The changes in the Variables menu are global and affect all users in that pod. </a:t>
            </a:r>
          </a:p>
          <a:p>
            <a:endParaRPr lang="en-US" dirty="0">
              <a:latin typeface="Arial Narrow" panose="020B0606020202030204" pitchFamily="34" charset="0"/>
            </a:endParaRPr>
          </a:p>
          <a:p>
            <a:endParaRPr lang="en-US" dirty="0">
              <a:latin typeface="Arial Narrow" panose="020B0606020202030204" pitchFamily="34" charset="0"/>
            </a:endParaRPr>
          </a:p>
          <a:p>
            <a:r>
              <a:rPr lang="en-US" dirty="0">
                <a:latin typeface="Arial Narrow" panose="020B0606020202030204" pitchFamily="34" charset="0"/>
              </a:rPr>
              <a:t>Below is the </a:t>
            </a:r>
            <a:r>
              <a:rPr lang="en-US" b="1" dirty="0">
                <a:latin typeface="Arial Narrow" panose="020B0606020202030204" pitchFamily="34" charset="0"/>
              </a:rPr>
              <a:t>Variables </a:t>
            </a:r>
            <a:r>
              <a:rPr lang="en-US" dirty="0">
                <a:latin typeface="Arial Narrow" panose="020B0606020202030204" pitchFamily="34" charset="0"/>
              </a:rPr>
              <a:t>screen. </a:t>
            </a:r>
            <a:r>
              <a:rPr lang="en-US" b="1" u="sng" dirty="0">
                <a:latin typeface="Arial Narrow" panose="020B0606020202030204" pitchFamily="34" charset="0"/>
              </a:rPr>
              <a:t>It should not be updated by Power Users. </a:t>
            </a:r>
            <a:r>
              <a:rPr lang="en-US" dirty="0">
                <a:latin typeface="Arial Narrow" panose="020B0606020202030204" pitchFamily="34" charset="0"/>
              </a:rPr>
              <a:t>This screen should always show </a:t>
            </a:r>
            <a:r>
              <a:rPr lang="en-US" dirty="0" err="1">
                <a:latin typeface="Arial Narrow" panose="020B0606020202030204" pitchFamily="34" charset="0"/>
              </a:rPr>
              <a:t>IDescendants</a:t>
            </a:r>
            <a:r>
              <a:rPr lang="en-US" dirty="0">
                <a:latin typeface="Arial Narrow" panose="020B0606020202030204" pitchFamily="34" charset="0"/>
              </a:rPr>
              <a:t> of all the institutions in that pod. </a:t>
            </a:r>
            <a:endParaRPr lang="en-US" b="1" u="sng" dirty="0">
              <a:latin typeface="Arial Narrow" panose="020B0606020202030204" pitchFamily="34" charset="0"/>
            </a:endParaRPr>
          </a:p>
        </p:txBody>
      </p:sp>
      <p:pic>
        <p:nvPicPr>
          <p:cNvPr id="2" name="Picture 1">
            <a:extLst>
              <a:ext uri="{FF2B5EF4-FFF2-40B4-BE49-F238E27FC236}">
                <a16:creationId xmlns:a16="http://schemas.microsoft.com/office/drawing/2014/main" id="{4C3901E5-B37B-4F91-8B96-0649EE3A5800}"/>
              </a:ext>
            </a:extLst>
          </p:cNvPr>
          <p:cNvPicPr>
            <a:picLocks noChangeAspect="1"/>
          </p:cNvPicPr>
          <p:nvPr/>
        </p:nvPicPr>
        <p:blipFill rotWithShape="1">
          <a:blip r:embed="rId4"/>
          <a:srcRect b="31712"/>
          <a:stretch/>
        </p:blipFill>
        <p:spPr>
          <a:xfrm>
            <a:off x="7958870" y="834382"/>
            <a:ext cx="3283119" cy="2918468"/>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7F6000D4-B707-4059-B369-DCE29F5D332B}"/>
              </a:ext>
            </a:extLst>
          </p:cNvPr>
          <p:cNvPicPr>
            <a:picLocks noChangeAspect="1"/>
          </p:cNvPicPr>
          <p:nvPr/>
        </p:nvPicPr>
        <p:blipFill>
          <a:blip r:embed="rId5"/>
          <a:stretch>
            <a:fillRect/>
          </a:stretch>
        </p:blipFill>
        <p:spPr>
          <a:xfrm>
            <a:off x="445185" y="4473987"/>
            <a:ext cx="11442321" cy="1405197"/>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825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Budget Tasks in PlanUW</a:t>
            </a:r>
          </a:p>
        </p:txBody>
      </p:sp>
      <p:pic>
        <p:nvPicPr>
          <p:cNvPr id="4" name="Graphic 3" descr="Calculator">
            <a:extLst>
              <a:ext uri="{FF2B5EF4-FFF2-40B4-BE49-F238E27FC236}">
                <a16:creationId xmlns:a16="http://schemas.microsoft.com/office/drawing/2014/main" id="{252C234B-F708-4268-AD95-18DAB747A6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4636" y="2209800"/>
            <a:ext cx="2057399" cy="205739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1207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1EB09E-435F-4ECE-AA48-B4640AF2EBEC}"/>
              </a:ext>
            </a:extLst>
          </p:cNvPr>
          <p:cNvSpPr>
            <a:spLocks noGrp="1"/>
          </p:cNvSpPr>
          <p:nvPr>
            <p:ph type="sldNum" sz="quarter" idx="4"/>
          </p:nvPr>
        </p:nvSpPr>
        <p:spPr/>
        <p:txBody>
          <a:bodyPr/>
          <a:lstStyle/>
          <a:p>
            <a:fld id="{678F7216-1C8D-9C4B-8765-95E531582293}" type="slidenum">
              <a:rPr lang="en-US" smtClean="0"/>
              <a:pPr/>
              <a:t>17</a:t>
            </a:fld>
            <a:endParaRPr lang="en-US"/>
          </a:p>
        </p:txBody>
      </p:sp>
      <p:sp>
        <p:nvSpPr>
          <p:cNvPr id="5" name="Rectangle 4">
            <a:extLst>
              <a:ext uri="{FF2B5EF4-FFF2-40B4-BE49-F238E27FC236}">
                <a16:creationId xmlns:a16="http://schemas.microsoft.com/office/drawing/2014/main" id="{181477C8-19F0-4E32-8120-AEDCB10C71B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Tasks and Processes</a:t>
            </a:r>
          </a:p>
        </p:txBody>
      </p:sp>
      <p:sp>
        <p:nvSpPr>
          <p:cNvPr id="6" name="Rectangle 5">
            <a:extLst>
              <a:ext uri="{FF2B5EF4-FFF2-40B4-BE49-F238E27FC236}">
                <a16:creationId xmlns:a16="http://schemas.microsoft.com/office/drawing/2014/main" id="{CB9CDD70-75F0-4926-B53F-24F94F1F1DB4}"/>
              </a:ext>
            </a:extLst>
          </p:cNvPr>
          <p:cNvSpPr/>
          <p:nvPr/>
        </p:nvSpPr>
        <p:spPr>
          <a:xfrm>
            <a:off x="630114" y="1184901"/>
            <a:ext cx="10500947" cy="707886"/>
          </a:xfrm>
          <a:prstGeom prst="rect">
            <a:avLst/>
          </a:prstGeom>
        </p:spPr>
        <p:txBody>
          <a:bodyPr wrap="square">
            <a:spAutoFit/>
          </a:bodyPr>
          <a:lstStyle/>
          <a:p>
            <a:r>
              <a:rPr lang="en-US" sz="2000" dirty="0">
                <a:latin typeface="Arial Narrow" panose="020B0606020202030204" pitchFamily="34" charset="0"/>
              </a:rPr>
              <a:t>Moving forward, this presentation will cover on a step-by-step basis, the “how” to complete normal tasks in the PlanUW system. Each process will be accompanied with the Quick Reference Guide book. </a:t>
            </a:r>
          </a:p>
        </p:txBody>
      </p:sp>
      <p:sp>
        <p:nvSpPr>
          <p:cNvPr id="7" name="Rectangle 6">
            <a:extLst>
              <a:ext uri="{FF2B5EF4-FFF2-40B4-BE49-F238E27FC236}">
                <a16:creationId xmlns:a16="http://schemas.microsoft.com/office/drawing/2014/main" id="{711CE058-41D6-4585-BDE0-8C9F21645581}"/>
              </a:ext>
            </a:extLst>
          </p:cNvPr>
          <p:cNvSpPr/>
          <p:nvPr/>
        </p:nvSpPr>
        <p:spPr>
          <a:xfrm>
            <a:off x="630114" y="2231186"/>
            <a:ext cx="10500947" cy="400110"/>
          </a:xfrm>
          <a:prstGeom prst="rect">
            <a:avLst/>
          </a:prstGeom>
        </p:spPr>
        <p:txBody>
          <a:bodyPr wrap="square">
            <a:spAutoFit/>
          </a:bodyPr>
          <a:lstStyle/>
          <a:p>
            <a:r>
              <a:rPr lang="en-US" sz="2000" dirty="0">
                <a:latin typeface="Arial Narrow" panose="020B0606020202030204" pitchFamily="34" charset="0"/>
              </a:rPr>
              <a:t>Click on the link to jump to the process:</a:t>
            </a:r>
          </a:p>
        </p:txBody>
      </p:sp>
      <p:sp>
        <p:nvSpPr>
          <p:cNvPr id="10" name="Rectangle 9">
            <a:extLst>
              <a:ext uri="{FF2B5EF4-FFF2-40B4-BE49-F238E27FC236}">
                <a16:creationId xmlns:a16="http://schemas.microsoft.com/office/drawing/2014/main" id="{2832824E-1494-4286-B453-2A1EE2B4548D}"/>
              </a:ext>
            </a:extLst>
          </p:cNvPr>
          <p:cNvSpPr/>
          <p:nvPr/>
        </p:nvSpPr>
        <p:spPr>
          <a:xfrm>
            <a:off x="1509345" y="2718445"/>
            <a:ext cx="10219593" cy="2246769"/>
          </a:xfrm>
          <a:prstGeom prst="rect">
            <a:avLst/>
          </a:prstGeom>
        </p:spPr>
        <p:txBody>
          <a:bodyPr wrap="square" numCol="2">
            <a:spAutoFit/>
          </a:bodyPr>
          <a:lstStyle/>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Reviewing Salary Data</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Input Fringe Rates</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Calculating Fringe Using Rates Review</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Input Fringe Data</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Reviewing Fringe Data</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Input Non Comp Data</a:t>
            </a:r>
          </a:p>
          <a:p>
            <a:endParaRPr lang="en-US" sz="2000" dirty="0">
              <a:solidFill>
                <a:srgbClr val="000000"/>
              </a:solidFill>
              <a:latin typeface="Arial Narrow" panose="020B0606020202030204" pitchFamily="34" charset="0"/>
            </a:endParaRP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Reviewing Non Comp Data</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Reviewing Planning Allocation Data</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Input Revenue Data</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Reviewing Revenue Data</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Budget Review</a:t>
            </a:r>
          </a:p>
        </p:txBody>
      </p:sp>
    </p:spTree>
    <p:extLst>
      <p:ext uri="{BB962C8B-B14F-4D97-AF65-F5344CB8AC3E}">
        <p14:creationId xmlns:p14="http://schemas.microsoft.com/office/powerpoint/2010/main" val="169086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Salary &amp; Wage Review </a:t>
            </a:r>
          </a:p>
        </p:txBody>
      </p:sp>
      <p:pic>
        <p:nvPicPr>
          <p:cNvPr id="7" name="Picture 6">
            <a:extLst>
              <a:ext uri="{FF2B5EF4-FFF2-40B4-BE49-F238E27FC236}">
                <a16:creationId xmlns:a16="http://schemas.microsoft.com/office/drawing/2014/main" id="{6D095993-30DB-45A9-85D4-8983428F5A4C}"/>
              </a:ext>
            </a:extLst>
          </p:cNvPr>
          <p:cNvPicPr>
            <a:picLocks noChangeAspect="1"/>
          </p:cNvPicPr>
          <p:nvPr/>
        </p:nvPicPr>
        <p:blipFill rotWithShape="1">
          <a:blip r:embed="rId3"/>
          <a:srcRect l="2856"/>
          <a:stretch/>
        </p:blipFill>
        <p:spPr>
          <a:xfrm>
            <a:off x="7134225" y="1928812"/>
            <a:ext cx="1544148" cy="284797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9674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Salary Data in Annual Budgeting Process</a:t>
            </a:r>
          </a:p>
        </p:txBody>
      </p:sp>
      <p:pic>
        <p:nvPicPr>
          <p:cNvPr id="5" name="Picture 4">
            <a:extLst>
              <a:ext uri="{FF2B5EF4-FFF2-40B4-BE49-F238E27FC236}">
                <a16:creationId xmlns:a16="http://schemas.microsoft.com/office/drawing/2014/main" id="{99838788-C3A8-4DAC-8BF4-0AFAC445A44B}"/>
              </a:ext>
            </a:extLst>
          </p:cNvPr>
          <p:cNvPicPr>
            <a:picLocks noChangeAspect="1"/>
          </p:cNvPicPr>
          <p:nvPr/>
        </p:nvPicPr>
        <p:blipFill>
          <a:blip r:embed="rId3"/>
          <a:stretch>
            <a:fillRect/>
          </a:stretch>
        </p:blipFill>
        <p:spPr>
          <a:xfrm>
            <a:off x="419100" y="1905331"/>
            <a:ext cx="11248292" cy="3220584"/>
          </a:xfrm>
          <a:prstGeom prst="rect">
            <a:avLst/>
          </a:prstGeom>
        </p:spPr>
      </p:pic>
      <p:sp>
        <p:nvSpPr>
          <p:cNvPr id="11" name="Rectangle 10">
            <a:extLst>
              <a:ext uri="{FF2B5EF4-FFF2-40B4-BE49-F238E27FC236}">
                <a16:creationId xmlns:a16="http://schemas.microsoft.com/office/drawing/2014/main" id="{C503267B-16F3-4DD4-98DF-B76220B8C072}"/>
              </a:ext>
            </a:extLst>
          </p:cNvPr>
          <p:cNvSpPr/>
          <p:nvPr/>
        </p:nvSpPr>
        <p:spPr>
          <a:xfrm>
            <a:off x="9514965" y="2510632"/>
            <a:ext cx="2027560" cy="661938"/>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9404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088840C6-AE2A-4778-93FE-D953D9936AD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Course Objectives</a:t>
            </a:r>
          </a:p>
        </p:txBody>
      </p:sp>
      <p:sp>
        <p:nvSpPr>
          <p:cNvPr id="71" name="TextBox 70">
            <a:extLst>
              <a:ext uri="{FF2B5EF4-FFF2-40B4-BE49-F238E27FC236}">
                <a16:creationId xmlns:a16="http://schemas.microsoft.com/office/drawing/2014/main" id="{0652D779-9206-41CE-A113-FB138750D552}"/>
              </a:ext>
            </a:extLst>
          </p:cNvPr>
          <p:cNvSpPr txBox="1"/>
          <p:nvPr/>
        </p:nvSpPr>
        <p:spPr>
          <a:xfrm>
            <a:off x="761999" y="745207"/>
            <a:ext cx="10659209" cy="1200329"/>
          </a:xfrm>
          <a:prstGeom prst="rect">
            <a:avLst/>
          </a:prstGeom>
        </p:spPr>
        <p:txBody>
          <a:bodyPr vert="horz" wrap="square" rtlCol="0">
            <a:spAutoFit/>
          </a:bodyPr>
          <a:lstStyle/>
          <a:p>
            <a:r>
              <a:rPr lang="en-US" sz="2400" dirty="0">
                <a:latin typeface="Arial Narrow" panose="020B0606020202030204" pitchFamily="34" charset="0"/>
              </a:rPr>
              <a:t>In this course, you will be introduced to the PlanUW process and how to perform budgeting tasks within the PlanUW system. </a:t>
            </a:r>
          </a:p>
          <a:p>
            <a:pPr marL="342900" indent="-342900">
              <a:buClr>
                <a:srgbClr val="C00000"/>
              </a:buClr>
              <a:buFont typeface="Wingdings" panose="05000000000000000000" pitchFamily="2" charset="2"/>
              <a:buChar char="ü"/>
            </a:pPr>
            <a:r>
              <a:rPr lang="en-US" sz="2400" dirty="0">
                <a:latin typeface="Arial Narrow" panose="020B0606020202030204" pitchFamily="34" charset="0"/>
              </a:rPr>
              <a:t>After completing this class, you will have learned:</a:t>
            </a:r>
          </a:p>
        </p:txBody>
      </p:sp>
      <p:cxnSp>
        <p:nvCxnSpPr>
          <p:cNvPr id="44" name="Straight Connector 43">
            <a:extLst>
              <a:ext uri="{FF2B5EF4-FFF2-40B4-BE49-F238E27FC236}">
                <a16:creationId xmlns:a16="http://schemas.microsoft.com/office/drawing/2014/main" id="{7852027A-C8C8-4499-9D63-76D1777464AB}"/>
              </a:ext>
            </a:extLst>
          </p:cNvPr>
          <p:cNvCxnSpPr/>
          <p:nvPr/>
        </p:nvCxnSpPr>
        <p:spPr>
          <a:xfrm>
            <a:off x="3467100" y="353467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B8540A6-7CD2-4DB8-A1DD-A077834D635B}"/>
              </a:ext>
            </a:extLst>
          </p:cNvPr>
          <p:cNvSpPr txBox="1"/>
          <p:nvPr/>
        </p:nvSpPr>
        <p:spPr>
          <a:xfrm>
            <a:off x="2552700" y="2311545"/>
            <a:ext cx="1828797" cy="1015663"/>
          </a:xfrm>
          <a:prstGeom prst="rect">
            <a:avLst/>
          </a:prstGeom>
        </p:spPr>
        <p:txBody>
          <a:bodyPr vert="horz" wrap="square" rtlCol="0">
            <a:spAutoFit/>
          </a:bodyPr>
          <a:lstStyle/>
          <a:p>
            <a:pPr algn="ctr" eaLnBrk="0" fontAlgn="base" hangingPunct="0">
              <a:spcBef>
                <a:spcPct val="20000"/>
              </a:spcBef>
              <a:spcAft>
                <a:spcPct val="0"/>
              </a:spcAft>
            </a:pPr>
            <a:r>
              <a:rPr lang="en-US" sz="2000" kern="0">
                <a:solidFill>
                  <a:srgbClr val="000000"/>
                </a:solidFill>
                <a:latin typeface="Arial Narrow"/>
                <a:ea typeface="ＭＳ Ｐゴシック" pitchFamily="-106" charset="-128"/>
              </a:rPr>
              <a:t>The UW Budget Process and Timeline</a:t>
            </a:r>
          </a:p>
        </p:txBody>
      </p:sp>
      <p:cxnSp>
        <p:nvCxnSpPr>
          <p:cNvPr id="32" name="Straight Connector 31">
            <a:extLst>
              <a:ext uri="{FF2B5EF4-FFF2-40B4-BE49-F238E27FC236}">
                <a16:creationId xmlns:a16="http://schemas.microsoft.com/office/drawing/2014/main" id="{450A7657-263C-4147-871B-4B1CC14BD322}"/>
              </a:ext>
            </a:extLst>
          </p:cNvPr>
          <p:cNvCxnSpPr/>
          <p:nvPr/>
        </p:nvCxnSpPr>
        <p:spPr>
          <a:xfrm>
            <a:off x="6096002" y="353467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AE4F62C-A175-4DA7-8974-4354C7C6F5ED}"/>
              </a:ext>
            </a:extLst>
          </p:cNvPr>
          <p:cNvSpPr txBox="1"/>
          <p:nvPr/>
        </p:nvSpPr>
        <p:spPr>
          <a:xfrm>
            <a:off x="5181602" y="2311545"/>
            <a:ext cx="1828797" cy="1015663"/>
          </a:xfrm>
          <a:prstGeom prst="rect">
            <a:avLst/>
          </a:prstGeom>
        </p:spPr>
        <p:txBody>
          <a:bodyPr vert="horz" wrap="square" rtlCol="0">
            <a:spAutoFit/>
          </a:bodyPr>
          <a:lstStyle/>
          <a:p>
            <a:pPr algn="ctr" eaLnBrk="0" fontAlgn="base" hangingPunct="0">
              <a:spcBef>
                <a:spcPct val="20000"/>
              </a:spcBef>
              <a:spcAft>
                <a:spcPct val="0"/>
              </a:spcAft>
            </a:pPr>
            <a:r>
              <a:rPr lang="en-US" sz="2000" kern="0" dirty="0">
                <a:solidFill>
                  <a:srgbClr val="000000"/>
                </a:solidFill>
                <a:latin typeface="Arial Narrow"/>
                <a:ea typeface="ＭＳ Ｐゴシック" pitchFamily="-106" charset="-128"/>
              </a:rPr>
              <a:t>How to set up your campus User Variable</a:t>
            </a:r>
            <a:endPar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cxnSp>
        <p:nvCxnSpPr>
          <p:cNvPr id="36" name="Straight Connector 35">
            <a:extLst>
              <a:ext uri="{FF2B5EF4-FFF2-40B4-BE49-F238E27FC236}">
                <a16:creationId xmlns:a16="http://schemas.microsoft.com/office/drawing/2014/main" id="{AA602A3C-2ECF-49D0-AE8C-0CE1298E73A5}"/>
              </a:ext>
            </a:extLst>
          </p:cNvPr>
          <p:cNvCxnSpPr/>
          <p:nvPr/>
        </p:nvCxnSpPr>
        <p:spPr>
          <a:xfrm>
            <a:off x="8724903" y="353467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6F36CCA-8F09-403E-9436-A6AC60906D82}"/>
              </a:ext>
            </a:extLst>
          </p:cNvPr>
          <p:cNvSpPr txBox="1"/>
          <p:nvPr/>
        </p:nvSpPr>
        <p:spPr>
          <a:xfrm>
            <a:off x="7810503" y="2311545"/>
            <a:ext cx="1828797" cy="1015663"/>
          </a:xfrm>
          <a:prstGeom prst="rect">
            <a:avLst/>
          </a:prstGeom>
        </p:spPr>
        <p:txBody>
          <a:bodyPr vert="horz" wrap="square" rtlCol="0">
            <a:spAutoFit/>
          </a:bodyPr>
          <a:lstStyle/>
          <a:p>
            <a:pPr algn="ctr" eaLnBrk="0" fontAlgn="base" hangingPunct="0">
              <a:spcBef>
                <a:spcPct val="20000"/>
              </a:spcBef>
              <a:spcAft>
                <a:spcPct val="0"/>
              </a:spcAft>
            </a:pPr>
            <a:r>
              <a:rPr lang="en-US" sz="2000" kern="0" dirty="0">
                <a:solidFill>
                  <a:srgbClr val="000000"/>
                </a:solidFill>
                <a:latin typeface="Arial Narrow"/>
                <a:ea typeface="ＭＳ Ｐゴシック" pitchFamily="-106" charset="-128"/>
              </a:rPr>
              <a:t>How to complete budgeting tasks in PlanUW</a:t>
            </a:r>
          </a:p>
        </p:txBody>
      </p:sp>
      <p:pic>
        <p:nvPicPr>
          <p:cNvPr id="15" name="Graphic 14" descr="Monthly calendar">
            <a:extLst>
              <a:ext uri="{FF2B5EF4-FFF2-40B4-BE49-F238E27FC236}">
                <a16:creationId xmlns:a16="http://schemas.microsoft.com/office/drawing/2014/main" id="{8E6D6A43-B36F-4528-84C8-6AB5414162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9898" y="4734145"/>
            <a:ext cx="914400" cy="914400"/>
          </a:xfrm>
          <a:prstGeom prst="rect">
            <a:avLst/>
          </a:prstGeom>
          <a:effectLst>
            <a:outerShdw blurRad="50800" dist="38100" dir="2700000" algn="tl" rotWithShape="0">
              <a:prstClr val="black">
                <a:alpha val="40000"/>
              </a:prstClr>
            </a:outerShdw>
          </a:effectLst>
        </p:spPr>
      </p:pic>
      <p:pic>
        <p:nvPicPr>
          <p:cNvPr id="16" name="Graphic 15" descr="Calculator">
            <a:extLst>
              <a:ext uri="{FF2B5EF4-FFF2-40B4-BE49-F238E27FC236}">
                <a16:creationId xmlns:a16="http://schemas.microsoft.com/office/drawing/2014/main" id="{D86AE131-AF87-4816-8402-198E8475B5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7701" y="4734145"/>
            <a:ext cx="914400" cy="914400"/>
          </a:xfrm>
          <a:prstGeom prst="rect">
            <a:avLst/>
          </a:prstGeom>
          <a:effectLst>
            <a:outerShdw blurRad="50800" dist="38100" dir="2700000" algn="tl" rotWithShape="0">
              <a:prstClr val="black">
                <a:alpha val="40000"/>
              </a:prstClr>
            </a:outerShdw>
          </a:effectLst>
        </p:spPr>
      </p:pic>
      <p:pic>
        <p:nvPicPr>
          <p:cNvPr id="17" name="Graphic 16" descr="Hierarchy">
            <a:extLst>
              <a:ext uri="{FF2B5EF4-FFF2-40B4-BE49-F238E27FC236}">
                <a16:creationId xmlns:a16="http://schemas.microsoft.com/office/drawing/2014/main" id="{CDC481DB-0B58-400B-BF53-65AB702FE7E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4764453"/>
            <a:ext cx="914400" cy="914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3955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4DC99-EDE2-4266-9496-C94690705D85}"/>
              </a:ext>
            </a:extLst>
          </p:cNvPr>
          <p:cNvPicPr>
            <a:picLocks noChangeAspect="1"/>
          </p:cNvPicPr>
          <p:nvPr/>
        </p:nvPicPr>
        <p:blipFill rotWithShape="1">
          <a:blip r:embed="rId3"/>
          <a:srcRect b="25346"/>
          <a:stretch/>
        </p:blipFill>
        <p:spPr>
          <a:xfrm>
            <a:off x="5653556" y="1462357"/>
            <a:ext cx="5462752" cy="3588783"/>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 Salary Data</a:t>
            </a:r>
          </a:p>
        </p:txBody>
      </p:sp>
      <p:sp>
        <p:nvSpPr>
          <p:cNvPr id="36" name="Rectangle 35">
            <a:extLst>
              <a:ext uri="{FF2B5EF4-FFF2-40B4-BE49-F238E27FC236}">
                <a16:creationId xmlns:a16="http://schemas.microsoft.com/office/drawing/2014/main" id="{D602FA54-2D66-463C-A591-43A85FE054A2}"/>
              </a:ext>
            </a:extLst>
          </p:cNvPr>
          <p:cNvSpPr/>
          <p:nvPr/>
        </p:nvSpPr>
        <p:spPr>
          <a:xfrm>
            <a:off x="5799951" y="1527420"/>
            <a:ext cx="1313026" cy="248132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4545624" cy="2252924"/>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salary data review process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Salary, Wages and Fringe</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tile to open the cluster</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Salary and Fringe Review </a:t>
            </a:r>
            <a:r>
              <a:rPr lang="en-US" kern="0" dirty="0">
                <a:solidFill>
                  <a:srgbClr val="000000"/>
                </a:solidFill>
                <a:latin typeface="Arial Narrow"/>
                <a:ea typeface="ＭＳ Ｐゴシック" pitchFamily="-106" charset="-128"/>
              </a:rPr>
              <a:t>to open the form.</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This process will open the Review Salary Data form.  </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TextBox 8">
            <a:extLst>
              <a:ext uri="{FF2B5EF4-FFF2-40B4-BE49-F238E27FC236}">
                <a16:creationId xmlns:a16="http://schemas.microsoft.com/office/drawing/2014/main" id="{A4794FD6-A63A-4209-B24B-EC59578E6181}"/>
              </a:ext>
            </a:extLst>
          </p:cNvPr>
          <p:cNvSpPr txBox="1"/>
          <p:nvPr/>
        </p:nvSpPr>
        <p:spPr>
          <a:xfrm>
            <a:off x="1354015" y="3695197"/>
            <a:ext cx="4128040" cy="120032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Before starting, remember that all salary data in PlanUW is for review only. If this information needs to be changed, it needs to take place directly in CAT.</a:t>
            </a:r>
          </a:p>
        </p:txBody>
      </p:sp>
      <p:pic>
        <p:nvPicPr>
          <p:cNvPr id="10" name="Graphic 9" descr="Information">
            <a:extLst>
              <a:ext uri="{FF2B5EF4-FFF2-40B4-BE49-F238E27FC236}">
                <a16:creationId xmlns:a16="http://schemas.microsoft.com/office/drawing/2014/main" id="{45E3C8A6-987D-46E5-B50E-B46D5E08F2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532" y="4016041"/>
            <a:ext cx="432320" cy="432320"/>
          </a:xfrm>
          <a:prstGeom prst="rect">
            <a:avLst/>
          </a:prstGeom>
        </p:spPr>
      </p:pic>
      <p:pic>
        <p:nvPicPr>
          <p:cNvPr id="2" name="Picture 1">
            <a:extLst>
              <a:ext uri="{FF2B5EF4-FFF2-40B4-BE49-F238E27FC236}">
                <a16:creationId xmlns:a16="http://schemas.microsoft.com/office/drawing/2014/main" id="{864ECB6B-ED68-4621-BE59-B38160E49E33}"/>
              </a:ext>
            </a:extLst>
          </p:cNvPr>
          <p:cNvPicPr>
            <a:picLocks noChangeAspect="1"/>
          </p:cNvPicPr>
          <p:nvPr/>
        </p:nvPicPr>
        <p:blipFill>
          <a:blip r:embed="rId6"/>
          <a:stretch>
            <a:fillRect/>
          </a:stretch>
        </p:blipFill>
        <p:spPr>
          <a:xfrm>
            <a:off x="2778369" y="4614172"/>
            <a:ext cx="1784839" cy="953112"/>
          </a:xfrm>
          <a:prstGeom prst="rect">
            <a:avLst/>
          </a:prstGeom>
        </p:spPr>
      </p:pic>
    </p:spTree>
    <p:custDataLst>
      <p:tags r:id="rId1"/>
    </p:custDataLst>
    <p:extLst>
      <p:ext uri="{BB962C8B-B14F-4D97-AF65-F5344CB8AC3E}">
        <p14:creationId xmlns:p14="http://schemas.microsoft.com/office/powerpoint/2010/main" val="308321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8BD41A-968D-4E05-8A41-5554B45D5D66}"/>
              </a:ext>
            </a:extLst>
          </p:cNvPr>
          <p:cNvPicPr>
            <a:picLocks noChangeAspect="1"/>
          </p:cNvPicPr>
          <p:nvPr/>
        </p:nvPicPr>
        <p:blipFill rotWithShape="1">
          <a:blip r:embed="rId2"/>
          <a:srcRect b="20599"/>
          <a:stretch/>
        </p:blipFill>
        <p:spPr>
          <a:xfrm>
            <a:off x="655025" y="882822"/>
            <a:ext cx="11005042" cy="3305130"/>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4476ABD-F63E-454C-8238-FB9A3B5B25AA}"/>
              </a:ext>
            </a:extLst>
          </p:cNvPr>
          <p:cNvSpPr txBox="1"/>
          <p:nvPr/>
        </p:nvSpPr>
        <p:spPr>
          <a:xfrm>
            <a:off x="774424" y="4393321"/>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Since this is only a review form, the cells should be grey and you should not be able to input data.</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When the form opens, this is a good opportunity to ensure that the columns contain the information needed. </a:t>
            </a:r>
          </a:p>
          <a:p>
            <a:pPr marL="342900" indent="-342900" eaLnBrk="0" fontAlgn="base" hangingPunct="0">
              <a:spcBef>
                <a:spcPct val="20000"/>
              </a:spcBef>
              <a:spcAft>
                <a:spcPct val="0"/>
              </a:spcAft>
              <a:buFont typeface="Wingdings" pitchFamily="2" charset="2"/>
              <a:buAutoNum type="arabicPeriod"/>
            </a:pPr>
            <a:r>
              <a:rPr lang="en-US" kern="0" dirty="0">
                <a:solidFill>
                  <a:srgbClr val="000000"/>
                </a:solidFill>
                <a:latin typeface="Arial Narrow"/>
                <a:ea typeface="ＭＳ Ｐゴシック" pitchFamily="-106" charset="-128"/>
              </a:rPr>
              <a:t>The Point of View section can be changed to the </a:t>
            </a:r>
            <a:r>
              <a:rPr lang="en-US" b="1" kern="0" dirty="0">
                <a:solidFill>
                  <a:srgbClr val="000000"/>
                </a:solidFill>
                <a:latin typeface="Arial Narrow"/>
                <a:ea typeface="ＭＳ Ｐゴシック" pitchFamily="-106" charset="-128"/>
              </a:rPr>
              <a:t>Department Total</a:t>
            </a:r>
            <a:r>
              <a:rPr lang="en-US" kern="0" dirty="0">
                <a:solidFill>
                  <a:srgbClr val="000000"/>
                </a:solidFill>
                <a:latin typeface="Arial Narrow"/>
                <a:ea typeface="ＭＳ Ｐゴシック" pitchFamily="-106" charset="-128"/>
              </a:rPr>
              <a:t>, </a:t>
            </a:r>
            <a:r>
              <a:rPr lang="en-US" b="1" kern="0" dirty="0">
                <a:solidFill>
                  <a:srgbClr val="000000"/>
                </a:solidFill>
                <a:latin typeface="Arial Narrow"/>
                <a:ea typeface="ＭＳ Ｐゴシック" pitchFamily="-106" charset="-128"/>
              </a:rPr>
              <a:t>Fund Total, Program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No Project </a:t>
            </a:r>
            <a:r>
              <a:rPr lang="en-US" kern="0" dirty="0">
                <a:solidFill>
                  <a:srgbClr val="000000"/>
                </a:solidFill>
                <a:latin typeface="Arial Narrow"/>
                <a:ea typeface="ＭＳ Ｐゴシック" pitchFamily="-106" charset="-128"/>
              </a:rPr>
              <a:t>member for your institution. </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836401"/>
            <a:ext cx="8127023"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cells should be gray since no input should be available in a review form.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9" name="Rectangle 8">
            <a:extLst>
              <a:ext uri="{FF2B5EF4-FFF2-40B4-BE49-F238E27FC236}">
                <a16:creationId xmlns:a16="http://schemas.microsoft.com/office/drawing/2014/main" id="{070FC484-136F-44CF-8638-4EA68F1D50A8}"/>
              </a:ext>
            </a:extLst>
          </p:cNvPr>
          <p:cNvSpPr/>
          <p:nvPr/>
        </p:nvSpPr>
        <p:spPr>
          <a:xfrm>
            <a:off x="655025" y="2087635"/>
            <a:ext cx="1243762" cy="21003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1898787" y="1354332"/>
            <a:ext cx="4639173" cy="8053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474D27-507F-4CEA-99B1-20895A6997EA}"/>
              </a:ext>
            </a:extLst>
          </p:cNvPr>
          <p:cNvSpPr/>
          <p:nvPr/>
        </p:nvSpPr>
        <p:spPr>
          <a:xfrm>
            <a:off x="1778331" y="208763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 Salary Data</a:t>
            </a:r>
          </a:p>
        </p:txBody>
      </p:sp>
      <p:sp>
        <p:nvSpPr>
          <p:cNvPr id="17" name="Rectangle 16">
            <a:extLst>
              <a:ext uri="{FF2B5EF4-FFF2-40B4-BE49-F238E27FC236}">
                <a16:creationId xmlns:a16="http://schemas.microsoft.com/office/drawing/2014/main" id="{79AB2DFF-413F-4A62-A6AF-D05AC4018766}"/>
              </a:ext>
            </a:extLst>
          </p:cNvPr>
          <p:cNvSpPr/>
          <p:nvPr/>
        </p:nvSpPr>
        <p:spPr>
          <a:xfrm>
            <a:off x="646618" y="1060704"/>
            <a:ext cx="3120150" cy="2936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B853A5-31A1-4349-9C9E-B26AEA0B8582}"/>
              </a:ext>
            </a:extLst>
          </p:cNvPr>
          <p:cNvSpPr/>
          <p:nvPr/>
        </p:nvSpPr>
        <p:spPr>
          <a:xfrm>
            <a:off x="3652083" y="93761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069424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Review Salary Data</a:t>
            </a:r>
          </a:p>
        </p:txBody>
      </p:sp>
      <p:sp>
        <p:nvSpPr>
          <p:cNvPr id="3" name="Rectangle 2">
            <a:extLst>
              <a:ext uri="{FF2B5EF4-FFF2-40B4-BE49-F238E27FC236}">
                <a16:creationId xmlns:a16="http://schemas.microsoft.com/office/drawing/2014/main" id="{F5586F0E-9617-43EF-8B58-1E34F2E9A566}"/>
              </a:ext>
            </a:extLst>
          </p:cNvPr>
          <p:cNvSpPr/>
          <p:nvPr/>
        </p:nvSpPr>
        <p:spPr>
          <a:xfrm>
            <a:off x="670399" y="941262"/>
            <a:ext cx="10851202"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Start by selecting a department where data is available for review </a:t>
            </a:r>
            <a:r>
              <a:rPr lang="en-US" kern="0" dirty="0">
                <a:solidFill>
                  <a:srgbClr val="000000"/>
                </a:solidFill>
                <a:highlight>
                  <a:srgbClr val="FFFF00"/>
                </a:highlight>
                <a:latin typeface="Arial Narrow"/>
                <a:ea typeface="ＭＳ Ｐゴシック" pitchFamily="-106" charset="-128"/>
              </a:rPr>
              <a:t>(Insert dept) to complete the steps described in the previous slide.</a:t>
            </a:r>
            <a:r>
              <a:rPr lang="en-US" kern="0" dirty="0">
                <a:solidFill>
                  <a:srgbClr val="000000"/>
                </a:solidFill>
                <a:latin typeface="Arial Narrow"/>
                <a:ea typeface="ＭＳ Ｐゴシック" pitchFamily="-106" charset="-128"/>
              </a:rPr>
              <a:t> Also, and for practices purpose, continue to select a department where data is not available </a:t>
            </a:r>
            <a:r>
              <a:rPr lang="en-US" kern="0" dirty="0">
                <a:solidFill>
                  <a:srgbClr val="000000"/>
                </a:solidFill>
                <a:highlight>
                  <a:srgbClr val="FFFF00"/>
                </a:highlight>
                <a:latin typeface="Arial Narrow"/>
                <a:ea typeface="ＭＳ Ｐゴシック" pitchFamily="-106" charset="-128"/>
              </a:rPr>
              <a:t>(Insert dept). </a:t>
            </a:r>
            <a:r>
              <a:rPr lang="en-US" kern="0" dirty="0">
                <a:solidFill>
                  <a:srgbClr val="000000"/>
                </a:solidFill>
                <a:latin typeface="Arial Narrow"/>
                <a:ea typeface="ＭＳ Ｐゴシック" pitchFamily="-106" charset="-128"/>
              </a:rPr>
              <a:t>This will demonstrated how the form appears without data. </a:t>
            </a:r>
            <a:endParaRPr lang="en-US" dirty="0"/>
          </a:p>
        </p:txBody>
      </p:sp>
      <p:pic>
        <p:nvPicPr>
          <p:cNvPr id="5" name="Picture 4">
            <a:extLst>
              <a:ext uri="{FF2B5EF4-FFF2-40B4-BE49-F238E27FC236}">
                <a16:creationId xmlns:a16="http://schemas.microsoft.com/office/drawing/2014/main" id="{8B3CE6A2-73B6-42F8-B5CF-980B0C843EF6}"/>
              </a:ext>
            </a:extLst>
          </p:cNvPr>
          <p:cNvPicPr>
            <a:picLocks noChangeAspect="1"/>
          </p:cNvPicPr>
          <p:nvPr/>
        </p:nvPicPr>
        <p:blipFill rotWithShape="1">
          <a:blip r:embed="rId2"/>
          <a:srcRect b="17384"/>
          <a:stretch/>
        </p:blipFill>
        <p:spPr>
          <a:xfrm>
            <a:off x="596384" y="2197350"/>
            <a:ext cx="5147067" cy="2910982"/>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3A1AD60D-62E8-4A4C-AAB8-4D1294DB00AF}"/>
              </a:ext>
            </a:extLst>
          </p:cNvPr>
          <p:cNvSpPr/>
          <p:nvPr/>
        </p:nvSpPr>
        <p:spPr>
          <a:xfrm>
            <a:off x="1696917" y="3303707"/>
            <a:ext cx="3979769" cy="180462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542192B-7E29-46B6-926C-F2A9279A15E0}"/>
              </a:ext>
            </a:extLst>
          </p:cNvPr>
          <p:cNvPicPr>
            <a:picLocks noChangeAspect="1"/>
          </p:cNvPicPr>
          <p:nvPr/>
        </p:nvPicPr>
        <p:blipFill rotWithShape="1">
          <a:blip r:embed="rId3"/>
          <a:srcRect b="24218"/>
          <a:stretch/>
        </p:blipFill>
        <p:spPr>
          <a:xfrm>
            <a:off x="6277820" y="2197349"/>
            <a:ext cx="5275273" cy="2910982"/>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97624CBE-6CA4-442F-876A-F19D1B485644}"/>
              </a:ext>
            </a:extLst>
          </p:cNvPr>
          <p:cNvSpPr/>
          <p:nvPr/>
        </p:nvSpPr>
        <p:spPr>
          <a:xfrm>
            <a:off x="7385198" y="3435592"/>
            <a:ext cx="4167895" cy="16727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DC6F82-334B-4CC8-8500-189E108D8ABC}"/>
              </a:ext>
            </a:extLst>
          </p:cNvPr>
          <p:cNvSpPr/>
          <p:nvPr/>
        </p:nvSpPr>
        <p:spPr>
          <a:xfrm>
            <a:off x="908079" y="5328940"/>
            <a:ext cx="2621230" cy="369332"/>
          </a:xfrm>
          <a:prstGeom prst="rect">
            <a:avLst/>
          </a:prstGeom>
        </p:spPr>
        <p:txBody>
          <a:bodyPr wrap="none">
            <a:spAutoFit/>
          </a:bodyPr>
          <a:lstStyle/>
          <a:p>
            <a:r>
              <a:rPr lang="en-US" kern="0" dirty="0">
                <a:solidFill>
                  <a:srgbClr val="000000"/>
                </a:solidFill>
                <a:highlight>
                  <a:srgbClr val="FFFF00"/>
                </a:highlight>
                <a:latin typeface="Arial Narrow"/>
                <a:ea typeface="ＭＳ Ｐゴシック" pitchFamily="-106" charset="-128"/>
              </a:rPr>
              <a:t>(Insert dept) </a:t>
            </a:r>
            <a:r>
              <a:rPr lang="en-US" kern="0" dirty="0">
                <a:solidFill>
                  <a:srgbClr val="000000"/>
                </a:solidFill>
                <a:latin typeface="Arial Narrow"/>
                <a:ea typeface="ＭＳ Ｐゴシック" pitchFamily="-106" charset="-128"/>
              </a:rPr>
              <a:t>– Contains Data</a:t>
            </a:r>
            <a:endParaRPr lang="en-US" dirty="0"/>
          </a:p>
        </p:txBody>
      </p:sp>
      <p:sp>
        <p:nvSpPr>
          <p:cNvPr id="11" name="Rectangle 10">
            <a:extLst>
              <a:ext uri="{FF2B5EF4-FFF2-40B4-BE49-F238E27FC236}">
                <a16:creationId xmlns:a16="http://schemas.microsoft.com/office/drawing/2014/main" id="{2C37CFB3-BED0-4D9C-B58F-35D545C7FC0C}"/>
              </a:ext>
            </a:extLst>
          </p:cNvPr>
          <p:cNvSpPr/>
          <p:nvPr/>
        </p:nvSpPr>
        <p:spPr>
          <a:xfrm>
            <a:off x="7449556" y="5328940"/>
            <a:ext cx="3369833" cy="369332"/>
          </a:xfrm>
          <a:prstGeom prst="rect">
            <a:avLst/>
          </a:prstGeom>
        </p:spPr>
        <p:txBody>
          <a:bodyPr wrap="none">
            <a:spAutoFit/>
          </a:bodyPr>
          <a:lstStyle/>
          <a:p>
            <a:r>
              <a:rPr lang="en-US" kern="0" dirty="0">
                <a:solidFill>
                  <a:srgbClr val="000000"/>
                </a:solidFill>
                <a:highlight>
                  <a:srgbClr val="FFFF00"/>
                </a:highlight>
                <a:latin typeface="Arial Narrow"/>
                <a:ea typeface="ＭＳ Ｐゴシック" pitchFamily="-106" charset="-128"/>
              </a:rPr>
              <a:t>(Insert dept) </a:t>
            </a:r>
            <a:r>
              <a:rPr lang="en-US" kern="0" dirty="0">
                <a:solidFill>
                  <a:srgbClr val="000000"/>
                </a:solidFill>
                <a:latin typeface="Arial Narrow"/>
                <a:ea typeface="ＭＳ Ｐゴシック" pitchFamily="-106" charset="-128"/>
              </a:rPr>
              <a:t>– Does Not Contain Data</a:t>
            </a:r>
            <a:endParaRPr lang="en-US" dirty="0"/>
          </a:p>
        </p:txBody>
      </p:sp>
    </p:spTree>
    <p:extLst>
      <p:ext uri="{BB962C8B-B14F-4D97-AF65-F5344CB8AC3E}">
        <p14:creationId xmlns:p14="http://schemas.microsoft.com/office/powerpoint/2010/main" val="2610193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571499" y="2880360"/>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Knowledge Check – Salary Review</a:t>
            </a:r>
          </a:p>
        </p:txBody>
      </p:sp>
    </p:spTree>
    <p:extLst>
      <p:ext uri="{BB962C8B-B14F-4D97-AF65-F5344CB8AC3E}">
        <p14:creationId xmlns:p14="http://schemas.microsoft.com/office/powerpoint/2010/main" val="378473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Input Fringe Rates</a:t>
            </a:r>
          </a:p>
        </p:txBody>
      </p:sp>
      <p:pic>
        <p:nvPicPr>
          <p:cNvPr id="4" name="Picture 3">
            <a:extLst>
              <a:ext uri="{FF2B5EF4-FFF2-40B4-BE49-F238E27FC236}">
                <a16:creationId xmlns:a16="http://schemas.microsoft.com/office/drawing/2014/main" id="{B257442F-F466-4F60-9EE1-1AB596E42183}"/>
              </a:ext>
            </a:extLst>
          </p:cNvPr>
          <p:cNvPicPr>
            <a:picLocks noChangeAspect="1"/>
          </p:cNvPicPr>
          <p:nvPr/>
        </p:nvPicPr>
        <p:blipFill>
          <a:blip r:embed="rId3"/>
          <a:stretch>
            <a:fillRect/>
          </a:stretch>
        </p:blipFill>
        <p:spPr>
          <a:xfrm>
            <a:off x="7950075" y="1399443"/>
            <a:ext cx="1514475" cy="133350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C5DC21D-2C07-4504-AE7B-658ACFCC10C8}"/>
              </a:ext>
            </a:extLst>
          </p:cNvPr>
          <p:cNvPicPr>
            <a:picLocks noChangeAspect="1"/>
          </p:cNvPicPr>
          <p:nvPr/>
        </p:nvPicPr>
        <p:blipFill>
          <a:blip r:embed="rId4"/>
          <a:stretch>
            <a:fillRect/>
          </a:stretch>
        </p:blipFill>
        <p:spPr>
          <a:xfrm>
            <a:off x="6397868" y="2971800"/>
            <a:ext cx="4495800" cy="1400175"/>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24155AB-C25F-45EB-BBD8-C3925B59DCE0}"/>
              </a:ext>
            </a:extLst>
          </p:cNvPr>
          <p:cNvSpPr/>
          <p:nvPr/>
        </p:nvSpPr>
        <p:spPr>
          <a:xfrm>
            <a:off x="9612901" y="2903828"/>
            <a:ext cx="1350032" cy="1545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FEE914-8A8F-4681-8682-96B42673056A}"/>
              </a:ext>
            </a:extLst>
          </p:cNvPr>
          <p:cNvSpPr/>
          <p:nvPr/>
        </p:nvSpPr>
        <p:spPr>
          <a:xfrm>
            <a:off x="7842736" y="1273306"/>
            <a:ext cx="1705709" cy="1545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26374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Rates in Annual Budgeting Process</a:t>
            </a:r>
          </a:p>
        </p:txBody>
      </p:sp>
      <p:pic>
        <p:nvPicPr>
          <p:cNvPr id="5" name="Picture 4">
            <a:extLst>
              <a:ext uri="{FF2B5EF4-FFF2-40B4-BE49-F238E27FC236}">
                <a16:creationId xmlns:a16="http://schemas.microsoft.com/office/drawing/2014/main" id="{99838788-C3A8-4DAC-8BF4-0AFAC445A44B}"/>
              </a:ext>
            </a:extLst>
          </p:cNvPr>
          <p:cNvPicPr>
            <a:picLocks noChangeAspect="1"/>
          </p:cNvPicPr>
          <p:nvPr/>
        </p:nvPicPr>
        <p:blipFill>
          <a:blip r:embed="rId3"/>
          <a:stretch>
            <a:fillRect/>
          </a:stretch>
        </p:blipFill>
        <p:spPr>
          <a:xfrm>
            <a:off x="419100" y="1905331"/>
            <a:ext cx="11248292" cy="3220584"/>
          </a:xfrm>
          <a:prstGeom prst="rect">
            <a:avLst/>
          </a:prstGeom>
        </p:spPr>
      </p:pic>
      <p:sp>
        <p:nvSpPr>
          <p:cNvPr id="11" name="Rectangle 10">
            <a:extLst>
              <a:ext uri="{FF2B5EF4-FFF2-40B4-BE49-F238E27FC236}">
                <a16:creationId xmlns:a16="http://schemas.microsoft.com/office/drawing/2014/main" id="{C503267B-16F3-4DD4-98DF-B76220B8C072}"/>
              </a:ext>
            </a:extLst>
          </p:cNvPr>
          <p:cNvSpPr/>
          <p:nvPr/>
        </p:nvSpPr>
        <p:spPr>
          <a:xfrm>
            <a:off x="2687216" y="2589764"/>
            <a:ext cx="4320073" cy="1349191"/>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40360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3F4CD5-C82E-4A47-9418-9F6A9B5EAD0E}"/>
              </a:ext>
            </a:extLst>
          </p:cNvPr>
          <p:cNvSpPr>
            <a:spLocks noGrp="1"/>
          </p:cNvSpPr>
          <p:nvPr>
            <p:ph type="sldNum" sz="quarter" idx="4"/>
          </p:nvPr>
        </p:nvSpPr>
        <p:spPr/>
        <p:txBody>
          <a:bodyPr/>
          <a:lstStyle/>
          <a:p>
            <a:fld id="{678F7216-1C8D-9C4B-8765-95E531582293}" type="slidenum">
              <a:rPr lang="en-US" smtClean="0"/>
              <a:pPr/>
              <a:t>26</a:t>
            </a:fld>
            <a:endParaRPr lang="en-US"/>
          </a:p>
        </p:txBody>
      </p:sp>
      <p:sp>
        <p:nvSpPr>
          <p:cNvPr id="5" name="TextBox 4">
            <a:extLst>
              <a:ext uri="{FF2B5EF4-FFF2-40B4-BE49-F238E27FC236}">
                <a16:creationId xmlns:a16="http://schemas.microsoft.com/office/drawing/2014/main" id="{686FFD15-EF02-45D1-91F4-4BE211C67A16}"/>
              </a:ext>
            </a:extLst>
          </p:cNvPr>
          <p:cNvSpPr txBox="1"/>
          <p:nvPr/>
        </p:nvSpPr>
        <p:spPr>
          <a:xfrm>
            <a:off x="509586" y="1393002"/>
            <a:ext cx="11107514" cy="3444020"/>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A few things to consider before beginning the process of </a:t>
            </a:r>
            <a:r>
              <a:rPr lang="en-US" b="1" kern="0" dirty="0">
                <a:solidFill>
                  <a:srgbClr val="000000"/>
                </a:solidFill>
                <a:latin typeface="Arial Narrow"/>
                <a:ea typeface="ＭＳ Ｐゴシック" pitchFamily="-106" charset="-128"/>
              </a:rPr>
              <a:t>Inputting Fringe Rates</a:t>
            </a:r>
            <a:r>
              <a:rPr lang="en-US" kern="0" dirty="0">
                <a:solidFill>
                  <a:srgbClr val="000000"/>
                </a:solidFill>
                <a:latin typeface="Arial Narrow"/>
                <a:ea typeface="ＭＳ Ｐゴシック" pitchFamily="-106" charset="-128"/>
              </a:rPr>
              <a:t>:</a:t>
            </a:r>
          </a:p>
          <a:p>
            <a:pPr marL="285750" indent="-285750" eaLnBrk="0" fontAlgn="base" hangingPunct="0">
              <a:lnSpc>
                <a:spcPct val="150000"/>
              </a:lnSpc>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Campuses in the </a:t>
            </a:r>
            <a:r>
              <a:rPr lang="en-US" b="1" kern="0" dirty="0">
                <a:solidFill>
                  <a:srgbClr val="000000"/>
                </a:solidFill>
                <a:latin typeface="Arial Narrow"/>
                <a:ea typeface="ＭＳ Ｐゴシック" pitchFamily="-106" charset="-128"/>
              </a:rPr>
              <a:t>WEST, SO</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NE</a:t>
            </a:r>
            <a:r>
              <a:rPr lang="en-US" kern="0" dirty="0">
                <a:solidFill>
                  <a:srgbClr val="000000"/>
                </a:solidFill>
                <a:latin typeface="Arial Narrow"/>
                <a:ea typeface="ＭＳ Ｐゴシック" pitchFamily="-106" charset="-128"/>
              </a:rPr>
              <a:t> regions need to set user variables. </a:t>
            </a:r>
            <a:r>
              <a:rPr lang="en-US" i="1" kern="0" dirty="0">
                <a:solidFill>
                  <a:srgbClr val="000000"/>
                </a:solidFill>
                <a:latin typeface="Arial Narrow"/>
                <a:ea typeface="ＭＳ Ｐゴシック" pitchFamily="-106" charset="-128"/>
              </a:rPr>
              <a:t>This excludes the Madison and Milwaukee campuses</a:t>
            </a:r>
            <a:r>
              <a:rPr lang="en-US" kern="0" dirty="0">
                <a:solidFill>
                  <a:srgbClr val="000000"/>
                </a:solidFill>
                <a:latin typeface="Arial Narrow"/>
                <a:ea typeface="ＭＳ Ｐゴシック" pitchFamily="-106" charset="-128"/>
              </a:rPr>
              <a:t>.</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Power and ADMIN Users need to </a:t>
            </a:r>
            <a:r>
              <a:rPr lang="en-US" b="1" kern="0" dirty="0">
                <a:solidFill>
                  <a:srgbClr val="000000"/>
                </a:solidFill>
                <a:latin typeface="Arial Narrow"/>
                <a:ea typeface="ＭＳ Ｐゴシック" pitchFamily="-106" charset="-128"/>
              </a:rPr>
              <a:t>set and push Global Fringe Rates </a:t>
            </a:r>
            <a:r>
              <a:rPr lang="en-US" kern="0" dirty="0">
                <a:solidFill>
                  <a:srgbClr val="000000"/>
                </a:solidFill>
                <a:latin typeface="Arial Narrow"/>
                <a:ea typeface="ＭＳ Ｐゴシック" pitchFamily="-106" charset="-128"/>
              </a:rPr>
              <a:t>before starting the input process. </a:t>
            </a:r>
          </a:p>
          <a:p>
            <a:pPr marL="742950" lvl="1"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Once Global Fringe Rates have set, the user can continue to Calculate Fringe by Rate AND/OR continue to Input Fringe Directly. </a:t>
            </a:r>
          </a:p>
          <a:p>
            <a:pPr lvl="1" eaLnBrk="0" fontAlgn="base" hangingPunct="0">
              <a:spcBef>
                <a:spcPct val="20000"/>
              </a:spcBef>
              <a:spcAft>
                <a:spcPct val="0"/>
              </a:spcAft>
            </a:pPr>
            <a:endParaRPr lang="en-US" sz="500" kern="0" dirty="0">
              <a:solidFill>
                <a:srgbClr val="000000"/>
              </a:solidFill>
              <a:latin typeface="Arial Narrow"/>
              <a:ea typeface="ＭＳ Ｐゴシック" pitchFamily="-106" charset="-128"/>
            </a:endParaRPr>
          </a:p>
          <a:p>
            <a:pPr marL="285750" indent="-285750" eaLnBrk="0" fontAlgn="base" hangingPunct="0">
              <a:lnSpc>
                <a:spcPct val="150000"/>
              </a:lnSpc>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The Calculating Fringe Using Rates process can be accomplished by following two options:</a:t>
            </a:r>
          </a:p>
          <a:p>
            <a:pPr marL="742950" lvl="1"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By entering and reviewing data by </a:t>
            </a:r>
            <a:r>
              <a:rPr lang="en-US" b="1" kern="0" dirty="0">
                <a:solidFill>
                  <a:srgbClr val="000000"/>
                </a:solidFill>
                <a:latin typeface="Arial Narrow"/>
                <a:ea typeface="ＭＳ Ｐゴシック" pitchFamily="-106" charset="-128"/>
              </a:rPr>
              <a:t>Individual Staff Position Form</a:t>
            </a:r>
          </a:p>
          <a:p>
            <a:pPr marL="742950" lvl="1"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By entering and reviewing data by </a:t>
            </a:r>
            <a:r>
              <a:rPr lang="en-US" b="1" kern="0" dirty="0">
                <a:solidFill>
                  <a:srgbClr val="000000"/>
                </a:solidFill>
                <a:latin typeface="Arial Narrow"/>
                <a:ea typeface="ＭＳ Ｐゴシック" pitchFamily="-106" charset="-128"/>
              </a:rPr>
              <a:t>All Staff Position Form</a:t>
            </a:r>
          </a:p>
          <a:p>
            <a:pPr marL="1200150" lvl="2" indent="-285750" eaLnBrk="0" fontAlgn="base" hangingPunct="0">
              <a:spcBef>
                <a:spcPct val="20000"/>
              </a:spcBef>
              <a:spcAft>
                <a:spcPct val="0"/>
              </a:spcAft>
              <a:buFont typeface="Arial" panose="020B0604020202020204" pitchFamily="34" charset="0"/>
              <a:buChar char="•"/>
            </a:pPr>
            <a:r>
              <a:rPr lang="en-US" i="1" kern="0" dirty="0">
                <a:solidFill>
                  <a:srgbClr val="000000"/>
                </a:solidFill>
                <a:latin typeface="Arial Narrow"/>
                <a:ea typeface="ＭＳ Ｐゴシック" pitchFamily="-106" charset="-128"/>
              </a:rPr>
              <a:t>Both options follow the same steps in the process. </a:t>
            </a:r>
          </a:p>
        </p:txBody>
      </p:sp>
      <p:sp>
        <p:nvSpPr>
          <p:cNvPr id="12" name="Rectangle 4">
            <a:extLst>
              <a:ext uri="{FF2B5EF4-FFF2-40B4-BE49-F238E27FC236}">
                <a16:creationId xmlns:a16="http://schemas.microsoft.com/office/drawing/2014/main" id="{33BDBEA3-BC68-4654-A696-CE0547950C5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Before We Start This Process</a:t>
            </a:r>
          </a:p>
        </p:txBody>
      </p:sp>
      <p:pic>
        <p:nvPicPr>
          <p:cNvPr id="13" name="Graphic 12" descr="Information">
            <a:extLst>
              <a:ext uri="{FF2B5EF4-FFF2-40B4-BE49-F238E27FC236}">
                <a16:creationId xmlns:a16="http://schemas.microsoft.com/office/drawing/2014/main" id="{AE9D6C6D-DB24-4C32-B6FF-128D9B9C44B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8177" y="2524079"/>
            <a:ext cx="558772" cy="558772"/>
          </a:xfrm>
          <a:prstGeom prst="rect">
            <a:avLst/>
          </a:prstGeom>
        </p:spPr>
      </p:pic>
      <p:pic>
        <p:nvPicPr>
          <p:cNvPr id="2" name="Picture 1">
            <a:extLst>
              <a:ext uri="{FF2B5EF4-FFF2-40B4-BE49-F238E27FC236}">
                <a16:creationId xmlns:a16="http://schemas.microsoft.com/office/drawing/2014/main" id="{011A57D9-6B0F-43CA-8BD6-9878C049EB57}"/>
              </a:ext>
            </a:extLst>
          </p:cNvPr>
          <p:cNvPicPr>
            <a:picLocks noChangeAspect="1"/>
          </p:cNvPicPr>
          <p:nvPr/>
        </p:nvPicPr>
        <p:blipFill>
          <a:blip r:embed="rId4"/>
          <a:stretch>
            <a:fillRect/>
          </a:stretch>
        </p:blipFill>
        <p:spPr>
          <a:xfrm>
            <a:off x="8416213" y="3938367"/>
            <a:ext cx="3200887" cy="1894867"/>
          </a:xfrm>
          <a:prstGeom prst="rect">
            <a:avLst/>
          </a:prstGeom>
        </p:spPr>
      </p:pic>
    </p:spTree>
    <p:extLst>
      <p:ext uri="{BB962C8B-B14F-4D97-AF65-F5344CB8AC3E}">
        <p14:creationId xmlns:p14="http://schemas.microsoft.com/office/powerpoint/2010/main" val="931760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73DBAC-DCF3-4FF0-BAE6-0607F4F69BD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Setting User Variables for West, SO, NE</a:t>
            </a:r>
          </a:p>
        </p:txBody>
      </p:sp>
      <p:sp>
        <p:nvSpPr>
          <p:cNvPr id="13" name="TextBox 12">
            <a:extLst>
              <a:ext uri="{FF2B5EF4-FFF2-40B4-BE49-F238E27FC236}">
                <a16:creationId xmlns:a16="http://schemas.microsoft.com/office/drawing/2014/main" id="{47000330-9597-4179-9A47-FDC9C6E76D1F}"/>
              </a:ext>
            </a:extLst>
          </p:cNvPr>
          <p:cNvSpPr txBox="1"/>
          <p:nvPr/>
        </p:nvSpPr>
        <p:spPr>
          <a:xfrm>
            <a:off x="574403" y="1236135"/>
            <a:ext cx="5187300" cy="21975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As explained in our introduction slide, before calculating fringe using rates, WEST, SO, and NE campuses need to set user variables. </a:t>
            </a:r>
          </a:p>
          <a:p>
            <a:pPr marR="0" algn="l" defTabSz="914400" rtl="0" eaLnBrk="0" fontAlgn="base" latinLnBrk="0" hangingPunct="0">
              <a:lnSpc>
                <a:spcPct val="100000"/>
              </a:lnSpc>
              <a:spcBef>
                <a:spcPct val="20000"/>
              </a:spcBef>
              <a:spcAft>
                <a:spcPct val="0"/>
              </a:spcAft>
              <a:buClrTx/>
              <a:buSzTx/>
              <a:tabLs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Here is a reminder on how to set </a:t>
            </a:r>
            <a:r>
              <a:rPr lang="en-US" b="1" kern="0" dirty="0">
                <a:solidFill>
                  <a:srgbClr val="000000"/>
                </a:solidFill>
                <a:latin typeface="Arial Narrow"/>
                <a:ea typeface="ＭＳ Ｐゴシック" pitchFamily="-106" charset="-128"/>
              </a:rPr>
              <a:t>User Variables:</a:t>
            </a:r>
            <a:endParaRPr lang="en-US" kern="0" dirty="0">
              <a:solidFill>
                <a:srgbClr val="000000"/>
              </a:solidFill>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Tools</a:t>
            </a:r>
            <a:r>
              <a:rPr lang="en-US" kern="0" dirty="0">
                <a:solidFill>
                  <a:srgbClr val="000000"/>
                </a:solidFill>
                <a:latin typeface="Arial Narrow"/>
                <a:ea typeface="ＭＳ Ｐゴシック" pitchFamily="-106" charset="-128"/>
              </a:rPr>
              <a:t> cluster and click on </a:t>
            </a:r>
            <a:r>
              <a:rPr lang="en-US" b="1" kern="0" dirty="0">
                <a:solidFill>
                  <a:srgbClr val="000000"/>
                </a:solidFill>
                <a:latin typeface="Arial Narrow"/>
                <a:ea typeface="ＭＳ Ｐゴシック" pitchFamily="-106" charset="-128"/>
              </a:rPr>
              <a:t>User Preferences</a:t>
            </a:r>
            <a:r>
              <a:rPr lang="en-US" kern="0" dirty="0">
                <a:solidFill>
                  <a:srgbClr val="000000"/>
                </a:solidFill>
                <a:latin typeface="Arial Narrow"/>
                <a:ea typeface="ＭＳ Ｐゴシック" pitchFamily="-106" charset="-128"/>
              </a:rPr>
              <a:t>. </a:t>
            </a:r>
          </a:p>
        </p:txBody>
      </p:sp>
      <p:pic>
        <p:nvPicPr>
          <p:cNvPr id="21" name="Picture 20">
            <a:extLst>
              <a:ext uri="{FF2B5EF4-FFF2-40B4-BE49-F238E27FC236}">
                <a16:creationId xmlns:a16="http://schemas.microsoft.com/office/drawing/2014/main" id="{CE078D51-E369-47C9-B668-E75B27FF5BC8}"/>
              </a:ext>
            </a:extLst>
          </p:cNvPr>
          <p:cNvPicPr>
            <a:picLocks noChangeAspect="1"/>
          </p:cNvPicPr>
          <p:nvPr/>
        </p:nvPicPr>
        <p:blipFill rotWithShape="1">
          <a:blip r:embed="rId2"/>
          <a:srcRect l="42756" t="20268" r="885" b="27014"/>
          <a:stretch/>
        </p:blipFill>
        <p:spPr>
          <a:xfrm>
            <a:off x="6129397" y="1236135"/>
            <a:ext cx="5290934" cy="3707340"/>
          </a:xfrm>
          <a:prstGeom prst="rect">
            <a:avLst/>
          </a:prstGeom>
          <a:ln>
            <a:solidFill>
              <a:schemeClr val="tx1"/>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601E687C-D97B-4718-8ABE-C79D41EFCDB7}"/>
              </a:ext>
            </a:extLst>
          </p:cNvPr>
          <p:cNvSpPr/>
          <p:nvPr/>
        </p:nvSpPr>
        <p:spPr>
          <a:xfrm>
            <a:off x="6508653" y="3862873"/>
            <a:ext cx="1166327" cy="90507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5E68B28-CD68-4947-8E0E-ED3022D83C48}"/>
              </a:ext>
            </a:extLst>
          </p:cNvPr>
          <p:cNvSpPr/>
          <p:nvPr/>
        </p:nvSpPr>
        <p:spPr>
          <a:xfrm>
            <a:off x="8887960" y="2551921"/>
            <a:ext cx="1166327" cy="10870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506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ABEE30-9C5F-4FBB-B80B-E693E41D94B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Setting User Variables for West, SO, NE</a:t>
            </a:r>
          </a:p>
        </p:txBody>
      </p:sp>
      <p:pic>
        <p:nvPicPr>
          <p:cNvPr id="3" name="Picture 2">
            <a:extLst>
              <a:ext uri="{FF2B5EF4-FFF2-40B4-BE49-F238E27FC236}">
                <a16:creationId xmlns:a16="http://schemas.microsoft.com/office/drawing/2014/main" id="{5677FDF8-DB03-44C9-A239-88D708773A27}"/>
              </a:ext>
            </a:extLst>
          </p:cNvPr>
          <p:cNvPicPr>
            <a:picLocks noChangeAspect="1"/>
          </p:cNvPicPr>
          <p:nvPr/>
        </p:nvPicPr>
        <p:blipFill rotWithShape="1">
          <a:blip r:embed="rId2"/>
          <a:srcRect t="4746" b="13807"/>
          <a:stretch/>
        </p:blipFill>
        <p:spPr>
          <a:xfrm>
            <a:off x="746449" y="979715"/>
            <a:ext cx="9180006" cy="2449286"/>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E1E302A1-E7C4-4DB2-9284-0AB7C8FDDFA6}"/>
              </a:ext>
            </a:extLst>
          </p:cNvPr>
          <p:cNvSpPr/>
          <p:nvPr/>
        </p:nvSpPr>
        <p:spPr>
          <a:xfrm>
            <a:off x="867750" y="2710537"/>
            <a:ext cx="1397795" cy="33123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12BA96-9329-455F-AD6E-D5F271768254}"/>
              </a:ext>
            </a:extLst>
          </p:cNvPr>
          <p:cNvPicPr>
            <a:picLocks noChangeAspect="1"/>
          </p:cNvPicPr>
          <p:nvPr/>
        </p:nvPicPr>
        <p:blipFill>
          <a:blip r:embed="rId3"/>
          <a:stretch>
            <a:fillRect/>
          </a:stretch>
        </p:blipFill>
        <p:spPr>
          <a:xfrm>
            <a:off x="6631313" y="2620894"/>
            <a:ext cx="5013291" cy="3158153"/>
          </a:xfrm>
          <a:prstGeom prst="rect">
            <a:avLst/>
          </a:prstGeom>
          <a:ln>
            <a:solidFill>
              <a:schemeClr val="tx1"/>
            </a:solidFill>
          </a:ln>
          <a:effectLst>
            <a:outerShdw blurRad="50800" dist="38100" dir="2700000" algn="tl" rotWithShape="0">
              <a:prstClr val="black">
                <a:alpha val="40000"/>
              </a:prstClr>
            </a:outerShdw>
          </a:effectLst>
        </p:spPr>
      </p:pic>
      <p:pic>
        <p:nvPicPr>
          <p:cNvPr id="6" name="Graphic 5" descr="Arrow: Clockwise curve">
            <a:extLst>
              <a:ext uri="{FF2B5EF4-FFF2-40B4-BE49-F238E27FC236}">
                <a16:creationId xmlns:a16="http://schemas.microsoft.com/office/drawing/2014/main" id="{950CC82E-8D98-4F06-9764-4A7C4CB74B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135625" flipH="1">
            <a:off x="7896137" y="1668950"/>
            <a:ext cx="1463854" cy="1728202"/>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220B557A-E2FB-4D23-BC59-1D48BBB12B24}"/>
              </a:ext>
            </a:extLst>
          </p:cNvPr>
          <p:cNvSpPr/>
          <p:nvPr/>
        </p:nvSpPr>
        <p:spPr>
          <a:xfrm>
            <a:off x="9535886" y="2258002"/>
            <a:ext cx="218687" cy="2705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9C4C38-FA2B-4043-93D1-867C0B3D58C6}"/>
              </a:ext>
            </a:extLst>
          </p:cNvPr>
          <p:cNvSpPr/>
          <p:nvPr/>
        </p:nvSpPr>
        <p:spPr>
          <a:xfrm>
            <a:off x="6631313" y="3708912"/>
            <a:ext cx="562589" cy="2275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5B6D45-83D3-4354-B320-8163816ED6D1}"/>
              </a:ext>
            </a:extLst>
          </p:cNvPr>
          <p:cNvSpPr txBox="1"/>
          <p:nvPr/>
        </p:nvSpPr>
        <p:spPr>
          <a:xfrm>
            <a:off x="762258" y="3719805"/>
            <a:ext cx="5713187"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a:t>
            </a:r>
            <a:r>
              <a:rPr lang="en-US" b="1" kern="0" dirty="0">
                <a:solidFill>
                  <a:srgbClr val="000000"/>
                </a:solidFill>
                <a:latin typeface="Arial Narrow"/>
                <a:ea typeface="ＭＳ Ｐゴシック" pitchFamily="-106" charset="-128"/>
              </a:rPr>
              <a:t>User Variables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Open the member selector for </a:t>
            </a:r>
            <a:r>
              <a:rPr lang="en-US" b="1" kern="0" dirty="0">
                <a:solidFill>
                  <a:srgbClr val="000000"/>
                </a:solidFill>
                <a:latin typeface="Arial Narrow"/>
                <a:ea typeface="ＭＳ Ｐゴシック" pitchFamily="-106" charset="-128"/>
              </a:rPr>
              <a:t>Total Institution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your university by clicking on it.</a:t>
            </a:r>
            <a:r>
              <a:rPr lang="en-US" b="1" kern="0" dirty="0">
                <a:solidFill>
                  <a:srgbClr val="000000"/>
                </a:solidFill>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p>
        </p:txBody>
      </p:sp>
      <p:sp>
        <p:nvSpPr>
          <p:cNvPr id="10" name="Oval 9">
            <a:extLst>
              <a:ext uri="{FF2B5EF4-FFF2-40B4-BE49-F238E27FC236}">
                <a16:creationId xmlns:a16="http://schemas.microsoft.com/office/drawing/2014/main" id="{ABE279F8-2358-429E-B4F8-D797C27A60E1}"/>
              </a:ext>
            </a:extLst>
          </p:cNvPr>
          <p:cNvSpPr/>
          <p:nvPr/>
        </p:nvSpPr>
        <p:spPr>
          <a:xfrm>
            <a:off x="2142453" y="251459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1" name="Oval 10">
            <a:extLst>
              <a:ext uri="{FF2B5EF4-FFF2-40B4-BE49-F238E27FC236}">
                <a16:creationId xmlns:a16="http://schemas.microsoft.com/office/drawing/2014/main" id="{E6907928-ABCD-4560-B03A-12CCF65B5AEF}"/>
              </a:ext>
            </a:extLst>
          </p:cNvPr>
          <p:cNvSpPr/>
          <p:nvPr/>
        </p:nvSpPr>
        <p:spPr>
          <a:xfrm>
            <a:off x="9682618" y="208731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2" name="Oval 11">
            <a:extLst>
              <a:ext uri="{FF2B5EF4-FFF2-40B4-BE49-F238E27FC236}">
                <a16:creationId xmlns:a16="http://schemas.microsoft.com/office/drawing/2014/main" id="{F093A6E3-C29C-4D6A-BA7C-2BF77271D4E4}"/>
              </a:ext>
            </a:extLst>
          </p:cNvPr>
          <p:cNvSpPr/>
          <p:nvPr/>
        </p:nvSpPr>
        <p:spPr>
          <a:xfrm>
            <a:off x="7103586" y="35396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3" name="Rectangle 12">
            <a:extLst>
              <a:ext uri="{FF2B5EF4-FFF2-40B4-BE49-F238E27FC236}">
                <a16:creationId xmlns:a16="http://schemas.microsoft.com/office/drawing/2014/main" id="{5561FCFD-14BA-42AF-90C3-4909E77767EE}"/>
              </a:ext>
            </a:extLst>
          </p:cNvPr>
          <p:cNvSpPr/>
          <p:nvPr/>
        </p:nvSpPr>
        <p:spPr>
          <a:xfrm>
            <a:off x="1268964" y="5243810"/>
            <a:ext cx="5113176"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The Global Fringe Rates set in the form in the subsequent steps will get copied to all Sub Departments within the University selected in this step.</a:t>
            </a:r>
          </a:p>
        </p:txBody>
      </p:sp>
      <p:pic>
        <p:nvPicPr>
          <p:cNvPr id="14" name="Graphic 13" descr="Information">
            <a:extLst>
              <a:ext uri="{FF2B5EF4-FFF2-40B4-BE49-F238E27FC236}">
                <a16:creationId xmlns:a16="http://schemas.microsoft.com/office/drawing/2014/main" id="{75B43FAE-428D-44F6-A5B1-741759C8900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0191" y="5439753"/>
            <a:ext cx="558772" cy="558772"/>
          </a:xfrm>
          <a:prstGeom prst="rect">
            <a:avLst/>
          </a:prstGeom>
        </p:spPr>
      </p:pic>
      <p:sp>
        <p:nvSpPr>
          <p:cNvPr id="15" name="Rectangle 14">
            <a:extLst>
              <a:ext uri="{FF2B5EF4-FFF2-40B4-BE49-F238E27FC236}">
                <a16:creationId xmlns:a16="http://schemas.microsoft.com/office/drawing/2014/main" id="{748051D4-0C06-43E8-9860-F7847CBC2587}"/>
              </a:ext>
            </a:extLst>
          </p:cNvPr>
          <p:cNvSpPr/>
          <p:nvPr/>
        </p:nvSpPr>
        <p:spPr>
          <a:xfrm>
            <a:off x="10907485" y="2719868"/>
            <a:ext cx="354205" cy="2275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06610C-8A15-4F0B-B45F-CB8AD3A6C2BE}"/>
              </a:ext>
            </a:extLst>
          </p:cNvPr>
          <p:cNvSpPr/>
          <p:nvPr/>
        </p:nvSpPr>
        <p:spPr>
          <a:xfrm>
            <a:off x="10735603" y="253224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304811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1047C1A-54C0-4046-86E8-2A231F38C743}"/>
              </a:ext>
            </a:extLst>
          </p:cNvPr>
          <p:cNvGrpSpPr/>
          <p:nvPr/>
        </p:nvGrpSpPr>
        <p:grpSpPr>
          <a:xfrm>
            <a:off x="879075" y="2135994"/>
            <a:ext cx="10412963" cy="3080045"/>
            <a:chOff x="889519" y="1063688"/>
            <a:chExt cx="10412963" cy="3080045"/>
          </a:xfrm>
        </p:grpSpPr>
        <p:pic>
          <p:nvPicPr>
            <p:cNvPr id="15" name="Picture 14" descr="C:\Users\zpalet\AppData\Local\Temp\SNAGHTMLbcc3b29.PNG">
              <a:extLst>
                <a:ext uri="{FF2B5EF4-FFF2-40B4-BE49-F238E27FC236}">
                  <a16:creationId xmlns:a16="http://schemas.microsoft.com/office/drawing/2014/main" id="{2F0572A8-A4D5-41BA-8A24-05BCA82CF2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19" y="1063688"/>
              <a:ext cx="10412963" cy="3080045"/>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4E33FEC-02A7-4E7A-9CCD-2C546EAE95F0}"/>
                </a:ext>
              </a:extLst>
            </p:cNvPr>
            <p:cNvSpPr/>
            <p:nvPr/>
          </p:nvSpPr>
          <p:spPr>
            <a:xfrm>
              <a:off x="10679058" y="1993196"/>
              <a:ext cx="429824" cy="2797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E2CBE34-D270-4979-915E-0F6D85F4F51D}"/>
                </a:ext>
              </a:extLst>
            </p:cNvPr>
            <p:cNvSpPr/>
            <p:nvPr/>
          </p:nvSpPr>
          <p:spPr>
            <a:xfrm>
              <a:off x="10101814" y="1063688"/>
              <a:ext cx="285959" cy="19720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A43938-1206-4B15-BB48-6F05E687B163}"/>
                </a:ext>
              </a:extLst>
            </p:cNvPr>
            <p:cNvSpPr/>
            <p:nvPr/>
          </p:nvSpPr>
          <p:spPr>
            <a:xfrm>
              <a:off x="9922736" y="117604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5" name="Oval 24">
              <a:extLst>
                <a:ext uri="{FF2B5EF4-FFF2-40B4-BE49-F238E27FC236}">
                  <a16:creationId xmlns:a16="http://schemas.microsoft.com/office/drawing/2014/main" id="{B4555B63-E080-4BF0-A8CF-A7EEBF02E77D}"/>
                </a:ext>
              </a:extLst>
            </p:cNvPr>
            <p:cNvSpPr/>
            <p:nvPr/>
          </p:nvSpPr>
          <p:spPr>
            <a:xfrm>
              <a:off x="10518642" y="18046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grpSp>
      <p:sp>
        <p:nvSpPr>
          <p:cNvPr id="2" name="Rectangle 4">
            <a:extLst>
              <a:ext uri="{FF2B5EF4-FFF2-40B4-BE49-F238E27FC236}">
                <a16:creationId xmlns:a16="http://schemas.microsoft.com/office/drawing/2014/main" id="{C1ABEE30-9C5F-4FBB-B80B-E693E41D94B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Setting User Variables for West, SO, NE</a:t>
            </a:r>
          </a:p>
        </p:txBody>
      </p:sp>
      <p:sp>
        <p:nvSpPr>
          <p:cNvPr id="20" name="TextBox 19">
            <a:extLst>
              <a:ext uri="{FF2B5EF4-FFF2-40B4-BE49-F238E27FC236}">
                <a16:creationId xmlns:a16="http://schemas.microsoft.com/office/drawing/2014/main" id="{55444119-8792-4D12-8258-56526F642C27}"/>
              </a:ext>
            </a:extLst>
          </p:cNvPr>
          <p:cNvSpPr txBox="1"/>
          <p:nvPr/>
        </p:nvSpPr>
        <p:spPr>
          <a:xfrm>
            <a:off x="958202" y="1193377"/>
            <a:ext cx="7271397" cy="701731"/>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Save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the </a:t>
            </a:r>
            <a:r>
              <a:rPr lang="en-US" b="1" kern="0" dirty="0">
                <a:solidFill>
                  <a:srgbClr val="000000"/>
                </a:solidFill>
                <a:latin typeface="Arial Narrow"/>
                <a:ea typeface="ＭＳ Ｐゴシック" pitchFamily="-106" charset="-128"/>
              </a:rPr>
              <a:t>Home</a:t>
            </a:r>
            <a:r>
              <a:rPr lang="en-US" kern="0" dirty="0">
                <a:solidFill>
                  <a:srgbClr val="000000"/>
                </a:solidFill>
                <a:latin typeface="Arial Narrow"/>
                <a:ea typeface="ＭＳ Ｐゴシック" pitchFamily="-106" charset="-128"/>
              </a:rPr>
              <a:t> or Logo to get back to the PlanUW homepage.</a:t>
            </a:r>
          </a:p>
        </p:txBody>
      </p:sp>
      <p:sp>
        <p:nvSpPr>
          <p:cNvPr id="21" name="Rectangle 20">
            <a:extLst>
              <a:ext uri="{FF2B5EF4-FFF2-40B4-BE49-F238E27FC236}">
                <a16:creationId xmlns:a16="http://schemas.microsoft.com/office/drawing/2014/main" id="{F3F1F617-61DD-4682-BD37-EC472B1E3D11}"/>
              </a:ext>
            </a:extLst>
          </p:cNvPr>
          <p:cNvSpPr/>
          <p:nvPr/>
        </p:nvSpPr>
        <p:spPr>
          <a:xfrm>
            <a:off x="1905980" y="5611234"/>
            <a:ext cx="8681346"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Remember that this is a one time configuration setup and will not need to be changed again</a:t>
            </a:r>
            <a:endParaRPr lang="en-US" dirty="0"/>
          </a:p>
        </p:txBody>
      </p:sp>
      <p:pic>
        <p:nvPicPr>
          <p:cNvPr id="23" name="Graphic 22" descr="Information">
            <a:extLst>
              <a:ext uri="{FF2B5EF4-FFF2-40B4-BE49-F238E27FC236}">
                <a16:creationId xmlns:a16="http://schemas.microsoft.com/office/drawing/2014/main" id="{1DEACBB4-0AB1-473B-A3A5-51264CAE4D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208" y="5516514"/>
            <a:ext cx="558772" cy="558772"/>
          </a:xfrm>
          <a:prstGeom prst="rect">
            <a:avLst/>
          </a:prstGeom>
        </p:spPr>
      </p:pic>
    </p:spTree>
    <p:extLst>
      <p:ext uri="{BB962C8B-B14F-4D97-AF65-F5344CB8AC3E}">
        <p14:creationId xmlns:p14="http://schemas.microsoft.com/office/powerpoint/2010/main" val="211337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088840C6-AE2A-4778-93FE-D953D9936AD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Before We Begin</a:t>
            </a:r>
          </a:p>
        </p:txBody>
      </p:sp>
      <p:sp>
        <p:nvSpPr>
          <p:cNvPr id="71" name="TextBox 70">
            <a:extLst>
              <a:ext uri="{FF2B5EF4-FFF2-40B4-BE49-F238E27FC236}">
                <a16:creationId xmlns:a16="http://schemas.microsoft.com/office/drawing/2014/main" id="{0652D779-9206-41CE-A113-FB138750D552}"/>
              </a:ext>
            </a:extLst>
          </p:cNvPr>
          <p:cNvSpPr txBox="1"/>
          <p:nvPr/>
        </p:nvSpPr>
        <p:spPr>
          <a:xfrm>
            <a:off x="761999" y="745207"/>
            <a:ext cx="10659209" cy="3046988"/>
          </a:xfrm>
          <a:prstGeom prst="rect">
            <a:avLst/>
          </a:prstGeom>
        </p:spPr>
        <p:txBody>
          <a:bodyPr vert="horz" wrap="square" rtlCol="0">
            <a:spAutoFit/>
          </a:bodyPr>
          <a:lstStyle/>
          <a:p>
            <a:r>
              <a:rPr lang="en-US" sz="2400" dirty="0">
                <a:latin typeface="Arial Narrow" panose="020B0606020202030204" pitchFamily="34" charset="0"/>
              </a:rPr>
              <a:t>This presentation has been designed with the expectations that End Users follow each process on a step by step basis. </a:t>
            </a:r>
          </a:p>
          <a:p>
            <a:endParaRPr lang="en-US" sz="2400" dirty="0">
              <a:latin typeface="Arial Narrow" panose="020B0606020202030204" pitchFamily="34" charset="0"/>
            </a:endParaRPr>
          </a:p>
          <a:p>
            <a:r>
              <a:rPr lang="en-US" sz="2400" dirty="0">
                <a:latin typeface="Arial Narrow" panose="020B0606020202030204" pitchFamily="34" charset="0"/>
              </a:rPr>
              <a:t>To provide support during and after the training, End Users will receive a Quick Reference Guide as an instructional for each process End Users can execute in PlanUW. </a:t>
            </a:r>
          </a:p>
          <a:p>
            <a:endParaRPr lang="en-US" sz="2400" dirty="0">
              <a:latin typeface="Arial Narrow" panose="020B0606020202030204" pitchFamily="34" charset="0"/>
            </a:endParaRPr>
          </a:p>
          <a:p>
            <a:endParaRPr lang="en-US" sz="2400" b="1" dirty="0">
              <a:latin typeface="Arial Narrow" panose="020B0606020202030204" pitchFamily="34" charset="0"/>
            </a:endParaRPr>
          </a:p>
          <a:p>
            <a:endParaRPr lang="en-US" sz="240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193367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AF4DE6-7CD9-441D-8C50-A8A84CAF6E16}"/>
              </a:ext>
            </a:extLst>
          </p:cNvPr>
          <p:cNvSpPr/>
          <p:nvPr/>
        </p:nvSpPr>
        <p:spPr>
          <a:xfrm>
            <a:off x="715221" y="2842261"/>
            <a:ext cx="7401385" cy="1323439"/>
          </a:xfrm>
          <a:prstGeom prst="rect">
            <a:avLst/>
          </a:prstGeom>
        </p:spPr>
        <p:txBody>
          <a:bodyPr wrap="none">
            <a:spAutoFit/>
          </a:bodyPr>
          <a:lstStyle/>
          <a:p>
            <a:r>
              <a:rPr lang="en-US" sz="4000" b="1" dirty="0">
                <a:solidFill>
                  <a:srgbClr val="800000"/>
                </a:solidFill>
                <a:latin typeface="Arial Narrow" panose="020B0606020202030204" pitchFamily="34" charset="0"/>
              </a:rPr>
              <a:t>Setting and Pushing Global Rates – </a:t>
            </a:r>
          </a:p>
          <a:p>
            <a:r>
              <a:rPr lang="en-US" sz="4000" b="1" dirty="0">
                <a:solidFill>
                  <a:srgbClr val="800000"/>
                </a:solidFill>
                <a:latin typeface="Arial Narrow" panose="020B0606020202030204" pitchFamily="34" charset="0"/>
              </a:rPr>
              <a:t>Power User/Administrator Steps</a:t>
            </a:r>
          </a:p>
        </p:txBody>
      </p:sp>
      <p:pic>
        <p:nvPicPr>
          <p:cNvPr id="6" name="Picture 5">
            <a:extLst>
              <a:ext uri="{FF2B5EF4-FFF2-40B4-BE49-F238E27FC236}">
                <a16:creationId xmlns:a16="http://schemas.microsoft.com/office/drawing/2014/main" id="{5172741D-0786-40C5-BA09-145FF673A0C4}"/>
              </a:ext>
            </a:extLst>
          </p:cNvPr>
          <p:cNvPicPr>
            <a:picLocks noChangeAspect="1"/>
          </p:cNvPicPr>
          <p:nvPr/>
        </p:nvPicPr>
        <p:blipFill>
          <a:blip r:embed="rId2"/>
          <a:stretch>
            <a:fillRect/>
          </a:stretch>
        </p:blipFill>
        <p:spPr>
          <a:xfrm>
            <a:off x="8787246" y="2303250"/>
            <a:ext cx="2400280" cy="24014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2160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73DBAC-DCF3-4FF0-BAE6-0607F4F69BD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Setting and Pushing Global Rates – Power Users*</a:t>
            </a:r>
          </a:p>
        </p:txBody>
      </p:sp>
      <p:sp>
        <p:nvSpPr>
          <p:cNvPr id="13" name="TextBox 12">
            <a:extLst>
              <a:ext uri="{FF2B5EF4-FFF2-40B4-BE49-F238E27FC236}">
                <a16:creationId xmlns:a16="http://schemas.microsoft.com/office/drawing/2014/main" id="{47000330-9597-4179-9A47-FDC9C6E76D1F}"/>
              </a:ext>
            </a:extLst>
          </p:cNvPr>
          <p:cNvSpPr txBox="1"/>
          <p:nvPr/>
        </p:nvSpPr>
        <p:spPr>
          <a:xfrm>
            <a:off x="584235" y="1094423"/>
            <a:ext cx="11163006"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Before calculating fringe using rates, ADMIN/Power Users will need to set and push global rates. Here’s what End Users will see if this step has not been completed: </a:t>
            </a:r>
          </a:p>
        </p:txBody>
      </p:sp>
      <p:pic>
        <p:nvPicPr>
          <p:cNvPr id="4" name="Picture 3">
            <a:extLst>
              <a:ext uri="{FF2B5EF4-FFF2-40B4-BE49-F238E27FC236}">
                <a16:creationId xmlns:a16="http://schemas.microsoft.com/office/drawing/2014/main" id="{8393EEC9-6ADE-4774-934B-B85F3DEF3FBA}"/>
              </a:ext>
            </a:extLst>
          </p:cNvPr>
          <p:cNvPicPr>
            <a:picLocks noChangeAspect="1"/>
          </p:cNvPicPr>
          <p:nvPr/>
        </p:nvPicPr>
        <p:blipFill rotWithShape="1">
          <a:blip r:embed="rId2"/>
          <a:srcRect l="841" t="12381" r="1045" b="19320"/>
          <a:stretch/>
        </p:blipFill>
        <p:spPr>
          <a:xfrm>
            <a:off x="964162" y="2024492"/>
            <a:ext cx="10263675" cy="401900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559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2B8188-A642-45C4-B755-002A7F00EF02}"/>
              </a:ext>
            </a:extLst>
          </p:cNvPr>
          <p:cNvPicPr>
            <a:picLocks noChangeAspect="1"/>
          </p:cNvPicPr>
          <p:nvPr/>
        </p:nvPicPr>
        <p:blipFill>
          <a:blip r:embed="rId2"/>
          <a:stretch>
            <a:fillRect/>
          </a:stretch>
        </p:blipFill>
        <p:spPr>
          <a:xfrm>
            <a:off x="575444" y="1199931"/>
            <a:ext cx="7852448" cy="4316654"/>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0A73DBAC-DCF3-4FF0-BAE6-0607F4F69BD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and Pushing Global Rates – Power Users</a:t>
            </a:r>
          </a:p>
        </p:txBody>
      </p:sp>
      <p:sp>
        <p:nvSpPr>
          <p:cNvPr id="13" name="TextBox 12">
            <a:extLst>
              <a:ext uri="{FF2B5EF4-FFF2-40B4-BE49-F238E27FC236}">
                <a16:creationId xmlns:a16="http://schemas.microsoft.com/office/drawing/2014/main" id="{47000330-9597-4179-9A47-FDC9C6E76D1F}"/>
              </a:ext>
            </a:extLst>
          </p:cNvPr>
          <p:cNvSpPr txBox="1"/>
          <p:nvPr/>
        </p:nvSpPr>
        <p:spPr>
          <a:xfrm>
            <a:off x="8635964" y="1296646"/>
            <a:ext cx="2980592" cy="14773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When the form appears, Power Users/Administrator Users should notice that the input part of the form will be blank and ready for input. </a:t>
            </a:r>
          </a:p>
        </p:txBody>
      </p:sp>
    </p:spTree>
    <p:extLst>
      <p:ext uri="{BB962C8B-B14F-4D97-AF65-F5344CB8AC3E}">
        <p14:creationId xmlns:p14="http://schemas.microsoft.com/office/powerpoint/2010/main" val="49680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57F7D4-441B-4B6D-86AD-951D6CB58354}"/>
              </a:ext>
            </a:extLst>
          </p:cNvPr>
          <p:cNvPicPr>
            <a:picLocks noChangeAspect="1"/>
          </p:cNvPicPr>
          <p:nvPr/>
        </p:nvPicPr>
        <p:blipFill>
          <a:blip r:embed="rId2"/>
          <a:stretch>
            <a:fillRect/>
          </a:stretch>
        </p:blipFill>
        <p:spPr>
          <a:xfrm>
            <a:off x="584235" y="1279089"/>
            <a:ext cx="7379002" cy="4051863"/>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0A73DBAC-DCF3-4FF0-BAE6-0607F4F69BD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and Pushing Global Rates – </a:t>
            </a:r>
            <a:r>
              <a:rPr lang="en-US" sz="3600" b="0" dirty="0">
                <a:solidFill>
                  <a:srgbClr val="700000"/>
                </a:solidFill>
                <a:highlight>
                  <a:srgbClr val="FFFF00"/>
                </a:highlight>
              </a:rPr>
              <a:t>Power Users</a:t>
            </a:r>
          </a:p>
        </p:txBody>
      </p:sp>
      <p:sp>
        <p:nvSpPr>
          <p:cNvPr id="13" name="TextBox 12">
            <a:extLst>
              <a:ext uri="{FF2B5EF4-FFF2-40B4-BE49-F238E27FC236}">
                <a16:creationId xmlns:a16="http://schemas.microsoft.com/office/drawing/2014/main" id="{47000330-9597-4179-9A47-FDC9C6E76D1F}"/>
              </a:ext>
            </a:extLst>
          </p:cNvPr>
          <p:cNvSpPr txBox="1"/>
          <p:nvPr/>
        </p:nvSpPr>
        <p:spPr>
          <a:xfrm>
            <a:off x="8275728" y="1279089"/>
            <a:ext cx="3231454" cy="923330"/>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To continue with the exercise, enter the following Fringe Rates by Staff Type:</a:t>
            </a:r>
          </a:p>
        </p:txBody>
      </p:sp>
      <p:sp>
        <p:nvSpPr>
          <p:cNvPr id="4" name="Rectangle 3">
            <a:extLst>
              <a:ext uri="{FF2B5EF4-FFF2-40B4-BE49-F238E27FC236}">
                <a16:creationId xmlns:a16="http://schemas.microsoft.com/office/drawing/2014/main" id="{FA09620D-3DF7-447C-AED7-EABA24817E32}"/>
              </a:ext>
            </a:extLst>
          </p:cNvPr>
          <p:cNvSpPr/>
          <p:nvPr/>
        </p:nvSpPr>
        <p:spPr>
          <a:xfrm>
            <a:off x="8275728" y="2297848"/>
            <a:ext cx="3612489" cy="1698927"/>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Faculty/Academic Fringe Rate = .</a:t>
            </a:r>
            <a:r>
              <a:rPr lang="en-US" kern="0" dirty="0">
                <a:solidFill>
                  <a:srgbClr val="000000"/>
                </a:solidFill>
                <a:highlight>
                  <a:srgbClr val="FFFF00"/>
                </a:highlight>
                <a:latin typeface="Arial Narrow"/>
                <a:ea typeface="ＭＳ Ｐゴシック" pitchFamily="-106" charset="-128"/>
              </a:rPr>
              <a:t>XX</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University Staff = .</a:t>
            </a:r>
            <a:r>
              <a:rPr lang="en-US" kern="0" dirty="0">
                <a:solidFill>
                  <a:srgbClr val="000000"/>
                </a:solidFill>
                <a:highlight>
                  <a:srgbClr val="FFFF00"/>
                </a:highlight>
                <a:latin typeface="Arial Narrow"/>
                <a:ea typeface="ＭＳ Ｐゴシック" pitchFamily="-106" charset="-128"/>
              </a:rPr>
              <a:t>XX</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LTE = .</a:t>
            </a:r>
            <a:r>
              <a:rPr lang="en-US" kern="0" dirty="0">
                <a:solidFill>
                  <a:srgbClr val="000000"/>
                </a:solidFill>
                <a:highlight>
                  <a:srgbClr val="FFFF00"/>
                </a:highlight>
                <a:latin typeface="Arial Narrow"/>
                <a:ea typeface="ＭＳ Ｐゴシック" pitchFamily="-106" charset="-128"/>
              </a:rPr>
              <a:t>XX</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Graduate Assistant = .</a:t>
            </a:r>
            <a:r>
              <a:rPr lang="en-US" kern="0" dirty="0">
                <a:solidFill>
                  <a:srgbClr val="000000"/>
                </a:solidFill>
                <a:highlight>
                  <a:srgbClr val="FFFF00"/>
                </a:highlight>
                <a:latin typeface="Arial Narrow"/>
                <a:ea typeface="ＭＳ Ｐゴシック" pitchFamily="-106" charset="-128"/>
              </a:rPr>
              <a:t>XX</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Student = .</a:t>
            </a:r>
            <a:r>
              <a:rPr lang="en-US" kern="0" dirty="0">
                <a:solidFill>
                  <a:srgbClr val="000000"/>
                </a:solidFill>
                <a:highlight>
                  <a:srgbClr val="FFFF00"/>
                </a:highlight>
                <a:latin typeface="Arial Narrow"/>
                <a:ea typeface="ＭＳ Ｐゴシック" pitchFamily="-106" charset="-128"/>
              </a:rPr>
              <a:t>XX</a:t>
            </a:r>
          </a:p>
        </p:txBody>
      </p:sp>
    </p:spTree>
    <p:extLst>
      <p:ext uri="{BB962C8B-B14F-4D97-AF65-F5344CB8AC3E}">
        <p14:creationId xmlns:p14="http://schemas.microsoft.com/office/powerpoint/2010/main" val="362260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73DBAC-DCF3-4FF0-BAE6-0607F4F69BD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and Pushing Global Rates – Power Users</a:t>
            </a:r>
          </a:p>
        </p:txBody>
      </p:sp>
      <p:pic>
        <p:nvPicPr>
          <p:cNvPr id="6" name="Picture 5" descr="C:\Users\zpalet\AppData\Local\Temp\SNAGHTMLcf0b9c1.PNG">
            <a:extLst>
              <a:ext uri="{FF2B5EF4-FFF2-40B4-BE49-F238E27FC236}">
                <a16:creationId xmlns:a16="http://schemas.microsoft.com/office/drawing/2014/main" id="{AAA130A5-C76C-4935-9585-6F9C8808A4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4554" y="1153499"/>
            <a:ext cx="8632663" cy="2307973"/>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C783D2-3B77-4835-B195-F182A35526FE}"/>
              </a:ext>
            </a:extLst>
          </p:cNvPr>
          <p:cNvPicPr>
            <a:picLocks noChangeAspect="1"/>
          </p:cNvPicPr>
          <p:nvPr/>
        </p:nvPicPr>
        <p:blipFill>
          <a:blip r:embed="rId3"/>
          <a:stretch>
            <a:fillRect/>
          </a:stretch>
        </p:blipFill>
        <p:spPr>
          <a:xfrm>
            <a:off x="3024554" y="3553801"/>
            <a:ext cx="8632663" cy="2495770"/>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84F4A52-6E87-421A-A8B2-BAB5B70EEE05}"/>
              </a:ext>
            </a:extLst>
          </p:cNvPr>
          <p:cNvSpPr/>
          <p:nvPr/>
        </p:nvSpPr>
        <p:spPr>
          <a:xfrm>
            <a:off x="11011993" y="1087546"/>
            <a:ext cx="337039" cy="257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A85668-C0A1-41DC-A47A-436576554185}"/>
              </a:ext>
            </a:extLst>
          </p:cNvPr>
          <p:cNvSpPr/>
          <p:nvPr/>
        </p:nvSpPr>
        <p:spPr>
          <a:xfrm>
            <a:off x="10743172" y="896314"/>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3" name="Rectangle 2">
            <a:extLst>
              <a:ext uri="{FF2B5EF4-FFF2-40B4-BE49-F238E27FC236}">
                <a16:creationId xmlns:a16="http://schemas.microsoft.com/office/drawing/2014/main" id="{B5D736BD-D304-4B60-BFDC-27CB0BED7694}"/>
              </a:ext>
            </a:extLst>
          </p:cNvPr>
          <p:cNvSpPr/>
          <p:nvPr/>
        </p:nvSpPr>
        <p:spPr>
          <a:xfrm>
            <a:off x="449217" y="1216139"/>
            <a:ext cx="2395583" cy="2862322"/>
          </a:xfrm>
          <a:prstGeom prst="rect">
            <a:avLst/>
          </a:prstGeom>
        </p:spPr>
        <p:txBody>
          <a:bodyPr wrap="square">
            <a:spAutoFit/>
          </a:bodyPr>
          <a:lstStyle/>
          <a:p>
            <a:pPr marL="342900" indent="-342900">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and confirm cell color is white with data/rates inside the cells.</a:t>
            </a:r>
          </a:p>
          <a:p>
            <a:pPr marL="342900" indent="-342900">
              <a:buFont typeface="+mj-lt"/>
              <a:buAutoNum type="arabicPeriod"/>
            </a:pPr>
            <a:endParaRPr lang="en-US" kern="0" dirty="0">
              <a:solidFill>
                <a:srgbClr val="000000"/>
              </a:solidFill>
              <a:latin typeface="Arial Narrow"/>
              <a:ea typeface="ＭＳ Ｐゴシック" pitchFamily="-106" charset="-128"/>
            </a:endParaRPr>
          </a:p>
          <a:p>
            <a:pPr marL="342900" indent="-342900">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and select </a:t>
            </a:r>
            <a:r>
              <a:rPr lang="en-US" b="1" kern="0" dirty="0">
                <a:solidFill>
                  <a:srgbClr val="000000"/>
                </a:solidFill>
                <a:latin typeface="Arial Narrow"/>
                <a:ea typeface="ＭＳ Ｐゴシック" pitchFamily="-106" charset="-128"/>
              </a:rPr>
              <a:t>'Apply Fringe Rates to Funds</a:t>
            </a:r>
            <a:r>
              <a:rPr lang="en-US" kern="0" dirty="0">
                <a:solidFill>
                  <a:srgbClr val="000000"/>
                </a:solidFill>
                <a:latin typeface="Arial Narrow"/>
                <a:ea typeface="ＭＳ Ｐゴシック" pitchFamily="-106" charset="-128"/>
              </a:rPr>
              <a:t>' to copy rates into all Funds</a:t>
            </a:r>
          </a:p>
        </p:txBody>
      </p:sp>
      <p:pic>
        <p:nvPicPr>
          <p:cNvPr id="11" name="Graphic 10" descr="Arrow: Clockwise curve">
            <a:extLst>
              <a:ext uri="{FF2B5EF4-FFF2-40B4-BE49-F238E27FC236}">
                <a16:creationId xmlns:a16="http://schemas.microsoft.com/office/drawing/2014/main" id="{1B9AD805-D0A6-44F5-908F-FA2B5A7F34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246498" flipH="1">
            <a:off x="6291632" y="2522400"/>
            <a:ext cx="1747274" cy="2062803"/>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7EA30033-C103-4CB7-959C-62E08CC25F38}"/>
              </a:ext>
            </a:extLst>
          </p:cNvPr>
          <p:cNvSpPr/>
          <p:nvPr/>
        </p:nvSpPr>
        <p:spPr>
          <a:xfrm>
            <a:off x="10304585" y="3692281"/>
            <a:ext cx="1348208" cy="29784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516B07B-F0CB-44AA-A59B-0C09115CCEB2}"/>
              </a:ext>
            </a:extLst>
          </p:cNvPr>
          <p:cNvSpPr/>
          <p:nvPr/>
        </p:nvSpPr>
        <p:spPr>
          <a:xfrm>
            <a:off x="10046189" y="3409715"/>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13" name="Graphic 12" descr="Information">
            <a:extLst>
              <a:ext uri="{FF2B5EF4-FFF2-40B4-BE49-F238E27FC236}">
                <a16:creationId xmlns:a16="http://schemas.microsoft.com/office/drawing/2014/main" id="{D5F59DC9-79EB-49FE-92A8-29EFC7BBDB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340" y="4522300"/>
            <a:ext cx="558772" cy="558772"/>
          </a:xfrm>
          <a:prstGeom prst="rect">
            <a:avLst/>
          </a:prstGeom>
        </p:spPr>
      </p:pic>
      <p:sp>
        <p:nvSpPr>
          <p:cNvPr id="21" name="Rectangle 20">
            <a:extLst>
              <a:ext uri="{FF2B5EF4-FFF2-40B4-BE49-F238E27FC236}">
                <a16:creationId xmlns:a16="http://schemas.microsoft.com/office/drawing/2014/main" id="{82B664F3-E244-4A5A-892F-9A0AB0FA74D2}"/>
              </a:ext>
            </a:extLst>
          </p:cNvPr>
          <p:cNvSpPr/>
          <p:nvPr/>
        </p:nvSpPr>
        <p:spPr>
          <a:xfrm>
            <a:off x="1018735" y="4170790"/>
            <a:ext cx="2395583" cy="1569660"/>
          </a:xfrm>
          <a:prstGeom prst="rect">
            <a:avLst/>
          </a:prstGeom>
        </p:spPr>
        <p:txBody>
          <a:bodyPr wrap="square">
            <a:spAutoFit/>
          </a:bodyPr>
          <a:lstStyle/>
          <a:p>
            <a:r>
              <a:rPr lang="en-US" sz="1600" i="1" kern="0" dirty="0">
                <a:solidFill>
                  <a:srgbClr val="000000"/>
                </a:solidFill>
                <a:latin typeface="Arial Narrow"/>
                <a:ea typeface="ＭＳ Ｐゴシック" pitchFamily="-106" charset="-128"/>
              </a:rPr>
              <a:t>Power users will only be able to apply rates by fund if the funds are blank. If the funds are already populated with rates, the rates will not be overwritten </a:t>
            </a:r>
          </a:p>
        </p:txBody>
      </p:sp>
    </p:spTree>
    <p:extLst>
      <p:ext uri="{BB962C8B-B14F-4D97-AF65-F5344CB8AC3E}">
        <p14:creationId xmlns:p14="http://schemas.microsoft.com/office/powerpoint/2010/main" val="209628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zpalet\AppData\Local\Temp\SNAGHTMLd0ce4a8.PNG">
            <a:extLst>
              <a:ext uri="{FF2B5EF4-FFF2-40B4-BE49-F238E27FC236}">
                <a16:creationId xmlns:a16="http://schemas.microsoft.com/office/drawing/2014/main" id="{CC0D9990-E7E1-4F7D-96C7-5E4BED28E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449" y="1310057"/>
            <a:ext cx="7783868" cy="4237885"/>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BF24CFD0-3D10-40D4-B39A-0617DCEC372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and Pushing Global Rates – Power Users</a:t>
            </a:r>
          </a:p>
        </p:txBody>
      </p:sp>
      <p:sp>
        <p:nvSpPr>
          <p:cNvPr id="4" name="Rectangle 3">
            <a:extLst>
              <a:ext uri="{FF2B5EF4-FFF2-40B4-BE49-F238E27FC236}">
                <a16:creationId xmlns:a16="http://schemas.microsoft.com/office/drawing/2014/main" id="{CDCD775A-8CC6-4BB1-8E75-74E709E31942}"/>
              </a:ext>
            </a:extLst>
          </p:cNvPr>
          <p:cNvSpPr/>
          <p:nvPr/>
        </p:nvSpPr>
        <p:spPr>
          <a:xfrm>
            <a:off x="7350369" y="2955725"/>
            <a:ext cx="4404948" cy="259221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0662F1-EC79-4565-B10A-43EADDDA9CEF}"/>
              </a:ext>
            </a:extLst>
          </p:cNvPr>
          <p:cNvSpPr/>
          <p:nvPr/>
        </p:nvSpPr>
        <p:spPr>
          <a:xfrm>
            <a:off x="366343" y="1371820"/>
            <a:ext cx="3308841" cy="1200329"/>
          </a:xfrm>
          <a:prstGeom prst="rect">
            <a:avLst/>
          </a:prstGeom>
        </p:spPr>
        <p:txBody>
          <a:bodyPr wrap="square">
            <a:spAutoFit/>
          </a:bodyPr>
          <a:lstStyle/>
          <a:p>
            <a:r>
              <a:rPr lang="en-US" kern="0" dirty="0">
                <a:solidFill>
                  <a:srgbClr val="000000"/>
                </a:solidFill>
                <a:latin typeface="Arial Narrow"/>
                <a:ea typeface="ＭＳ Ｐゴシック" pitchFamily="-106" charset="-128"/>
              </a:rPr>
              <a:t>After completing the previous steps, the Global Fringe Rate Input page should now display populated rates for all Funds and Staff Types.</a:t>
            </a:r>
          </a:p>
        </p:txBody>
      </p:sp>
      <p:sp>
        <p:nvSpPr>
          <p:cNvPr id="7" name="Rectangle 6">
            <a:extLst>
              <a:ext uri="{FF2B5EF4-FFF2-40B4-BE49-F238E27FC236}">
                <a16:creationId xmlns:a16="http://schemas.microsoft.com/office/drawing/2014/main" id="{94854D58-A48E-4526-8B10-5CB19ABA4AE4}"/>
              </a:ext>
            </a:extLst>
          </p:cNvPr>
          <p:cNvSpPr/>
          <p:nvPr/>
        </p:nvSpPr>
        <p:spPr>
          <a:xfrm>
            <a:off x="1019908" y="2955725"/>
            <a:ext cx="2655275" cy="1477328"/>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next slides will explain how to change Fringe Rates that are displaying after this step after the completion of this step. </a:t>
            </a:r>
          </a:p>
        </p:txBody>
      </p:sp>
      <p:pic>
        <p:nvPicPr>
          <p:cNvPr id="8" name="Graphic 7" descr="Information">
            <a:extLst>
              <a:ext uri="{FF2B5EF4-FFF2-40B4-BE49-F238E27FC236}">
                <a16:creationId xmlns:a16="http://schemas.microsoft.com/office/drawing/2014/main" id="{21814D89-F3E7-495C-9FC7-08A7231E21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683" y="3319129"/>
            <a:ext cx="558772" cy="558772"/>
          </a:xfrm>
          <a:prstGeom prst="rect">
            <a:avLst/>
          </a:prstGeom>
        </p:spPr>
      </p:pic>
    </p:spTree>
    <p:extLst>
      <p:ext uri="{BB962C8B-B14F-4D97-AF65-F5344CB8AC3E}">
        <p14:creationId xmlns:p14="http://schemas.microsoft.com/office/powerpoint/2010/main" val="2291883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zpalet\AppData\Local\Temp\SNAGHTMLd0f1a67.PNG">
            <a:extLst>
              <a:ext uri="{FF2B5EF4-FFF2-40B4-BE49-F238E27FC236}">
                <a16:creationId xmlns:a16="http://schemas.microsoft.com/office/drawing/2014/main" id="{B31E2DEE-991E-43F2-ADD0-9B033F003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82" y="1151666"/>
            <a:ext cx="8606858" cy="4666829"/>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BF24CFD0-3D10-40D4-B39A-0617DCEC372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and Pushing Global Rates – </a:t>
            </a:r>
            <a:r>
              <a:rPr lang="en-US" sz="3600" b="0" dirty="0">
                <a:solidFill>
                  <a:srgbClr val="700000"/>
                </a:solidFill>
                <a:highlight>
                  <a:srgbClr val="FFFF00"/>
                </a:highlight>
              </a:rPr>
              <a:t>Power Users</a:t>
            </a:r>
          </a:p>
        </p:txBody>
      </p:sp>
      <p:sp>
        <p:nvSpPr>
          <p:cNvPr id="4" name="Rectangle 3">
            <a:extLst>
              <a:ext uri="{FF2B5EF4-FFF2-40B4-BE49-F238E27FC236}">
                <a16:creationId xmlns:a16="http://schemas.microsoft.com/office/drawing/2014/main" id="{CDCD775A-8CC6-4BB1-8E75-74E709E31942}"/>
              </a:ext>
            </a:extLst>
          </p:cNvPr>
          <p:cNvSpPr/>
          <p:nvPr/>
        </p:nvSpPr>
        <p:spPr>
          <a:xfrm>
            <a:off x="6972300" y="2901457"/>
            <a:ext cx="4870940" cy="150349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639803-2D56-4B0E-9A7A-43F01D951FE6}"/>
              </a:ext>
            </a:extLst>
          </p:cNvPr>
          <p:cNvSpPr/>
          <p:nvPr/>
        </p:nvSpPr>
        <p:spPr>
          <a:xfrm>
            <a:off x="348759" y="1365250"/>
            <a:ext cx="2754925" cy="1477328"/>
          </a:xfrm>
          <a:prstGeom prst="rect">
            <a:avLst/>
          </a:prstGeom>
        </p:spPr>
        <p:txBody>
          <a:bodyPr wrap="square">
            <a:spAutoFit/>
          </a:bodyPr>
          <a:lstStyle/>
          <a:p>
            <a:r>
              <a:rPr lang="en-US" kern="0" dirty="0">
                <a:solidFill>
                  <a:srgbClr val="000000"/>
                </a:solidFill>
                <a:latin typeface="Arial Narrow"/>
                <a:ea typeface="ＭＳ Ｐゴシック" pitchFamily="-106" charset="-128"/>
              </a:rPr>
              <a:t>As an exercise, change Fringe Rates by Fund:</a:t>
            </a:r>
          </a:p>
          <a:p>
            <a:r>
              <a:rPr lang="en-US" kern="0" dirty="0">
                <a:solidFill>
                  <a:srgbClr val="000000"/>
                </a:solidFill>
                <a:highlight>
                  <a:srgbClr val="FFFF00"/>
                </a:highlight>
                <a:latin typeface="Arial Narrow"/>
                <a:ea typeface="ＭＳ Ｐゴシック" pitchFamily="-106" charset="-128"/>
              </a:rPr>
              <a:t>Fund 131 = XXX</a:t>
            </a:r>
          </a:p>
          <a:p>
            <a:r>
              <a:rPr lang="en-US" kern="0" dirty="0">
                <a:solidFill>
                  <a:srgbClr val="000000"/>
                </a:solidFill>
                <a:highlight>
                  <a:srgbClr val="FFFF00"/>
                </a:highlight>
                <a:latin typeface="Arial Narrow"/>
                <a:ea typeface="ＭＳ Ｐゴシック" pitchFamily="-106" charset="-128"/>
              </a:rPr>
              <a:t>Fund 189 = XXX</a:t>
            </a:r>
          </a:p>
          <a:p>
            <a:r>
              <a:rPr lang="en-US" kern="0" dirty="0">
                <a:solidFill>
                  <a:srgbClr val="000000"/>
                </a:solidFill>
                <a:highlight>
                  <a:srgbClr val="FFFF00"/>
                </a:highlight>
                <a:latin typeface="Arial Narrow"/>
                <a:ea typeface="ＭＳ Ｐゴシック" pitchFamily="-106" charset="-128"/>
              </a:rPr>
              <a:t>Fund 231 = XXX</a:t>
            </a:r>
          </a:p>
        </p:txBody>
      </p:sp>
    </p:spTree>
    <p:extLst>
      <p:ext uri="{BB962C8B-B14F-4D97-AF65-F5344CB8AC3E}">
        <p14:creationId xmlns:p14="http://schemas.microsoft.com/office/powerpoint/2010/main" val="3849280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zpalet\AppData\Local\Temp\SNAGHTMLd10fcba.PNG">
            <a:extLst>
              <a:ext uri="{FF2B5EF4-FFF2-40B4-BE49-F238E27FC236}">
                <a16:creationId xmlns:a16="http://schemas.microsoft.com/office/drawing/2014/main" id="{863DF3D0-C298-4CC6-A4C5-36E3035D08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515" y="1294833"/>
            <a:ext cx="11007970" cy="2494651"/>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26E73D8-B724-4BBC-83E8-866A9BBC57CF}"/>
              </a:ext>
            </a:extLst>
          </p:cNvPr>
          <p:cNvSpPr/>
          <p:nvPr/>
        </p:nvSpPr>
        <p:spPr>
          <a:xfrm>
            <a:off x="11391901" y="1354016"/>
            <a:ext cx="381000" cy="31652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E34DCF-FBCD-4638-9CAF-819327A5EF73}"/>
              </a:ext>
            </a:extLst>
          </p:cNvPr>
          <p:cNvSpPr/>
          <p:nvPr/>
        </p:nvSpPr>
        <p:spPr>
          <a:xfrm>
            <a:off x="3270737" y="2658417"/>
            <a:ext cx="3097907" cy="113106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a:extLst>
              <a:ext uri="{FF2B5EF4-FFF2-40B4-BE49-F238E27FC236}">
                <a16:creationId xmlns:a16="http://schemas.microsoft.com/office/drawing/2014/main" id="{BF24CFD0-3D10-40D4-B39A-0617DCEC372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and Pushing Global Rates – Power Users</a:t>
            </a:r>
          </a:p>
        </p:txBody>
      </p:sp>
      <p:sp>
        <p:nvSpPr>
          <p:cNvPr id="5" name="Rectangle 4">
            <a:extLst>
              <a:ext uri="{FF2B5EF4-FFF2-40B4-BE49-F238E27FC236}">
                <a16:creationId xmlns:a16="http://schemas.microsoft.com/office/drawing/2014/main" id="{60639803-2D56-4B0E-9A7A-43F01D951FE6}"/>
              </a:ext>
            </a:extLst>
          </p:cNvPr>
          <p:cNvSpPr/>
          <p:nvPr/>
        </p:nvSpPr>
        <p:spPr>
          <a:xfrm>
            <a:off x="782515" y="4100605"/>
            <a:ext cx="5489840"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When a user saves the data, cells should turn white. </a:t>
            </a:r>
          </a:p>
        </p:txBody>
      </p:sp>
      <p:sp>
        <p:nvSpPr>
          <p:cNvPr id="10" name="Rectangle 9">
            <a:extLst>
              <a:ext uri="{FF2B5EF4-FFF2-40B4-BE49-F238E27FC236}">
                <a16:creationId xmlns:a16="http://schemas.microsoft.com/office/drawing/2014/main" id="{597812F8-474F-444E-8638-A06BBE09E79B}"/>
              </a:ext>
            </a:extLst>
          </p:cNvPr>
          <p:cNvSpPr/>
          <p:nvPr/>
        </p:nvSpPr>
        <p:spPr>
          <a:xfrm>
            <a:off x="571996" y="2059245"/>
            <a:ext cx="3024057"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 </a:t>
            </a:r>
          </a:p>
        </p:txBody>
      </p:sp>
      <p:sp>
        <p:nvSpPr>
          <p:cNvPr id="16" name="Rectangle 15">
            <a:extLst>
              <a:ext uri="{FF2B5EF4-FFF2-40B4-BE49-F238E27FC236}">
                <a16:creationId xmlns:a16="http://schemas.microsoft.com/office/drawing/2014/main" id="{D0EFDEC0-6B2D-4A0E-BBC5-A2D97CBC7F1B}"/>
              </a:ext>
            </a:extLst>
          </p:cNvPr>
          <p:cNvSpPr/>
          <p:nvPr/>
        </p:nvSpPr>
        <p:spPr>
          <a:xfrm>
            <a:off x="1142971" y="4689425"/>
            <a:ext cx="10451348" cy="1477328"/>
          </a:xfrm>
          <a:prstGeom prst="rect">
            <a:avLst/>
          </a:prstGeom>
        </p:spPr>
        <p:txBody>
          <a:bodyPr wrap="square">
            <a:spAutoFit/>
          </a:bodyPr>
          <a:lstStyle/>
          <a:p>
            <a:r>
              <a:rPr lang="en-US" kern="0" dirty="0">
                <a:solidFill>
                  <a:srgbClr val="000000"/>
                </a:solidFill>
                <a:latin typeface="Arial Narrow"/>
                <a:ea typeface="ＭＳ Ｐゴシック" pitchFamily="-106" charset="-128"/>
              </a:rPr>
              <a:t>Before (and also after) completing the process of pushing rates, users have the opportunity to clear specific account lines </a:t>
            </a:r>
            <a:r>
              <a:rPr lang="en-US" b="1" kern="0" dirty="0">
                <a:solidFill>
                  <a:srgbClr val="000000"/>
                </a:solidFill>
                <a:latin typeface="Arial Narrow"/>
                <a:ea typeface="ＭＳ Ｐゴシック" pitchFamily="-106" charset="-128"/>
              </a:rPr>
              <a:t>if Fringe Rates or Direct Fringe will be entered in the future</a:t>
            </a:r>
            <a:r>
              <a:rPr lang="en-US" kern="0" dirty="0">
                <a:solidFill>
                  <a:srgbClr val="000000"/>
                </a:solidFill>
                <a:latin typeface="Arial Narrow"/>
                <a:ea typeface="ＭＳ Ｐゴシック" pitchFamily="-106" charset="-128"/>
              </a:rPr>
              <a:t>.</a:t>
            </a:r>
          </a:p>
          <a:p>
            <a:r>
              <a:rPr lang="en-US" kern="0" dirty="0">
                <a:solidFill>
                  <a:srgbClr val="000000"/>
                </a:solidFill>
                <a:latin typeface="Arial Narrow"/>
                <a:ea typeface="ＭＳ Ｐゴシック" pitchFamily="-106" charset="-128"/>
              </a:rPr>
              <a:t>Example: If the </a:t>
            </a:r>
            <a:r>
              <a:rPr lang="en-US" b="1" kern="0" dirty="0">
                <a:solidFill>
                  <a:srgbClr val="000000"/>
                </a:solidFill>
                <a:latin typeface="Arial Narrow"/>
                <a:ea typeface="ＭＳ Ｐゴシック" pitchFamily="-106" charset="-128"/>
              </a:rPr>
              <a:t>128 – Auxiliary Enterprises</a:t>
            </a:r>
            <a:r>
              <a:rPr lang="en-US" kern="0" dirty="0">
                <a:solidFill>
                  <a:srgbClr val="000000"/>
                </a:solidFill>
                <a:latin typeface="Arial Narrow"/>
                <a:ea typeface="ＭＳ Ｐゴシック" pitchFamily="-106" charset="-128"/>
              </a:rPr>
              <a:t> account (shown above) will require direct Input Fringe in the future, the rates listed for this account can be deleted directly and the next step can continue. </a:t>
            </a:r>
          </a:p>
          <a:p>
            <a:r>
              <a:rPr lang="en-US" kern="0" dirty="0">
                <a:solidFill>
                  <a:srgbClr val="000000"/>
                </a:solidFill>
                <a:latin typeface="Arial Narrow"/>
                <a:ea typeface="ＭＳ Ｐゴシック" pitchFamily="-106" charset="-128"/>
              </a:rPr>
              <a:t> </a:t>
            </a:r>
          </a:p>
        </p:txBody>
      </p:sp>
      <p:pic>
        <p:nvPicPr>
          <p:cNvPr id="17" name="Graphic 16" descr="Information">
            <a:extLst>
              <a:ext uri="{FF2B5EF4-FFF2-40B4-BE49-F238E27FC236}">
                <a16:creationId xmlns:a16="http://schemas.microsoft.com/office/drawing/2014/main" id="{17BF6FF5-22C1-4057-A229-15D2133A25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755" y="5032324"/>
            <a:ext cx="558772" cy="558772"/>
          </a:xfrm>
          <a:prstGeom prst="rect">
            <a:avLst/>
          </a:prstGeom>
        </p:spPr>
      </p:pic>
    </p:spTree>
    <p:extLst>
      <p:ext uri="{BB962C8B-B14F-4D97-AF65-F5344CB8AC3E}">
        <p14:creationId xmlns:p14="http://schemas.microsoft.com/office/powerpoint/2010/main" val="1395614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F24CFD0-3D10-40D4-B39A-0617DCEC372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and Pushing Global Rates – Power Users</a:t>
            </a:r>
          </a:p>
        </p:txBody>
      </p:sp>
      <p:sp>
        <p:nvSpPr>
          <p:cNvPr id="14" name="Rectangle 13">
            <a:extLst>
              <a:ext uri="{FF2B5EF4-FFF2-40B4-BE49-F238E27FC236}">
                <a16:creationId xmlns:a16="http://schemas.microsoft.com/office/drawing/2014/main" id="{1D17330F-D700-4464-A4F1-C9D76E0011D1}"/>
              </a:ext>
            </a:extLst>
          </p:cNvPr>
          <p:cNvSpPr/>
          <p:nvPr/>
        </p:nvSpPr>
        <p:spPr>
          <a:xfrm>
            <a:off x="633046" y="1361640"/>
            <a:ext cx="2092569" cy="2308324"/>
          </a:xfrm>
          <a:prstGeom prst="rect">
            <a:avLst/>
          </a:prstGeom>
        </p:spPr>
        <p:txBody>
          <a:bodyPr wrap="square">
            <a:spAutoFit/>
          </a:bodyPr>
          <a:lstStyle/>
          <a:p>
            <a:r>
              <a:rPr lang="en-US" kern="0" dirty="0">
                <a:solidFill>
                  <a:srgbClr val="000000"/>
                </a:solidFill>
                <a:latin typeface="Arial Narrow"/>
                <a:ea typeface="ＭＳ Ｐゴシック" pitchFamily="-106" charset="-128"/>
              </a:rPr>
              <a:t>To finalize the process, click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and select 'Push Rates to Fund' to copy rates by Fund into all Sub-Departments, Programs and Project Combinations.</a:t>
            </a:r>
          </a:p>
        </p:txBody>
      </p:sp>
      <p:pic>
        <p:nvPicPr>
          <p:cNvPr id="8" name="Picture 7">
            <a:extLst>
              <a:ext uri="{FF2B5EF4-FFF2-40B4-BE49-F238E27FC236}">
                <a16:creationId xmlns:a16="http://schemas.microsoft.com/office/drawing/2014/main" id="{1BCA212E-3B2E-41B9-883A-4DA4C6215B43}"/>
              </a:ext>
            </a:extLst>
          </p:cNvPr>
          <p:cNvPicPr>
            <a:picLocks noChangeAspect="1"/>
          </p:cNvPicPr>
          <p:nvPr/>
        </p:nvPicPr>
        <p:blipFill>
          <a:blip r:embed="rId2"/>
          <a:stretch>
            <a:fillRect/>
          </a:stretch>
        </p:blipFill>
        <p:spPr>
          <a:xfrm>
            <a:off x="3037028" y="1256132"/>
            <a:ext cx="8759543" cy="2835021"/>
          </a:xfrm>
          <a:prstGeom prst="rect">
            <a:avLst/>
          </a:prstGeom>
          <a:ln>
            <a:solidFill>
              <a:schemeClr val="tx1"/>
            </a:solid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E3270093-D6A4-49F5-8597-99ECFF89BF8E}"/>
              </a:ext>
            </a:extLst>
          </p:cNvPr>
          <p:cNvSpPr/>
          <p:nvPr/>
        </p:nvSpPr>
        <p:spPr>
          <a:xfrm>
            <a:off x="1345223" y="4399279"/>
            <a:ext cx="10451348" cy="1200329"/>
          </a:xfrm>
          <a:prstGeom prst="rect">
            <a:avLst/>
          </a:prstGeom>
        </p:spPr>
        <p:txBody>
          <a:bodyPr wrap="square">
            <a:spAutoFit/>
          </a:bodyPr>
          <a:lstStyle/>
          <a:p>
            <a:r>
              <a:rPr lang="en-US" kern="0" dirty="0">
                <a:solidFill>
                  <a:srgbClr val="000000"/>
                </a:solidFill>
                <a:latin typeface="Arial Narrow"/>
                <a:ea typeface="ＭＳ Ｐゴシック" pitchFamily="-106" charset="-128"/>
              </a:rPr>
              <a:t>As mentioned in the previous slide, users can still clear account lines after completing the process of Pushing Rates by Fund for future Rate or Data Fringe input. To do so, the user can clear the line by deleting the rates on the account line and executing another Push Rates by Fund process (calculation will only fill in blank cells (</a:t>
            </a:r>
            <a:r>
              <a:rPr lang="en-US" b="1" i="1" kern="0" dirty="0">
                <a:solidFill>
                  <a:srgbClr val="000000"/>
                </a:solidFill>
                <a:latin typeface="Arial Narrow"/>
                <a:ea typeface="ＭＳ Ｐゴシック" pitchFamily="-106" charset="-128"/>
              </a:rPr>
              <a:t>If there is data in the cells, the cells will not be overwritten.</a:t>
            </a:r>
            <a:r>
              <a:rPr lang="en-US" kern="0" dirty="0">
                <a:solidFill>
                  <a:srgbClr val="000000"/>
                </a:solidFill>
                <a:latin typeface="Arial Narrow"/>
                <a:ea typeface="ＭＳ Ｐゴシック" pitchFamily="-106" charset="-128"/>
              </a:rPr>
              <a:t>)</a:t>
            </a:r>
          </a:p>
        </p:txBody>
      </p:sp>
      <p:pic>
        <p:nvPicPr>
          <p:cNvPr id="18" name="Graphic 17" descr="Information">
            <a:extLst>
              <a:ext uri="{FF2B5EF4-FFF2-40B4-BE49-F238E27FC236}">
                <a16:creationId xmlns:a16="http://schemas.microsoft.com/office/drawing/2014/main" id="{A2FE1A7C-C20C-49C5-97BB-52FCBED444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451" y="4634312"/>
            <a:ext cx="558772" cy="558772"/>
          </a:xfrm>
          <a:prstGeom prst="rect">
            <a:avLst/>
          </a:prstGeom>
        </p:spPr>
      </p:pic>
    </p:spTree>
    <p:extLst>
      <p:ext uri="{BB962C8B-B14F-4D97-AF65-F5344CB8AC3E}">
        <p14:creationId xmlns:p14="http://schemas.microsoft.com/office/powerpoint/2010/main" val="1192528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AF4DE6-7CD9-441D-8C50-A8A84CAF6E16}"/>
              </a:ext>
            </a:extLst>
          </p:cNvPr>
          <p:cNvSpPr/>
          <p:nvPr/>
        </p:nvSpPr>
        <p:spPr>
          <a:xfrm>
            <a:off x="892505" y="2664510"/>
            <a:ext cx="5626861" cy="707886"/>
          </a:xfrm>
          <a:prstGeom prst="rect">
            <a:avLst/>
          </a:prstGeom>
        </p:spPr>
        <p:txBody>
          <a:bodyPr wrap="none">
            <a:spAutoFit/>
          </a:bodyPr>
          <a:lstStyle/>
          <a:p>
            <a:r>
              <a:rPr lang="en-US" sz="4000" b="1" dirty="0">
                <a:solidFill>
                  <a:srgbClr val="800000"/>
                </a:solidFill>
                <a:latin typeface="Arial Narrow" panose="020B0606020202030204" pitchFamily="34" charset="0"/>
              </a:rPr>
              <a:t>Fringe Input Rates Process</a:t>
            </a:r>
          </a:p>
        </p:txBody>
      </p:sp>
      <p:pic>
        <p:nvPicPr>
          <p:cNvPr id="8" name="Picture 7">
            <a:extLst>
              <a:ext uri="{FF2B5EF4-FFF2-40B4-BE49-F238E27FC236}">
                <a16:creationId xmlns:a16="http://schemas.microsoft.com/office/drawing/2014/main" id="{B2D139E1-0189-4979-BAD6-5561ED428AD0}"/>
              </a:ext>
            </a:extLst>
          </p:cNvPr>
          <p:cNvPicPr>
            <a:picLocks noChangeAspect="1"/>
          </p:cNvPicPr>
          <p:nvPr/>
        </p:nvPicPr>
        <p:blipFill>
          <a:blip r:embed="rId2"/>
          <a:stretch>
            <a:fillRect/>
          </a:stretch>
        </p:blipFill>
        <p:spPr>
          <a:xfrm>
            <a:off x="7685576" y="2397862"/>
            <a:ext cx="1990725" cy="12763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697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UW Budget Process and Timeline</a:t>
            </a:r>
          </a:p>
        </p:txBody>
      </p:sp>
      <p:pic>
        <p:nvPicPr>
          <p:cNvPr id="5" name="Graphic 4" descr="Monthly calendar">
            <a:extLst>
              <a:ext uri="{FF2B5EF4-FFF2-40B4-BE49-F238E27FC236}">
                <a16:creationId xmlns:a16="http://schemas.microsoft.com/office/drawing/2014/main" id="{BC16440B-A275-4837-98C8-9413441710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4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3227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FAB2500-B392-45FD-87AC-178AEAA6446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Rates</a:t>
            </a:r>
          </a:p>
        </p:txBody>
      </p:sp>
      <p:sp>
        <p:nvSpPr>
          <p:cNvPr id="9" name="TextBox 8">
            <a:extLst>
              <a:ext uri="{FF2B5EF4-FFF2-40B4-BE49-F238E27FC236}">
                <a16:creationId xmlns:a16="http://schemas.microsoft.com/office/drawing/2014/main" id="{D0348365-FA6C-4DF0-BE09-0BD6E172FF19}"/>
              </a:ext>
            </a:extLst>
          </p:cNvPr>
          <p:cNvSpPr txBox="1"/>
          <p:nvPr/>
        </p:nvSpPr>
        <p:spPr>
          <a:xfrm>
            <a:off x="660886" y="3844596"/>
            <a:ext cx="4693629" cy="158812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process of fringe rates input: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Salary, Wages and Fringe</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cluster to open the drop down,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on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the Fringe Rate Calculation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tile to open the page.  </a:t>
            </a:r>
          </a:p>
        </p:txBody>
      </p:sp>
      <p:grpSp>
        <p:nvGrpSpPr>
          <p:cNvPr id="4" name="Group 3">
            <a:extLst>
              <a:ext uri="{FF2B5EF4-FFF2-40B4-BE49-F238E27FC236}">
                <a16:creationId xmlns:a16="http://schemas.microsoft.com/office/drawing/2014/main" id="{CF8B9BA9-290C-444A-9E0A-624BCE676009}"/>
              </a:ext>
            </a:extLst>
          </p:cNvPr>
          <p:cNvGrpSpPr/>
          <p:nvPr/>
        </p:nvGrpSpPr>
        <p:grpSpPr>
          <a:xfrm>
            <a:off x="6330463" y="1338346"/>
            <a:ext cx="4932484" cy="4455783"/>
            <a:chOff x="7892562" y="1584532"/>
            <a:chExt cx="3862753" cy="3688936"/>
          </a:xfrm>
        </p:grpSpPr>
        <p:pic>
          <p:nvPicPr>
            <p:cNvPr id="2" name="Picture 1">
              <a:extLst>
                <a:ext uri="{FF2B5EF4-FFF2-40B4-BE49-F238E27FC236}">
                  <a16:creationId xmlns:a16="http://schemas.microsoft.com/office/drawing/2014/main" id="{1CFC622A-4815-4867-9106-0111F56AF4B6}"/>
                </a:ext>
              </a:extLst>
            </p:cNvPr>
            <p:cNvPicPr>
              <a:picLocks noChangeAspect="1"/>
            </p:cNvPicPr>
            <p:nvPr/>
          </p:nvPicPr>
          <p:blipFill rotWithShape="1">
            <a:blip r:embed="rId3"/>
            <a:srcRect l="43091"/>
            <a:stretch/>
          </p:blipFill>
          <p:spPr>
            <a:xfrm>
              <a:off x="7892562" y="1584532"/>
              <a:ext cx="3862753" cy="3688936"/>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EA53CE5-9FD3-47B3-9BF2-1FD2A3B9EFF3}"/>
                </a:ext>
              </a:extLst>
            </p:cNvPr>
            <p:cNvSpPr/>
            <p:nvPr/>
          </p:nvSpPr>
          <p:spPr>
            <a:xfrm>
              <a:off x="8079107" y="2382286"/>
              <a:ext cx="1070896" cy="102010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CA1E70-47FD-4CE1-A25A-B6D778AB537B}"/>
                </a:ext>
              </a:extLst>
            </p:cNvPr>
            <p:cNvSpPr/>
            <p:nvPr/>
          </p:nvSpPr>
          <p:spPr>
            <a:xfrm>
              <a:off x="9986476" y="3346312"/>
              <a:ext cx="756545" cy="102010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extBox 6">
            <a:extLst>
              <a:ext uri="{FF2B5EF4-FFF2-40B4-BE49-F238E27FC236}">
                <a16:creationId xmlns:a16="http://schemas.microsoft.com/office/drawing/2014/main" id="{03BEB53B-C15B-44B3-B028-FA08C11DD976}"/>
              </a:ext>
            </a:extLst>
          </p:cNvPr>
          <p:cNvSpPr txBox="1"/>
          <p:nvPr/>
        </p:nvSpPr>
        <p:spPr>
          <a:xfrm>
            <a:off x="507022" y="1425277"/>
            <a:ext cx="4847493" cy="280692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Input Fringe rates process differs between </a:t>
            </a:r>
            <a:r>
              <a:rPr kumimoji="0" lang="en-US" b="1" i="0" strike="noStrike" kern="0" cap="none" spc="0" normalizeH="0" baseline="0" noProof="0" dirty="0">
                <a:ln>
                  <a:noFill/>
                </a:ln>
                <a:solidFill>
                  <a:srgbClr val="FF0000"/>
                </a:solidFill>
                <a:effectLst/>
                <a:uLnTx/>
                <a:uFillTx/>
                <a:latin typeface="Arial Narrow"/>
                <a:ea typeface="ＭＳ Ｐゴシック" pitchFamily="-106" charset="-128"/>
              </a:rPr>
              <a:t>two groups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Due to campus size, the first group is comprised of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Madison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Milwaukee</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campuses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second group contains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rest of the campuses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r>
              <a:rPr kumimoji="0" lang="en-US" b="0" i="0" u="sng" strike="noStrike" kern="0" cap="none" spc="0" normalizeH="0" baseline="0" noProof="0" dirty="0">
                <a:ln>
                  <a:noFill/>
                </a:ln>
                <a:solidFill>
                  <a:srgbClr val="000000"/>
                </a:solidFill>
                <a:effectLst/>
                <a:uLnTx/>
                <a:uFillTx/>
                <a:latin typeface="Arial Narrow"/>
                <a:ea typeface="ＭＳ Ｐゴシック" pitchFamily="-106" charset="-128"/>
              </a:rPr>
              <a:t>These campuses will</a:t>
            </a:r>
            <a:r>
              <a:rPr lang="en-US" u="sng" kern="0" dirty="0">
                <a:solidFill>
                  <a:srgbClr val="000000"/>
                </a:solidFill>
                <a:latin typeface="Arial Narrow"/>
                <a:ea typeface="ＭＳ Ｐゴシック" pitchFamily="-106" charset="-128"/>
              </a:rPr>
              <a:t> have to set their User Variables before beginning. </a:t>
            </a:r>
            <a:endParaRPr kumimoji="0" lang="en-US" b="0" i="0" u="sng" strike="noStrike" kern="0" cap="none" spc="0" normalizeH="0" baseline="0" noProof="0" dirty="0">
              <a:ln>
                <a:noFill/>
              </a:ln>
              <a:solidFill>
                <a:srgbClr val="000000"/>
              </a:solidFill>
              <a:effectLst/>
              <a:uLnTx/>
              <a:uFillTx/>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dirty="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1527222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056F140-BA7F-4EDE-B1DF-D5B4FD460309}"/>
              </a:ext>
            </a:extLst>
          </p:cNvPr>
          <p:cNvPicPr>
            <a:picLocks noChangeAspect="1"/>
          </p:cNvPicPr>
          <p:nvPr/>
        </p:nvPicPr>
        <p:blipFill>
          <a:blip r:embed="rId2"/>
          <a:stretch>
            <a:fillRect/>
          </a:stretch>
        </p:blipFill>
        <p:spPr>
          <a:xfrm>
            <a:off x="4457729" y="1250152"/>
            <a:ext cx="5158095" cy="2107828"/>
          </a:xfrm>
          <a:prstGeom prst="rect">
            <a:avLst/>
          </a:prstGeom>
        </p:spPr>
      </p:pic>
      <p:sp>
        <p:nvSpPr>
          <p:cNvPr id="2" name="Rectangle 4">
            <a:extLst>
              <a:ext uri="{FF2B5EF4-FFF2-40B4-BE49-F238E27FC236}">
                <a16:creationId xmlns:a16="http://schemas.microsoft.com/office/drawing/2014/main" id="{0A73DBAC-DCF3-4FF0-BAE6-0607F4F69BD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highlight>
                  <a:srgbClr val="FFFF00"/>
                </a:highlight>
              </a:rPr>
              <a:t>Calculate Fringe Using Rates</a:t>
            </a:r>
          </a:p>
        </p:txBody>
      </p:sp>
      <p:pic>
        <p:nvPicPr>
          <p:cNvPr id="5" name="Picture 4">
            <a:extLst>
              <a:ext uri="{FF2B5EF4-FFF2-40B4-BE49-F238E27FC236}">
                <a16:creationId xmlns:a16="http://schemas.microsoft.com/office/drawing/2014/main" id="{E08FFE4C-BEBF-4D34-B489-320CF246E9CB}"/>
              </a:ext>
            </a:extLst>
          </p:cNvPr>
          <p:cNvPicPr>
            <a:picLocks noChangeAspect="1"/>
          </p:cNvPicPr>
          <p:nvPr/>
        </p:nvPicPr>
        <p:blipFill>
          <a:blip r:embed="rId3"/>
          <a:stretch>
            <a:fillRect/>
          </a:stretch>
        </p:blipFill>
        <p:spPr>
          <a:xfrm>
            <a:off x="899417" y="4776966"/>
            <a:ext cx="5011946" cy="1091711"/>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45C06DD-54E2-40A5-9461-31D188EB0E09}"/>
              </a:ext>
            </a:extLst>
          </p:cNvPr>
          <p:cNvPicPr>
            <a:picLocks noChangeAspect="1"/>
          </p:cNvPicPr>
          <p:nvPr/>
        </p:nvPicPr>
        <p:blipFill>
          <a:blip r:embed="rId4"/>
          <a:stretch>
            <a:fillRect/>
          </a:stretch>
        </p:blipFill>
        <p:spPr>
          <a:xfrm>
            <a:off x="6101862" y="4752193"/>
            <a:ext cx="5211273" cy="1104761"/>
          </a:xfrm>
          <a:prstGeom prst="rect">
            <a:avLst/>
          </a:prstGeom>
          <a:ln>
            <a:solidFill>
              <a:schemeClr val="tx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F4F391B2-BE60-4F31-B705-C9F6E48CC7A6}"/>
              </a:ext>
            </a:extLst>
          </p:cNvPr>
          <p:cNvSpPr txBox="1"/>
          <p:nvPr/>
        </p:nvSpPr>
        <p:spPr>
          <a:xfrm>
            <a:off x="965941" y="3522420"/>
            <a:ext cx="10710243" cy="1034129"/>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To continue, you can input fringe rates using two options: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By entering and reviewing data by Individual Staff Position Form  (We are using this option moving forward as an example)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By entering and reviewing data by All Staff Position Form.</a:t>
            </a:r>
          </a:p>
        </p:txBody>
      </p:sp>
      <p:sp>
        <p:nvSpPr>
          <p:cNvPr id="13" name="TextBox 12">
            <a:extLst>
              <a:ext uri="{FF2B5EF4-FFF2-40B4-BE49-F238E27FC236}">
                <a16:creationId xmlns:a16="http://schemas.microsoft.com/office/drawing/2014/main" id="{47000330-9597-4179-9A47-FDC9C6E76D1F}"/>
              </a:ext>
            </a:extLst>
          </p:cNvPr>
          <p:cNvSpPr txBox="1"/>
          <p:nvPr/>
        </p:nvSpPr>
        <p:spPr>
          <a:xfrm>
            <a:off x="763903" y="1104133"/>
            <a:ext cx="3526925" cy="12003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Navigate to the second vertical tab - "</a:t>
            </a:r>
            <a:r>
              <a:rPr lang="en-US" b="1" kern="0" dirty="0">
                <a:solidFill>
                  <a:srgbClr val="000000"/>
                </a:solidFill>
                <a:latin typeface="Arial Narrow"/>
                <a:ea typeface="ＭＳ Ｐゴシック" pitchFamily="-106" charset="-128"/>
              </a:rPr>
              <a:t>Fringe Rate Adj and Review</a:t>
            </a:r>
            <a:r>
              <a:rPr lang="en-US" kern="0" dirty="0">
                <a:solidFill>
                  <a:srgbClr val="000000"/>
                </a:solidFill>
                <a:latin typeface="Arial Narrow"/>
                <a:ea typeface="ＭＳ Ｐゴシック" pitchFamily="-106" charset="-128"/>
              </a:rPr>
              <a:t>“ and open the </a:t>
            </a:r>
            <a:r>
              <a:rPr lang="en-US" b="1" kern="0" dirty="0">
                <a:solidFill>
                  <a:srgbClr val="000000"/>
                </a:solidFill>
                <a:latin typeface="Arial Narrow"/>
                <a:ea typeface="ＭＳ Ｐゴシック" pitchFamily="-106" charset="-128"/>
              </a:rPr>
              <a:t>Faculty/Academic Fringe Adjustment Form</a:t>
            </a:r>
            <a:r>
              <a:rPr lang="en-US" kern="0" dirty="0">
                <a:solidFill>
                  <a:srgbClr val="000000"/>
                </a:solidFill>
                <a:latin typeface="Arial Narrow"/>
                <a:ea typeface="ＭＳ Ｐゴシック" pitchFamily="-106" charset="-128"/>
              </a:rPr>
              <a:t>. </a:t>
            </a:r>
          </a:p>
        </p:txBody>
      </p:sp>
      <p:pic>
        <p:nvPicPr>
          <p:cNvPr id="17" name="Picture 16" descr="C:\Users\zpalet\AppData\Local\Temp\SNAGHTMLfe42638.PNG">
            <a:extLst>
              <a:ext uri="{FF2B5EF4-FFF2-40B4-BE49-F238E27FC236}">
                <a16:creationId xmlns:a16="http://schemas.microsoft.com/office/drawing/2014/main" id="{F1D64A5D-2933-4533-9A49-C15876A28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846" y="1250151"/>
            <a:ext cx="6666289" cy="2107828"/>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12E34DCF-FBCD-4638-9CAF-819327A5EF73}"/>
              </a:ext>
            </a:extLst>
          </p:cNvPr>
          <p:cNvSpPr/>
          <p:nvPr/>
        </p:nvSpPr>
        <p:spPr>
          <a:xfrm>
            <a:off x="4644030" y="1250151"/>
            <a:ext cx="921122" cy="1603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31B37103-62D0-47AC-A401-399E10BD6D4D}"/>
              </a:ext>
            </a:extLst>
          </p:cNvPr>
          <p:cNvSpPr/>
          <p:nvPr/>
        </p:nvSpPr>
        <p:spPr>
          <a:xfrm>
            <a:off x="948356" y="4897554"/>
            <a:ext cx="4001713" cy="2530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EEE19572-B886-46BE-8EEE-055B3D961D85}"/>
              </a:ext>
            </a:extLst>
          </p:cNvPr>
          <p:cNvSpPr/>
          <p:nvPr/>
        </p:nvSpPr>
        <p:spPr>
          <a:xfrm>
            <a:off x="742586" y="4672644"/>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FD07D904-6C7C-4B62-BE1F-50B88C63C2E0}"/>
              </a:ext>
            </a:extLst>
          </p:cNvPr>
          <p:cNvSpPr/>
          <p:nvPr/>
        </p:nvSpPr>
        <p:spPr>
          <a:xfrm>
            <a:off x="10071694" y="4897554"/>
            <a:ext cx="1159154" cy="2530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5" name="Oval 14">
            <a:extLst>
              <a:ext uri="{FF2B5EF4-FFF2-40B4-BE49-F238E27FC236}">
                <a16:creationId xmlns:a16="http://schemas.microsoft.com/office/drawing/2014/main" id="{F6E6604F-D958-4B43-94EB-C2ED20B4BADE}"/>
              </a:ext>
            </a:extLst>
          </p:cNvPr>
          <p:cNvSpPr/>
          <p:nvPr/>
        </p:nvSpPr>
        <p:spPr>
          <a:xfrm>
            <a:off x="9881195" y="4658996"/>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2" name="Rectangle 21">
            <a:extLst>
              <a:ext uri="{FF2B5EF4-FFF2-40B4-BE49-F238E27FC236}">
                <a16:creationId xmlns:a16="http://schemas.microsoft.com/office/drawing/2014/main" id="{8C6F8706-EA63-4AD2-B25A-8D2C50F66E84}"/>
              </a:ext>
            </a:extLst>
          </p:cNvPr>
          <p:cNvSpPr/>
          <p:nvPr/>
        </p:nvSpPr>
        <p:spPr>
          <a:xfrm>
            <a:off x="4457729" y="1453125"/>
            <a:ext cx="186301" cy="19400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74739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73DBAC-DCF3-4FF0-BAE6-0607F4F69BD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Fringe Calculation Nightly Automated Process </a:t>
            </a:r>
          </a:p>
        </p:txBody>
      </p:sp>
      <p:pic>
        <p:nvPicPr>
          <p:cNvPr id="16" name="Graphic 15" descr="Information">
            <a:extLst>
              <a:ext uri="{FF2B5EF4-FFF2-40B4-BE49-F238E27FC236}">
                <a16:creationId xmlns:a16="http://schemas.microsoft.com/office/drawing/2014/main" id="{B2E9574F-5DAD-4B88-981F-2821F03D42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5228" y="5199167"/>
            <a:ext cx="558772" cy="558772"/>
          </a:xfrm>
          <a:prstGeom prst="rect">
            <a:avLst/>
          </a:prstGeom>
        </p:spPr>
      </p:pic>
      <p:grpSp>
        <p:nvGrpSpPr>
          <p:cNvPr id="3" name="Group 2">
            <a:extLst>
              <a:ext uri="{FF2B5EF4-FFF2-40B4-BE49-F238E27FC236}">
                <a16:creationId xmlns:a16="http://schemas.microsoft.com/office/drawing/2014/main" id="{6B6C6417-7361-449F-A850-B0F3390CFE23}"/>
              </a:ext>
            </a:extLst>
          </p:cNvPr>
          <p:cNvGrpSpPr/>
          <p:nvPr/>
        </p:nvGrpSpPr>
        <p:grpSpPr>
          <a:xfrm>
            <a:off x="1446796" y="1249712"/>
            <a:ext cx="9492540" cy="3472610"/>
            <a:chOff x="1820229" y="976298"/>
            <a:chExt cx="8551542" cy="3008232"/>
          </a:xfrm>
        </p:grpSpPr>
        <p:pic>
          <p:nvPicPr>
            <p:cNvPr id="17" name="Picture 16" descr="C:\Users\zpalet\AppData\Local\Temp\SNAGHTMLfe42638.PNG">
              <a:extLst>
                <a:ext uri="{FF2B5EF4-FFF2-40B4-BE49-F238E27FC236}">
                  <a16:creationId xmlns:a16="http://schemas.microsoft.com/office/drawing/2014/main" id="{F1D64A5D-2933-4533-9A49-C15876A28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229" y="976298"/>
              <a:ext cx="8551542" cy="3008232"/>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5AF3FDC8-4BD4-4A61-913B-4E4795A2BC91}"/>
                </a:ext>
              </a:extLst>
            </p:cNvPr>
            <p:cNvSpPr/>
            <p:nvPr/>
          </p:nvSpPr>
          <p:spPr>
            <a:xfrm>
              <a:off x="4114800" y="3526068"/>
              <a:ext cx="993531" cy="45846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sp>
        <p:nvSpPr>
          <p:cNvPr id="24" name="TextBox 23">
            <a:extLst>
              <a:ext uri="{FF2B5EF4-FFF2-40B4-BE49-F238E27FC236}">
                <a16:creationId xmlns:a16="http://schemas.microsoft.com/office/drawing/2014/main" id="{F52EC430-6A2D-44D2-9C7F-F099B2CC2F08}"/>
              </a:ext>
            </a:extLst>
          </p:cNvPr>
          <p:cNvSpPr txBox="1"/>
          <p:nvPr/>
        </p:nvSpPr>
        <p:spPr>
          <a:xfrm>
            <a:off x="1524000" y="5155388"/>
            <a:ext cx="10257692"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The process of Fringe Calculation is an </a:t>
            </a:r>
            <a:r>
              <a:rPr lang="en-US" b="1" kern="0" dirty="0">
                <a:solidFill>
                  <a:srgbClr val="000000"/>
                </a:solidFill>
                <a:latin typeface="Arial Narrow"/>
                <a:ea typeface="ＭＳ Ｐゴシック" pitchFamily="-106" charset="-128"/>
              </a:rPr>
              <a:t>automated nightly process</a:t>
            </a:r>
            <a:r>
              <a:rPr lang="en-US" kern="0" dirty="0">
                <a:solidFill>
                  <a:srgbClr val="000000"/>
                </a:solidFill>
                <a:latin typeface="Arial Narrow"/>
                <a:ea typeface="ＭＳ Ｐゴシック" pitchFamily="-106" charset="-128"/>
              </a:rPr>
              <a:t>. It is very possible that users will not be able to see updated Fringe Rate data calculated until the automated process happens that night.</a:t>
            </a:r>
          </a:p>
        </p:txBody>
      </p:sp>
    </p:spTree>
    <p:extLst>
      <p:ext uri="{BB962C8B-B14F-4D97-AF65-F5344CB8AC3E}">
        <p14:creationId xmlns:p14="http://schemas.microsoft.com/office/powerpoint/2010/main" val="3457479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6177E-8820-4178-A097-2E8FF23637DD}"/>
              </a:ext>
            </a:extLst>
          </p:cNvPr>
          <p:cNvPicPr>
            <a:picLocks noChangeAspect="1"/>
          </p:cNvPicPr>
          <p:nvPr/>
        </p:nvPicPr>
        <p:blipFill>
          <a:blip r:embed="rId2"/>
          <a:stretch>
            <a:fillRect/>
          </a:stretch>
        </p:blipFill>
        <p:spPr>
          <a:xfrm>
            <a:off x="1003557" y="2743204"/>
            <a:ext cx="10184886" cy="3000368"/>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349C147-D5E2-4AD6-965B-A255F51C8A10}"/>
              </a:ext>
            </a:extLst>
          </p:cNvPr>
          <p:cNvSpPr/>
          <p:nvPr/>
        </p:nvSpPr>
        <p:spPr>
          <a:xfrm>
            <a:off x="1389184" y="3238770"/>
            <a:ext cx="2611315" cy="40392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38386C-757A-4A81-A062-8B6E86014226}"/>
              </a:ext>
            </a:extLst>
          </p:cNvPr>
          <p:cNvSpPr/>
          <p:nvPr/>
        </p:nvSpPr>
        <p:spPr>
          <a:xfrm>
            <a:off x="1389184" y="4592742"/>
            <a:ext cx="3525716" cy="115083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51C274-E9C7-479E-9B75-007EB7BA1D85}"/>
              </a:ext>
            </a:extLst>
          </p:cNvPr>
          <p:cNvSpPr/>
          <p:nvPr/>
        </p:nvSpPr>
        <p:spPr>
          <a:xfrm>
            <a:off x="1220665" y="2942771"/>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1" name="Oval 10">
            <a:extLst>
              <a:ext uri="{FF2B5EF4-FFF2-40B4-BE49-F238E27FC236}">
                <a16:creationId xmlns:a16="http://schemas.microsoft.com/office/drawing/2014/main" id="{DFDA85BA-FB01-4C42-821E-F28EA538FC0B}"/>
              </a:ext>
            </a:extLst>
          </p:cNvPr>
          <p:cNvSpPr/>
          <p:nvPr/>
        </p:nvSpPr>
        <p:spPr>
          <a:xfrm>
            <a:off x="1220665" y="4330455"/>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5" name="Rectangle 4">
            <a:extLst>
              <a:ext uri="{FF2B5EF4-FFF2-40B4-BE49-F238E27FC236}">
                <a16:creationId xmlns:a16="http://schemas.microsoft.com/office/drawing/2014/main" id="{818FC56F-5DAE-4222-8544-227309EA123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Calculate Fringe Using Rates</a:t>
            </a:r>
          </a:p>
        </p:txBody>
      </p:sp>
      <p:sp>
        <p:nvSpPr>
          <p:cNvPr id="13" name="TextBox 12">
            <a:extLst>
              <a:ext uri="{FF2B5EF4-FFF2-40B4-BE49-F238E27FC236}">
                <a16:creationId xmlns:a16="http://schemas.microsoft.com/office/drawing/2014/main" id="{3B456CF1-F08B-47EF-B7B0-42BE3458ABE4}"/>
              </a:ext>
            </a:extLst>
          </p:cNvPr>
          <p:cNvSpPr txBox="1"/>
          <p:nvPr/>
        </p:nvSpPr>
        <p:spPr>
          <a:xfrm>
            <a:off x="763903" y="1102657"/>
            <a:ext cx="10119438" cy="13111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To </a:t>
            </a:r>
            <a:r>
              <a:rPr lang="en-US" b="1" kern="0" dirty="0">
                <a:solidFill>
                  <a:srgbClr val="000000"/>
                </a:solidFill>
                <a:latin typeface="Arial Narrow"/>
                <a:ea typeface="ＭＳ Ｐゴシック" pitchFamily="-106" charset="-128"/>
              </a:rPr>
              <a:t>validate</a:t>
            </a:r>
            <a:r>
              <a:rPr lang="en-US" kern="0" dirty="0">
                <a:solidFill>
                  <a:srgbClr val="000000"/>
                </a:solidFill>
                <a:latin typeface="Arial Narrow"/>
                <a:ea typeface="ＭＳ Ｐゴシック" pitchFamily="-106" charset="-128"/>
              </a:rPr>
              <a:t> rates: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Enter the desired Fund, Program, and Project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displayed, this is a good opportunity to ensure that the Point of View information is correct (</a:t>
            </a:r>
            <a:r>
              <a:rPr lang="en-US" i="1" kern="0" dirty="0">
                <a:solidFill>
                  <a:srgbClr val="000000"/>
                </a:solidFill>
                <a:latin typeface="Arial Narrow"/>
                <a:ea typeface="ＭＳ Ｐゴシック" pitchFamily="-106" charset="-128"/>
              </a:rPr>
              <a:t>the rates are correct at this fund, program, and project level.)  </a:t>
            </a:r>
          </a:p>
        </p:txBody>
      </p:sp>
    </p:spTree>
    <p:extLst>
      <p:ext uri="{BB962C8B-B14F-4D97-AF65-F5344CB8AC3E}">
        <p14:creationId xmlns:p14="http://schemas.microsoft.com/office/powerpoint/2010/main" val="889278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7C07A8-3915-4373-93CC-0102C9CE4F0D}"/>
              </a:ext>
            </a:extLst>
          </p:cNvPr>
          <p:cNvPicPr>
            <a:picLocks noChangeAspect="1"/>
          </p:cNvPicPr>
          <p:nvPr/>
        </p:nvPicPr>
        <p:blipFill>
          <a:blip r:embed="rId2"/>
          <a:stretch>
            <a:fillRect/>
          </a:stretch>
        </p:blipFill>
        <p:spPr>
          <a:xfrm>
            <a:off x="1003556" y="2695897"/>
            <a:ext cx="10285767" cy="3030086"/>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349C147-D5E2-4AD6-965B-A255F51C8A10}"/>
              </a:ext>
            </a:extLst>
          </p:cNvPr>
          <p:cNvSpPr/>
          <p:nvPr/>
        </p:nvSpPr>
        <p:spPr>
          <a:xfrm>
            <a:off x="1389184" y="4610365"/>
            <a:ext cx="3288324" cy="109662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38386C-757A-4A81-A062-8B6E86014226}"/>
              </a:ext>
            </a:extLst>
          </p:cNvPr>
          <p:cNvSpPr/>
          <p:nvPr/>
        </p:nvSpPr>
        <p:spPr>
          <a:xfrm>
            <a:off x="10303121" y="2952550"/>
            <a:ext cx="482112" cy="3213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51C274-E9C7-479E-9B75-007EB7BA1D85}"/>
              </a:ext>
            </a:extLst>
          </p:cNvPr>
          <p:cNvSpPr/>
          <p:nvPr/>
        </p:nvSpPr>
        <p:spPr>
          <a:xfrm>
            <a:off x="1220665" y="4314367"/>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1" name="Oval 10">
            <a:extLst>
              <a:ext uri="{FF2B5EF4-FFF2-40B4-BE49-F238E27FC236}">
                <a16:creationId xmlns:a16="http://schemas.microsoft.com/office/drawing/2014/main" id="{DFDA85BA-FB01-4C42-821E-F28EA538FC0B}"/>
              </a:ext>
            </a:extLst>
          </p:cNvPr>
          <p:cNvSpPr/>
          <p:nvPr/>
        </p:nvSpPr>
        <p:spPr>
          <a:xfrm>
            <a:off x="10134601" y="2690263"/>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6" name="Picture 5">
            <a:extLst>
              <a:ext uri="{FF2B5EF4-FFF2-40B4-BE49-F238E27FC236}">
                <a16:creationId xmlns:a16="http://schemas.microsoft.com/office/drawing/2014/main" id="{ED691D0E-3763-4141-8B64-AE8141D0E4F4}"/>
              </a:ext>
            </a:extLst>
          </p:cNvPr>
          <p:cNvPicPr>
            <a:picLocks noChangeAspect="1"/>
          </p:cNvPicPr>
          <p:nvPr/>
        </p:nvPicPr>
        <p:blipFill>
          <a:blip r:embed="rId3"/>
          <a:stretch>
            <a:fillRect/>
          </a:stretch>
        </p:blipFill>
        <p:spPr>
          <a:xfrm>
            <a:off x="8021219" y="4314366"/>
            <a:ext cx="3101775" cy="1667621"/>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A2099F22-56AB-4B00-AD94-B64BF0AA8967}"/>
              </a:ext>
            </a:extLst>
          </p:cNvPr>
          <p:cNvSpPr/>
          <p:nvPr/>
        </p:nvSpPr>
        <p:spPr>
          <a:xfrm>
            <a:off x="10426211" y="5528714"/>
            <a:ext cx="482112" cy="3213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27E87D6-78BD-418B-8410-A330F93C3326}"/>
              </a:ext>
            </a:extLst>
          </p:cNvPr>
          <p:cNvSpPr/>
          <p:nvPr/>
        </p:nvSpPr>
        <p:spPr>
          <a:xfrm>
            <a:off x="10257691" y="5266427"/>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5" name="Rectangle 4">
            <a:extLst>
              <a:ext uri="{FF2B5EF4-FFF2-40B4-BE49-F238E27FC236}">
                <a16:creationId xmlns:a16="http://schemas.microsoft.com/office/drawing/2014/main" id="{CE6DE563-17DC-4BB6-897A-3873A12C312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Calculate Fringe Using Rates</a:t>
            </a:r>
          </a:p>
        </p:txBody>
      </p:sp>
      <p:sp>
        <p:nvSpPr>
          <p:cNvPr id="17" name="TextBox 16">
            <a:extLst>
              <a:ext uri="{FF2B5EF4-FFF2-40B4-BE49-F238E27FC236}">
                <a16:creationId xmlns:a16="http://schemas.microsoft.com/office/drawing/2014/main" id="{53236DEB-0C99-412A-AF6A-2A288656BE08}"/>
              </a:ext>
            </a:extLst>
          </p:cNvPr>
          <p:cNvSpPr txBox="1"/>
          <p:nvPr/>
        </p:nvSpPr>
        <p:spPr>
          <a:xfrm>
            <a:off x="763903" y="1109992"/>
            <a:ext cx="10119438" cy="13665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To </a:t>
            </a:r>
            <a:r>
              <a:rPr lang="en-US" b="1" kern="0" dirty="0">
                <a:solidFill>
                  <a:srgbClr val="000000"/>
                </a:solidFill>
                <a:latin typeface="Arial Narrow"/>
                <a:ea typeface="ＭＳ Ｐゴシック" pitchFamily="-106" charset="-128"/>
              </a:rPr>
              <a:t>adjust</a:t>
            </a:r>
            <a:r>
              <a:rPr lang="en-US" kern="0" dirty="0">
                <a:solidFill>
                  <a:srgbClr val="000000"/>
                </a:solidFill>
                <a:latin typeface="Arial Narrow"/>
                <a:ea typeface="ＭＳ Ｐゴシック" pitchFamily="-106" charset="-128"/>
              </a:rPr>
              <a:t> rates Fringe rates by Department: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Enter the rate in the appropriate department by using decimal points for percentage (Example: .18 = 18%)</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all rates have been entered, click Save.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OK on the pop-up confirmation of the changes made. </a:t>
            </a:r>
          </a:p>
        </p:txBody>
      </p:sp>
    </p:spTree>
    <p:extLst>
      <p:ext uri="{BB962C8B-B14F-4D97-AF65-F5344CB8AC3E}">
        <p14:creationId xmlns:p14="http://schemas.microsoft.com/office/powerpoint/2010/main" val="1862201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444C85-4595-43FF-8DB0-F45EFEC441B7}"/>
              </a:ext>
            </a:extLst>
          </p:cNvPr>
          <p:cNvPicPr>
            <a:picLocks noChangeAspect="1"/>
          </p:cNvPicPr>
          <p:nvPr/>
        </p:nvPicPr>
        <p:blipFill>
          <a:blip r:embed="rId2"/>
          <a:stretch>
            <a:fillRect/>
          </a:stretch>
        </p:blipFill>
        <p:spPr>
          <a:xfrm>
            <a:off x="1029934" y="2443392"/>
            <a:ext cx="10282914" cy="3019849"/>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349C147-D5E2-4AD6-965B-A255F51C8A10}"/>
              </a:ext>
            </a:extLst>
          </p:cNvPr>
          <p:cNvSpPr/>
          <p:nvPr/>
        </p:nvSpPr>
        <p:spPr>
          <a:xfrm>
            <a:off x="6770077" y="4404946"/>
            <a:ext cx="1239716" cy="105829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5C09FBB-BBAF-4BDC-94E2-DD3B4F1BE06F}"/>
              </a:ext>
            </a:extLst>
          </p:cNvPr>
          <p:cNvSpPr txBox="1"/>
          <p:nvPr/>
        </p:nvSpPr>
        <p:spPr>
          <a:xfrm>
            <a:off x="819402" y="1081879"/>
            <a:ext cx="10119438" cy="1034129"/>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Verify that the fringe rates saved in the previous step are correct.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 If adjustments are needed, enter them in the </a:t>
            </a:r>
            <a:r>
              <a:rPr lang="en-US" b="1" kern="0" dirty="0">
                <a:solidFill>
                  <a:srgbClr val="000000"/>
                </a:solidFill>
                <a:latin typeface="Arial Narrow"/>
                <a:ea typeface="ＭＳ Ｐゴシック" pitchFamily="-106" charset="-128"/>
              </a:rPr>
              <a:t>Adjustment</a:t>
            </a:r>
            <a:r>
              <a:rPr lang="en-US" kern="0" dirty="0">
                <a:solidFill>
                  <a:srgbClr val="000000"/>
                </a:solidFill>
                <a:latin typeface="Arial Narrow"/>
                <a:ea typeface="ＭＳ Ｐゴシック" pitchFamily="-106" charset="-128"/>
              </a:rPr>
              <a:t> 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Save</a:t>
            </a:r>
          </a:p>
        </p:txBody>
      </p:sp>
      <p:sp>
        <p:nvSpPr>
          <p:cNvPr id="17" name="Rectangle 16">
            <a:extLst>
              <a:ext uri="{FF2B5EF4-FFF2-40B4-BE49-F238E27FC236}">
                <a16:creationId xmlns:a16="http://schemas.microsoft.com/office/drawing/2014/main" id="{B3A9B2A5-D702-427C-9A5B-9FAC6AB9916E}"/>
              </a:ext>
            </a:extLst>
          </p:cNvPr>
          <p:cNvSpPr/>
          <p:nvPr/>
        </p:nvSpPr>
        <p:spPr>
          <a:xfrm>
            <a:off x="5811714" y="4404946"/>
            <a:ext cx="808893" cy="105829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8FA4CCC-7AE5-4597-BA6A-AC86CDA06FE6}"/>
              </a:ext>
            </a:extLst>
          </p:cNvPr>
          <p:cNvSpPr/>
          <p:nvPr/>
        </p:nvSpPr>
        <p:spPr>
          <a:xfrm>
            <a:off x="5568460" y="4152718"/>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9" name="Oval 18">
            <a:extLst>
              <a:ext uri="{FF2B5EF4-FFF2-40B4-BE49-F238E27FC236}">
                <a16:creationId xmlns:a16="http://schemas.microsoft.com/office/drawing/2014/main" id="{11914790-D911-4478-8E1C-1EECB1D3A447}"/>
              </a:ext>
            </a:extLst>
          </p:cNvPr>
          <p:cNvSpPr/>
          <p:nvPr/>
        </p:nvSpPr>
        <p:spPr>
          <a:xfrm>
            <a:off x="7841274" y="4151072"/>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752C1181-60E1-49EA-86C4-8F6CE1EF0C97}"/>
              </a:ext>
            </a:extLst>
          </p:cNvPr>
          <p:cNvSpPr/>
          <p:nvPr/>
        </p:nvSpPr>
        <p:spPr>
          <a:xfrm>
            <a:off x="10357338" y="2728884"/>
            <a:ext cx="428705" cy="26376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A170D0-5CAB-437B-B136-85B7E435FE53}"/>
              </a:ext>
            </a:extLst>
          </p:cNvPr>
          <p:cNvSpPr/>
          <p:nvPr/>
        </p:nvSpPr>
        <p:spPr>
          <a:xfrm>
            <a:off x="10617525" y="2475010"/>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1" name="Rectangle 4">
            <a:extLst>
              <a:ext uri="{FF2B5EF4-FFF2-40B4-BE49-F238E27FC236}">
                <a16:creationId xmlns:a16="http://schemas.microsoft.com/office/drawing/2014/main" id="{9D5D051B-EAE3-4BF8-90BB-C1196C5E045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Calculate Fringe Using Rates</a:t>
            </a:r>
          </a:p>
        </p:txBody>
      </p:sp>
    </p:spTree>
    <p:extLst>
      <p:ext uri="{BB962C8B-B14F-4D97-AF65-F5344CB8AC3E}">
        <p14:creationId xmlns:p14="http://schemas.microsoft.com/office/powerpoint/2010/main" val="327156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C09FBB-BBAF-4BDC-94E2-DD3B4F1BE06F}"/>
              </a:ext>
            </a:extLst>
          </p:cNvPr>
          <p:cNvSpPr txBox="1"/>
          <p:nvPr/>
        </p:nvSpPr>
        <p:spPr>
          <a:xfrm>
            <a:off x="756530" y="1056482"/>
            <a:ext cx="10119438"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If whole number adjustment was required, confirm/validate the Position Fringe amounts, and Adjusted Fringe Rates are correct.</a:t>
            </a:r>
          </a:p>
        </p:txBody>
      </p:sp>
      <p:pic>
        <p:nvPicPr>
          <p:cNvPr id="4" name="Picture 3">
            <a:extLst>
              <a:ext uri="{FF2B5EF4-FFF2-40B4-BE49-F238E27FC236}">
                <a16:creationId xmlns:a16="http://schemas.microsoft.com/office/drawing/2014/main" id="{ED4179CF-BA03-4040-B3A3-85264E644C82}"/>
              </a:ext>
            </a:extLst>
          </p:cNvPr>
          <p:cNvPicPr>
            <a:picLocks noChangeAspect="1"/>
          </p:cNvPicPr>
          <p:nvPr/>
        </p:nvPicPr>
        <p:blipFill rotWithShape="1">
          <a:blip r:embed="rId2"/>
          <a:srcRect l="865" t="25257" r="2212" b="23332"/>
          <a:stretch/>
        </p:blipFill>
        <p:spPr>
          <a:xfrm>
            <a:off x="917422" y="1921119"/>
            <a:ext cx="10107689" cy="3015762"/>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DA89B827-F27E-461E-AF42-7F117156048A}"/>
              </a:ext>
            </a:extLst>
          </p:cNvPr>
          <p:cNvSpPr/>
          <p:nvPr/>
        </p:nvSpPr>
        <p:spPr>
          <a:xfrm>
            <a:off x="6383216" y="2751992"/>
            <a:ext cx="1406770" cy="218488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0CC26DE1-9C56-48FD-BE61-0E4ECEAAD86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Calculate Fringe Using Rates</a:t>
            </a:r>
          </a:p>
        </p:txBody>
      </p:sp>
    </p:spTree>
    <p:extLst>
      <p:ext uri="{BB962C8B-B14F-4D97-AF65-F5344CB8AC3E}">
        <p14:creationId xmlns:p14="http://schemas.microsoft.com/office/powerpoint/2010/main" val="1848849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Calculate Fringe Using Rates Review	</a:t>
            </a:r>
          </a:p>
        </p:txBody>
      </p:sp>
      <p:pic>
        <p:nvPicPr>
          <p:cNvPr id="3" name="Graphic 2" descr="Checklist">
            <a:extLst>
              <a:ext uri="{FF2B5EF4-FFF2-40B4-BE49-F238E27FC236}">
                <a16:creationId xmlns:a16="http://schemas.microsoft.com/office/drawing/2014/main" id="{5380412C-4BC1-4FAE-855C-1F22D0135F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2245" y="2409092"/>
            <a:ext cx="1887415" cy="188741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90867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C09FBB-BBAF-4BDC-94E2-DD3B4F1BE06F}"/>
              </a:ext>
            </a:extLst>
          </p:cNvPr>
          <p:cNvSpPr txBox="1"/>
          <p:nvPr/>
        </p:nvSpPr>
        <p:spPr>
          <a:xfrm>
            <a:off x="346995" y="1669326"/>
            <a:ext cx="2737923" cy="4468916"/>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Go to the third vertical tab "</a:t>
            </a:r>
            <a:r>
              <a:rPr lang="en-US" b="1" kern="0" dirty="0">
                <a:solidFill>
                  <a:srgbClr val="000000"/>
                </a:solidFill>
                <a:latin typeface="Arial Narrow"/>
                <a:ea typeface="ＭＳ Ｐゴシック" pitchFamily="-106" charset="-128"/>
              </a:rPr>
              <a:t>Consolidated Review</a:t>
            </a:r>
            <a:r>
              <a:rPr lang="en-US" kern="0" dirty="0">
                <a:solidFill>
                  <a:srgbClr val="000000"/>
                </a:solidFill>
                <a:latin typeface="Arial Narrow"/>
                <a:ea typeface="ＭＳ Ｐゴシック" pitchFamily="-106" charset="-128"/>
              </a:rPr>
              <a:t>".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highlight>
                  <a:srgbClr val="FFFF00"/>
                </a:highlight>
                <a:latin typeface="Arial Narrow"/>
                <a:ea typeface="ＭＳ Ｐゴシック" pitchFamily="-106" charset="-128"/>
              </a:rPr>
              <a:t>Choose a Department, Fund, Project to review. This can be done at rollups such as a Division or all Aux funds, or more granularly at sub departments and the 3 digit fund codes.</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b="1" kern="0" dirty="0">
                <a:solidFill>
                  <a:srgbClr val="000000"/>
                </a:solidFill>
                <a:latin typeface="Arial Narrow"/>
                <a:ea typeface="ＭＳ Ｐゴシック" pitchFamily="-106" charset="-128"/>
              </a:rPr>
              <a:t>Validate</a:t>
            </a:r>
            <a:r>
              <a:rPr lang="en-US" kern="0" dirty="0">
                <a:solidFill>
                  <a:srgbClr val="000000"/>
                </a:solidFill>
                <a:latin typeface="Arial Narrow"/>
                <a:ea typeface="ＭＳ Ｐゴシック" pitchFamily="-106" charset="-128"/>
              </a:rPr>
              <a:t> the aggregated Fringe amounts you calculated are correct, and other data as applicable.</a:t>
            </a:r>
          </a:p>
        </p:txBody>
      </p:sp>
      <p:grpSp>
        <p:nvGrpSpPr>
          <p:cNvPr id="3" name="Group 2">
            <a:extLst>
              <a:ext uri="{FF2B5EF4-FFF2-40B4-BE49-F238E27FC236}">
                <a16:creationId xmlns:a16="http://schemas.microsoft.com/office/drawing/2014/main" id="{D705426A-26ED-4903-B4C4-D37A444BA709}"/>
              </a:ext>
            </a:extLst>
          </p:cNvPr>
          <p:cNvGrpSpPr/>
          <p:nvPr/>
        </p:nvGrpSpPr>
        <p:grpSpPr>
          <a:xfrm>
            <a:off x="3270740" y="1672739"/>
            <a:ext cx="8438716" cy="4185090"/>
            <a:chOff x="2844800" y="1784839"/>
            <a:chExt cx="8602895" cy="4123544"/>
          </a:xfrm>
        </p:grpSpPr>
        <p:pic>
          <p:nvPicPr>
            <p:cNvPr id="8" name="Picture 7">
              <a:extLst>
                <a:ext uri="{FF2B5EF4-FFF2-40B4-BE49-F238E27FC236}">
                  <a16:creationId xmlns:a16="http://schemas.microsoft.com/office/drawing/2014/main" id="{5056F140-BA7F-4EDE-B1DF-D5B4FD460309}"/>
                </a:ext>
              </a:extLst>
            </p:cNvPr>
            <p:cNvPicPr>
              <a:picLocks noChangeAspect="1"/>
            </p:cNvPicPr>
            <p:nvPr/>
          </p:nvPicPr>
          <p:blipFill>
            <a:blip r:embed="rId2"/>
            <a:stretch>
              <a:fillRect/>
            </a:stretch>
          </p:blipFill>
          <p:spPr>
            <a:xfrm>
              <a:off x="2844800" y="1784839"/>
              <a:ext cx="8602895" cy="4123544"/>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DA89B827-F27E-461E-AF42-7F117156048A}"/>
                </a:ext>
              </a:extLst>
            </p:cNvPr>
            <p:cNvSpPr/>
            <p:nvPr/>
          </p:nvSpPr>
          <p:spPr>
            <a:xfrm>
              <a:off x="2844800" y="2546289"/>
              <a:ext cx="395653" cy="3165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657ED1-E8DA-4260-A381-205F22EF5396}"/>
                </a:ext>
              </a:extLst>
            </p:cNvPr>
            <p:cNvSpPr/>
            <p:nvPr/>
          </p:nvSpPr>
          <p:spPr>
            <a:xfrm flipH="1">
              <a:off x="9653955" y="4229100"/>
              <a:ext cx="536330" cy="25497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4">
            <a:extLst>
              <a:ext uri="{FF2B5EF4-FFF2-40B4-BE49-F238E27FC236}">
                <a16:creationId xmlns:a16="http://schemas.microsoft.com/office/drawing/2014/main" id="{CC303F36-7619-4ABE-86D0-19C91B3061F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Calculate Fringe Using Rates - Review</a:t>
            </a:r>
          </a:p>
        </p:txBody>
      </p:sp>
      <p:sp>
        <p:nvSpPr>
          <p:cNvPr id="12" name="TextBox 11">
            <a:extLst>
              <a:ext uri="{FF2B5EF4-FFF2-40B4-BE49-F238E27FC236}">
                <a16:creationId xmlns:a16="http://schemas.microsoft.com/office/drawing/2014/main" id="{EE67CAC0-05D2-4F77-8C05-9671BC051AD6}"/>
              </a:ext>
            </a:extLst>
          </p:cNvPr>
          <p:cNvSpPr txBox="1"/>
          <p:nvPr/>
        </p:nvSpPr>
        <p:spPr>
          <a:xfrm>
            <a:off x="782908" y="1024456"/>
            <a:ext cx="10119438"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To conduct a review of the calculation of fringe using rates:</a:t>
            </a:r>
          </a:p>
        </p:txBody>
      </p:sp>
    </p:spTree>
    <p:extLst>
      <p:ext uri="{BB962C8B-B14F-4D97-AF65-F5344CB8AC3E}">
        <p14:creationId xmlns:p14="http://schemas.microsoft.com/office/powerpoint/2010/main" val="973667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Input Fringe Data</a:t>
            </a:r>
          </a:p>
        </p:txBody>
      </p:sp>
      <p:pic>
        <p:nvPicPr>
          <p:cNvPr id="8" name="Picture 7">
            <a:extLst>
              <a:ext uri="{FF2B5EF4-FFF2-40B4-BE49-F238E27FC236}">
                <a16:creationId xmlns:a16="http://schemas.microsoft.com/office/drawing/2014/main" id="{A5776152-A39F-40E0-AB84-60F849AF2705}"/>
              </a:ext>
            </a:extLst>
          </p:cNvPr>
          <p:cNvPicPr>
            <a:picLocks noChangeAspect="1"/>
          </p:cNvPicPr>
          <p:nvPr/>
        </p:nvPicPr>
        <p:blipFill>
          <a:blip r:embed="rId3"/>
          <a:stretch>
            <a:fillRect/>
          </a:stretch>
        </p:blipFill>
        <p:spPr>
          <a:xfrm>
            <a:off x="7950075" y="1399443"/>
            <a:ext cx="1514475" cy="1333500"/>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6C77A99-5628-4BB2-BDED-8256CB7E3999}"/>
              </a:ext>
            </a:extLst>
          </p:cNvPr>
          <p:cNvPicPr>
            <a:picLocks noChangeAspect="1"/>
          </p:cNvPicPr>
          <p:nvPr/>
        </p:nvPicPr>
        <p:blipFill>
          <a:blip r:embed="rId4"/>
          <a:stretch>
            <a:fillRect/>
          </a:stretch>
        </p:blipFill>
        <p:spPr>
          <a:xfrm>
            <a:off x="6397868" y="2971800"/>
            <a:ext cx="4495800" cy="1400175"/>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ECEAC5EE-38C3-4E6D-A1CF-C6B0D0E92E58}"/>
              </a:ext>
            </a:extLst>
          </p:cNvPr>
          <p:cNvSpPr/>
          <p:nvPr/>
        </p:nvSpPr>
        <p:spPr>
          <a:xfrm>
            <a:off x="7888531" y="2903828"/>
            <a:ext cx="1633538" cy="1545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E2C1E1-B2B1-4A4D-93CE-DEA3213323FF}"/>
              </a:ext>
            </a:extLst>
          </p:cNvPr>
          <p:cNvSpPr/>
          <p:nvPr/>
        </p:nvSpPr>
        <p:spPr>
          <a:xfrm>
            <a:off x="7888531" y="1273306"/>
            <a:ext cx="1633538" cy="1545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6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2844800" y="59865"/>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Budgeting Process</a:t>
            </a:r>
          </a:p>
        </p:txBody>
      </p:sp>
      <p:pic>
        <p:nvPicPr>
          <p:cNvPr id="5" name="Picture 4">
            <a:extLst>
              <a:ext uri="{FF2B5EF4-FFF2-40B4-BE49-F238E27FC236}">
                <a16:creationId xmlns:a16="http://schemas.microsoft.com/office/drawing/2014/main" id="{11CA80EE-CEEF-46AA-BFB6-AB35F3FBEE1C}"/>
              </a:ext>
            </a:extLst>
          </p:cNvPr>
          <p:cNvPicPr>
            <a:picLocks noChangeAspect="1"/>
          </p:cNvPicPr>
          <p:nvPr/>
        </p:nvPicPr>
        <p:blipFill>
          <a:blip r:embed="rId3"/>
          <a:stretch>
            <a:fillRect/>
          </a:stretch>
        </p:blipFill>
        <p:spPr>
          <a:xfrm>
            <a:off x="931984" y="768895"/>
            <a:ext cx="10436469" cy="2715633"/>
          </a:xfrm>
          <a:prstGeom prst="rect">
            <a:avLst/>
          </a:prstGeom>
        </p:spPr>
      </p:pic>
      <p:pic>
        <p:nvPicPr>
          <p:cNvPr id="8" name="Picture 7">
            <a:extLst>
              <a:ext uri="{FF2B5EF4-FFF2-40B4-BE49-F238E27FC236}">
                <a16:creationId xmlns:a16="http://schemas.microsoft.com/office/drawing/2014/main" id="{3AF226D0-5CDD-4614-9E98-24AAE715BA1D}"/>
              </a:ext>
            </a:extLst>
          </p:cNvPr>
          <p:cNvPicPr>
            <a:picLocks noChangeAspect="1"/>
          </p:cNvPicPr>
          <p:nvPr/>
        </p:nvPicPr>
        <p:blipFill>
          <a:blip r:embed="rId4"/>
          <a:stretch>
            <a:fillRect/>
          </a:stretch>
        </p:blipFill>
        <p:spPr>
          <a:xfrm>
            <a:off x="1468315" y="3452599"/>
            <a:ext cx="9109612" cy="2715634"/>
          </a:xfrm>
          <a:prstGeom prst="rect">
            <a:avLst/>
          </a:prstGeom>
        </p:spPr>
      </p:pic>
    </p:spTree>
    <p:custDataLst>
      <p:tags r:id="rId1"/>
    </p:custDataLst>
    <p:extLst>
      <p:ext uri="{BB962C8B-B14F-4D97-AF65-F5344CB8AC3E}">
        <p14:creationId xmlns:p14="http://schemas.microsoft.com/office/powerpoint/2010/main" val="2397615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a:extLst>
              <a:ext uri="{FF2B5EF4-FFF2-40B4-BE49-F238E27FC236}">
                <a16:creationId xmlns:a16="http://schemas.microsoft.com/office/drawing/2014/main" id="{C49A5D88-E0FD-47D5-A2BA-B0ACD253A13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Fringe Data Input in Annual Budgeting Process</a:t>
            </a:r>
          </a:p>
        </p:txBody>
      </p:sp>
      <p:pic>
        <p:nvPicPr>
          <p:cNvPr id="5" name="Picture 4">
            <a:extLst>
              <a:ext uri="{FF2B5EF4-FFF2-40B4-BE49-F238E27FC236}">
                <a16:creationId xmlns:a16="http://schemas.microsoft.com/office/drawing/2014/main" id="{17FCE9B3-1406-47C0-8CDF-F0E24CCB2935}"/>
              </a:ext>
            </a:extLst>
          </p:cNvPr>
          <p:cNvPicPr>
            <a:picLocks noChangeAspect="1"/>
          </p:cNvPicPr>
          <p:nvPr/>
        </p:nvPicPr>
        <p:blipFill>
          <a:blip r:embed="rId3"/>
          <a:stretch>
            <a:fillRect/>
          </a:stretch>
        </p:blipFill>
        <p:spPr>
          <a:xfrm>
            <a:off x="419100" y="1905331"/>
            <a:ext cx="11248292" cy="3220584"/>
          </a:xfrm>
          <a:prstGeom prst="rect">
            <a:avLst/>
          </a:prstGeom>
        </p:spPr>
      </p:pic>
      <p:sp>
        <p:nvSpPr>
          <p:cNvPr id="6" name="Rectangle 5">
            <a:extLst>
              <a:ext uri="{FF2B5EF4-FFF2-40B4-BE49-F238E27FC236}">
                <a16:creationId xmlns:a16="http://schemas.microsoft.com/office/drawing/2014/main" id="{C10FAF63-EBB7-4577-B0D2-C99909181A2E}"/>
              </a:ext>
            </a:extLst>
          </p:cNvPr>
          <p:cNvSpPr/>
          <p:nvPr/>
        </p:nvSpPr>
        <p:spPr>
          <a:xfrm>
            <a:off x="7259217" y="2556588"/>
            <a:ext cx="1940768" cy="737118"/>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396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FAB2500-B392-45FD-87AC-178AEAA6446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Data</a:t>
            </a:r>
          </a:p>
        </p:txBody>
      </p:sp>
      <p:sp>
        <p:nvSpPr>
          <p:cNvPr id="9" name="TextBox 8">
            <a:extLst>
              <a:ext uri="{FF2B5EF4-FFF2-40B4-BE49-F238E27FC236}">
                <a16:creationId xmlns:a16="http://schemas.microsoft.com/office/drawing/2014/main" id="{D0348365-FA6C-4DF0-BE09-0BD6E172FF19}"/>
              </a:ext>
            </a:extLst>
          </p:cNvPr>
          <p:cNvSpPr txBox="1"/>
          <p:nvPr/>
        </p:nvSpPr>
        <p:spPr>
          <a:xfrm>
            <a:off x="747345" y="1450703"/>
            <a:ext cx="4712677" cy="286232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process of fringe data input: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Salary, Wages and Fringe</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tile to open the drop down,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on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the Direct Fringe Input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tile to open the page.  </a:t>
            </a:r>
          </a:p>
          <a:p>
            <a:pPr marR="0" algn="l" defTabSz="914400" rtl="0" eaLnBrk="0" fontAlgn="base" latinLnBrk="0" hangingPunct="0">
              <a:lnSpc>
                <a:spcPct val="100000"/>
              </a:lnSpc>
              <a:spcBef>
                <a:spcPct val="20000"/>
              </a:spcBef>
              <a:spcAft>
                <a:spcPct val="0"/>
              </a:spcAft>
              <a:buClrTx/>
              <a:buSzTx/>
              <a:tabLst/>
            </a:pP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lang="en-US" kern="0" dirty="0">
              <a:solidFill>
                <a:srgbClr val="000000"/>
              </a:solidFill>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NOTE</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For this example, we are entering data in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Level 3. </a:t>
            </a:r>
          </a:p>
        </p:txBody>
      </p:sp>
      <p:grpSp>
        <p:nvGrpSpPr>
          <p:cNvPr id="2" name="Group 1">
            <a:extLst>
              <a:ext uri="{FF2B5EF4-FFF2-40B4-BE49-F238E27FC236}">
                <a16:creationId xmlns:a16="http://schemas.microsoft.com/office/drawing/2014/main" id="{5A29CA4B-D4EF-45E7-AC34-9EB4B19D36BA}"/>
              </a:ext>
            </a:extLst>
          </p:cNvPr>
          <p:cNvGrpSpPr/>
          <p:nvPr/>
        </p:nvGrpSpPr>
        <p:grpSpPr>
          <a:xfrm>
            <a:off x="6031523" y="1153537"/>
            <a:ext cx="5047151" cy="3666113"/>
            <a:chOff x="7403123" y="1498182"/>
            <a:chExt cx="4282220" cy="3418213"/>
          </a:xfrm>
        </p:grpSpPr>
        <p:pic>
          <p:nvPicPr>
            <p:cNvPr id="13" name="Picture 12">
              <a:extLst>
                <a:ext uri="{FF2B5EF4-FFF2-40B4-BE49-F238E27FC236}">
                  <a16:creationId xmlns:a16="http://schemas.microsoft.com/office/drawing/2014/main" id="{57774A10-A596-4068-BCEA-E2568F8960B0}"/>
                </a:ext>
              </a:extLst>
            </p:cNvPr>
            <p:cNvPicPr>
              <a:picLocks noChangeAspect="1"/>
            </p:cNvPicPr>
            <p:nvPr/>
          </p:nvPicPr>
          <p:blipFill rotWithShape="1">
            <a:blip r:embed="rId3"/>
            <a:srcRect l="42576" b="19442"/>
            <a:stretch/>
          </p:blipFill>
          <p:spPr>
            <a:xfrm>
              <a:off x="7403123" y="1498182"/>
              <a:ext cx="4282220" cy="3418213"/>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EA53CE5-9FD3-47B3-9BF2-1FD2A3B9EFF3}"/>
                </a:ext>
              </a:extLst>
            </p:cNvPr>
            <p:cNvSpPr/>
            <p:nvPr/>
          </p:nvSpPr>
          <p:spPr>
            <a:xfrm>
              <a:off x="7640513" y="2286005"/>
              <a:ext cx="1178171" cy="8979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CA1E70-47FD-4CE1-A25A-B6D778AB537B}"/>
                </a:ext>
              </a:extLst>
            </p:cNvPr>
            <p:cNvSpPr/>
            <p:nvPr/>
          </p:nvSpPr>
          <p:spPr>
            <a:xfrm>
              <a:off x="8651631" y="3245815"/>
              <a:ext cx="1107831" cy="8979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904637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C15EDB3-366A-43BA-AD3D-D6B831788F45}"/>
              </a:ext>
            </a:extLst>
          </p:cNvPr>
          <p:cNvPicPr>
            <a:picLocks noChangeAspect="1"/>
          </p:cNvPicPr>
          <p:nvPr/>
        </p:nvPicPr>
        <p:blipFill>
          <a:blip r:embed="rId3"/>
          <a:stretch>
            <a:fillRect/>
          </a:stretch>
        </p:blipFill>
        <p:spPr>
          <a:xfrm>
            <a:off x="4468529" y="1723293"/>
            <a:ext cx="7346189" cy="3209192"/>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4">
            <a:extLst>
              <a:ext uri="{FF2B5EF4-FFF2-40B4-BE49-F238E27FC236}">
                <a16:creationId xmlns:a16="http://schemas.microsoft.com/office/drawing/2014/main" id="{EB48C5B5-B505-4D25-8F20-B97F15DEF57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Data</a:t>
            </a:r>
          </a:p>
        </p:txBody>
      </p:sp>
      <p:sp>
        <p:nvSpPr>
          <p:cNvPr id="12" name="Rectangle 11">
            <a:extLst>
              <a:ext uri="{FF2B5EF4-FFF2-40B4-BE49-F238E27FC236}">
                <a16:creationId xmlns:a16="http://schemas.microsoft.com/office/drawing/2014/main" id="{E3598726-7C4F-46EA-ACE4-713C6F8E67BB}"/>
              </a:ext>
            </a:extLst>
          </p:cNvPr>
          <p:cNvSpPr/>
          <p:nvPr/>
        </p:nvSpPr>
        <p:spPr>
          <a:xfrm>
            <a:off x="4468529" y="2611315"/>
            <a:ext cx="428786" cy="3956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88021BDB-802D-4449-8281-8DAF09191FB3}"/>
              </a:ext>
            </a:extLst>
          </p:cNvPr>
          <p:cNvSpPr txBox="1"/>
          <p:nvPr/>
        </p:nvSpPr>
        <p:spPr>
          <a:xfrm>
            <a:off x="580802" y="1723293"/>
            <a:ext cx="3543300" cy="13111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Navigate to </a:t>
            </a:r>
            <a:r>
              <a:rPr lang="en-US" b="1" kern="0" dirty="0">
                <a:solidFill>
                  <a:srgbClr val="000000"/>
                </a:solidFill>
                <a:latin typeface="Arial Narrow"/>
                <a:ea typeface="ＭＳ Ｐゴシック" pitchFamily="-106" charset="-128"/>
              </a:rPr>
              <a:t>By Department</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on Level 3.</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Choose a </a:t>
            </a:r>
            <a:r>
              <a:rPr lang="en-US" b="1" kern="0" dirty="0">
                <a:solidFill>
                  <a:srgbClr val="000000"/>
                </a:solidFill>
                <a:latin typeface="Arial Narrow"/>
                <a:ea typeface="ＭＳ Ｐゴシック" pitchFamily="-106" charset="-128"/>
              </a:rPr>
              <a:t>Fund, Program, and Project</a:t>
            </a:r>
            <a:r>
              <a:rPr lang="en-US" kern="0" dirty="0">
                <a:solidFill>
                  <a:srgbClr val="000000"/>
                </a:solidFill>
                <a:latin typeface="Arial Narrow"/>
                <a:ea typeface="ＭＳ Ｐゴシック" pitchFamily="-106" charset="-128"/>
              </a:rPr>
              <a:t> that will be needed.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6" name="Rectangle 15">
            <a:extLst>
              <a:ext uri="{FF2B5EF4-FFF2-40B4-BE49-F238E27FC236}">
                <a16:creationId xmlns:a16="http://schemas.microsoft.com/office/drawing/2014/main" id="{7F3ED390-E710-4075-B540-F9522B26EBD6}"/>
              </a:ext>
            </a:extLst>
          </p:cNvPr>
          <p:cNvSpPr/>
          <p:nvPr/>
        </p:nvSpPr>
        <p:spPr>
          <a:xfrm>
            <a:off x="4822685" y="1771650"/>
            <a:ext cx="1024200" cy="3297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BC3E10C7-4652-4287-846A-37FA9CC60B0D}"/>
              </a:ext>
            </a:extLst>
          </p:cNvPr>
          <p:cNvSpPr/>
          <p:nvPr/>
        </p:nvSpPr>
        <p:spPr>
          <a:xfrm>
            <a:off x="4901813" y="2325078"/>
            <a:ext cx="2896964" cy="3297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Oval 2">
            <a:extLst>
              <a:ext uri="{FF2B5EF4-FFF2-40B4-BE49-F238E27FC236}">
                <a16:creationId xmlns:a16="http://schemas.microsoft.com/office/drawing/2014/main" id="{41D0BECD-781B-4382-9EFF-8A5D53D73072}"/>
              </a:ext>
            </a:extLst>
          </p:cNvPr>
          <p:cNvSpPr/>
          <p:nvPr/>
        </p:nvSpPr>
        <p:spPr>
          <a:xfrm>
            <a:off x="5758962" y="1528778"/>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1" name="Oval 10">
            <a:extLst>
              <a:ext uri="{FF2B5EF4-FFF2-40B4-BE49-F238E27FC236}">
                <a16:creationId xmlns:a16="http://schemas.microsoft.com/office/drawing/2014/main" id="{429AE214-D3B7-4801-A805-B48FD999E400}"/>
              </a:ext>
            </a:extLst>
          </p:cNvPr>
          <p:cNvSpPr/>
          <p:nvPr/>
        </p:nvSpPr>
        <p:spPr>
          <a:xfrm>
            <a:off x="4822685" y="2913812"/>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p>
        </p:txBody>
      </p:sp>
      <p:sp>
        <p:nvSpPr>
          <p:cNvPr id="13" name="Oval 12">
            <a:extLst>
              <a:ext uri="{FF2B5EF4-FFF2-40B4-BE49-F238E27FC236}">
                <a16:creationId xmlns:a16="http://schemas.microsoft.com/office/drawing/2014/main" id="{2023C028-8D03-4660-88C5-4CF3CCC60F9E}"/>
              </a:ext>
            </a:extLst>
          </p:cNvPr>
          <p:cNvSpPr/>
          <p:nvPr/>
        </p:nvSpPr>
        <p:spPr>
          <a:xfrm>
            <a:off x="7738250" y="2065218"/>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p>
        </p:txBody>
      </p:sp>
    </p:spTree>
    <p:custDataLst>
      <p:tags r:id="rId1"/>
    </p:custDataLst>
    <p:extLst>
      <p:ext uri="{BB962C8B-B14F-4D97-AF65-F5344CB8AC3E}">
        <p14:creationId xmlns:p14="http://schemas.microsoft.com/office/powerpoint/2010/main" val="1408080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294802D3-3A32-4138-988E-BA5B5E2AFBE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Data</a:t>
            </a:r>
          </a:p>
        </p:txBody>
      </p:sp>
      <p:pic>
        <p:nvPicPr>
          <p:cNvPr id="2" name="Picture 1">
            <a:extLst>
              <a:ext uri="{FF2B5EF4-FFF2-40B4-BE49-F238E27FC236}">
                <a16:creationId xmlns:a16="http://schemas.microsoft.com/office/drawing/2014/main" id="{9A58FB50-25B3-4979-95FB-4D1635C1AACF}"/>
              </a:ext>
            </a:extLst>
          </p:cNvPr>
          <p:cNvPicPr>
            <a:picLocks noChangeAspect="1"/>
          </p:cNvPicPr>
          <p:nvPr/>
        </p:nvPicPr>
        <p:blipFill>
          <a:blip r:embed="rId3"/>
          <a:stretch>
            <a:fillRect/>
          </a:stretch>
        </p:blipFill>
        <p:spPr>
          <a:xfrm>
            <a:off x="670853" y="1090244"/>
            <a:ext cx="10850294" cy="2599429"/>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BEADD6CF-C6F6-4865-9EFF-F0D80B0CE67D}"/>
              </a:ext>
            </a:extLst>
          </p:cNvPr>
          <p:cNvSpPr/>
          <p:nvPr/>
        </p:nvSpPr>
        <p:spPr>
          <a:xfrm>
            <a:off x="7236069" y="2633472"/>
            <a:ext cx="713643" cy="11382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347D2E39-FB33-4B3F-9810-0B88B8EFFC19}"/>
              </a:ext>
            </a:extLst>
          </p:cNvPr>
          <p:cNvSpPr/>
          <p:nvPr/>
        </p:nvSpPr>
        <p:spPr>
          <a:xfrm>
            <a:off x="6981093" y="2389958"/>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3" name="Rectangle 12">
            <a:extLst>
              <a:ext uri="{FF2B5EF4-FFF2-40B4-BE49-F238E27FC236}">
                <a16:creationId xmlns:a16="http://schemas.microsoft.com/office/drawing/2014/main" id="{FE2B4DC0-9B5D-40A1-AC29-29D99BED1AA6}"/>
              </a:ext>
            </a:extLst>
          </p:cNvPr>
          <p:cNvSpPr/>
          <p:nvPr/>
        </p:nvSpPr>
        <p:spPr>
          <a:xfrm>
            <a:off x="10415369" y="1373983"/>
            <a:ext cx="633047" cy="3297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78FF3AFA-D3ED-4BEC-9F51-228E1B704CA8}"/>
              </a:ext>
            </a:extLst>
          </p:cNvPr>
          <p:cNvSpPr/>
          <p:nvPr/>
        </p:nvSpPr>
        <p:spPr>
          <a:xfrm>
            <a:off x="10947743" y="1144658"/>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5" name="TextBox 14">
            <a:extLst>
              <a:ext uri="{FF2B5EF4-FFF2-40B4-BE49-F238E27FC236}">
                <a16:creationId xmlns:a16="http://schemas.microsoft.com/office/drawing/2014/main" id="{72CC394D-C3C3-4218-88E7-8571F08474CD}"/>
              </a:ext>
            </a:extLst>
          </p:cNvPr>
          <p:cNvSpPr txBox="1"/>
          <p:nvPr/>
        </p:nvSpPr>
        <p:spPr>
          <a:xfrm>
            <a:off x="950079" y="4053254"/>
            <a:ext cx="5380384"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OK in pop up message.</a:t>
            </a:r>
          </a:p>
        </p:txBody>
      </p:sp>
      <p:sp>
        <p:nvSpPr>
          <p:cNvPr id="16" name="Rectangle 15">
            <a:extLst>
              <a:ext uri="{FF2B5EF4-FFF2-40B4-BE49-F238E27FC236}">
                <a16:creationId xmlns:a16="http://schemas.microsoft.com/office/drawing/2014/main" id="{943A23B0-AC09-4B83-8FE0-AE893F5E160E}"/>
              </a:ext>
            </a:extLst>
          </p:cNvPr>
          <p:cNvSpPr/>
          <p:nvPr/>
        </p:nvSpPr>
        <p:spPr>
          <a:xfrm>
            <a:off x="8018585" y="2633472"/>
            <a:ext cx="713643" cy="11382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723D7050-C073-4A3F-949A-501037C61A59}"/>
              </a:ext>
            </a:extLst>
          </p:cNvPr>
          <p:cNvSpPr/>
          <p:nvPr/>
        </p:nvSpPr>
        <p:spPr>
          <a:xfrm>
            <a:off x="8650166" y="2389958"/>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18" name="Picture 17">
            <a:extLst>
              <a:ext uri="{FF2B5EF4-FFF2-40B4-BE49-F238E27FC236}">
                <a16:creationId xmlns:a16="http://schemas.microsoft.com/office/drawing/2014/main" id="{AA5848B6-F173-4CC1-9BF6-B75761849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269" y="3973412"/>
            <a:ext cx="3745878" cy="1328480"/>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5E62AFC4-6F6A-45ED-9EB2-6326D0B6563F}"/>
              </a:ext>
            </a:extLst>
          </p:cNvPr>
          <p:cNvSpPr/>
          <p:nvPr/>
        </p:nvSpPr>
        <p:spPr>
          <a:xfrm>
            <a:off x="10802230" y="4834301"/>
            <a:ext cx="532374" cy="3297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181A7719-32E3-43ED-BAAB-3AB2FD7EA896}"/>
              </a:ext>
            </a:extLst>
          </p:cNvPr>
          <p:cNvSpPr/>
          <p:nvPr/>
        </p:nvSpPr>
        <p:spPr>
          <a:xfrm>
            <a:off x="11264267" y="4604976"/>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25025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DC0639-0CFA-466D-AD83-9D685F65A44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Before We Continue - What is a Wedge</a:t>
            </a:r>
          </a:p>
        </p:txBody>
      </p:sp>
      <p:sp>
        <p:nvSpPr>
          <p:cNvPr id="3" name="Rectangle 2">
            <a:extLst>
              <a:ext uri="{FF2B5EF4-FFF2-40B4-BE49-F238E27FC236}">
                <a16:creationId xmlns:a16="http://schemas.microsoft.com/office/drawing/2014/main" id="{D348958B-E397-4110-940D-4F5B860DC63D}"/>
              </a:ext>
            </a:extLst>
          </p:cNvPr>
          <p:cNvSpPr/>
          <p:nvPr/>
        </p:nvSpPr>
        <p:spPr>
          <a:xfrm>
            <a:off x="901958" y="1186940"/>
            <a:ext cx="10649339" cy="1588127"/>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Wedges </a:t>
            </a:r>
            <a:r>
              <a:rPr lang="en-US" b="1" kern="0" dirty="0">
                <a:solidFill>
                  <a:srgbClr val="000000"/>
                </a:solidFill>
                <a:latin typeface="Arial Narrow"/>
                <a:ea typeface="ＭＳ Ｐゴシック" pitchFamily="-106" charset="-128"/>
              </a:rPr>
              <a:t>(Open Budget Accounts Menu) </a:t>
            </a:r>
            <a:r>
              <a:rPr lang="en-US" kern="0" dirty="0">
                <a:solidFill>
                  <a:srgbClr val="000000"/>
                </a:solidFill>
                <a:latin typeface="Arial Narrow"/>
                <a:ea typeface="ＭＳ Ｐゴシック" pitchFamily="-106" charset="-128"/>
              </a:rPr>
              <a:t>are inserted when an account intersection </a:t>
            </a:r>
            <a:r>
              <a:rPr lang="en-US" b="1" kern="0" dirty="0">
                <a:solidFill>
                  <a:srgbClr val="000000"/>
                </a:solidFill>
                <a:latin typeface="Arial Narrow"/>
                <a:ea typeface="ＭＳ Ｐゴシック" pitchFamily="-106" charset="-128"/>
              </a:rPr>
              <a:t>does not have prior years of actuals</a:t>
            </a:r>
            <a:r>
              <a:rPr lang="en-US" kern="0" dirty="0">
                <a:solidFill>
                  <a:srgbClr val="000000"/>
                </a:solidFill>
                <a:latin typeface="Arial Narrow"/>
                <a:ea typeface="ＭＳ Ｐゴシック" pitchFamily="-106" charset="-128"/>
              </a:rPr>
              <a:t>. A wedge is inserted to allow users to budget for that intersection. </a:t>
            </a:r>
          </a:p>
          <a:p>
            <a:pPr eaLnBrk="0" fontAlgn="base" hangingPunct="0">
              <a:spcBef>
                <a:spcPct val="20000"/>
              </a:spcBef>
              <a:spcAft>
                <a:spcPct val="0"/>
              </a:spcAft>
            </a:pPr>
            <a:r>
              <a:rPr lang="en-US" i="1" kern="0" dirty="0">
                <a:solidFill>
                  <a:srgbClr val="000000"/>
                </a:solidFill>
                <a:latin typeface="Arial Narrow"/>
                <a:ea typeface="ＭＳ Ｐゴシック" pitchFamily="-106" charset="-128"/>
              </a:rPr>
              <a:t>- An example of this is when a new department is created. Because new departments do not have any prior year actual data and will not show up on a form, a wedge is inserted with already existing department information. </a:t>
            </a:r>
          </a:p>
          <a:p>
            <a:pPr eaLnBrk="0" fontAlgn="base" hangingPunct="0">
              <a:spcBef>
                <a:spcPct val="20000"/>
              </a:spcBef>
              <a:spcAft>
                <a:spcPct val="0"/>
              </a:spcAft>
            </a:pPr>
            <a:r>
              <a:rPr lang="en-US" i="1" kern="0" dirty="0">
                <a:solidFill>
                  <a:srgbClr val="000000"/>
                </a:solidFill>
                <a:latin typeface="Arial Narrow"/>
                <a:ea typeface="ＭＳ Ｐゴシック" pitchFamily="-106" charset="-128"/>
              </a:rPr>
              <a:t>- Inserting a wedge (or Opening Budget Accounts) opens accounts to be budgeted to. </a:t>
            </a:r>
          </a:p>
        </p:txBody>
      </p:sp>
      <p:pic>
        <p:nvPicPr>
          <p:cNvPr id="4" name="Picture 3">
            <a:extLst>
              <a:ext uri="{FF2B5EF4-FFF2-40B4-BE49-F238E27FC236}">
                <a16:creationId xmlns:a16="http://schemas.microsoft.com/office/drawing/2014/main" id="{9E28C0A8-196B-419F-9C2D-0B1A6F974176}"/>
              </a:ext>
            </a:extLst>
          </p:cNvPr>
          <p:cNvPicPr>
            <a:picLocks noChangeAspect="1"/>
          </p:cNvPicPr>
          <p:nvPr/>
        </p:nvPicPr>
        <p:blipFill>
          <a:blip r:embed="rId2"/>
          <a:stretch>
            <a:fillRect/>
          </a:stretch>
        </p:blipFill>
        <p:spPr>
          <a:xfrm>
            <a:off x="1368080" y="3184574"/>
            <a:ext cx="9455841" cy="259820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9801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CA2F0C-E549-43F8-97AF-AB6D8C5483DE}"/>
              </a:ext>
            </a:extLst>
          </p:cNvPr>
          <p:cNvSpPr/>
          <p:nvPr/>
        </p:nvSpPr>
        <p:spPr>
          <a:xfrm>
            <a:off x="1132996" y="5608364"/>
            <a:ext cx="8614742" cy="5587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b="1" dirty="0">
              <a:latin typeface="Arial Narrow" panose="020B060602020203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294802D3-3A32-4138-988E-BA5B5E2AFBE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Data – Inserting Wedges</a:t>
            </a:r>
          </a:p>
        </p:txBody>
      </p:sp>
      <p:sp>
        <p:nvSpPr>
          <p:cNvPr id="15" name="TextBox 14">
            <a:extLst>
              <a:ext uri="{FF2B5EF4-FFF2-40B4-BE49-F238E27FC236}">
                <a16:creationId xmlns:a16="http://schemas.microsoft.com/office/drawing/2014/main" id="{72CC394D-C3C3-4218-88E7-8571F08474CD}"/>
              </a:ext>
            </a:extLst>
          </p:cNvPr>
          <p:cNvSpPr txBox="1"/>
          <p:nvPr/>
        </p:nvSpPr>
        <p:spPr>
          <a:xfrm>
            <a:off x="729325" y="3736271"/>
            <a:ext cx="10119438" cy="16989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To begin the process of inserting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Pencil icon (Edit)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 fund that had no prior year actuals data.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Apply.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Remember that no prior year data exists. Because of this, no data will be displayed.  </a:t>
            </a:r>
          </a:p>
        </p:txBody>
      </p:sp>
      <p:pic>
        <p:nvPicPr>
          <p:cNvPr id="2" name="Picture 1">
            <a:extLst>
              <a:ext uri="{FF2B5EF4-FFF2-40B4-BE49-F238E27FC236}">
                <a16:creationId xmlns:a16="http://schemas.microsoft.com/office/drawing/2014/main" id="{249FC886-93BD-4BD2-A54C-39F8CA9A8A60}"/>
              </a:ext>
            </a:extLst>
          </p:cNvPr>
          <p:cNvPicPr>
            <a:picLocks noChangeAspect="1"/>
          </p:cNvPicPr>
          <p:nvPr/>
        </p:nvPicPr>
        <p:blipFill>
          <a:blip r:embed="rId3"/>
          <a:stretch>
            <a:fillRect/>
          </a:stretch>
        </p:blipFill>
        <p:spPr>
          <a:xfrm>
            <a:off x="870002" y="1124986"/>
            <a:ext cx="10451996" cy="2004186"/>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E1DDB83-B1A5-42F1-9B7C-C73FD3C03DC8}"/>
              </a:ext>
            </a:extLst>
          </p:cNvPr>
          <p:cNvSpPr/>
          <p:nvPr/>
        </p:nvSpPr>
        <p:spPr>
          <a:xfrm>
            <a:off x="8905142" y="1586883"/>
            <a:ext cx="337039" cy="3830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4DC0800E-F3A2-4FDB-9000-91063DD72CAF}"/>
              </a:ext>
            </a:extLst>
          </p:cNvPr>
          <p:cNvSpPr/>
          <p:nvPr/>
        </p:nvSpPr>
        <p:spPr>
          <a:xfrm>
            <a:off x="8650166" y="1343369"/>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1" name="Rectangle 10">
            <a:extLst>
              <a:ext uri="{FF2B5EF4-FFF2-40B4-BE49-F238E27FC236}">
                <a16:creationId xmlns:a16="http://schemas.microsoft.com/office/drawing/2014/main" id="{95AE0E96-7BB8-47EB-B55B-31EF93E17BE5}"/>
              </a:ext>
            </a:extLst>
          </p:cNvPr>
          <p:cNvSpPr/>
          <p:nvPr/>
        </p:nvSpPr>
        <p:spPr>
          <a:xfrm>
            <a:off x="8088924" y="1956441"/>
            <a:ext cx="488854" cy="22932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9B17AD23-AC3B-41FE-80DD-9DC0B4068FD6}"/>
              </a:ext>
            </a:extLst>
          </p:cNvPr>
          <p:cNvSpPr/>
          <p:nvPr/>
        </p:nvSpPr>
        <p:spPr>
          <a:xfrm>
            <a:off x="7837828" y="1691750"/>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3" name="Rectangle 12">
            <a:extLst>
              <a:ext uri="{FF2B5EF4-FFF2-40B4-BE49-F238E27FC236}">
                <a16:creationId xmlns:a16="http://schemas.microsoft.com/office/drawing/2014/main" id="{D4E06770-A347-4A96-AC6D-B4B597850FF3}"/>
              </a:ext>
            </a:extLst>
          </p:cNvPr>
          <p:cNvSpPr/>
          <p:nvPr/>
        </p:nvSpPr>
        <p:spPr>
          <a:xfrm>
            <a:off x="5257800" y="2213437"/>
            <a:ext cx="3647342" cy="67045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E8BB5A1-2BAA-4190-94A4-7006E1D73701}"/>
              </a:ext>
            </a:extLst>
          </p:cNvPr>
          <p:cNvSpPr/>
          <p:nvPr/>
        </p:nvSpPr>
        <p:spPr>
          <a:xfrm>
            <a:off x="5027734" y="1962223"/>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99B27BB9-1FFE-4D8C-8816-11ED1DB12653}"/>
              </a:ext>
            </a:extLst>
          </p:cNvPr>
          <p:cNvPicPr>
            <a:picLocks noChangeAspect="1"/>
          </p:cNvPicPr>
          <p:nvPr/>
        </p:nvPicPr>
        <p:blipFill>
          <a:blip r:embed="rId4"/>
          <a:stretch>
            <a:fillRect/>
          </a:stretch>
        </p:blipFill>
        <p:spPr>
          <a:xfrm>
            <a:off x="6096000" y="3342621"/>
            <a:ext cx="5225998" cy="1212378"/>
          </a:xfrm>
          <a:prstGeom prst="rect">
            <a:avLst/>
          </a:prstGeom>
          <a:ln>
            <a:solidFill>
              <a:schemeClr val="tx1"/>
            </a:solid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8CC8C53C-D161-40CA-8E18-DD43AC65A9A7}"/>
              </a:ext>
            </a:extLst>
          </p:cNvPr>
          <p:cNvSpPr/>
          <p:nvPr/>
        </p:nvSpPr>
        <p:spPr>
          <a:xfrm>
            <a:off x="6271382" y="4080452"/>
            <a:ext cx="3037718" cy="47693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EAE93F58-7606-4188-AA7D-76608B9FFD9F}"/>
              </a:ext>
            </a:extLst>
          </p:cNvPr>
          <p:cNvSpPr/>
          <p:nvPr/>
        </p:nvSpPr>
        <p:spPr>
          <a:xfrm>
            <a:off x="9237094" y="3865183"/>
            <a:ext cx="280705" cy="289099"/>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pic>
        <p:nvPicPr>
          <p:cNvPr id="22" name="Graphic 21" descr="Information">
            <a:extLst>
              <a:ext uri="{FF2B5EF4-FFF2-40B4-BE49-F238E27FC236}">
                <a16:creationId xmlns:a16="http://schemas.microsoft.com/office/drawing/2014/main" id="{D9796B92-9B91-4C82-B2C8-E569E4216CB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016" y="5608364"/>
            <a:ext cx="558772" cy="558772"/>
          </a:xfrm>
          <a:prstGeom prst="rect">
            <a:avLst/>
          </a:prstGeom>
        </p:spPr>
      </p:pic>
      <p:sp>
        <p:nvSpPr>
          <p:cNvPr id="23" name="TextBox 22">
            <a:extLst>
              <a:ext uri="{FF2B5EF4-FFF2-40B4-BE49-F238E27FC236}">
                <a16:creationId xmlns:a16="http://schemas.microsoft.com/office/drawing/2014/main" id="{E52AA359-7AD7-4180-B388-04422CAD225A}"/>
              </a:ext>
            </a:extLst>
          </p:cNvPr>
          <p:cNvSpPr txBox="1"/>
          <p:nvPr/>
        </p:nvSpPr>
        <p:spPr>
          <a:xfrm>
            <a:off x="2844800" y="5710478"/>
            <a:ext cx="7588974"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dirty="0">
                <a:solidFill>
                  <a:srgbClr val="000000"/>
                </a:solidFill>
                <a:latin typeface="Arial Narrow"/>
                <a:ea typeface="ＭＳ Ｐゴシック" pitchFamily="-106" charset="-128"/>
              </a:rPr>
              <a:t>For an alternate option on how to insert a wedge, visit page 95 of the QRG </a:t>
            </a:r>
          </a:p>
        </p:txBody>
      </p:sp>
      <p:grpSp>
        <p:nvGrpSpPr>
          <p:cNvPr id="24" name="Group 23">
            <a:extLst>
              <a:ext uri="{FF2B5EF4-FFF2-40B4-BE49-F238E27FC236}">
                <a16:creationId xmlns:a16="http://schemas.microsoft.com/office/drawing/2014/main" id="{36DA1481-2979-44FD-B327-6F883EEF7CDE}"/>
              </a:ext>
            </a:extLst>
          </p:cNvPr>
          <p:cNvGrpSpPr/>
          <p:nvPr/>
        </p:nvGrpSpPr>
        <p:grpSpPr>
          <a:xfrm>
            <a:off x="1236667" y="5656917"/>
            <a:ext cx="1014787" cy="461665"/>
            <a:chOff x="10749320" y="5649551"/>
            <a:chExt cx="1014787" cy="461665"/>
          </a:xfrm>
        </p:grpSpPr>
        <p:sp>
          <p:nvSpPr>
            <p:cNvPr id="25" name="TextBox 24">
              <a:extLst>
                <a:ext uri="{FF2B5EF4-FFF2-40B4-BE49-F238E27FC236}">
                  <a16:creationId xmlns:a16="http://schemas.microsoft.com/office/drawing/2014/main" id="{7ED6F17D-C170-4449-B8CF-9F67D198D804}"/>
                </a:ext>
              </a:extLst>
            </p:cNvPr>
            <p:cNvSpPr txBox="1"/>
            <p:nvPr/>
          </p:nvSpPr>
          <p:spPr>
            <a:xfrm>
              <a:off x="10935795" y="5700977"/>
              <a:ext cx="828312" cy="358815"/>
            </a:xfrm>
            <a:prstGeom prst="rect">
              <a:avLst/>
            </a:prstGeom>
            <a:solidFill>
              <a:srgbClr val="FFC000"/>
            </a:solidFill>
            <a:ln>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ln>
                    <a:solidFill>
                      <a:srgbClr val="800000"/>
                    </a:solidFill>
                  </a:ln>
                  <a:solidFill>
                    <a:srgbClr val="8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38100" dist="38100" dir="2700000" algn="tl">
                      <a:srgbClr val="000000">
                        <a:alpha val="43137"/>
                      </a:srgbClr>
                    </a:outerShdw>
                  </a:effectLst>
                  <a:latin typeface="Arial Narrow" panose="020B0606020202030204" pitchFamily="34" charset="0"/>
                </a:rPr>
                <a:t>95</a:t>
              </a:r>
            </a:p>
          </p:txBody>
        </p:sp>
        <p:sp>
          <p:nvSpPr>
            <p:cNvPr id="26" name="Oval 25">
              <a:extLst>
                <a:ext uri="{FF2B5EF4-FFF2-40B4-BE49-F238E27FC236}">
                  <a16:creationId xmlns:a16="http://schemas.microsoft.com/office/drawing/2014/main" id="{74ECA2D7-60BC-47A6-8815-2279CE533C27}"/>
                </a:ext>
              </a:extLst>
            </p:cNvPr>
            <p:cNvSpPr/>
            <p:nvPr/>
          </p:nvSpPr>
          <p:spPr>
            <a:xfrm>
              <a:off x="10749320" y="5700977"/>
              <a:ext cx="372950" cy="358815"/>
            </a:xfrm>
            <a:prstGeom prst="ellipse">
              <a:avLst/>
            </a:prstGeom>
            <a:solidFill>
              <a:srgbClr val="FFC000"/>
            </a:solidFill>
            <a:ln>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800000"/>
                  </a:solidFill>
                </a:ln>
                <a:solidFill>
                  <a:srgbClr val="800000"/>
                </a:solidFill>
              </a:endParaRPr>
            </a:p>
          </p:txBody>
        </p:sp>
        <p:sp>
          <p:nvSpPr>
            <p:cNvPr id="27" name="TextBox 26">
              <a:extLst>
                <a:ext uri="{FF2B5EF4-FFF2-40B4-BE49-F238E27FC236}">
                  <a16:creationId xmlns:a16="http://schemas.microsoft.com/office/drawing/2014/main" id="{A03F791D-0EDE-4595-90F7-92DF7BA576AF}"/>
                </a:ext>
              </a:extLst>
            </p:cNvPr>
            <p:cNvSpPr txBox="1"/>
            <p:nvPr/>
          </p:nvSpPr>
          <p:spPr>
            <a:xfrm>
              <a:off x="10758114" y="5649551"/>
              <a:ext cx="531212" cy="461665"/>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400" b="1" kern="0" dirty="0">
                  <a:ln>
                    <a:solidFill>
                      <a:srgbClr val="800000"/>
                    </a:solidFill>
                  </a:ln>
                  <a:solidFill>
                    <a:srgbClr val="800000"/>
                  </a:solidFill>
                  <a:effectLst>
                    <a:outerShdw blurRad="38100" dist="38100" dir="2700000" algn="tl">
                      <a:srgbClr val="000000">
                        <a:alpha val="43137"/>
                      </a:srgbClr>
                    </a:outerShdw>
                  </a:effectLst>
                  <a:latin typeface="Arial Narrow"/>
                  <a:ea typeface="ＭＳ Ｐゴシック" pitchFamily="-106" charset="-128"/>
                </a:rPr>
                <a:t>C</a:t>
              </a:r>
              <a:endParaRPr kumimoji="0" lang="en-US" sz="1400" b="1" i="0" strike="noStrike" kern="0" cap="none" spc="0" normalizeH="0" baseline="0" noProof="0" dirty="0">
                <a:ln>
                  <a:solidFill>
                    <a:srgbClr val="800000"/>
                  </a:solidFill>
                </a:ln>
                <a:solidFill>
                  <a:srgbClr val="800000"/>
                </a:solidFill>
                <a:effectLst>
                  <a:outerShdw blurRad="38100" dist="38100" dir="2700000" algn="tl">
                    <a:srgbClr val="000000">
                      <a:alpha val="43137"/>
                    </a:srgbClr>
                  </a:outerShdw>
                </a:effectLst>
                <a:uLnTx/>
                <a:uFillTx/>
                <a:latin typeface="Arial Narrow"/>
                <a:ea typeface="ＭＳ Ｐゴシック" pitchFamily="-106" charset="-128"/>
              </a:endParaRPr>
            </a:p>
          </p:txBody>
        </p:sp>
      </p:grpSp>
      <p:sp>
        <p:nvSpPr>
          <p:cNvPr id="3" name="Arrow: Right 2">
            <a:extLst>
              <a:ext uri="{FF2B5EF4-FFF2-40B4-BE49-F238E27FC236}">
                <a16:creationId xmlns:a16="http://schemas.microsoft.com/office/drawing/2014/main" id="{F7F9A6AB-AD06-48F0-8624-27073D6E014B}"/>
              </a:ext>
            </a:extLst>
          </p:cNvPr>
          <p:cNvSpPr/>
          <p:nvPr/>
        </p:nvSpPr>
        <p:spPr>
          <a:xfrm>
            <a:off x="2444262" y="5757291"/>
            <a:ext cx="325315" cy="309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9556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558A4D-B725-4E15-901A-CD76D109EA78}"/>
              </a:ext>
            </a:extLst>
          </p:cNvPr>
          <p:cNvPicPr>
            <a:picLocks noChangeAspect="1"/>
          </p:cNvPicPr>
          <p:nvPr/>
        </p:nvPicPr>
        <p:blipFill rotWithShape="1">
          <a:blip r:embed="rId2"/>
          <a:srcRect t="19103" b="47692"/>
          <a:stretch/>
        </p:blipFill>
        <p:spPr>
          <a:xfrm>
            <a:off x="1367694" y="946058"/>
            <a:ext cx="9650042" cy="1872762"/>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5C09FBB-BBAF-4BDC-94E2-DD3B4F1BE06F}"/>
              </a:ext>
            </a:extLst>
          </p:cNvPr>
          <p:cNvSpPr txBox="1"/>
          <p:nvPr/>
        </p:nvSpPr>
        <p:spPr>
          <a:xfrm>
            <a:off x="1132996" y="4925100"/>
            <a:ext cx="10119438" cy="701731"/>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Under the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drop down, click on </a:t>
            </a:r>
            <a:r>
              <a:rPr lang="en-US" b="1" kern="0" dirty="0">
                <a:solidFill>
                  <a:srgbClr val="000000"/>
                </a:solidFill>
                <a:latin typeface="Arial Narrow"/>
                <a:ea typeface="ＭＳ Ｐゴシック" pitchFamily="-106" charset="-128"/>
              </a:rPr>
              <a:t>Open Budget Accounts</a:t>
            </a:r>
            <a:r>
              <a:rPr lang="en-US" kern="0" dirty="0">
                <a:solidFill>
                  <a:srgbClr val="000000"/>
                </a:solidFill>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Enter the Department to budget to using the metadata dropdown and click Launch .</a:t>
            </a:r>
          </a:p>
        </p:txBody>
      </p:sp>
      <p:pic>
        <p:nvPicPr>
          <p:cNvPr id="9" name="Picture 8">
            <a:extLst>
              <a:ext uri="{FF2B5EF4-FFF2-40B4-BE49-F238E27FC236}">
                <a16:creationId xmlns:a16="http://schemas.microsoft.com/office/drawing/2014/main" id="{A178AB0A-C0D2-4619-B089-7EEED09F1A42}"/>
              </a:ext>
            </a:extLst>
          </p:cNvPr>
          <p:cNvPicPr>
            <a:picLocks noChangeAspect="1"/>
          </p:cNvPicPr>
          <p:nvPr/>
        </p:nvPicPr>
        <p:blipFill>
          <a:blip r:embed="rId3"/>
          <a:stretch>
            <a:fillRect/>
          </a:stretch>
        </p:blipFill>
        <p:spPr>
          <a:xfrm>
            <a:off x="1367694" y="2956251"/>
            <a:ext cx="9650042" cy="1737214"/>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6DD428-DFB8-4B88-8197-F7A80AC12622}"/>
              </a:ext>
            </a:extLst>
          </p:cNvPr>
          <p:cNvSpPr/>
          <p:nvPr/>
        </p:nvSpPr>
        <p:spPr>
          <a:xfrm>
            <a:off x="9375786" y="1440678"/>
            <a:ext cx="1570637" cy="34986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6D96FA46-D4DE-4178-84F1-766C5AF495D4}"/>
              </a:ext>
            </a:extLst>
          </p:cNvPr>
          <p:cNvSpPr/>
          <p:nvPr/>
        </p:nvSpPr>
        <p:spPr>
          <a:xfrm>
            <a:off x="10841727" y="1227413"/>
            <a:ext cx="280705" cy="289099"/>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0" name="Rectangle 19">
            <a:extLst>
              <a:ext uri="{FF2B5EF4-FFF2-40B4-BE49-F238E27FC236}">
                <a16:creationId xmlns:a16="http://schemas.microsoft.com/office/drawing/2014/main" id="{D8325EED-E537-4323-A299-BE92A82FD271}"/>
              </a:ext>
            </a:extLst>
          </p:cNvPr>
          <p:cNvSpPr/>
          <p:nvPr/>
        </p:nvSpPr>
        <p:spPr>
          <a:xfrm>
            <a:off x="6409592" y="3789485"/>
            <a:ext cx="2110154" cy="3165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34D94E30-FAEB-4180-AEDA-01AE56D3A738}"/>
              </a:ext>
            </a:extLst>
          </p:cNvPr>
          <p:cNvSpPr/>
          <p:nvPr/>
        </p:nvSpPr>
        <p:spPr>
          <a:xfrm>
            <a:off x="8379393" y="3576220"/>
            <a:ext cx="280705" cy="289099"/>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11" name="Rectangle 4">
            <a:extLst>
              <a:ext uri="{FF2B5EF4-FFF2-40B4-BE49-F238E27FC236}">
                <a16:creationId xmlns:a16="http://schemas.microsoft.com/office/drawing/2014/main" id="{681299BF-F0B8-457C-B60D-7168356F764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Data – Inserting Wedges</a:t>
            </a:r>
          </a:p>
        </p:txBody>
      </p:sp>
      <p:pic>
        <p:nvPicPr>
          <p:cNvPr id="13" name="Graphic 12" descr="Information">
            <a:extLst>
              <a:ext uri="{FF2B5EF4-FFF2-40B4-BE49-F238E27FC236}">
                <a16:creationId xmlns:a16="http://schemas.microsoft.com/office/drawing/2014/main" id="{E802D701-99AB-4BC3-844F-9B57D918C8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224" y="5608364"/>
            <a:ext cx="558772" cy="558772"/>
          </a:xfrm>
          <a:prstGeom prst="rect">
            <a:avLst/>
          </a:prstGeom>
        </p:spPr>
      </p:pic>
      <p:sp>
        <p:nvSpPr>
          <p:cNvPr id="15" name="TextBox 14">
            <a:extLst>
              <a:ext uri="{FF2B5EF4-FFF2-40B4-BE49-F238E27FC236}">
                <a16:creationId xmlns:a16="http://schemas.microsoft.com/office/drawing/2014/main" id="{83504B56-7A6A-4386-8794-6CB02B44C8B4}"/>
              </a:ext>
            </a:extLst>
          </p:cNvPr>
          <p:cNvSpPr txBox="1"/>
          <p:nvPr/>
        </p:nvSpPr>
        <p:spPr>
          <a:xfrm>
            <a:off x="1238503" y="5712317"/>
            <a:ext cx="10119438"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In Step 2, there is an alternate way to insert department information. Please refer to the QRG on page </a:t>
            </a:r>
          </a:p>
        </p:txBody>
      </p:sp>
    </p:spTree>
    <p:extLst>
      <p:ext uri="{BB962C8B-B14F-4D97-AF65-F5344CB8AC3E}">
        <p14:creationId xmlns:p14="http://schemas.microsoft.com/office/powerpoint/2010/main" val="1120983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C09FBB-BBAF-4BDC-94E2-DD3B4F1BE06F}"/>
              </a:ext>
            </a:extLst>
          </p:cNvPr>
          <p:cNvSpPr txBox="1"/>
          <p:nvPr/>
        </p:nvSpPr>
        <p:spPr>
          <a:xfrm>
            <a:off x="756530" y="1093804"/>
            <a:ext cx="10552172" cy="7017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The Department selected on step 2 of the previous slide should now appear along with a column for all Level 3 Accounts.</a:t>
            </a:r>
          </a:p>
          <a:p>
            <a:pPr marR="0" algn="l" defTabSz="914400" rtl="0" eaLnBrk="0" fontAlgn="base" latinLnBrk="0" hangingPunct="0">
              <a:lnSpc>
                <a:spcPct val="100000"/>
              </a:lnSpc>
              <a:spcBef>
                <a:spcPct val="20000"/>
              </a:spcBef>
              <a:spcAft>
                <a:spcPct val="0"/>
              </a:spcAft>
              <a:buClrTx/>
              <a:buSzTx/>
              <a:tabLst/>
            </a:pPr>
            <a:endParaRPr lang="en-US" kern="0" dirty="0">
              <a:solidFill>
                <a:srgbClr val="000000"/>
              </a:solidFill>
              <a:latin typeface="Arial Narrow"/>
              <a:ea typeface="ＭＳ Ｐゴシック" pitchFamily="-106" charset="-128"/>
            </a:endParaRPr>
          </a:p>
        </p:txBody>
      </p:sp>
      <p:grpSp>
        <p:nvGrpSpPr>
          <p:cNvPr id="2" name="Group 1">
            <a:extLst>
              <a:ext uri="{FF2B5EF4-FFF2-40B4-BE49-F238E27FC236}">
                <a16:creationId xmlns:a16="http://schemas.microsoft.com/office/drawing/2014/main" id="{DADC543D-1B8E-4515-A8DE-30FB22125A64}"/>
              </a:ext>
            </a:extLst>
          </p:cNvPr>
          <p:cNvGrpSpPr/>
          <p:nvPr/>
        </p:nvGrpSpPr>
        <p:grpSpPr>
          <a:xfrm>
            <a:off x="1592501" y="1565027"/>
            <a:ext cx="8843969" cy="3727945"/>
            <a:chOff x="756530" y="1740877"/>
            <a:chExt cx="10678940" cy="4281866"/>
          </a:xfrm>
        </p:grpSpPr>
        <p:pic>
          <p:nvPicPr>
            <p:cNvPr id="3" name="Picture 2">
              <a:extLst>
                <a:ext uri="{FF2B5EF4-FFF2-40B4-BE49-F238E27FC236}">
                  <a16:creationId xmlns:a16="http://schemas.microsoft.com/office/drawing/2014/main" id="{6E056DA1-F2BC-424B-B9EB-1070EDE3043F}"/>
                </a:ext>
              </a:extLst>
            </p:cNvPr>
            <p:cNvPicPr>
              <a:picLocks noChangeAspect="1"/>
            </p:cNvPicPr>
            <p:nvPr/>
          </p:nvPicPr>
          <p:blipFill>
            <a:blip r:embed="rId2"/>
            <a:stretch>
              <a:fillRect/>
            </a:stretch>
          </p:blipFill>
          <p:spPr>
            <a:xfrm>
              <a:off x="756530" y="1740877"/>
              <a:ext cx="10678940" cy="4281866"/>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A92E94F2-9279-4FEA-8DA9-3FF79D19D7F0}"/>
                </a:ext>
              </a:extLst>
            </p:cNvPr>
            <p:cNvSpPr/>
            <p:nvPr/>
          </p:nvSpPr>
          <p:spPr>
            <a:xfrm>
              <a:off x="1178169" y="3112477"/>
              <a:ext cx="3182816" cy="29102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Rectangle 4">
            <a:extLst>
              <a:ext uri="{FF2B5EF4-FFF2-40B4-BE49-F238E27FC236}">
                <a16:creationId xmlns:a16="http://schemas.microsoft.com/office/drawing/2014/main" id="{289D841E-F733-4D93-8E2E-4207C909109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Data – Inserting Wedges</a:t>
            </a:r>
          </a:p>
        </p:txBody>
      </p:sp>
      <p:pic>
        <p:nvPicPr>
          <p:cNvPr id="8" name="Graphic 7" descr="Information">
            <a:extLst>
              <a:ext uri="{FF2B5EF4-FFF2-40B4-BE49-F238E27FC236}">
                <a16:creationId xmlns:a16="http://schemas.microsoft.com/office/drawing/2014/main" id="{82CF7E71-2224-40DB-A64E-EA2712E2F3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343" y="5568444"/>
            <a:ext cx="558772" cy="558772"/>
          </a:xfrm>
          <a:prstGeom prst="rect">
            <a:avLst/>
          </a:prstGeom>
        </p:spPr>
      </p:pic>
      <p:sp>
        <p:nvSpPr>
          <p:cNvPr id="9" name="TextBox 8">
            <a:extLst>
              <a:ext uri="{FF2B5EF4-FFF2-40B4-BE49-F238E27FC236}">
                <a16:creationId xmlns:a16="http://schemas.microsoft.com/office/drawing/2014/main" id="{198B29EF-2123-48AA-81A4-BC9849A074A6}"/>
              </a:ext>
            </a:extLst>
          </p:cNvPr>
          <p:cNvSpPr txBox="1"/>
          <p:nvPr/>
        </p:nvSpPr>
        <p:spPr>
          <a:xfrm>
            <a:off x="1392115" y="5524665"/>
            <a:ext cx="10257692"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The process of Fringe Calculation is an </a:t>
            </a:r>
            <a:r>
              <a:rPr lang="en-US" b="1" kern="0" dirty="0">
                <a:solidFill>
                  <a:srgbClr val="000000"/>
                </a:solidFill>
                <a:latin typeface="Arial Narrow"/>
                <a:ea typeface="ＭＳ Ｐゴシック" pitchFamily="-106" charset="-128"/>
              </a:rPr>
              <a:t>automated nightly process</a:t>
            </a:r>
            <a:r>
              <a:rPr lang="en-US" kern="0" dirty="0">
                <a:solidFill>
                  <a:srgbClr val="000000"/>
                </a:solidFill>
                <a:latin typeface="Arial Narrow"/>
                <a:ea typeface="ＭＳ Ｐゴシック" pitchFamily="-106" charset="-128"/>
              </a:rPr>
              <a:t>. It is very possible that users will not be able to see updated Fringe Rate data calculated until the automated process happens that night.</a:t>
            </a:r>
          </a:p>
        </p:txBody>
      </p:sp>
    </p:spTree>
    <p:extLst>
      <p:ext uri="{BB962C8B-B14F-4D97-AF65-F5344CB8AC3E}">
        <p14:creationId xmlns:p14="http://schemas.microsoft.com/office/powerpoint/2010/main" val="1194416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056DA1-F2BC-424B-B9EB-1070EDE3043F}"/>
              </a:ext>
            </a:extLst>
          </p:cNvPr>
          <p:cNvPicPr>
            <a:picLocks noChangeAspect="1"/>
          </p:cNvPicPr>
          <p:nvPr/>
        </p:nvPicPr>
        <p:blipFill>
          <a:blip r:embed="rId2"/>
          <a:stretch>
            <a:fillRect/>
          </a:stretch>
        </p:blipFill>
        <p:spPr>
          <a:xfrm>
            <a:off x="756530" y="1740877"/>
            <a:ext cx="10678940" cy="4281866"/>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5C09FBB-BBAF-4BDC-94E2-DD3B4F1BE06F}"/>
              </a:ext>
            </a:extLst>
          </p:cNvPr>
          <p:cNvSpPr txBox="1"/>
          <p:nvPr/>
        </p:nvSpPr>
        <p:spPr>
          <a:xfrm>
            <a:off x="756530" y="1093804"/>
            <a:ext cx="10552172"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Once the information from the wedge is populated, the user can now enter data in the editable cells and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after finishing. </a:t>
            </a:r>
          </a:p>
        </p:txBody>
      </p:sp>
      <p:sp>
        <p:nvSpPr>
          <p:cNvPr id="11" name="Rectangle 10">
            <a:extLst>
              <a:ext uri="{FF2B5EF4-FFF2-40B4-BE49-F238E27FC236}">
                <a16:creationId xmlns:a16="http://schemas.microsoft.com/office/drawing/2014/main" id="{A92E94F2-9279-4FEA-8DA9-3FF79D19D7F0}"/>
              </a:ext>
            </a:extLst>
          </p:cNvPr>
          <p:cNvSpPr/>
          <p:nvPr/>
        </p:nvSpPr>
        <p:spPr>
          <a:xfrm>
            <a:off x="7284001" y="3112477"/>
            <a:ext cx="1417547" cy="29102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4">
            <a:extLst>
              <a:ext uri="{FF2B5EF4-FFF2-40B4-BE49-F238E27FC236}">
                <a16:creationId xmlns:a16="http://schemas.microsoft.com/office/drawing/2014/main" id="{289D841E-F733-4D93-8E2E-4207C909109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Fringe Data</a:t>
            </a:r>
          </a:p>
        </p:txBody>
      </p:sp>
      <p:sp>
        <p:nvSpPr>
          <p:cNvPr id="9" name="Rectangle 8">
            <a:extLst>
              <a:ext uri="{FF2B5EF4-FFF2-40B4-BE49-F238E27FC236}">
                <a16:creationId xmlns:a16="http://schemas.microsoft.com/office/drawing/2014/main" id="{F6AFDBFA-3C6F-4C4C-BD08-8F1AB45267A7}"/>
              </a:ext>
            </a:extLst>
          </p:cNvPr>
          <p:cNvSpPr/>
          <p:nvPr/>
        </p:nvSpPr>
        <p:spPr>
          <a:xfrm>
            <a:off x="10432026" y="1973867"/>
            <a:ext cx="442451" cy="34654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20981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Review Fringe Data</a:t>
            </a:r>
          </a:p>
        </p:txBody>
      </p:sp>
      <p:pic>
        <p:nvPicPr>
          <p:cNvPr id="8" name="Picture 7">
            <a:extLst>
              <a:ext uri="{FF2B5EF4-FFF2-40B4-BE49-F238E27FC236}">
                <a16:creationId xmlns:a16="http://schemas.microsoft.com/office/drawing/2014/main" id="{76E86E31-9BD7-4561-8AD4-92C61CF047E0}"/>
              </a:ext>
            </a:extLst>
          </p:cNvPr>
          <p:cNvPicPr>
            <a:picLocks noChangeAspect="1"/>
          </p:cNvPicPr>
          <p:nvPr/>
        </p:nvPicPr>
        <p:blipFill>
          <a:blip r:embed="rId3"/>
          <a:stretch>
            <a:fillRect/>
          </a:stretch>
        </p:blipFill>
        <p:spPr>
          <a:xfrm>
            <a:off x="6586538" y="2714625"/>
            <a:ext cx="1990725" cy="1276350"/>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348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37F17B62-2775-4BA9-BD4A-3AD0F4B5ECB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 UW Integration</a:t>
            </a:r>
          </a:p>
        </p:txBody>
      </p:sp>
      <p:sp>
        <p:nvSpPr>
          <p:cNvPr id="23" name="TextBox 22">
            <a:extLst>
              <a:ext uri="{FF2B5EF4-FFF2-40B4-BE49-F238E27FC236}">
                <a16:creationId xmlns:a16="http://schemas.microsoft.com/office/drawing/2014/main" id="{58851B43-956C-4570-8502-8128DEC5A4F1}"/>
              </a:ext>
            </a:extLst>
          </p:cNvPr>
          <p:cNvSpPr txBox="1"/>
          <p:nvPr/>
        </p:nvSpPr>
        <p:spPr>
          <a:xfrm>
            <a:off x="269965" y="729341"/>
            <a:ext cx="8995416" cy="707886"/>
          </a:xfrm>
          <a:prstGeom prst="rect">
            <a:avLst/>
          </a:prstGeom>
          <a:noFill/>
        </p:spPr>
        <p:txBody>
          <a:bodyPr wrap="square" rtlCol="0">
            <a:spAutoFit/>
          </a:bodyPr>
          <a:lstStyle/>
          <a:p>
            <a:r>
              <a:rPr lang="en-US" sz="2000" dirty="0">
                <a:latin typeface="Arial Narrow" panose="020B0606020202030204" pitchFamily="34" charset="0"/>
              </a:rPr>
              <a:t>PlanUW is integrated with multiple UW source systems. The systems and the frequency data will be pulled is listed below. </a:t>
            </a:r>
          </a:p>
        </p:txBody>
      </p:sp>
      <p:graphicFrame>
        <p:nvGraphicFramePr>
          <p:cNvPr id="3" name="Table 2">
            <a:extLst>
              <a:ext uri="{FF2B5EF4-FFF2-40B4-BE49-F238E27FC236}">
                <a16:creationId xmlns:a16="http://schemas.microsoft.com/office/drawing/2014/main" id="{52A75B2F-EE21-4240-9E1A-5E644F349783}"/>
              </a:ext>
            </a:extLst>
          </p:cNvPr>
          <p:cNvGraphicFramePr>
            <a:graphicFrameLocks noGrp="1"/>
          </p:cNvGraphicFramePr>
          <p:nvPr>
            <p:extLst>
              <p:ext uri="{D42A27DB-BD31-4B8C-83A1-F6EECF244321}">
                <p14:modId xmlns:p14="http://schemas.microsoft.com/office/powerpoint/2010/main" val="4262190059"/>
              </p:ext>
            </p:extLst>
          </p:nvPr>
        </p:nvGraphicFramePr>
        <p:xfrm>
          <a:off x="1354150" y="1598380"/>
          <a:ext cx="8476754" cy="3661240"/>
        </p:xfrm>
        <a:graphic>
          <a:graphicData uri="http://schemas.openxmlformats.org/drawingml/2006/table">
            <a:tbl>
              <a:tblPr firstRow="1" bandRow="1">
                <a:tableStyleId>{21E4AEA4-8DFA-4A89-87EB-49C32662AFE0}</a:tableStyleId>
              </a:tblPr>
              <a:tblGrid>
                <a:gridCol w="4030870">
                  <a:extLst>
                    <a:ext uri="{9D8B030D-6E8A-4147-A177-3AD203B41FA5}">
                      <a16:colId xmlns:a16="http://schemas.microsoft.com/office/drawing/2014/main" val="3334156302"/>
                    </a:ext>
                  </a:extLst>
                </a:gridCol>
                <a:gridCol w="4445884">
                  <a:extLst>
                    <a:ext uri="{9D8B030D-6E8A-4147-A177-3AD203B41FA5}">
                      <a16:colId xmlns:a16="http://schemas.microsoft.com/office/drawing/2014/main" val="2697868525"/>
                    </a:ext>
                  </a:extLst>
                </a:gridCol>
              </a:tblGrid>
              <a:tr h="327462">
                <a:tc>
                  <a:txBody>
                    <a:bodyPr/>
                    <a:lstStyle/>
                    <a:p>
                      <a:pPr algn="ctr"/>
                      <a:r>
                        <a:rPr lang="en-US" dirty="0"/>
                        <a:t>Integration </a:t>
                      </a:r>
                    </a:p>
                  </a:txBody>
                  <a:tcPr/>
                </a:tc>
                <a:tc>
                  <a:txBody>
                    <a:bodyPr/>
                    <a:lstStyle/>
                    <a:p>
                      <a:pPr algn="ctr"/>
                      <a:r>
                        <a:rPr lang="en-US" dirty="0"/>
                        <a:t>Frequency</a:t>
                      </a:r>
                    </a:p>
                  </a:txBody>
                  <a:tcPr/>
                </a:tc>
                <a:extLst>
                  <a:ext uri="{0D108BD9-81ED-4DB2-BD59-A6C34878D82A}">
                    <a16:rowId xmlns:a16="http://schemas.microsoft.com/office/drawing/2014/main" val="77266615"/>
                  </a:ext>
                </a:extLst>
              </a:tr>
              <a:tr h="327462">
                <a:tc>
                  <a:txBody>
                    <a:bodyPr/>
                    <a:lstStyle/>
                    <a:p>
                      <a:r>
                        <a:rPr lang="en-US" dirty="0"/>
                        <a:t>CAT to Plan UW</a:t>
                      </a:r>
                    </a:p>
                  </a:txBody>
                  <a:tcPr/>
                </a:tc>
                <a:tc>
                  <a:txBody>
                    <a:bodyPr/>
                    <a:lstStyle/>
                    <a:p>
                      <a:r>
                        <a:rPr lang="en-US" dirty="0"/>
                        <a:t>Nightly, 10am, 2pm</a:t>
                      </a:r>
                    </a:p>
                  </a:txBody>
                  <a:tcPr/>
                </a:tc>
                <a:extLst>
                  <a:ext uri="{0D108BD9-81ED-4DB2-BD59-A6C34878D82A}">
                    <a16:rowId xmlns:a16="http://schemas.microsoft.com/office/drawing/2014/main" val="1817659430"/>
                  </a:ext>
                </a:extLst>
              </a:tr>
              <a:tr h="327462">
                <a:tc>
                  <a:txBody>
                    <a:bodyPr/>
                    <a:lstStyle/>
                    <a:p>
                      <a:r>
                        <a:rPr lang="en-US" dirty="0"/>
                        <a:t>PA to Plan UW</a:t>
                      </a:r>
                    </a:p>
                  </a:txBody>
                  <a:tcPr/>
                </a:tc>
                <a:tc>
                  <a:txBody>
                    <a:bodyPr/>
                    <a:lstStyle/>
                    <a:p>
                      <a:r>
                        <a:rPr lang="en-US" dirty="0"/>
                        <a:t>Nightly</a:t>
                      </a:r>
                    </a:p>
                  </a:txBody>
                  <a:tcPr/>
                </a:tc>
                <a:extLst>
                  <a:ext uri="{0D108BD9-81ED-4DB2-BD59-A6C34878D82A}">
                    <a16:rowId xmlns:a16="http://schemas.microsoft.com/office/drawing/2014/main" val="3905827616"/>
                  </a:ext>
                </a:extLst>
              </a:tr>
              <a:tr h="351735">
                <a:tc>
                  <a:txBody>
                    <a:bodyPr/>
                    <a:lstStyle/>
                    <a:p>
                      <a:r>
                        <a:rPr lang="en-US" dirty="0"/>
                        <a:t>Plan UW to PA</a:t>
                      </a:r>
                    </a:p>
                  </a:txBody>
                  <a:tcPr/>
                </a:tc>
                <a:tc>
                  <a:txBody>
                    <a:bodyPr/>
                    <a:lstStyle/>
                    <a:p>
                      <a:r>
                        <a:rPr lang="en-US" dirty="0"/>
                        <a:t>Nightly</a:t>
                      </a:r>
                    </a:p>
                  </a:txBody>
                  <a:tcPr/>
                </a:tc>
                <a:extLst>
                  <a:ext uri="{0D108BD9-81ED-4DB2-BD59-A6C34878D82A}">
                    <a16:rowId xmlns:a16="http://schemas.microsoft.com/office/drawing/2014/main" val="837127971"/>
                  </a:ext>
                </a:extLst>
              </a:tr>
              <a:tr h="369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Combo Edit Checks</a:t>
                      </a:r>
                    </a:p>
                  </a:txBody>
                  <a:tcPr/>
                </a:tc>
                <a:tc>
                  <a:txBody>
                    <a:bodyPr/>
                    <a:lstStyle/>
                    <a:p>
                      <a:r>
                        <a:rPr lang="en-US" b="0" dirty="0"/>
                        <a:t>Nightly</a:t>
                      </a:r>
                      <a:endParaRPr lang="en-US" dirty="0"/>
                    </a:p>
                  </a:txBody>
                  <a:tcPr/>
                </a:tc>
                <a:extLst>
                  <a:ext uri="{0D108BD9-81ED-4DB2-BD59-A6C34878D82A}">
                    <a16:rowId xmlns:a16="http://schemas.microsoft.com/office/drawing/2014/main" val="142514357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Metadata refresh - Departments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Weekly (Saturday)</a:t>
                      </a:r>
                    </a:p>
                  </a:txBody>
                  <a:tcPr/>
                </a:tc>
                <a:extLst>
                  <a:ext uri="{0D108BD9-81ED-4DB2-BD59-A6C34878D82A}">
                    <a16:rowId xmlns:a16="http://schemas.microsoft.com/office/drawing/2014/main" val="398699013"/>
                  </a:ext>
                </a:extLst>
              </a:tr>
              <a:tr h="327462">
                <a:tc>
                  <a:txBody>
                    <a:bodyPr/>
                    <a:lstStyle/>
                    <a:p>
                      <a:r>
                        <a:rPr lang="en-US" dirty="0"/>
                        <a:t>Metadata refresh - Accounts</a:t>
                      </a:r>
                    </a:p>
                  </a:txBody>
                  <a:tcPr/>
                </a:tc>
                <a:tc>
                  <a:txBody>
                    <a:bodyPr/>
                    <a:lstStyle/>
                    <a:p>
                      <a:r>
                        <a:rPr lang="en-US" dirty="0"/>
                        <a:t>Weekly (Saturday)</a:t>
                      </a:r>
                    </a:p>
                  </a:txBody>
                  <a:tcPr/>
                </a:tc>
                <a:extLst>
                  <a:ext uri="{0D108BD9-81ED-4DB2-BD59-A6C34878D82A}">
                    <a16:rowId xmlns:a16="http://schemas.microsoft.com/office/drawing/2014/main" val="3147773060"/>
                  </a:ext>
                </a:extLst>
              </a:tr>
              <a:tr h="3644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SFS Actuals to Plan UW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 </a:t>
                      </a:r>
                      <a:r>
                        <a:rPr lang="en-US" dirty="0"/>
                        <a:t>Monthly (10</a:t>
                      </a:r>
                      <a:r>
                        <a:rPr lang="en-US" baseline="30000" dirty="0"/>
                        <a:t>th</a:t>
                      </a:r>
                      <a:r>
                        <a:rPr lang="en-US" dirty="0"/>
                        <a:t> day)</a:t>
                      </a:r>
                    </a:p>
                  </a:txBody>
                  <a:tcPr/>
                </a:tc>
                <a:extLst>
                  <a:ext uri="{0D108BD9-81ED-4DB2-BD59-A6C34878D82A}">
                    <a16:rowId xmlns:a16="http://schemas.microsoft.com/office/drawing/2014/main" val="2779717594"/>
                  </a:ext>
                </a:extLst>
              </a:tr>
              <a:tr h="3274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Plan UW Budget to SFS</a:t>
                      </a:r>
                    </a:p>
                  </a:txBody>
                  <a:tcPr/>
                </a:tc>
                <a:tc>
                  <a:txBody>
                    <a:bodyPr/>
                    <a:lstStyle/>
                    <a:p>
                      <a:r>
                        <a:rPr lang="en-US" dirty="0"/>
                        <a:t> Yearly</a:t>
                      </a:r>
                    </a:p>
                  </a:txBody>
                  <a:tcPr/>
                </a:tc>
                <a:extLst>
                  <a:ext uri="{0D108BD9-81ED-4DB2-BD59-A6C34878D82A}">
                    <a16:rowId xmlns:a16="http://schemas.microsoft.com/office/drawing/2014/main" val="671003247"/>
                  </a:ext>
                </a:extLst>
              </a:tr>
              <a:tr h="327462">
                <a:tc>
                  <a:txBody>
                    <a:bodyPr/>
                    <a:lstStyle/>
                    <a:p>
                      <a:r>
                        <a:rPr lang="en-US" dirty="0"/>
                        <a:t>Projects</a:t>
                      </a:r>
                    </a:p>
                  </a:txBody>
                  <a:tcPr/>
                </a:tc>
                <a:tc>
                  <a:txBody>
                    <a:bodyPr/>
                    <a:lstStyle/>
                    <a:p>
                      <a:r>
                        <a:rPr lang="en-US" dirty="0"/>
                        <a:t>On Demand</a:t>
                      </a:r>
                    </a:p>
                  </a:txBody>
                  <a:tcPr/>
                </a:tc>
                <a:extLst>
                  <a:ext uri="{0D108BD9-81ED-4DB2-BD59-A6C34878D82A}">
                    <a16:rowId xmlns:a16="http://schemas.microsoft.com/office/drawing/2014/main" val="2123685275"/>
                  </a:ext>
                </a:extLst>
              </a:tr>
            </a:tbl>
          </a:graphicData>
        </a:graphic>
      </p:graphicFrame>
      <p:sp>
        <p:nvSpPr>
          <p:cNvPr id="4" name="TextBox 3">
            <a:extLst>
              <a:ext uri="{FF2B5EF4-FFF2-40B4-BE49-F238E27FC236}">
                <a16:creationId xmlns:a16="http://schemas.microsoft.com/office/drawing/2014/main" id="{BE19DB33-C957-4EE4-82C7-F968C1DFA6B7}"/>
              </a:ext>
            </a:extLst>
          </p:cNvPr>
          <p:cNvSpPr txBox="1"/>
          <p:nvPr/>
        </p:nvSpPr>
        <p:spPr>
          <a:xfrm>
            <a:off x="747939" y="5543963"/>
            <a:ext cx="8995416" cy="369332"/>
          </a:xfrm>
          <a:prstGeom prst="rect">
            <a:avLst/>
          </a:prstGeom>
          <a:noFill/>
        </p:spPr>
        <p:txBody>
          <a:bodyPr wrap="square" rtlCol="0">
            <a:spAutoFit/>
          </a:bodyPr>
          <a:lstStyle/>
          <a:p>
            <a:pPr marL="285750" indent="-285750">
              <a:buFont typeface="Arial" panose="020B0604020202020204" pitchFamily="34" charset="0"/>
              <a:buChar char="•"/>
            </a:pPr>
            <a:r>
              <a:rPr lang="en-US" dirty="0"/>
              <a:t>Please Note:  On Demand updates are available by contacting your System Administrators</a:t>
            </a:r>
          </a:p>
        </p:txBody>
      </p:sp>
    </p:spTree>
    <p:custDataLst>
      <p:tags r:id="rId1"/>
    </p:custDataLst>
    <p:extLst>
      <p:ext uri="{BB962C8B-B14F-4D97-AF65-F5344CB8AC3E}">
        <p14:creationId xmlns:p14="http://schemas.microsoft.com/office/powerpoint/2010/main" val="14471109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12A9945-F569-4B0F-8AE4-B144AA07A56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Fringe Data</a:t>
            </a:r>
          </a:p>
        </p:txBody>
      </p:sp>
      <p:grpSp>
        <p:nvGrpSpPr>
          <p:cNvPr id="7" name="Group 6">
            <a:extLst>
              <a:ext uri="{FF2B5EF4-FFF2-40B4-BE49-F238E27FC236}">
                <a16:creationId xmlns:a16="http://schemas.microsoft.com/office/drawing/2014/main" id="{572047C6-CCD7-4EB5-801E-945A74B95598}"/>
              </a:ext>
            </a:extLst>
          </p:cNvPr>
          <p:cNvGrpSpPr/>
          <p:nvPr/>
        </p:nvGrpSpPr>
        <p:grpSpPr>
          <a:xfrm>
            <a:off x="5372099" y="1256330"/>
            <a:ext cx="5002824" cy="3210894"/>
            <a:chOff x="5372099" y="1256330"/>
            <a:chExt cx="4229467" cy="2818464"/>
          </a:xfrm>
        </p:grpSpPr>
        <p:pic>
          <p:nvPicPr>
            <p:cNvPr id="8" name="Picture 7">
              <a:extLst>
                <a:ext uri="{FF2B5EF4-FFF2-40B4-BE49-F238E27FC236}">
                  <a16:creationId xmlns:a16="http://schemas.microsoft.com/office/drawing/2014/main" id="{E2604F0A-2682-45AB-8A50-9D742D280576}"/>
                </a:ext>
              </a:extLst>
            </p:cNvPr>
            <p:cNvPicPr>
              <a:picLocks noChangeAspect="1"/>
            </p:cNvPicPr>
            <p:nvPr/>
          </p:nvPicPr>
          <p:blipFill rotWithShape="1">
            <a:blip r:embed="rId2"/>
            <a:srcRect l="43283" t="13585" b="19992"/>
            <a:stretch/>
          </p:blipFill>
          <p:spPr>
            <a:xfrm>
              <a:off x="5372099" y="1256330"/>
              <a:ext cx="4229467" cy="2818464"/>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C14403B-2DD6-476C-969F-483B3A0143B6}"/>
                </a:ext>
              </a:extLst>
            </p:cNvPr>
            <p:cNvSpPr/>
            <p:nvPr/>
          </p:nvSpPr>
          <p:spPr>
            <a:xfrm>
              <a:off x="5521567" y="1517952"/>
              <a:ext cx="1178171" cy="8979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20CFAB-A576-484B-B320-39C4ACEAA878}"/>
                </a:ext>
              </a:extLst>
            </p:cNvPr>
            <p:cNvSpPr/>
            <p:nvPr/>
          </p:nvSpPr>
          <p:spPr>
            <a:xfrm>
              <a:off x="5566375" y="2477762"/>
              <a:ext cx="1107831" cy="8979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 name="TextBox 10">
            <a:extLst>
              <a:ext uri="{FF2B5EF4-FFF2-40B4-BE49-F238E27FC236}">
                <a16:creationId xmlns:a16="http://schemas.microsoft.com/office/drawing/2014/main" id="{B29A8989-DE62-4C8D-899F-2990F2D0901E}"/>
              </a:ext>
            </a:extLst>
          </p:cNvPr>
          <p:cNvSpPr txBox="1"/>
          <p:nvPr/>
        </p:nvSpPr>
        <p:spPr>
          <a:xfrm>
            <a:off x="685799" y="1554379"/>
            <a:ext cx="4308232" cy="131112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salary data review process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Salary, Wages and Fringe</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tile</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Salary and Fringe Review </a:t>
            </a:r>
            <a:r>
              <a:rPr lang="en-US" kern="0" dirty="0">
                <a:solidFill>
                  <a:srgbClr val="000000"/>
                </a:solidFill>
                <a:latin typeface="Arial Narrow"/>
                <a:ea typeface="ＭＳ Ｐゴシック" pitchFamily="-106" charset="-128"/>
              </a:rPr>
              <a:t>to open the form</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1990330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A096D8-2542-4E19-98C7-F58B110D167B}"/>
              </a:ext>
            </a:extLst>
          </p:cNvPr>
          <p:cNvSpPr txBox="1"/>
          <p:nvPr/>
        </p:nvSpPr>
        <p:spPr>
          <a:xfrm>
            <a:off x="1037492" y="837976"/>
            <a:ext cx="6465620" cy="136652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Navigate to the Salary and Fringe Review form:</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Confirm that the Actual Data columns look correct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Review previously entered data in Fringe Input Data process.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Review rolled up data and validate it is correct.  </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6" name="Rectangle 4">
            <a:extLst>
              <a:ext uri="{FF2B5EF4-FFF2-40B4-BE49-F238E27FC236}">
                <a16:creationId xmlns:a16="http://schemas.microsoft.com/office/drawing/2014/main" id="{E12A9945-F569-4B0F-8AE4-B144AA07A56F}"/>
              </a:ext>
            </a:extLst>
          </p:cNvPr>
          <p:cNvSpPr txBox="1">
            <a:spLocks noChangeArrowheads="1"/>
          </p:cNvSpPr>
          <p:nvPr/>
        </p:nvSpPr>
        <p:spPr>
          <a:xfrm>
            <a:off x="1600201" y="18570"/>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Fringe Data</a:t>
            </a:r>
          </a:p>
        </p:txBody>
      </p:sp>
      <p:pic>
        <p:nvPicPr>
          <p:cNvPr id="2" name="Picture 1">
            <a:extLst>
              <a:ext uri="{FF2B5EF4-FFF2-40B4-BE49-F238E27FC236}">
                <a16:creationId xmlns:a16="http://schemas.microsoft.com/office/drawing/2014/main" id="{65C2D969-D0AD-49AE-A56B-1DDD4ABCC919}"/>
              </a:ext>
            </a:extLst>
          </p:cNvPr>
          <p:cNvPicPr>
            <a:picLocks noChangeAspect="1"/>
          </p:cNvPicPr>
          <p:nvPr/>
        </p:nvPicPr>
        <p:blipFill>
          <a:blip r:embed="rId2"/>
          <a:stretch>
            <a:fillRect/>
          </a:stretch>
        </p:blipFill>
        <p:spPr>
          <a:xfrm>
            <a:off x="2532185" y="2315084"/>
            <a:ext cx="7083037" cy="384197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9019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344128" y="2880360"/>
            <a:ext cx="1151357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Knowledge Check – Fringe</a:t>
            </a:r>
          </a:p>
        </p:txBody>
      </p:sp>
    </p:spTree>
    <p:extLst>
      <p:ext uri="{BB962C8B-B14F-4D97-AF65-F5344CB8AC3E}">
        <p14:creationId xmlns:p14="http://schemas.microsoft.com/office/powerpoint/2010/main" val="3317855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Input Non Compensation Data</a:t>
            </a:r>
          </a:p>
        </p:txBody>
      </p:sp>
      <p:pic>
        <p:nvPicPr>
          <p:cNvPr id="8" name="Picture 7">
            <a:extLst>
              <a:ext uri="{FF2B5EF4-FFF2-40B4-BE49-F238E27FC236}">
                <a16:creationId xmlns:a16="http://schemas.microsoft.com/office/drawing/2014/main" id="{6E3E86C1-64C7-48E6-8DB7-9BC4A4C37F78}"/>
              </a:ext>
            </a:extLst>
          </p:cNvPr>
          <p:cNvPicPr>
            <a:picLocks noChangeAspect="1"/>
          </p:cNvPicPr>
          <p:nvPr/>
        </p:nvPicPr>
        <p:blipFill rotWithShape="1">
          <a:blip r:embed="rId3"/>
          <a:srcRect l="60436" t="19699" r="27116" b="52913"/>
          <a:stretch/>
        </p:blipFill>
        <p:spPr>
          <a:xfrm>
            <a:off x="7941110" y="2535847"/>
            <a:ext cx="1660951" cy="178630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62243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in Annual Budgeting Process</a:t>
            </a:r>
          </a:p>
        </p:txBody>
      </p:sp>
      <p:pic>
        <p:nvPicPr>
          <p:cNvPr id="5" name="Picture 4">
            <a:extLst>
              <a:ext uri="{FF2B5EF4-FFF2-40B4-BE49-F238E27FC236}">
                <a16:creationId xmlns:a16="http://schemas.microsoft.com/office/drawing/2014/main" id="{FFB1C876-26FD-4D1E-9F51-DBE889AB889B}"/>
              </a:ext>
            </a:extLst>
          </p:cNvPr>
          <p:cNvPicPr>
            <a:picLocks noChangeAspect="1"/>
          </p:cNvPicPr>
          <p:nvPr/>
        </p:nvPicPr>
        <p:blipFill>
          <a:blip r:embed="rId3"/>
          <a:stretch>
            <a:fillRect/>
          </a:stretch>
        </p:blipFill>
        <p:spPr>
          <a:xfrm>
            <a:off x="419100" y="1905331"/>
            <a:ext cx="11248292" cy="3220584"/>
          </a:xfrm>
          <a:prstGeom prst="rect">
            <a:avLst/>
          </a:prstGeom>
        </p:spPr>
      </p:pic>
      <p:sp>
        <p:nvSpPr>
          <p:cNvPr id="8" name="Rectangle 7">
            <a:extLst>
              <a:ext uri="{FF2B5EF4-FFF2-40B4-BE49-F238E27FC236}">
                <a16:creationId xmlns:a16="http://schemas.microsoft.com/office/drawing/2014/main" id="{75CF8C9E-0D03-4BDA-A4D1-D6F26AD387CA}"/>
              </a:ext>
            </a:extLst>
          </p:cNvPr>
          <p:cNvSpPr/>
          <p:nvPr/>
        </p:nvSpPr>
        <p:spPr>
          <a:xfrm>
            <a:off x="7259217" y="3277560"/>
            <a:ext cx="1940768" cy="737118"/>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51724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A73856-529E-4E60-B048-BB60FB466776}"/>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Input Process</a:t>
            </a:r>
          </a:p>
        </p:txBody>
      </p:sp>
      <p:sp>
        <p:nvSpPr>
          <p:cNvPr id="3" name="TextBox 2">
            <a:extLst>
              <a:ext uri="{FF2B5EF4-FFF2-40B4-BE49-F238E27FC236}">
                <a16:creationId xmlns:a16="http://schemas.microsoft.com/office/drawing/2014/main" id="{98F1619D-7F7C-4271-AE2C-228A6B0ED782}"/>
              </a:ext>
            </a:extLst>
          </p:cNvPr>
          <p:cNvSpPr txBox="1"/>
          <p:nvPr/>
        </p:nvSpPr>
        <p:spPr>
          <a:xfrm>
            <a:off x="796507" y="1050102"/>
            <a:ext cx="7085527" cy="489364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sz="2000" kern="0" dirty="0">
                <a:solidFill>
                  <a:srgbClr val="000000"/>
                </a:solidFill>
                <a:latin typeface="Arial Narrow"/>
                <a:ea typeface="ＭＳ Ｐゴシック" pitchFamily="-106" charset="-128"/>
              </a:rPr>
              <a:t>A few things to consider before beginning the </a:t>
            </a:r>
            <a:r>
              <a:rPr lang="en-US" sz="2000" b="1" kern="0" dirty="0">
                <a:solidFill>
                  <a:srgbClr val="000000"/>
                </a:solidFill>
                <a:latin typeface="Arial Narrow"/>
                <a:ea typeface="ＭＳ Ｐゴシック" pitchFamily="-106" charset="-128"/>
              </a:rPr>
              <a:t>Non Compensation Input</a:t>
            </a:r>
            <a:r>
              <a:rPr lang="en-US" sz="2000" kern="0" dirty="0">
                <a:solidFill>
                  <a:srgbClr val="000000"/>
                </a:solidFill>
                <a:latin typeface="Arial Narrow"/>
                <a:ea typeface="ＭＳ Ｐゴシック" pitchFamily="-106" charset="-128"/>
              </a:rPr>
              <a:t> process:</a:t>
            </a:r>
          </a:p>
          <a:p>
            <a:pPr marR="0" algn="l" defTabSz="914400" rtl="0" eaLnBrk="0" fontAlgn="base" latinLnBrk="0" hangingPunct="0">
              <a:lnSpc>
                <a:spcPct val="100000"/>
              </a:lnSpc>
              <a:spcBef>
                <a:spcPct val="20000"/>
              </a:spcBef>
              <a:spcAft>
                <a:spcPct val="0"/>
              </a:spcAft>
              <a:buClrTx/>
              <a:buSzTx/>
              <a:tabLst/>
            </a:pPr>
            <a:endParaRPr lang="en-US" sz="2000" kern="0" dirty="0">
              <a:solidFill>
                <a:srgbClr val="000000"/>
              </a:solidFill>
              <a:latin typeface="Arial Narrow"/>
              <a:ea typeface="ＭＳ Ｐゴシック" pitchFamily="-106" charset="-128"/>
            </a:endParaRPr>
          </a:p>
          <a:p>
            <a:pPr marL="285750" indent="-285750" eaLnBrk="0" fontAlgn="base" hangingPunct="0">
              <a:lnSpc>
                <a:spcPct val="150000"/>
              </a:lnSpc>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This input process can take place at </a:t>
            </a:r>
            <a:r>
              <a:rPr lang="en-US" sz="2000" b="1" kern="0" dirty="0">
                <a:solidFill>
                  <a:srgbClr val="000000"/>
                </a:solidFill>
                <a:latin typeface="Arial Narrow"/>
                <a:ea typeface="ＭＳ Ｐゴシック" pitchFamily="-106" charset="-128"/>
              </a:rPr>
              <a:t>all three levels. </a:t>
            </a:r>
          </a:p>
          <a:p>
            <a:pPr marL="285750" indent="-285750" eaLnBrk="0" fontAlgn="base" hangingPunct="0">
              <a:lnSpc>
                <a:spcPct val="150000"/>
              </a:lnSpc>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At all three levels, the input process can take place by:</a:t>
            </a:r>
          </a:p>
          <a:p>
            <a:pPr marL="742950" lvl="1" indent="-285750" eaLnBrk="0" fontAlgn="base" hangingPunct="0">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By Department</a:t>
            </a:r>
          </a:p>
          <a:p>
            <a:pPr marL="742950" lvl="1" indent="-285750" eaLnBrk="0" fontAlgn="base" hangingPunct="0">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By Program</a:t>
            </a:r>
          </a:p>
          <a:p>
            <a:pPr marL="742950" lvl="1" indent="-285750" eaLnBrk="0" fontAlgn="base" hangingPunct="0">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By Department &amp; Program</a:t>
            </a:r>
          </a:p>
          <a:p>
            <a:pPr marL="742950" lvl="1" indent="-285750" eaLnBrk="0" fontAlgn="base" hangingPunct="0">
              <a:spcBef>
                <a:spcPct val="20000"/>
              </a:spcBef>
              <a:spcAft>
                <a:spcPct val="0"/>
              </a:spcAft>
              <a:buFont typeface="Arial" panose="020B0604020202020204" pitchFamily="34" charset="0"/>
              <a:buChar char="•"/>
            </a:pPr>
            <a:endParaRPr lang="en-US" sz="2000" kern="0" dirty="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sz="2000" kern="0" dirty="0">
                <a:solidFill>
                  <a:srgbClr val="000000"/>
                </a:solidFill>
                <a:latin typeface="Arial Narrow"/>
                <a:ea typeface="ＭＳ Ｐゴシック" pitchFamily="-106" charset="-128"/>
              </a:rPr>
              <a:t>This presentation will cover the Non Compensation Input process at Level 1 and it will cover it By Department, By Program, and By Department &amp; Program. This will be followed by an Input Review section. </a:t>
            </a:r>
          </a:p>
        </p:txBody>
      </p:sp>
      <p:pic>
        <p:nvPicPr>
          <p:cNvPr id="5" name="Picture 4">
            <a:extLst>
              <a:ext uri="{FF2B5EF4-FFF2-40B4-BE49-F238E27FC236}">
                <a16:creationId xmlns:a16="http://schemas.microsoft.com/office/drawing/2014/main" id="{CB037752-9DBC-457B-A7EA-D8B4B0B2BA9E}"/>
              </a:ext>
            </a:extLst>
          </p:cNvPr>
          <p:cNvPicPr>
            <a:picLocks noChangeAspect="1"/>
          </p:cNvPicPr>
          <p:nvPr/>
        </p:nvPicPr>
        <p:blipFill>
          <a:blip r:embed="rId2"/>
          <a:stretch>
            <a:fillRect/>
          </a:stretch>
        </p:blipFill>
        <p:spPr>
          <a:xfrm>
            <a:off x="8556846" y="1375189"/>
            <a:ext cx="2942032" cy="4107622"/>
          </a:xfrm>
          <a:prstGeom prst="rect">
            <a:avLst/>
          </a:prstGeom>
        </p:spPr>
      </p:pic>
      <p:sp>
        <p:nvSpPr>
          <p:cNvPr id="6" name="Rectangle 5">
            <a:extLst>
              <a:ext uri="{FF2B5EF4-FFF2-40B4-BE49-F238E27FC236}">
                <a16:creationId xmlns:a16="http://schemas.microsoft.com/office/drawing/2014/main" id="{AE418251-9DBC-45F7-AFD9-B54B4B8A5471}"/>
              </a:ext>
            </a:extLst>
          </p:cNvPr>
          <p:cNvSpPr/>
          <p:nvPr/>
        </p:nvSpPr>
        <p:spPr>
          <a:xfrm>
            <a:off x="8779903" y="3227864"/>
            <a:ext cx="2481131" cy="956510"/>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759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DCD596D6-3923-45EA-8DFA-B4F1B465BF7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By Department</a:t>
            </a:r>
          </a:p>
        </p:txBody>
      </p:sp>
      <p:grpSp>
        <p:nvGrpSpPr>
          <p:cNvPr id="10" name="Group 9">
            <a:extLst>
              <a:ext uri="{FF2B5EF4-FFF2-40B4-BE49-F238E27FC236}">
                <a16:creationId xmlns:a16="http://schemas.microsoft.com/office/drawing/2014/main" id="{54E852AA-7E7F-4A87-B58F-E02A8784667F}"/>
              </a:ext>
            </a:extLst>
          </p:cNvPr>
          <p:cNvGrpSpPr/>
          <p:nvPr/>
        </p:nvGrpSpPr>
        <p:grpSpPr>
          <a:xfrm>
            <a:off x="6205416" y="1313946"/>
            <a:ext cx="4828930" cy="3191379"/>
            <a:chOff x="6794501" y="1463716"/>
            <a:chExt cx="3919949" cy="2500904"/>
          </a:xfrm>
        </p:grpSpPr>
        <p:pic>
          <p:nvPicPr>
            <p:cNvPr id="11" name="Picture 10">
              <a:extLst>
                <a:ext uri="{FF2B5EF4-FFF2-40B4-BE49-F238E27FC236}">
                  <a16:creationId xmlns:a16="http://schemas.microsoft.com/office/drawing/2014/main" id="{74429A2F-CDF6-47BE-B32D-57DD16F3162C}"/>
                </a:ext>
              </a:extLst>
            </p:cNvPr>
            <p:cNvPicPr>
              <a:picLocks noChangeAspect="1"/>
            </p:cNvPicPr>
            <p:nvPr/>
          </p:nvPicPr>
          <p:blipFill rotWithShape="1">
            <a:blip r:embed="rId3"/>
            <a:srcRect l="43923" b="30935"/>
            <a:stretch/>
          </p:blipFill>
          <p:spPr>
            <a:xfrm>
              <a:off x="6794501" y="1463716"/>
              <a:ext cx="3919949" cy="2500904"/>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D55C4DED-978B-480B-8884-BC6416F63158}"/>
                </a:ext>
              </a:extLst>
            </p:cNvPr>
            <p:cNvSpPr/>
            <p:nvPr/>
          </p:nvSpPr>
          <p:spPr>
            <a:xfrm>
              <a:off x="7954298" y="2183886"/>
              <a:ext cx="826444" cy="97729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7F5BF6D-5D4E-4221-82D3-A267E718E68A}"/>
              </a:ext>
            </a:extLst>
          </p:cNvPr>
          <p:cNvSpPr txBox="1"/>
          <p:nvPr/>
        </p:nvSpPr>
        <p:spPr>
          <a:xfrm>
            <a:off x="631093" y="1832450"/>
            <a:ext cx="4951580" cy="2197525"/>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input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process for Non Comp:</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Non-Compensation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tile to open the spreadsheet. </a:t>
            </a:r>
          </a:p>
          <a:p>
            <a:pPr marR="0" algn="l" defTabSz="914400" rtl="0" eaLnBrk="0" fontAlgn="base" latinLnBrk="0" hangingPunct="0">
              <a:lnSpc>
                <a:spcPct val="100000"/>
              </a:lnSpc>
              <a:spcBef>
                <a:spcPct val="20000"/>
              </a:spcBef>
              <a:spcAft>
                <a:spcPct val="0"/>
              </a:spcAft>
              <a:buClrTx/>
              <a:buSzTx/>
              <a:tabLst/>
            </a:pP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highlight>
                  <a:srgbClr val="FFFF00"/>
                </a:highlight>
                <a:latin typeface="Arial Narrow"/>
                <a:ea typeface="ＭＳ Ｐゴシック" pitchFamily="-106" charset="-128"/>
              </a:rPr>
              <a:t>NOTE: For this example, we are entering data at </a:t>
            </a:r>
            <a:r>
              <a:rPr lang="en-US" b="1" kern="0" dirty="0">
                <a:solidFill>
                  <a:srgbClr val="000000"/>
                </a:solidFill>
                <a:highlight>
                  <a:srgbClr val="FFFF00"/>
                </a:highlight>
                <a:latin typeface="Arial Narrow"/>
                <a:ea typeface="ＭＳ Ｐゴシック" pitchFamily="-106" charset="-128"/>
              </a:rPr>
              <a:t>LEVEL 1. </a:t>
            </a:r>
            <a:r>
              <a:rPr lang="en-US" kern="0" dirty="0">
                <a:solidFill>
                  <a:srgbClr val="000000"/>
                </a:solidFill>
                <a:highlight>
                  <a:srgbClr val="FFFF00"/>
                </a:highlight>
                <a:latin typeface="Arial Narrow"/>
                <a:ea typeface="ＭＳ Ｐゴシック" pitchFamily="-106" charset="-128"/>
              </a:rPr>
              <a:t>To enter data at </a:t>
            </a:r>
            <a:r>
              <a:rPr lang="en-US" b="1" kern="0" dirty="0">
                <a:solidFill>
                  <a:srgbClr val="000000"/>
                </a:solidFill>
                <a:highlight>
                  <a:srgbClr val="FFFF00"/>
                </a:highlight>
                <a:latin typeface="Arial Narrow"/>
                <a:ea typeface="ＭＳ Ｐゴシック" pitchFamily="-106" charset="-128"/>
              </a:rPr>
              <a:t>LEVEL 2</a:t>
            </a:r>
            <a:r>
              <a:rPr lang="en-US" kern="0" dirty="0">
                <a:solidFill>
                  <a:srgbClr val="000000"/>
                </a:solidFill>
                <a:highlight>
                  <a:srgbClr val="FFFF00"/>
                </a:highlight>
                <a:latin typeface="Arial Narrow"/>
                <a:ea typeface="ＭＳ Ｐゴシック" pitchFamily="-106" charset="-128"/>
              </a:rPr>
              <a:t> or </a:t>
            </a:r>
            <a:r>
              <a:rPr lang="en-US" b="1" kern="0" dirty="0">
                <a:solidFill>
                  <a:srgbClr val="000000"/>
                </a:solidFill>
                <a:highlight>
                  <a:srgbClr val="FFFF00"/>
                </a:highlight>
                <a:latin typeface="Arial Narrow"/>
                <a:ea typeface="ＭＳ Ｐゴシック" pitchFamily="-106" charset="-128"/>
              </a:rPr>
              <a:t>LEVEL 3</a:t>
            </a:r>
            <a:r>
              <a:rPr lang="en-US" kern="0" dirty="0">
                <a:solidFill>
                  <a:srgbClr val="000000"/>
                </a:solidFill>
                <a:highlight>
                  <a:srgbClr val="FFFF00"/>
                </a:highlight>
                <a:latin typeface="Arial Narrow"/>
                <a:ea typeface="ＭＳ Ｐゴシック" pitchFamily="-106" charset="-128"/>
              </a:rPr>
              <a:t> follow the same instructions but selecting the correct level</a:t>
            </a:r>
            <a:r>
              <a:rPr lang="en-US" kern="0" dirty="0">
                <a:solidFill>
                  <a:srgbClr val="000000"/>
                </a:solidFill>
                <a:latin typeface="Arial Narrow"/>
                <a:ea typeface="ＭＳ Ｐゴシック" pitchFamily="-106" charset="-128"/>
              </a:rPr>
              <a:t>. </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2925900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E4B62-9FF3-4952-AA73-52B7EF8C4397}"/>
              </a:ext>
            </a:extLst>
          </p:cNvPr>
          <p:cNvPicPr>
            <a:picLocks noChangeAspect="1"/>
          </p:cNvPicPr>
          <p:nvPr/>
        </p:nvPicPr>
        <p:blipFill>
          <a:blip r:embed="rId3"/>
          <a:stretch>
            <a:fillRect/>
          </a:stretch>
        </p:blipFill>
        <p:spPr>
          <a:xfrm>
            <a:off x="530469" y="1080670"/>
            <a:ext cx="11131062" cy="3364373"/>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F3F3A6FB-3E6F-45DA-9464-1EBA55AB8234}"/>
              </a:ext>
            </a:extLst>
          </p:cNvPr>
          <p:cNvSpPr txBox="1"/>
          <p:nvPr/>
        </p:nvSpPr>
        <p:spPr>
          <a:xfrm>
            <a:off x="659422" y="4651718"/>
            <a:ext cx="10770577" cy="169892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By default, the form will open on Level 1 and By Department. To edit, click on the Edit – Pencil button:</a:t>
            </a:r>
          </a:p>
          <a:p>
            <a:pPr marL="342900" marR="0" indent="-342900" algn="l" defTabSz="914400" rtl="0" eaLnBrk="0" fontAlgn="base" latinLnBrk="0" hangingPunct="0">
              <a:lnSpc>
                <a:spcPct val="100000"/>
              </a:lnSpc>
              <a:spcBef>
                <a:spcPct val="20000"/>
              </a:spcBef>
              <a:spcAft>
                <a:spcPct val="0"/>
              </a:spcAft>
              <a:buClrTx/>
              <a:buSzTx/>
              <a:buFont typeface="Wingdings" pitchFamily="2" charset="2"/>
              <a:buAutoNum type="arabicPeriod"/>
              <a:tabLst/>
            </a:pPr>
            <a:r>
              <a:rPr lang="en-US" kern="0" dirty="0">
                <a:solidFill>
                  <a:srgbClr val="000000"/>
                </a:solidFill>
                <a:latin typeface="Arial Narrow"/>
                <a:ea typeface="ＭＳ Ｐゴシック" pitchFamily="-106" charset="-128"/>
              </a:rPr>
              <a:t>Select the </a:t>
            </a:r>
            <a:r>
              <a:rPr lang="en-US" b="1" kern="0" dirty="0">
                <a:solidFill>
                  <a:srgbClr val="000000"/>
                </a:solidFill>
                <a:latin typeface="Arial Narrow"/>
                <a:ea typeface="ＭＳ Ｐゴシック" pitchFamily="-106" charset="-128"/>
              </a:rPr>
              <a:t>Fund</a:t>
            </a:r>
          </a:p>
          <a:p>
            <a:pPr marL="342900" marR="0" indent="-342900" algn="l" defTabSz="914400" rtl="0" eaLnBrk="0" fontAlgn="base" latinLnBrk="0" hangingPunct="0">
              <a:lnSpc>
                <a:spcPct val="100000"/>
              </a:lnSpc>
              <a:spcBef>
                <a:spcPct val="20000"/>
              </a:spcBef>
              <a:spcAft>
                <a:spcPct val="0"/>
              </a:spcAft>
              <a:buClrTx/>
              <a:buSzTx/>
              <a:buFont typeface="Wingdings" pitchFamily="2" charset="2"/>
              <a:buAutoNum type="arabicPeriod"/>
              <a:tabLst/>
            </a:pPr>
            <a:r>
              <a:rPr lang="en-US" b="1" kern="0" dirty="0">
                <a:solidFill>
                  <a:srgbClr val="000000"/>
                </a:solidFill>
                <a:latin typeface="Arial Narrow"/>
                <a:ea typeface="ＭＳ Ｐゴシック" pitchFamily="-106" charset="-128"/>
              </a:rPr>
              <a:t>Program</a:t>
            </a:r>
          </a:p>
          <a:p>
            <a:pPr marL="342900" marR="0" indent="-342900" algn="l" defTabSz="914400" rtl="0" eaLnBrk="0" fontAlgn="base" latinLnBrk="0" hangingPunct="0">
              <a:lnSpc>
                <a:spcPct val="100000"/>
              </a:lnSpc>
              <a:spcBef>
                <a:spcPct val="20000"/>
              </a:spcBef>
              <a:spcAft>
                <a:spcPct val="0"/>
              </a:spcAft>
              <a:buClrTx/>
              <a:buSzTx/>
              <a:buFont typeface="Wingdings" pitchFamily="2" charset="2"/>
              <a:buAutoNum type="arabicPeriod"/>
              <a:tabLst/>
            </a:pPr>
            <a:r>
              <a:rPr lang="en-US" b="1" kern="0" dirty="0">
                <a:solidFill>
                  <a:srgbClr val="000000"/>
                </a:solidFill>
                <a:latin typeface="Arial Narrow"/>
                <a:ea typeface="ＭＳ Ｐゴシック" pitchFamily="-106" charset="-128"/>
              </a:rPr>
              <a:t>Project</a:t>
            </a:r>
            <a:r>
              <a:rPr lang="en-US" kern="0" dirty="0">
                <a:solidFill>
                  <a:srgbClr val="000000"/>
                </a:solidFill>
                <a:latin typeface="Arial Narrow"/>
                <a:ea typeface="ＭＳ Ｐゴシック" pitchFamily="-106" charset="-128"/>
              </a:rPr>
              <a:t> with prior year data. </a:t>
            </a:r>
          </a:p>
          <a:p>
            <a:pPr marL="342900" marR="0" indent="-342900" algn="l" defTabSz="914400" rtl="0" eaLnBrk="0" fontAlgn="base" latinLnBrk="0" hangingPunct="0">
              <a:lnSpc>
                <a:spcPct val="100000"/>
              </a:lnSpc>
              <a:spcBef>
                <a:spcPct val="20000"/>
              </a:spcBef>
              <a:spcAft>
                <a:spcPct val="0"/>
              </a:spcAft>
              <a:buClrTx/>
              <a:buSzTx/>
              <a:buFont typeface="Wingdings" pitchFamily="2" charset="2"/>
              <a:buAutoNum type="arabicPeriod"/>
              <a:tabLst/>
            </a:pPr>
            <a:r>
              <a:rPr lang="en-US" kern="0" dirty="0">
                <a:solidFill>
                  <a:srgbClr val="000000"/>
                </a:solidFill>
                <a:latin typeface="Arial Narrow"/>
                <a:ea typeface="ＭＳ Ｐゴシック" pitchFamily="-106" charset="-128"/>
              </a:rPr>
              <a:t>Click on </a:t>
            </a:r>
            <a:r>
              <a:rPr lang="en-US" b="1" kern="0" dirty="0">
                <a:solidFill>
                  <a:srgbClr val="000000"/>
                </a:solidFill>
                <a:latin typeface="Arial Narrow"/>
                <a:ea typeface="ＭＳ Ｐゴシック" pitchFamily="-106" charset="-128"/>
              </a:rPr>
              <a:t>Apply</a:t>
            </a:r>
            <a:r>
              <a:rPr lang="en-US" kern="0" dirty="0">
                <a:solidFill>
                  <a:srgbClr val="000000"/>
                </a:solidFill>
                <a:latin typeface="Arial Narrow"/>
                <a:ea typeface="ＭＳ Ｐゴシック" pitchFamily="-106" charset="-128"/>
              </a:rPr>
              <a:t> once done.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8" name="Rectangle 7">
            <a:extLst>
              <a:ext uri="{FF2B5EF4-FFF2-40B4-BE49-F238E27FC236}">
                <a16:creationId xmlns:a16="http://schemas.microsoft.com/office/drawing/2014/main" id="{11189573-F544-4F06-9CCC-0CB909D3C06D}"/>
              </a:ext>
            </a:extLst>
          </p:cNvPr>
          <p:cNvSpPr/>
          <p:nvPr/>
        </p:nvSpPr>
        <p:spPr>
          <a:xfrm>
            <a:off x="591508" y="1234786"/>
            <a:ext cx="263341" cy="2785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C6C4A0-24EB-4CE1-B1DE-ED37BEE2DA45}"/>
              </a:ext>
            </a:extLst>
          </p:cNvPr>
          <p:cNvSpPr/>
          <p:nvPr/>
        </p:nvSpPr>
        <p:spPr>
          <a:xfrm>
            <a:off x="935697" y="1178169"/>
            <a:ext cx="852733" cy="21101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760B61-94FD-40B3-906A-9F1F19E32780}"/>
              </a:ext>
            </a:extLst>
          </p:cNvPr>
          <p:cNvSpPr/>
          <p:nvPr/>
        </p:nvSpPr>
        <p:spPr>
          <a:xfrm>
            <a:off x="935697" y="1650333"/>
            <a:ext cx="2897749" cy="32793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B0A9E9-78E7-471C-91FD-89309348C812}"/>
              </a:ext>
            </a:extLst>
          </p:cNvPr>
          <p:cNvPicPr>
            <a:picLocks noChangeAspect="1"/>
          </p:cNvPicPr>
          <p:nvPr/>
        </p:nvPicPr>
        <p:blipFill>
          <a:blip r:embed="rId4"/>
          <a:stretch>
            <a:fillRect/>
          </a:stretch>
        </p:blipFill>
        <p:spPr>
          <a:xfrm>
            <a:off x="6025112" y="1978268"/>
            <a:ext cx="3444752" cy="882253"/>
          </a:xfrm>
          <a:prstGeom prst="rect">
            <a:avLst/>
          </a:prstGeom>
          <a:ln>
            <a:solidFill>
              <a:schemeClr val="tx1"/>
            </a:solidFill>
          </a:ln>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id="{2E973850-12D8-4BF8-9173-AA717EDC8DC8}"/>
              </a:ext>
            </a:extLst>
          </p:cNvPr>
          <p:cNvSpPr/>
          <p:nvPr/>
        </p:nvSpPr>
        <p:spPr>
          <a:xfrm>
            <a:off x="9250057" y="22963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2" name="Oval 11">
            <a:extLst>
              <a:ext uri="{FF2B5EF4-FFF2-40B4-BE49-F238E27FC236}">
                <a16:creationId xmlns:a16="http://schemas.microsoft.com/office/drawing/2014/main" id="{8E144697-A646-4F55-A08C-BFC53F6CD1E4}"/>
              </a:ext>
            </a:extLst>
          </p:cNvPr>
          <p:cNvSpPr/>
          <p:nvPr/>
        </p:nvSpPr>
        <p:spPr>
          <a:xfrm>
            <a:off x="8461131" y="241939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413FFC57-8FD8-4FA6-8A02-B09C613A9835}"/>
              </a:ext>
            </a:extLst>
          </p:cNvPr>
          <p:cNvSpPr/>
          <p:nvPr/>
        </p:nvSpPr>
        <p:spPr>
          <a:xfrm>
            <a:off x="7765073" y="259458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C598362D-A14E-497A-A3CB-49FD19E88957}"/>
              </a:ext>
            </a:extLst>
          </p:cNvPr>
          <p:cNvSpPr/>
          <p:nvPr/>
        </p:nvSpPr>
        <p:spPr>
          <a:xfrm>
            <a:off x="8534400" y="185517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15" name="Rectangle 14">
            <a:extLst>
              <a:ext uri="{FF2B5EF4-FFF2-40B4-BE49-F238E27FC236}">
                <a16:creationId xmlns:a16="http://schemas.microsoft.com/office/drawing/2014/main" id="{4E9FFE7F-FF99-49D6-8C96-37ED5EC3B803}"/>
              </a:ext>
            </a:extLst>
          </p:cNvPr>
          <p:cNvSpPr/>
          <p:nvPr/>
        </p:nvSpPr>
        <p:spPr>
          <a:xfrm>
            <a:off x="9109808" y="1632314"/>
            <a:ext cx="263341" cy="2785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4">
            <a:extLst>
              <a:ext uri="{FF2B5EF4-FFF2-40B4-BE49-F238E27FC236}">
                <a16:creationId xmlns:a16="http://schemas.microsoft.com/office/drawing/2014/main" id="{64882938-CB77-45C3-92B0-424563E9262A}"/>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By Department</a:t>
            </a:r>
          </a:p>
        </p:txBody>
      </p:sp>
    </p:spTree>
    <p:custDataLst>
      <p:tags r:id="rId1"/>
    </p:custDataLst>
    <p:extLst>
      <p:ext uri="{BB962C8B-B14F-4D97-AF65-F5344CB8AC3E}">
        <p14:creationId xmlns:p14="http://schemas.microsoft.com/office/powerpoint/2010/main" val="454695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4E4766-DFCB-4600-99CD-FDA588B0A30F}"/>
              </a:ext>
            </a:extLst>
          </p:cNvPr>
          <p:cNvPicPr>
            <a:picLocks noChangeAspect="1"/>
          </p:cNvPicPr>
          <p:nvPr/>
        </p:nvPicPr>
        <p:blipFill>
          <a:blip r:embed="rId3"/>
          <a:stretch>
            <a:fillRect/>
          </a:stretch>
        </p:blipFill>
        <p:spPr>
          <a:xfrm>
            <a:off x="530469" y="1414348"/>
            <a:ext cx="11131063" cy="2450384"/>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By Department</a:t>
            </a:r>
          </a:p>
        </p:txBody>
      </p:sp>
      <p:sp>
        <p:nvSpPr>
          <p:cNvPr id="5" name="TextBox 4">
            <a:extLst>
              <a:ext uri="{FF2B5EF4-FFF2-40B4-BE49-F238E27FC236}">
                <a16:creationId xmlns:a16="http://schemas.microsoft.com/office/drawing/2014/main" id="{F3F3A6FB-3E6F-45DA-9464-1EBA55AB8234}"/>
              </a:ext>
            </a:extLst>
          </p:cNvPr>
          <p:cNvSpPr txBox="1"/>
          <p:nvPr/>
        </p:nvSpPr>
        <p:spPr>
          <a:xfrm>
            <a:off x="530469" y="4212101"/>
            <a:ext cx="10770577" cy="1975926"/>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Ensure that the correct budget accounts are displayed.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Confirm that the current year (2017-2018) is </a:t>
            </a:r>
            <a:r>
              <a:rPr lang="en-US" b="1" kern="0" dirty="0">
                <a:solidFill>
                  <a:srgbClr val="000000"/>
                </a:solidFill>
                <a:latin typeface="Arial Narrow"/>
                <a:ea typeface="ＭＳ Ｐゴシック" pitchFamily="-106" charset="-128"/>
              </a:rPr>
              <a:t>read-only</a:t>
            </a:r>
            <a:r>
              <a:rPr lang="en-US" kern="0" dirty="0">
                <a:solidFill>
                  <a:srgbClr val="000000"/>
                </a:solidFill>
                <a:latin typeface="Arial Narrow"/>
                <a:ea typeface="ＭＳ Ｐゴシック" pitchFamily="-106" charset="-128"/>
              </a:rPr>
              <a:t> (Grey)</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a:t>
            </a:r>
            <a:r>
              <a:rPr lang="en-US" kern="0" dirty="0">
                <a:solidFill>
                  <a:srgbClr val="000000"/>
                </a:solidFill>
                <a:latin typeface="Arial Narrow"/>
                <a:ea typeface="ＭＳ Ｐゴシック" pitchFamily="-106" charset="-128"/>
              </a:rPr>
              <a:t>he </a:t>
            </a:r>
            <a:r>
              <a:rPr lang="en-US" b="1" kern="0" dirty="0">
                <a:solidFill>
                  <a:srgbClr val="000000"/>
                </a:solidFill>
                <a:latin typeface="Arial Narrow"/>
                <a:ea typeface="ＭＳ Ｐゴシック" pitchFamily="-106" charset="-128"/>
              </a:rPr>
              <a:t>next fiscal year budget and comment columns </a:t>
            </a:r>
            <a:r>
              <a:rPr lang="en-US" kern="0" dirty="0">
                <a:solidFill>
                  <a:srgbClr val="000000"/>
                </a:solidFill>
                <a:latin typeface="Arial Narrow"/>
                <a:ea typeface="ＭＳ Ｐゴシック" pitchFamily="-106" charset="-128"/>
              </a:rPr>
              <a:t>should be available for input. Enter data and comments, and click </a:t>
            </a:r>
            <a:r>
              <a:rPr lang="en-US" b="1" kern="0" dirty="0">
                <a:solidFill>
                  <a:srgbClr val="000000"/>
                </a:solidFill>
                <a:latin typeface="Arial Narrow"/>
                <a:ea typeface="ＭＳ Ｐゴシック" pitchFamily="-106" charset="-128"/>
              </a:rPr>
              <a:t>Enter</a:t>
            </a:r>
            <a:r>
              <a:rPr lang="en-US" kern="0" dirty="0">
                <a:solidFill>
                  <a:srgbClr val="000000"/>
                </a:solidFill>
                <a:latin typeface="Arial Narrow"/>
                <a:ea typeface="ＭＳ Ｐゴシック" pitchFamily="-106" charset="-128"/>
              </a:rPr>
              <a:t> once done. This should turn the cells </a:t>
            </a:r>
            <a:r>
              <a:rPr lang="en-US" b="1" kern="0" dirty="0">
                <a:solidFill>
                  <a:srgbClr val="000000"/>
                </a:solidFill>
                <a:latin typeface="Arial Narrow"/>
                <a:ea typeface="ＭＳ Ｐゴシック" pitchFamily="-106" charset="-128"/>
              </a:rPr>
              <a:t>yellow</a:t>
            </a:r>
            <a:r>
              <a:rPr lang="en-US" kern="0" dirty="0">
                <a:solidFill>
                  <a:srgbClr val="000000"/>
                </a:solidFill>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once done.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16" name="Rectangle 15">
            <a:extLst>
              <a:ext uri="{FF2B5EF4-FFF2-40B4-BE49-F238E27FC236}">
                <a16:creationId xmlns:a16="http://schemas.microsoft.com/office/drawing/2014/main" id="{B1D02EA4-4728-4962-AE6E-4B6D1AD39F70}"/>
              </a:ext>
            </a:extLst>
          </p:cNvPr>
          <p:cNvSpPr/>
          <p:nvPr/>
        </p:nvSpPr>
        <p:spPr>
          <a:xfrm>
            <a:off x="2874119" y="2929095"/>
            <a:ext cx="1662712" cy="93563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668B514-0E72-4148-91B8-FF90813900DF}"/>
              </a:ext>
            </a:extLst>
          </p:cNvPr>
          <p:cNvSpPr/>
          <p:nvPr/>
        </p:nvSpPr>
        <p:spPr>
          <a:xfrm>
            <a:off x="2724651" y="273566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0" name="Rectangle 9">
            <a:extLst>
              <a:ext uri="{FF2B5EF4-FFF2-40B4-BE49-F238E27FC236}">
                <a16:creationId xmlns:a16="http://schemas.microsoft.com/office/drawing/2014/main" id="{34464005-AF9C-4D3D-8791-7A2E4D1519DD}"/>
              </a:ext>
            </a:extLst>
          </p:cNvPr>
          <p:cNvSpPr/>
          <p:nvPr/>
        </p:nvSpPr>
        <p:spPr>
          <a:xfrm>
            <a:off x="4614996" y="2929095"/>
            <a:ext cx="699489" cy="93563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0510CEE-051A-4B00-BEF4-171EE22EB85D}"/>
              </a:ext>
            </a:extLst>
          </p:cNvPr>
          <p:cNvSpPr/>
          <p:nvPr/>
        </p:nvSpPr>
        <p:spPr>
          <a:xfrm>
            <a:off x="4465528" y="273566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7" name="Rectangle 16">
            <a:extLst>
              <a:ext uri="{FF2B5EF4-FFF2-40B4-BE49-F238E27FC236}">
                <a16:creationId xmlns:a16="http://schemas.microsoft.com/office/drawing/2014/main" id="{34E1B173-CA94-4A0F-ACB5-1C8847B1D967}"/>
              </a:ext>
            </a:extLst>
          </p:cNvPr>
          <p:cNvSpPr/>
          <p:nvPr/>
        </p:nvSpPr>
        <p:spPr>
          <a:xfrm>
            <a:off x="5370135" y="2929095"/>
            <a:ext cx="1507382" cy="93563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8190E8D-14B0-47C1-9534-6DE272617BA0}"/>
              </a:ext>
            </a:extLst>
          </p:cNvPr>
          <p:cNvSpPr/>
          <p:nvPr/>
        </p:nvSpPr>
        <p:spPr>
          <a:xfrm>
            <a:off x="6734443" y="273566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9" name="Rectangle 18">
            <a:extLst>
              <a:ext uri="{FF2B5EF4-FFF2-40B4-BE49-F238E27FC236}">
                <a16:creationId xmlns:a16="http://schemas.microsoft.com/office/drawing/2014/main" id="{AE4BE458-5CCB-47CD-B812-A260B37FC2A3}"/>
              </a:ext>
            </a:extLst>
          </p:cNvPr>
          <p:cNvSpPr/>
          <p:nvPr/>
        </p:nvSpPr>
        <p:spPr>
          <a:xfrm>
            <a:off x="10594935" y="1740375"/>
            <a:ext cx="478449"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EC93B2-2BBB-4A28-A228-B4077C966955}"/>
              </a:ext>
            </a:extLst>
          </p:cNvPr>
          <p:cNvSpPr/>
          <p:nvPr/>
        </p:nvSpPr>
        <p:spPr>
          <a:xfrm>
            <a:off x="10445467" y="15469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708148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3A6FB-3E6F-45DA-9464-1EBA55AB8234}"/>
              </a:ext>
            </a:extLst>
          </p:cNvPr>
          <p:cNvSpPr txBox="1"/>
          <p:nvPr/>
        </p:nvSpPr>
        <p:spPr>
          <a:xfrm>
            <a:off x="710711" y="4158581"/>
            <a:ext cx="10770577"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In the case that several departments do not have data, click on the </a:t>
            </a:r>
            <a:r>
              <a:rPr lang="en-US" b="1" kern="0" dirty="0">
                <a:solidFill>
                  <a:srgbClr val="000000"/>
                </a:solidFill>
                <a:latin typeface="Arial Narrow"/>
                <a:ea typeface="ＭＳ Ｐゴシック" pitchFamily="-106" charset="-128"/>
              </a:rPr>
              <a:t>Actions</a:t>
            </a:r>
            <a:r>
              <a:rPr lang="en-US" kern="0" dirty="0">
                <a:solidFill>
                  <a:srgbClr val="000000"/>
                </a:solidFill>
                <a:latin typeface="Arial Narrow"/>
                <a:ea typeface="ＭＳ Ｐゴシック" pitchFamily="-106" charset="-128"/>
              </a:rPr>
              <a:t> drop down and click on </a:t>
            </a:r>
            <a:r>
              <a:rPr lang="en-US" b="1" kern="0" dirty="0">
                <a:solidFill>
                  <a:srgbClr val="000000"/>
                </a:solidFill>
                <a:latin typeface="Arial Narrow"/>
                <a:ea typeface="ＭＳ Ｐゴシック" pitchFamily="-106" charset="-128"/>
              </a:rPr>
              <a:t>Open Budget Accounts.</a:t>
            </a:r>
            <a:r>
              <a:rPr lang="en-US" kern="0" dirty="0">
                <a:solidFill>
                  <a:srgbClr val="000000"/>
                </a:solidFill>
                <a:latin typeface="Arial Narrow"/>
                <a:ea typeface="ＭＳ Ｐゴシック" pitchFamily="-106" charset="-128"/>
              </a:rPr>
              <a:t>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pic>
        <p:nvPicPr>
          <p:cNvPr id="12" name="Picture 11">
            <a:extLst>
              <a:ext uri="{FF2B5EF4-FFF2-40B4-BE49-F238E27FC236}">
                <a16:creationId xmlns:a16="http://schemas.microsoft.com/office/drawing/2014/main" id="{911CD177-5F0E-466F-9D41-9FE56379B148}"/>
              </a:ext>
            </a:extLst>
          </p:cNvPr>
          <p:cNvPicPr>
            <a:picLocks noChangeAspect="1"/>
          </p:cNvPicPr>
          <p:nvPr/>
        </p:nvPicPr>
        <p:blipFill rotWithShape="1">
          <a:blip r:embed="rId3"/>
          <a:srcRect l="936" t="19231" r="1667" b="49102"/>
          <a:stretch/>
        </p:blipFill>
        <p:spPr>
          <a:xfrm>
            <a:off x="530469" y="1454811"/>
            <a:ext cx="11131064" cy="2035736"/>
          </a:xfrm>
          <a:prstGeom prst="rect">
            <a:avLst/>
          </a:prstGeom>
          <a:ln>
            <a:solidFill>
              <a:schemeClr val="tx1"/>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B1D02EA4-4728-4962-AE6E-4B6D1AD39F70}"/>
              </a:ext>
            </a:extLst>
          </p:cNvPr>
          <p:cNvSpPr/>
          <p:nvPr/>
        </p:nvSpPr>
        <p:spPr>
          <a:xfrm>
            <a:off x="9891346" y="1987062"/>
            <a:ext cx="1837592" cy="39565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B9DB740F-3521-4C9E-A1E3-1A78C8467144}"/>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Inserting a Wedge</a:t>
            </a:r>
          </a:p>
        </p:txBody>
      </p:sp>
    </p:spTree>
    <p:custDataLst>
      <p:tags r:id="rId1"/>
    </p:custDataLst>
    <p:extLst>
      <p:ext uri="{BB962C8B-B14F-4D97-AF65-F5344CB8AC3E}">
        <p14:creationId xmlns:p14="http://schemas.microsoft.com/office/powerpoint/2010/main" val="280082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Setting User Variables</a:t>
            </a:r>
          </a:p>
        </p:txBody>
      </p:sp>
      <p:pic>
        <p:nvPicPr>
          <p:cNvPr id="4" name="Graphic 3" descr="Network">
            <a:extLst>
              <a:ext uri="{FF2B5EF4-FFF2-40B4-BE49-F238E27FC236}">
                <a16:creationId xmlns:a16="http://schemas.microsoft.com/office/drawing/2014/main" id="{F7EBEE4C-9594-4CFB-89F7-91AD982E1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8024" y="2209800"/>
            <a:ext cx="2057399" cy="205739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21916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3A6FB-3E6F-45DA-9464-1EBA55AB8234}"/>
              </a:ext>
            </a:extLst>
          </p:cNvPr>
          <p:cNvSpPr txBox="1"/>
          <p:nvPr/>
        </p:nvSpPr>
        <p:spPr>
          <a:xfrm>
            <a:off x="767862" y="1114480"/>
            <a:ext cx="6265985"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Select the Department desired to insert into the form. Click </a:t>
            </a:r>
            <a:r>
              <a:rPr lang="en-US" b="1" kern="0" dirty="0">
                <a:solidFill>
                  <a:srgbClr val="000000"/>
                </a:solidFill>
                <a:latin typeface="Arial Narrow"/>
                <a:ea typeface="ＭＳ Ｐゴシック" pitchFamily="-106" charset="-128"/>
              </a:rPr>
              <a:t>Launch</a:t>
            </a:r>
            <a:r>
              <a:rPr lang="en-US" kern="0" dirty="0">
                <a:solidFill>
                  <a:srgbClr val="000000"/>
                </a:solidFill>
                <a:latin typeface="Arial Narrow"/>
                <a:ea typeface="ＭＳ Ｐゴシック" pitchFamily="-106" charset="-128"/>
              </a:rPr>
              <a:t>.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grpSp>
        <p:nvGrpSpPr>
          <p:cNvPr id="4" name="Group 3">
            <a:extLst>
              <a:ext uri="{FF2B5EF4-FFF2-40B4-BE49-F238E27FC236}">
                <a16:creationId xmlns:a16="http://schemas.microsoft.com/office/drawing/2014/main" id="{179B50E8-638E-4F5C-8C92-33F9B76D30B9}"/>
              </a:ext>
            </a:extLst>
          </p:cNvPr>
          <p:cNvGrpSpPr/>
          <p:nvPr/>
        </p:nvGrpSpPr>
        <p:grpSpPr>
          <a:xfrm>
            <a:off x="1600201" y="1600200"/>
            <a:ext cx="8678007" cy="4299437"/>
            <a:chOff x="2521927" y="1169377"/>
            <a:chExt cx="7148146" cy="3525716"/>
          </a:xfrm>
        </p:grpSpPr>
        <p:pic>
          <p:nvPicPr>
            <p:cNvPr id="2" name="Picture 1">
              <a:extLst>
                <a:ext uri="{FF2B5EF4-FFF2-40B4-BE49-F238E27FC236}">
                  <a16:creationId xmlns:a16="http://schemas.microsoft.com/office/drawing/2014/main" id="{6D962E95-D1C0-4B60-94F9-4A272981BDF8}"/>
                </a:ext>
              </a:extLst>
            </p:cNvPr>
            <p:cNvPicPr>
              <a:picLocks noChangeAspect="1"/>
            </p:cNvPicPr>
            <p:nvPr/>
          </p:nvPicPr>
          <p:blipFill rotWithShape="1">
            <a:blip r:embed="rId3"/>
            <a:srcRect l="20625" t="22051" r="20745" b="26538"/>
            <a:stretch/>
          </p:blipFill>
          <p:spPr>
            <a:xfrm>
              <a:off x="2521927" y="1169377"/>
              <a:ext cx="7148146" cy="3525716"/>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02240C20-8604-47AD-960F-54DAEE761C4D}"/>
                </a:ext>
              </a:extLst>
            </p:cNvPr>
            <p:cNvPicPr>
              <a:picLocks noChangeAspect="1"/>
            </p:cNvPicPr>
            <p:nvPr/>
          </p:nvPicPr>
          <p:blipFill>
            <a:blip r:embed="rId4"/>
            <a:stretch>
              <a:fillRect/>
            </a:stretch>
          </p:blipFill>
          <p:spPr>
            <a:xfrm>
              <a:off x="4700587" y="2928937"/>
              <a:ext cx="2790825" cy="1000125"/>
            </a:xfrm>
            <a:prstGeom prst="rect">
              <a:avLst/>
            </a:prstGeom>
            <a:ln>
              <a:solidFill>
                <a:schemeClr val="tx1"/>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B1D02EA4-4728-4962-AE6E-4B6D1AD39F70}"/>
                </a:ext>
              </a:extLst>
            </p:cNvPr>
            <p:cNvSpPr/>
            <p:nvPr/>
          </p:nvSpPr>
          <p:spPr>
            <a:xfrm>
              <a:off x="6304086" y="1910600"/>
              <a:ext cx="2699238" cy="25230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36EB82-A9F9-4F3F-A5B2-4AABC212C71C}"/>
                </a:ext>
              </a:extLst>
            </p:cNvPr>
            <p:cNvSpPr/>
            <p:nvPr/>
          </p:nvSpPr>
          <p:spPr>
            <a:xfrm>
              <a:off x="6827301" y="3519591"/>
              <a:ext cx="544977" cy="31385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4">
            <a:extLst>
              <a:ext uri="{FF2B5EF4-FFF2-40B4-BE49-F238E27FC236}">
                <a16:creationId xmlns:a16="http://schemas.microsoft.com/office/drawing/2014/main" id="{89BBD158-CA16-4065-ADF8-B0C0954C1E5A}"/>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Inserting a Wedge</a:t>
            </a:r>
          </a:p>
        </p:txBody>
      </p:sp>
      <p:sp>
        <p:nvSpPr>
          <p:cNvPr id="11" name="Rectangle 10">
            <a:extLst>
              <a:ext uri="{FF2B5EF4-FFF2-40B4-BE49-F238E27FC236}">
                <a16:creationId xmlns:a16="http://schemas.microsoft.com/office/drawing/2014/main" id="{940A897D-2FEA-4BF9-BB06-47144FBD0BA6}"/>
              </a:ext>
            </a:extLst>
          </p:cNvPr>
          <p:cNvSpPr/>
          <p:nvPr/>
        </p:nvSpPr>
        <p:spPr>
          <a:xfrm>
            <a:off x="8896016" y="1801617"/>
            <a:ext cx="695660" cy="3076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0499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C62748-639A-4B0C-BD6F-C535B2464F98}"/>
              </a:ext>
            </a:extLst>
          </p:cNvPr>
          <p:cNvPicPr>
            <a:picLocks noChangeAspect="1"/>
          </p:cNvPicPr>
          <p:nvPr/>
        </p:nvPicPr>
        <p:blipFill>
          <a:blip r:embed="rId3"/>
          <a:stretch>
            <a:fillRect/>
          </a:stretch>
        </p:blipFill>
        <p:spPr>
          <a:xfrm>
            <a:off x="855784" y="1172306"/>
            <a:ext cx="10591799" cy="3751972"/>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F3F3A6FB-3E6F-45DA-9464-1EBA55AB8234}"/>
              </a:ext>
            </a:extLst>
          </p:cNvPr>
          <p:cNvSpPr txBox="1"/>
          <p:nvPr/>
        </p:nvSpPr>
        <p:spPr>
          <a:xfrm>
            <a:off x="987670" y="5230710"/>
            <a:ext cx="10770577"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Department selected in the previous step should now be inserted into the form. </a:t>
            </a: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10" name="Rectangle 9">
            <a:extLst>
              <a:ext uri="{FF2B5EF4-FFF2-40B4-BE49-F238E27FC236}">
                <a16:creationId xmlns:a16="http://schemas.microsoft.com/office/drawing/2014/main" id="{5C0D935E-74AB-431E-836C-EAC8DB5F1D9E}"/>
              </a:ext>
            </a:extLst>
          </p:cNvPr>
          <p:cNvSpPr/>
          <p:nvPr/>
        </p:nvSpPr>
        <p:spPr>
          <a:xfrm>
            <a:off x="1260232" y="2520199"/>
            <a:ext cx="3892060" cy="24040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9CBC2017-DE55-454F-9FFC-3EF0EABAAEE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Inserting a Wedge</a:t>
            </a:r>
          </a:p>
        </p:txBody>
      </p:sp>
    </p:spTree>
    <p:custDataLst>
      <p:tags r:id="rId1"/>
    </p:custDataLst>
    <p:extLst>
      <p:ext uri="{BB962C8B-B14F-4D97-AF65-F5344CB8AC3E}">
        <p14:creationId xmlns:p14="http://schemas.microsoft.com/office/powerpoint/2010/main" val="3993103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9A1314-6AC3-478C-8760-B828B5217C2E}"/>
              </a:ext>
            </a:extLst>
          </p:cNvPr>
          <p:cNvPicPr>
            <a:picLocks noChangeAspect="1"/>
          </p:cNvPicPr>
          <p:nvPr/>
        </p:nvPicPr>
        <p:blipFill>
          <a:blip r:embed="rId3"/>
          <a:stretch>
            <a:fillRect/>
          </a:stretch>
        </p:blipFill>
        <p:spPr>
          <a:xfrm>
            <a:off x="800100" y="1744770"/>
            <a:ext cx="10591799" cy="2662944"/>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F3F3A6FB-3E6F-45DA-9464-1EBA55AB8234}"/>
              </a:ext>
            </a:extLst>
          </p:cNvPr>
          <p:cNvSpPr txBox="1"/>
          <p:nvPr/>
        </p:nvSpPr>
        <p:spPr>
          <a:xfrm>
            <a:off x="800100" y="4699564"/>
            <a:ext cx="10604475"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Following steps already described, enter the data in the available cells and 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Save</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once done.  </a:t>
            </a: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10" name="Rectangle 9">
            <a:extLst>
              <a:ext uri="{FF2B5EF4-FFF2-40B4-BE49-F238E27FC236}">
                <a16:creationId xmlns:a16="http://schemas.microsoft.com/office/drawing/2014/main" id="{5C0D935E-74AB-431E-836C-EAC8DB5F1D9E}"/>
              </a:ext>
            </a:extLst>
          </p:cNvPr>
          <p:cNvSpPr/>
          <p:nvPr/>
        </p:nvSpPr>
        <p:spPr>
          <a:xfrm>
            <a:off x="5150340" y="3195443"/>
            <a:ext cx="1644161" cy="3165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72BED9-FBBE-4822-8A5C-532069AFDD7D}"/>
              </a:ext>
            </a:extLst>
          </p:cNvPr>
          <p:cNvSpPr/>
          <p:nvPr/>
        </p:nvSpPr>
        <p:spPr>
          <a:xfrm>
            <a:off x="10932281" y="2036620"/>
            <a:ext cx="472294" cy="2877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F30AE73E-0030-4A2C-8223-F360C161CA46}"/>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Inserting a Wedge</a:t>
            </a:r>
          </a:p>
        </p:txBody>
      </p:sp>
    </p:spTree>
    <p:custDataLst>
      <p:tags r:id="rId1"/>
    </p:custDataLst>
    <p:extLst>
      <p:ext uri="{BB962C8B-B14F-4D97-AF65-F5344CB8AC3E}">
        <p14:creationId xmlns:p14="http://schemas.microsoft.com/office/powerpoint/2010/main" val="652749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3A6FB-3E6F-45DA-9464-1EBA55AB8234}"/>
              </a:ext>
            </a:extLst>
          </p:cNvPr>
          <p:cNvSpPr txBox="1"/>
          <p:nvPr/>
        </p:nvSpPr>
        <p:spPr>
          <a:xfrm>
            <a:off x="800100" y="4699564"/>
            <a:ext cx="10604475" cy="97872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All Budget Accounts may not be used once they are opened. To improve visibility on a form the budget accounts that are not used can be removed.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Actions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drop down on the form 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Remove Opened Budget Accounts.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9" name="Rectangle 4">
            <a:extLst>
              <a:ext uri="{FF2B5EF4-FFF2-40B4-BE49-F238E27FC236}">
                <a16:creationId xmlns:a16="http://schemas.microsoft.com/office/drawing/2014/main" id="{F30AE73E-0030-4A2C-8223-F360C161CA46}"/>
              </a:ext>
            </a:extLst>
          </p:cNvPr>
          <p:cNvSpPr txBox="1">
            <a:spLocks noChangeArrowheads="1"/>
          </p:cNvSpPr>
          <p:nvPr/>
        </p:nvSpPr>
        <p:spPr>
          <a:xfrm>
            <a:off x="364830" y="59865"/>
            <a:ext cx="1162397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Remove Open Budget Accounts</a:t>
            </a:r>
          </a:p>
        </p:txBody>
      </p:sp>
      <p:pic>
        <p:nvPicPr>
          <p:cNvPr id="3" name="Picture 2">
            <a:extLst>
              <a:ext uri="{FF2B5EF4-FFF2-40B4-BE49-F238E27FC236}">
                <a16:creationId xmlns:a16="http://schemas.microsoft.com/office/drawing/2014/main" id="{DD8982D0-922F-4F38-8E64-7C710E277F0D}"/>
              </a:ext>
            </a:extLst>
          </p:cNvPr>
          <p:cNvPicPr>
            <a:picLocks noChangeAspect="1"/>
          </p:cNvPicPr>
          <p:nvPr/>
        </p:nvPicPr>
        <p:blipFill>
          <a:blip r:embed="rId3"/>
          <a:stretch>
            <a:fillRect/>
          </a:stretch>
        </p:blipFill>
        <p:spPr>
          <a:xfrm>
            <a:off x="364830" y="1179707"/>
            <a:ext cx="11462339" cy="3041806"/>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867714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3A6FB-3E6F-45DA-9464-1EBA55AB8234}"/>
              </a:ext>
            </a:extLst>
          </p:cNvPr>
          <p:cNvSpPr txBox="1"/>
          <p:nvPr/>
        </p:nvSpPr>
        <p:spPr>
          <a:xfrm>
            <a:off x="767862" y="1114480"/>
            <a:ext cx="721408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Select the Department to Remove Opened Budget Accounts from. Click </a:t>
            </a:r>
            <a:r>
              <a:rPr lang="en-US" b="1" kern="0" dirty="0">
                <a:solidFill>
                  <a:srgbClr val="000000"/>
                </a:solidFill>
                <a:latin typeface="Arial Narrow"/>
                <a:ea typeface="ＭＳ Ｐゴシック" pitchFamily="-106" charset="-128"/>
              </a:rPr>
              <a:t>Launch</a:t>
            </a:r>
            <a:r>
              <a:rPr lang="en-US" kern="0" dirty="0">
                <a:solidFill>
                  <a:srgbClr val="000000"/>
                </a:solidFill>
                <a:latin typeface="Arial Narrow"/>
                <a:ea typeface="ＭＳ Ｐゴシック" pitchFamily="-106" charset="-128"/>
              </a:rPr>
              <a:t>.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grpSp>
        <p:nvGrpSpPr>
          <p:cNvPr id="4" name="Group 3">
            <a:extLst>
              <a:ext uri="{FF2B5EF4-FFF2-40B4-BE49-F238E27FC236}">
                <a16:creationId xmlns:a16="http://schemas.microsoft.com/office/drawing/2014/main" id="{179B50E8-638E-4F5C-8C92-33F9B76D30B9}"/>
              </a:ext>
            </a:extLst>
          </p:cNvPr>
          <p:cNvGrpSpPr/>
          <p:nvPr/>
        </p:nvGrpSpPr>
        <p:grpSpPr>
          <a:xfrm>
            <a:off x="1600201" y="1600200"/>
            <a:ext cx="8678007" cy="4299437"/>
            <a:chOff x="2521927" y="1169377"/>
            <a:chExt cx="7148146" cy="3525716"/>
          </a:xfrm>
        </p:grpSpPr>
        <p:pic>
          <p:nvPicPr>
            <p:cNvPr id="2" name="Picture 1">
              <a:extLst>
                <a:ext uri="{FF2B5EF4-FFF2-40B4-BE49-F238E27FC236}">
                  <a16:creationId xmlns:a16="http://schemas.microsoft.com/office/drawing/2014/main" id="{6D962E95-D1C0-4B60-94F9-4A272981BDF8}"/>
                </a:ext>
              </a:extLst>
            </p:cNvPr>
            <p:cNvPicPr>
              <a:picLocks noChangeAspect="1"/>
            </p:cNvPicPr>
            <p:nvPr/>
          </p:nvPicPr>
          <p:blipFill rotWithShape="1">
            <a:blip r:embed="rId3"/>
            <a:srcRect l="20625" t="22051" r="20745" b="26538"/>
            <a:stretch/>
          </p:blipFill>
          <p:spPr>
            <a:xfrm>
              <a:off x="2521927" y="1169377"/>
              <a:ext cx="7148146" cy="3525716"/>
            </a:xfrm>
            <a:prstGeom prst="rect">
              <a:avLst/>
            </a:prstGeom>
            <a:ln>
              <a:solidFill>
                <a:schemeClr val="tx1"/>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B1D02EA4-4728-4962-AE6E-4B6D1AD39F70}"/>
                </a:ext>
              </a:extLst>
            </p:cNvPr>
            <p:cNvSpPr/>
            <p:nvPr/>
          </p:nvSpPr>
          <p:spPr>
            <a:xfrm>
              <a:off x="6304086" y="1910600"/>
              <a:ext cx="2699238" cy="25230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4">
            <a:extLst>
              <a:ext uri="{FF2B5EF4-FFF2-40B4-BE49-F238E27FC236}">
                <a16:creationId xmlns:a16="http://schemas.microsoft.com/office/drawing/2014/main" id="{89BBD158-CA16-4065-ADF8-B0C0954C1E5A}"/>
              </a:ext>
            </a:extLst>
          </p:cNvPr>
          <p:cNvSpPr txBox="1">
            <a:spLocks noChangeArrowheads="1"/>
          </p:cNvSpPr>
          <p:nvPr/>
        </p:nvSpPr>
        <p:spPr>
          <a:xfrm>
            <a:off x="514350" y="59865"/>
            <a:ext cx="1147445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Remove Open Budget Accounts</a:t>
            </a:r>
          </a:p>
        </p:txBody>
      </p:sp>
      <p:sp>
        <p:nvSpPr>
          <p:cNvPr id="11" name="Rectangle 10">
            <a:extLst>
              <a:ext uri="{FF2B5EF4-FFF2-40B4-BE49-F238E27FC236}">
                <a16:creationId xmlns:a16="http://schemas.microsoft.com/office/drawing/2014/main" id="{FBBB2CE0-8006-497A-ADBB-188AD8729677}"/>
              </a:ext>
            </a:extLst>
          </p:cNvPr>
          <p:cNvSpPr/>
          <p:nvPr/>
        </p:nvSpPr>
        <p:spPr>
          <a:xfrm>
            <a:off x="8962690" y="1844767"/>
            <a:ext cx="553695" cy="2126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22907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3A6FB-3E6F-45DA-9464-1EBA55AB8234}"/>
              </a:ext>
            </a:extLst>
          </p:cNvPr>
          <p:cNvSpPr txBox="1"/>
          <p:nvPr/>
        </p:nvSpPr>
        <p:spPr>
          <a:xfrm>
            <a:off x="800100" y="4699564"/>
            <a:ext cx="10604475" cy="97872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Validate any accounts that were opened and not budgeted to were removed</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 </a:t>
            </a:r>
            <a:r>
              <a:rPr lang="en-US" kern="0" dirty="0">
                <a:solidFill>
                  <a:srgbClr val="000000"/>
                </a:solidFill>
                <a:latin typeface="Arial Narrow"/>
                <a:ea typeface="ＭＳ Ｐゴシック" pitchFamily="-106" charset="-128"/>
              </a:rPr>
              <a:t>Validate any accounts that had data in the prior year, or had budgeted data remained on the form.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9" name="Rectangle 4">
            <a:extLst>
              <a:ext uri="{FF2B5EF4-FFF2-40B4-BE49-F238E27FC236}">
                <a16:creationId xmlns:a16="http://schemas.microsoft.com/office/drawing/2014/main" id="{F30AE73E-0030-4A2C-8223-F360C161CA46}"/>
              </a:ext>
            </a:extLst>
          </p:cNvPr>
          <p:cNvSpPr txBox="1">
            <a:spLocks noChangeArrowheads="1"/>
          </p:cNvSpPr>
          <p:nvPr/>
        </p:nvSpPr>
        <p:spPr>
          <a:xfrm>
            <a:off x="364830" y="59865"/>
            <a:ext cx="1162397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Remove Open Budget Accounts</a:t>
            </a:r>
          </a:p>
        </p:txBody>
      </p:sp>
      <p:pic>
        <p:nvPicPr>
          <p:cNvPr id="2" name="Picture 1">
            <a:extLst>
              <a:ext uri="{FF2B5EF4-FFF2-40B4-BE49-F238E27FC236}">
                <a16:creationId xmlns:a16="http://schemas.microsoft.com/office/drawing/2014/main" id="{18FD2D76-DE1B-4BC5-9B24-CEFFBAA2D124}"/>
              </a:ext>
            </a:extLst>
          </p:cNvPr>
          <p:cNvPicPr>
            <a:picLocks noChangeAspect="1"/>
          </p:cNvPicPr>
          <p:nvPr/>
        </p:nvPicPr>
        <p:blipFill>
          <a:blip r:embed="rId3"/>
          <a:stretch>
            <a:fillRect/>
          </a:stretch>
        </p:blipFill>
        <p:spPr>
          <a:xfrm>
            <a:off x="2365214" y="1179707"/>
            <a:ext cx="6676302" cy="2830318"/>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729002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FF6462-DF4D-43D4-9AAC-0F46E4522637}"/>
              </a:ext>
            </a:extLst>
          </p:cNvPr>
          <p:cNvPicPr>
            <a:picLocks noChangeAspect="1"/>
          </p:cNvPicPr>
          <p:nvPr/>
        </p:nvPicPr>
        <p:blipFill>
          <a:blip r:embed="rId2"/>
          <a:stretch>
            <a:fillRect/>
          </a:stretch>
        </p:blipFill>
        <p:spPr>
          <a:xfrm>
            <a:off x="710711" y="1185326"/>
            <a:ext cx="10770576" cy="2974972"/>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B3F23DA2-BCD5-465B-A8B2-984110870553}"/>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By Program</a:t>
            </a:r>
          </a:p>
        </p:txBody>
      </p:sp>
      <p:sp>
        <p:nvSpPr>
          <p:cNvPr id="5" name="TextBox 4">
            <a:extLst>
              <a:ext uri="{FF2B5EF4-FFF2-40B4-BE49-F238E27FC236}">
                <a16:creationId xmlns:a16="http://schemas.microsoft.com/office/drawing/2014/main" id="{939DDADB-3F3F-4BDE-89AC-9CABC4BE0F5A}"/>
              </a:ext>
            </a:extLst>
          </p:cNvPr>
          <p:cNvSpPr txBox="1"/>
          <p:nvPr/>
        </p:nvSpPr>
        <p:spPr>
          <a:xfrm>
            <a:off x="710711" y="4473852"/>
            <a:ext cx="10770577" cy="13665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The process of budgeting By Program follows the same steps than the process of budgeting By Department:</a:t>
            </a:r>
          </a:p>
          <a:p>
            <a:pPr marL="342900" indent="-342900" eaLnBrk="0" fontAlgn="base" hangingPunct="0">
              <a:spcBef>
                <a:spcPct val="20000"/>
              </a:spcBef>
              <a:spcAft>
                <a:spcPct val="0"/>
              </a:spcAft>
              <a:buAutoNum type="arabicPeriod"/>
            </a:pPr>
            <a:r>
              <a:rPr lang="en-US" kern="0" dirty="0">
                <a:solidFill>
                  <a:srgbClr val="000000"/>
                </a:solidFill>
                <a:latin typeface="Arial Narrow"/>
                <a:ea typeface="ＭＳ Ｐゴシック" pitchFamily="-106" charset="-128"/>
              </a:rPr>
              <a:t>Select your appropriate Fund and Project using the Point of View Member Selection OR using the pencil.</a:t>
            </a:r>
          </a:p>
          <a:p>
            <a:pPr marL="342900" indent="-342900" eaLnBrk="0" fontAlgn="base" hangingPunct="0">
              <a:spcBef>
                <a:spcPct val="20000"/>
              </a:spcBef>
              <a:spcAft>
                <a:spcPct val="0"/>
              </a:spcAft>
              <a:buAutoNum type="arabicPeriod"/>
            </a:pPr>
            <a:r>
              <a:rPr lang="en-US" kern="0" dirty="0">
                <a:solidFill>
                  <a:srgbClr val="000000"/>
                </a:solidFill>
                <a:latin typeface="Arial Narrow"/>
                <a:ea typeface="ＭＳ Ｐゴシック" pitchFamily="-106" charset="-128"/>
              </a:rPr>
              <a:t>Input Data into several Programs</a:t>
            </a:r>
          </a:p>
          <a:p>
            <a:pPr marL="342900" indent="-342900" eaLnBrk="0" fontAlgn="base" hangingPunct="0">
              <a:spcBef>
                <a:spcPct val="20000"/>
              </a:spcBef>
              <a:spcAft>
                <a:spcPct val="0"/>
              </a:spcAft>
              <a:buAutoNum type="arabicPeriod"/>
            </a:pPr>
            <a:r>
              <a:rPr lang="en-US" kern="0" dirty="0">
                <a:solidFill>
                  <a:srgbClr val="000000"/>
                </a:solidFill>
                <a:latin typeface="Arial Narrow"/>
                <a:ea typeface="ＭＳ Ｐゴシック" pitchFamily="-106" charset="-128"/>
              </a:rPr>
              <a:t>Save Data.                                          </a:t>
            </a:r>
            <a:endParaRPr lang="en-US" b="1" kern="0" dirty="0">
              <a:solidFill>
                <a:srgbClr val="FF0000"/>
              </a:solidFill>
              <a:latin typeface="Arial Narrow"/>
              <a:ea typeface="ＭＳ Ｐゴシック" pitchFamily="-106" charset="-128"/>
            </a:endParaRPr>
          </a:p>
        </p:txBody>
      </p:sp>
      <p:sp>
        <p:nvSpPr>
          <p:cNvPr id="6" name="Rectangle 5">
            <a:extLst>
              <a:ext uri="{FF2B5EF4-FFF2-40B4-BE49-F238E27FC236}">
                <a16:creationId xmlns:a16="http://schemas.microsoft.com/office/drawing/2014/main" id="{1DAC5F8A-B56E-4704-B96A-65153FB7A245}"/>
              </a:ext>
            </a:extLst>
          </p:cNvPr>
          <p:cNvSpPr/>
          <p:nvPr/>
        </p:nvSpPr>
        <p:spPr>
          <a:xfrm>
            <a:off x="713820" y="1775709"/>
            <a:ext cx="5417239" cy="45430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7F79F7D-E8C7-4A00-B599-453517603574}"/>
              </a:ext>
            </a:extLst>
          </p:cNvPr>
          <p:cNvSpPr/>
          <p:nvPr/>
        </p:nvSpPr>
        <p:spPr>
          <a:xfrm>
            <a:off x="8643652" y="1847023"/>
            <a:ext cx="428416" cy="38299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D21FD6-31A9-482A-8E70-DB4726F44BB3}"/>
              </a:ext>
            </a:extLst>
          </p:cNvPr>
          <p:cNvSpPr/>
          <p:nvPr/>
        </p:nvSpPr>
        <p:spPr>
          <a:xfrm>
            <a:off x="10453791" y="1464030"/>
            <a:ext cx="500348" cy="38299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B1E73F6-5134-470E-9B09-3AAE0DCF07D8}"/>
              </a:ext>
            </a:extLst>
          </p:cNvPr>
          <p:cNvSpPr/>
          <p:nvPr/>
        </p:nvSpPr>
        <p:spPr>
          <a:xfrm>
            <a:off x="6025357" y="160083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52BB2E00-A093-482F-8662-235DD82DA14B}"/>
              </a:ext>
            </a:extLst>
          </p:cNvPr>
          <p:cNvSpPr/>
          <p:nvPr/>
        </p:nvSpPr>
        <p:spPr>
          <a:xfrm>
            <a:off x="8503170" y="165261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4" name="Rectangle 13">
            <a:extLst>
              <a:ext uri="{FF2B5EF4-FFF2-40B4-BE49-F238E27FC236}">
                <a16:creationId xmlns:a16="http://schemas.microsoft.com/office/drawing/2014/main" id="{BB2A79A1-F77E-4486-A536-7AFFAD56C1C0}"/>
              </a:ext>
            </a:extLst>
          </p:cNvPr>
          <p:cNvSpPr/>
          <p:nvPr/>
        </p:nvSpPr>
        <p:spPr>
          <a:xfrm>
            <a:off x="4270516" y="3271937"/>
            <a:ext cx="886397" cy="4634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FB41A5-C9CE-47A0-8194-D5135E8D81DF}"/>
              </a:ext>
            </a:extLst>
          </p:cNvPr>
          <p:cNvSpPr/>
          <p:nvPr/>
        </p:nvSpPr>
        <p:spPr>
          <a:xfrm>
            <a:off x="5033821" y="314884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6" name="Oval 15">
            <a:extLst>
              <a:ext uri="{FF2B5EF4-FFF2-40B4-BE49-F238E27FC236}">
                <a16:creationId xmlns:a16="http://schemas.microsoft.com/office/drawing/2014/main" id="{B495143C-528A-49D9-990A-D79A6C04E70D}"/>
              </a:ext>
            </a:extLst>
          </p:cNvPr>
          <p:cNvSpPr/>
          <p:nvPr/>
        </p:nvSpPr>
        <p:spPr>
          <a:xfrm>
            <a:off x="10330699" y="134093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7" name="Rectangle 16">
            <a:extLst>
              <a:ext uri="{FF2B5EF4-FFF2-40B4-BE49-F238E27FC236}">
                <a16:creationId xmlns:a16="http://schemas.microsoft.com/office/drawing/2014/main" id="{A7112204-0ECD-43F7-9010-78267E83182B}"/>
              </a:ext>
            </a:extLst>
          </p:cNvPr>
          <p:cNvSpPr/>
          <p:nvPr/>
        </p:nvSpPr>
        <p:spPr>
          <a:xfrm>
            <a:off x="6201571" y="5389204"/>
            <a:ext cx="5637764" cy="646331"/>
          </a:xfrm>
          <a:prstGeom prst="rect">
            <a:avLst/>
          </a:prstGeom>
        </p:spPr>
        <p:txBody>
          <a:bodyPr wrap="square">
            <a:spAutoFit/>
          </a:bodyPr>
          <a:lstStyle/>
          <a:p>
            <a:r>
              <a:rPr lang="en-US" b="1" kern="0" dirty="0">
                <a:solidFill>
                  <a:srgbClr val="FF0000"/>
                </a:solidFill>
                <a:latin typeface="Arial Narrow"/>
                <a:ea typeface="ＭＳ Ｐゴシック" pitchFamily="-106" charset="-128"/>
              </a:rPr>
              <a:t>If needed, continue to insert a wedge by following the steps already mentioned. </a:t>
            </a:r>
            <a:endParaRPr lang="en-US" dirty="0"/>
          </a:p>
        </p:txBody>
      </p:sp>
      <p:pic>
        <p:nvPicPr>
          <p:cNvPr id="18" name="Graphic 17" descr="Information">
            <a:extLst>
              <a:ext uri="{FF2B5EF4-FFF2-40B4-BE49-F238E27FC236}">
                <a16:creationId xmlns:a16="http://schemas.microsoft.com/office/drawing/2014/main" id="{A0462274-6595-44DF-B622-DDDEA1D543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0663" y="5432983"/>
            <a:ext cx="558772" cy="558772"/>
          </a:xfrm>
          <a:prstGeom prst="rect">
            <a:avLst/>
          </a:prstGeom>
        </p:spPr>
      </p:pic>
    </p:spTree>
    <p:extLst>
      <p:ext uri="{BB962C8B-B14F-4D97-AF65-F5344CB8AC3E}">
        <p14:creationId xmlns:p14="http://schemas.microsoft.com/office/powerpoint/2010/main" val="14977560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AC7AD5-82C0-4289-9866-F767CC03C12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By Department &amp; Program</a:t>
            </a:r>
          </a:p>
        </p:txBody>
      </p:sp>
      <p:pic>
        <p:nvPicPr>
          <p:cNvPr id="3" name="Picture 2">
            <a:extLst>
              <a:ext uri="{FF2B5EF4-FFF2-40B4-BE49-F238E27FC236}">
                <a16:creationId xmlns:a16="http://schemas.microsoft.com/office/drawing/2014/main" id="{EC8202A7-08FE-4063-A878-63D815FF11B6}"/>
              </a:ext>
            </a:extLst>
          </p:cNvPr>
          <p:cNvPicPr>
            <a:picLocks noChangeAspect="1"/>
          </p:cNvPicPr>
          <p:nvPr/>
        </p:nvPicPr>
        <p:blipFill>
          <a:blip r:embed="rId2"/>
          <a:stretch>
            <a:fillRect/>
          </a:stretch>
        </p:blipFill>
        <p:spPr>
          <a:xfrm>
            <a:off x="934621" y="1813363"/>
            <a:ext cx="10322757" cy="3172408"/>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F80A5DB6-2679-411B-A1D3-82C45870F502}"/>
              </a:ext>
            </a:extLst>
          </p:cNvPr>
          <p:cNvSpPr txBox="1"/>
          <p:nvPr/>
        </p:nvSpPr>
        <p:spPr>
          <a:xfrm>
            <a:off x="710710" y="1161085"/>
            <a:ext cx="10770577" cy="7017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For Non Comp Inputs </a:t>
            </a:r>
            <a:r>
              <a:rPr lang="en-US" b="1" kern="0" dirty="0">
                <a:solidFill>
                  <a:srgbClr val="000000"/>
                </a:solidFill>
                <a:latin typeface="Arial Narrow"/>
                <a:ea typeface="ＭＳ Ｐゴシック" pitchFamily="-106" charset="-128"/>
              </a:rPr>
              <a:t>By Department and Program</a:t>
            </a:r>
            <a:r>
              <a:rPr lang="en-US" kern="0" dirty="0">
                <a:solidFill>
                  <a:srgbClr val="000000"/>
                </a:solidFill>
                <a:latin typeface="Arial Narrow"/>
                <a:ea typeface="ＭＳ Ｐゴシック" pitchFamily="-106" charset="-128"/>
              </a:rPr>
              <a:t>, navigate to the </a:t>
            </a:r>
            <a:r>
              <a:rPr lang="en-US" b="1" kern="0" dirty="0">
                <a:solidFill>
                  <a:srgbClr val="000000"/>
                </a:solidFill>
                <a:latin typeface="Arial Narrow"/>
                <a:ea typeface="ＭＳ Ｐゴシック" pitchFamily="-106" charset="-128"/>
              </a:rPr>
              <a:t>By Department and Program Form</a:t>
            </a:r>
          </a:p>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6" name="Rectangle 5">
            <a:extLst>
              <a:ext uri="{FF2B5EF4-FFF2-40B4-BE49-F238E27FC236}">
                <a16:creationId xmlns:a16="http://schemas.microsoft.com/office/drawing/2014/main" id="{E4A30D01-4A08-4851-8A12-97E4C997BC1E}"/>
              </a:ext>
            </a:extLst>
          </p:cNvPr>
          <p:cNvSpPr/>
          <p:nvPr/>
        </p:nvSpPr>
        <p:spPr>
          <a:xfrm>
            <a:off x="3499502" y="3003733"/>
            <a:ext cx="1989435" cy="3021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172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AC7AD5-82C0-4289-9866-F767CC03C12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By Department &amp; Program</a:t>
            </a:r>
          </a:p>
        </p:txBody>
      </p:sp>
      <p:pic>
        <p:nvPicPr>
          <p:cNvPr id="3" name="Picture 2">
            <a:extLst>
              <a:ext uri="{FF2B5EF4-FFF2-40B4-BE49-F238E27FC236}">
                <a16:creationId xmlns:a16="http://schemas.microsoft.com/office/drawing/2014/main" id="{66719C90-D275-436E-93F0-958826A30644}"/>
              </a:ext>
            </a:extLst>
          </p:cNvPr>
          <p:cNvPicPr>
            <a:picLocks noChangeAspect="1"/>
          </p:cNvPicPr>
          <p:nvPr/>
        </p:nvPicPr>
        <p:blipFill>
          <a:blip r:embed="rId2"/>
          <a:stretch>
            <a:fillRect/>
          </a:stretch>
        </p:blipFill>
        <p:spPr>
          <a:xfrm>
            <a:off x="969347" y="2733877"/>
            <a:ext cx="10253306" cy="2789853"/>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EA8912CF-D756-48DE-B1AB-E5ADCF044A9B}"/>
              </a:ext>
            </a:extLst>
          </p:cNvPr>
          <p:cNvSpPr/>
          <p:nvPr/>
        </p:nvSpPr>
        <p:spPr>
          <a:xfrm>
            <a:off x="964900" y="3321482"/>
            <a:ext cx="2912733" cy="38299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1F37F9-4E77-4EB1-9AE1-5ADF0A78602E}"/>
              </a:ext>
            </a:extLst>
          </p:cNvPr>
          <p:cNvSpPr txBox="1"/>
          <p:nvPr/>
        </p:nvSpPr>
        <p:spPr>
          <a:xfrm>
            <a:off x="710710" y="1161085"/>
            <a:ext cx="10770577" cy="1311128"/>
          </a:xfrm>
          <a:prstGeom prst="rect">
            <a:avLst/>
          </a:prstGeom>
        </p:spPr>
        <p:txBody>
          <a:bodyPr vert="horz" wrap="square" rtlCol="0">
            <a:spAutoFit/>
          </a:bodyPr>
          <a:lstStyle/>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'Select your appropriate Fund and Project using the Point of View Member Selection OR using the pencil as demonstrated in previous steps.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'Enter data into several Programs or Accounts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Save.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7" name="Rectangle 6">
            <a:extLst>
              <a:ext uri="{FF2B5EF4-FFF2-40B4-BE49-F238E27FC236}">
                <a16:creationId xmlns:a16="http://schemas.microsoft.com/office/drawing/2014/main" id="{DBBDAE36-9010-473E-91D0-55A9D31E233F}"/>
              </a:ext>
            </a:extLst>
          </p:cNvPr>
          <p:cNvSpPr/>
          <p:nvPr/>
        </p:nvSpPr>
        <p:spPr>
          <a:xfrm>
            <a:off x="8434873" y="3321482"/>
            <a:ext cx="471960" cy="38299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E41148-79BF-48A2-AF74-0860C4FD8B27}"/>
              </a:ext>
            </a:extLst>
          </p:cNvPr>
          <p:cNvSpPr/>
          <p:nvPr/>
        </p:nvSpPr>
        <p:spPr>
          <a:xfrm>
            <a:off x="6494106" y="4515801"/>
            <a:ext cx="1607471" cy="63469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C5381A-AFF5-4006-B4D4-9C53F432DDAA}"/>
              </a:ext>
            </a:extLst>
          </p:cNvPr>
          <p:cNvSpPr/>
          <p:nvPr/>
        </p:nvSpPr>
        <p:spPr>
          <a:xfrm>
            <a:off x="10118777" y="3051108"/>
            <a:ext cx="519156" cy="3100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575E7A-E955-498D-89DE-76CD1858D711}"/>
              </a:ext>
            </a:extLst>
          </p:cNvPr>
          <p:cNvSpPr/>
          <p:nvPr/>
        </p:nvSpPr>
        <p:spPr>
          <a:xfrm>
            <a:off x="3757128" y="313565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1" name="Oval 10">
            <a:extLst>
              <a:ext uri="{FF2B5EF4-FFF2-40B4-BE49-F238E27FC236}">
                <a16:creationId xmlns:a16="http://schemas.microsoft.com/office/drawing/2014/main" id="{CB2971C6-67DA-4665-B416-B02015EE5544}"/>
              </a:ext>
            </a:extLst>
          </p:cNvPr>
          <p:cNvSpPr/>
          <p:nvPr/>
        </p:nvSpPr>
        <p:spPr>
          <a:xfrm>
            <a:off x="8309194" y="313565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2" name="Oval 11">
            <a:extLst>
              <a:ext uri="{FF2B5EF4-FFF2-40B4-BE49-F238E27FC236}">
                <a16:creationId xmlns:a16="http://schemas.microsoft.com/office/drawing/2014/main" id="{47F39CDF-4DD0-4FAF-8FEE-BC095729AD94}"/>
              </a:ext>
            </a:extLst>
          </p:cNvPr>
          <p:cNvSpPr/>
          <p:nvPr/>
        </p:nvSpPr>
        <p:spPr>
          <a:xfrm>
            <a:off x="7978485" y="435538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33E2D4F-2DC5-447E-ACB2-90E21A6E85F3}"/>
              </a:ext>
            </a:extLst>
          </p:cNvPr>
          <p:cNvSpPr/>
          <p:nvPr/>
        </p:nvSpPr>
        <p:spPr>
          <a:xfrm>
            <a:off x="9982617" y="288946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014977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72558-F81E-4040-B780-0224FA738055}"/>
              </a:ext>
            </a:extLst>
          </p:cNvPr>
          <p:cNvPicPr/>
          <p:nvPr/>
        </p:nvPicPr>
        <p:blipFill>
          <a:blip r:embed="rId2"/>
          <a:stretch>
            <a:fillRect/>
          </a:stretch>
        </p:blipFill>
        <p:spPr>
          <a:xfrm>
            <a:off x="1449850" y="2656486"/>
            <a:ext cx="9292300" cy="2576844"/>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0FAC7AD5-82C0-4289-9866-F767CC03C12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By Project</a:t>
            </a:r>
          </a:p>
        </p:txBody>
      </p:sp>
      <p:sp>
        <p:nvSpPr>
          <p:cNvPr id="4" name="Rectangle 3">
            <a:extLst>
              <a:ext uri="{FF2B5EF4-FFF2-40B4-BE49-F238E27FC236}">
                <a16:creationId xmlns:a16="http://schemas.microsoft.com/office/drawing/2014/main" id="{EA8912CF-D756-48DE-B1AB-E5ADCF044A9B}"/>
              </a:ext>
            </a:extLst>
          </p:cNvPr>
          <p:cNvSpPr/>
          <p:nvPr/>
        </p:nvSpPr>
        <p:spPr>
          <a:xfrm>
            <a:off x="1967224" y="3361132"/>
            <a:ext cx="5778799" cy="3433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B9DBAE-CF34-4D7E-BD7F-ABE38679F10B}"/>
              </a:ext>
            </a:extLst>
          </p:cNvPr>
          <p:cNvSpPr/>
          <p:nvPr/>
        </p:nvSpPr>
        <p:spPr>
          <a:xfrm>
            <a:off x="964900" y="974012"/>
            <a:ext cx="10078238" cy="13665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All pods also have a form with Projects in the rows. To adjust the POV in this form:</a:t>
            </a:r>
          </a:p>
          <a:p>
            <a:pPr marL="342900" indent="-342900" eaLnBrk="0" fontAlgn="base" hangingPunct="0">
              <a:spcBef>
                <a:spcPct val="20000"/>
              </a:spcBef>
              <a:spcAft>
                <a:spcPct val="0"/>
              </a:spcAft>
              <a:buAutoNum type="arabicPeriod"/>
            </a:pPr>
            <a:r>
              <a:rPr lang="en-US" kern="0" dirty="0">
                <a:solidFill>
                  <a:srgbClr val="000000"/>
                </a:solidFill>
                <a:latin typeface="Arial Narrow"/>
                <a:ea typeface="ＭＳ Ｐゴシック" pitchFamily="-106" charset="-128"/>
              </a:rPr>
              <a:t>Select the Department to adjust the member via the Member Selector. </a:t>
            </a:r>
          </a:p>
          <a:p>
            <a:pPr marL="342900" indent="-342900" eaLnBrk="0" fontAlgn="base" hangingPunct="0">
              <a:spcBef>
                <a:spcPct val="20000"/>
              </a:spcBef>
              <a:spcAft>
                <a:spcPct val="0"/>
              </a:spcAft>
              <a:buAutoNum type="arabicPeriod"/>
            </a:pPr>
            <a:r>
              <a:rPr lang="en-US" kern="0" dirty="0">
                <a:solidFill>
                  <a:srgbClr val="000000"/>
                </a:solidFill>
                <a:latin typeface="Arial Narrow"/>
                <a:ea typeface="ＭＳ Ｐゴシック" pitchFamily="-106" charset="-128"/>
              </a:rPr>
              <a:t>Select the Fund to adjust the member via the Member Selector.</a:t>
            </a:r>
          </a:p>
          <a:p>
            <a:pPr marL="342900" indent="-342900" eaLnBrk="0" fontAlgn="base" hangingPunct="0">
              <a:spcBef>
                <a:spcPct val="20000"/>
              </a:spcBef>
              <a:spcAft>
                <a:spcPct val="0"/>
              </a:spcAft>
              <a:buAutoNum type="arabicPeriod"/>
            </a:pPr>
            <a:r>
              <a:rPr lang="en-US" kern="0" dirty="0">
                <a:solidFill>
                  <a:srgbClr val="000000"/>
                </a:solidFill>
                <a:latin typeface="Arial Narrow"/>
                <a:ea typeface="ＭＳ Ｐゴシック" pitchFamily="-106" charset="-128"/>
              </a:rPr>
              <a:t>Select the Program to adjust the member via the Member Selector.</a:t>
            </a:r>
            <a:endParaRPr lang="en-US" dirty="0"/>
          </a:p>
        </p:txBody>
      </p:sp>
      <p:sp>
        <p:nvSpPr>
          <p:cNvPr id="15" name="Rectangle 14">
            <a:extLst>
              <a:ext uri="{FF2B5EF4-FFF2-40B4-BE49-F238E27FC236}">
                <a16:creationId xmlns:a16="http://schemas.microsoft.com/office/drawing/2014/main" id="{074109D5-D9D7-4F91-9644-90A6F1777D30}"/>
              </a:ext>
            </a:extLst>
          </p:cNvPr>
          <p:cNvSpPr/>
          <p:nvPr/>
        </p:nvSpPr>
        <p:spPr>
          <a:xfrm>
            <a:off x="1449851" y="2779206"/>
            <a:ext cx="440496" cy="42119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7A5F4E-8135-4C86-B4A0-8526339F2533}"/>
              </a:ext>
            </a:extLst>
          </p:cNvPr>
          <p:cNvSpPr/>
          <p:nvPr/>
        </p:nvSpPr>
        <p:spPr>
          <a:xfrm>
            <a:off x="5424323" y="2798213"/>
            <a:ext cx="774253" cy="23818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01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in Annual Budgeting Process</a:t>
            </a:r>
          </a:p>
        </p:txBody>
      </p:sp>
      <p:pic>
        <p:nvPicPr>
          <p:cNvPr id="5" name="Picture 4">
            <a:extLst>
              <a:ext uri="{FF2B5EF4-FFF2-40B4-BE49-F238E27FC236}">
                <a16:creationId xmlns:a16="http://schemas.microsoft.com/office/drawing/2014/main" id="{99838788-C3A8-4DAC-8BF4-0AFAC445A44B}"/>
              </a:ext>
            </a:extLst>
          </p:cNvPr>
          <p:cNvPicPr>
            <a:picLocks noChangeAspect="1"/>
          </p:cNvPicPr>
          <p:nvPr/>
        </p:nvPicPr>
        <p:blipFill>
          <a:blip r:embed="rId3"/>
          <a:stretch>
            <a:fillRect/>
          </a:stretch>
        </p:blipFill>
        <p:spPr>
          <a:xfrm>
            <a:off x="419100" y="1905331"/>
            <a:ext cx="11248292" cy="3220584"/>
          </a:xfrm>
          <a:prstGeom prst="rect">
            <a:avLst/>
          </a:prstGeom>
        </p:spPr>
      </p:pic>
      <p:sp>
        <p:nvSpPr>
          <p:cNvPr id="11" name="Rectangle 10">
            <a:extLst>
              <a:ext uri="{FF2B5EF4-FFF2-40B4-BE49-F238E27FC236}">
                <a16:creationId xmlns:a16="http://schemas.microsoft.com/office/drawing/2014/main" id="{C503267B-16F3-4DD4-98DF-B76220B8C072}"/>
              </a:ext>
            </a:extLst>
          </p:cNvPr>
          <p:cNvSpPr/>
          <p:nvPr/>
        </p:nvSpPr>
        <p:spPr>
          <a:xfrm>
            <a:off x="344587" y="1993250"/>
            <a:ext cx="2090881" cy="1743477"/>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992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mbridges\AppData\Local\Temp\SNAGHTML1dfe6fb.PNG">
            <a:extLst>
              <a:ext uri="{FF2B5EF4-FFF2-40B4-BE49-F238E27FC236}">
                <a16:creationId xmlns:a16="http://schemas.microsoft.com/office/drawing/2014/main" id="{FEAAD0D7-9CF3-4400-9990-CCF58C143F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4147" y="2188526"/>
            <a:ext cx="8563706" cy="3456136"/>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4">
            <a:extLst>
              <a:ext uri="{FF2B5EF4-FFF2-40B4-BE49-F238E27FC236}">
                <a16:creationId xmlns:a16="http://schemas.microsoft.com/office/drawing/2014/main" id="{0FAC7AD5-82C0-4289-9866-F767CC03C12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 Input Process – [L1] – By </a:t>
            </a:r>
            <a:r>
              <a:rPr lang="en-US" sz="3600" b="0" dirty="0" err="1">
                <a:solidFill>
                  <a:srgbClr val="700000"/>
                </a:solidFill>
              </a:rPr>
              <a:t>Proj</a:t>
            </a:r>
            <a:r>
              <a:rPr lang="en-US" sz="3600" b="0" dirty="0">
                <a:solidFill>
                  <a:srgbClr val="700000"/>
                </a:solidFill>
              </a:rPr>
              <a:t>, Dept and </a:t>
            </a:r>
            <a:r>
              <a:rPr lang="en-US" sz="3600" b="0" dirty="0" err="1">
                <a:solidFill>
                  <a:srgbClr val="700000"/>
                </a:solidFill>
              </a:rPr>
              <a:t>Prgm</a:t>
            </a:r>
            <a:endParaRPr lang="en-US" sz="3600" b="0" dirty="0">
              <a:solidFill>
                <a:srgbClr val="700000"/>
              </a:solidFill>
            </a:endParaRPr>
          </a:p>
        </p:txBody>
      </p:sp>
      <p:sp>
        <p:nvSpPr>
          <p:cNvPr id="4" name="Rectangle 3">
            <a:extLst>
              <a:ext uri="{FF2B5EF4-FFF2-40B4-BE49-F238E27FC236}">
                <a16:creationId xmlns:a16="http://schemas.microsoft.com/office/drawing/2014/main" id="{EA8912CF-D756-48DE-B1AB-E5ADCF044A9B}"/>
              </a:ext>
            </a:extLst>
          </p:cNvPr>
          <p:cNvSpPr/>
          <p:nvPr/>
        </p:nvSpPr>
        <p:spPr>
          <a:xfrm>
            <a:off x="2301334" y="2776762"/>
            <a:ext cx="1620036" cy="36209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B9DBAE-CF34-4D7E-BD7F-ABE38679F10B}"/>
              </a:ext>
            </a:extLst>
          </p:cNvPr>
          <p:cNvSpPr/>
          <p:nvPr/>
        </p:nvSpPr>
        <p:spPr>
          <a:xfrm>
            <a:off x="964900" y="974012"/>
            <a:ext cx="10078238" cy="978729"/>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 the Madison pod there is an addition form By </a:t>
            </a:r>
            <a:r>
              <a:rPr lang="en-US" kern="0" dirty="0" err="1">
                <a:solidFill>
                  <a:srgbClr val="000000"/>
                </a:solidFill>
                <a:latin typeface="Arial Narrow"/>
                <a:ea typeface="ＭＳ Ｐゴシック" pitchFamily="-106" charset="-128"/>
              </a:rPr>
              <a:t>Proj</a:t>
            </a:r>
            <a:r>
              <a:rPr lang="en-US" kern="0" dirty="0">
                <a:solidFill>
                  <a:srgbClr val="000000"/>
                </a:solidFill>
                <a:latin typeface="Arial Narrow"/>
                <a:ea typeface="ＭＳ Ｐゴシック" pitchFamily="-106" charset="-128"/>
              </a:rPr>
              <a:t>, Dept and </a:t>
            </a:r>
            <a:r>
              <a:rPr lang="en-US" kern="0" dirty="0" err="1">
                <a:solidFill>
                  <a:srgbClr val="000000"/>
                </a:solidFill>
                <a:latin typeface="Arial Narrow"/>
                <a:ea typeface="ＭＳ Ｐゴシック" pitchFamily="-106" charset="-128"/>
              </a:rPr>
              <a:t>Prgm</a:t>
            </a:r>
            <a:r>
              <a:rPr lang="en-US" kern="0" dirty="0">
                <a:solidFill>
                  <a:srgbClr val="000000"/>
                </a:solidFill>
                <a:latin typeface="Arial Narrow"/>
                <a:ea typeface="ＭＳ Ｐゴシック" pitchFamily="-106" charset="-128"/>
              </a:rPr>
              <a:t> to facilitate data entry. To adjust the POV for this form. </a:t>
            </a:r>
          </a:p>
          <a:p>
            <a:pPr marL="342900" indent="-342900" eaLnBrk="0" fontAlgn="base" hangingPunct="0">
              <a:spcBef>
                <a:spcPct val="20000"/>
              </a:spcBef>
              <a:spcAft>
                <a:spcPct val="0"/>
              </a:spcAft>
              <a:buAutoNum type="arabicPeriod"/>
            </a:pPr>
            <a:r>
              <a:rPr lang="en-US" kern="0" dirty="0">
                <a:solidFill>
                  <a:srgbClr val="000000"/>
                </a:solidFill>
                <a:latin typeface="Arial Narrow"/>
                <a:ea typeface="ＭＳ Ｐゴシック" pitchFamily="-106" charset="-128"/>
              </a:rPr>
              <a:t>Select the Fund to adjust the member via the Member Selector.</a:t>
            </a:r>
          </a:p>
        </p:txBody>
      </p:sp>
      <p:sp>
        <p:nvSpPr>
          <p:cNvPr id="15" name="Rectangle 14">
            <a:extLst>
              <a:ext uri="{FF2B5EF4-FFF2-40B4-BE49-F238E27FC236}">
                <a16:creationId xmlns:a16="http://schemas.microsoft.com/office/drawing/2014/main" id="{074109D5-D9D7-4F91-9644-90A6F1777D30}"/>
              </a:ext>
            </a:extLst>
          </p:cNvPr>
          <p:cNvSpPr/>
          <p:nvPr/>
        </p:nvSpPr>
        <p:spPr>
          <a:xfrm>
            <a:off x="1814147" y="2327039"/>
            <a:ext cx="392722" cy="3433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7A5F4E-8135-4C86-B4A0-8526339F2533}"/>
              </a:ext>
            </a:extLst>
          </p:cNvPr>
          <p:cNvSpPr/>
          <p:nvPr/>
        </p:nvSpPr>
        <p:spPr>
          <a:xfrm>
            <a:off x="5922818" y="2318249"/>
            <a:ext cx="1366005" cy="2051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568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Reviewing Non Compensation Data</a:t>
            </a:r>
          </a:p>
          <a:p>
            <a:r>
              <a:rPr lang="en-US" sz="4000" dirty="0">
                <a:solidFill>
                  <a:srgbClr val="700000"/>
                </a:solidFill>
              </a:rPr>
              <a:t>	</a:t>
            </a:r>
          </a:p>
        </p:txBody>
      </p:sp>
      <p:pic>
        <p:nvPicPr>
          <p:cNvPr id="3" name="Graphic 2" descr="Checklist">
            <a:extLst>
              <a:ext uri="{FF2B5EF4-FFF2-40B4-BE49-F238E27FC236}">
                <a16:creationId xmlns:a16="http://schemas.microsoft.com/office/drawing/2014/main" id="{5380412C-4BC1-4FAE-855C-1F22D0135F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2483" y="2409092"/>
            <a:ext cx="1887415" cy="188741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110421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96CC52-1D23-4F63-B2DF-B14E5787DD87}"/>
              </a:ext>
            </a:extLst>
          </p:cNvPr>
          <p:cNvPicPr>
            <a:picLocks noChangeAspect="1"/>
          </p:cNvPicPr>
          <p:nvPr/>
        </p:nvPicPr>
        <p:blipFill>
          <a:blip r:embed="rId2"/>
          <a:stretch>
            <a:fillRect/>
          </a:stretch>
        </p:blipFill>
        <p:spPr>
          <a:xfrm>
            <a:off x="996468" y="841144"/>
            <a:ext cx="10199064" cy="3450976"/>
          </a:xfrm>
          <a:prstGeom prst="rect">
            <a:avLst/>
          </a:prstGeom>
          <a:ln>
            <a:solidFill>
              <a:schemeClr val="tx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514E2E9-0A10-48C6-BFCA-CF963F993296}"/>
              </a:ext>
            </a:extLst>
          </p:cNvPr>
          <p:cNvSpPr txBox="1"/>
          <p:nvPr/>
        </p:nvSpPr>
        <p:spPr>
          <a:xfrm>
            <a:off x="1334734" y="4524759"/>
            <a:ext cx="8490734" cy="13665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The </a:t>
            </a:r>
            <a:r>
              <a:rPr lang="en-US" b="1" kern="0" dirty="0">
                <a:solidFill>
                  <a:srgbClr val="000000"/>
                </a:solidFill>
                <a:latin typeface="Arial Narrow"/>
                <a:ea typeface="ＭＳ Ｐゴシック" pitchFamily="-106" charset="-128"/>
              </a:rPr>
              <a:t>last three tabs</a:t>
            </a:r>
            <a:r>
              <a:rPr lang="en-US" kern="0" dirty="0">
                <a:solidFill>
                  <a:srgbClr val="000000"/>
                </a:solidFill>
                <a:latin typeface="Arial Narrow"/>
                <a:ea typeface="ＭＳ Ｐゴシック" pitchFamily="-106" charset="-128"/>
              </a:rPr>
              <a:t> offer the option to conduct reviews from different perspectives: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b="1" kern="0" dirty="0">
                <a:solidFill>
                  <a:srgbClr val="000000"/>
                </a:solidFill>
                <a:latin typeface="Arial Narrow"/>
                <a:ea typeface="ＭＳ Ｐゴシック" pitchFamily="-106" charset="-128"/>
              </a:rPr>
              <a:t>Input Review</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b="1" kern="0" dirty="0">
                <a:solidFill>
                  <a:srgbClr val="000000"/>
                </a:solidFill>
                <a:latin typeface="Arial Narrow"/>
                <a:ea typeface="ＭＳ Ｐゴシック" pitchFamily="-106" charset="-128"/>
              </a:rPr>
              <a:t>Trend Review</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b="1" kern="0" dirty="0">
                <a:solidFill>
                  <a:srgbClr val="000000"/>
                </a:solidFill>
                <a:latin typeface="Arial Narrow"/>
                <a:ea typeface="ＭＳ Ｐゴシック" pitchFamily="-106" charset="-128"/>
              </a:rPr>
              <a:t>PA Review level</a:t>
            </a:r>
            <a:endParaRPr lang="en-US" kern="0" dirty="0">
              <a:solidFill>
                <a:srgbClr val="000000"/>
              </a:solidFill>
              <a:latin typeface="Arial Narrow"/>
              <a:ea typeface="ＭＳ Ｐゴシック" pitchFamily="-106" charset="-128"/>
            </a:endParaRPr>
          </a:p>
        </p:txBody>
      </p:sp>
      <p:sp>
        <p:nvSpPr>
          <p:cNvPr id="6" name="Rectangle 4">
            <a:extLst>
              <a:ext uri="{FF2B5EF4-FFF2-40B4-BE49-F238E27FC236}">
                <a16:creationId xmlns:a16="http://schemas.microsoft.com/office/drawing/2014/main" id="{E12A9945-F569-4B0F-8AE4-B144AA07A56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Non Comp Data</a:t>
            </a:r>
          </a:p>
        </p:txBody>
      </p:sp>
      <p:sp>
        <p:nvSpPr>
          <p:cNvPr id="10" name="Rectangle 9">
            <a:extLst>
              <a:ext uri="{FF2B5EF4-FFF2-40B4-BE49-F238E27FC236}">
                <a16:creationId xmlns:a16="http://schemas.microsoft.com/office/drawing/2014/main" id="{77D701E9-0E29-4DEB-9BEA-24C0534612A8}"/>
              </a:ext>
            </a:extLst>
          </p:cNvPr>
          <p:cNvSpPr/>
          <p:nvPr/>
        </p:nvSpPr>
        <p:spPr>
          <a:xfrm>
            <a:off x="7186262" y="966713"/>
            <a:ext cx="3109529" cy="33527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7184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12A9945-F569-4B0F-8AE4-B144AA07A56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Non Comp Data – Input Review</a:t>
            </a:r>
          </a:p>
        </p:txBody>
      </p:sp>
      <p:sp>
        <p:nvSpPr>
          <p:cNvPr id="11" name="TextBox 10">
            <a:extLst>
              <a:ext uri="{FF2B5EF4-FFF2-40B4-BE49-F238E27FC236}">
                <a16:creationId xmlns:a16="http://schemas.microsoft.com/office/drawing/2014/main" id="{B0B160D6-3E09-4C35-AA58-0FD6665A5EFA}"/>
              </a:ext>
            </a:extLst>
          </p:cNvPr>
          <p:cNvSpPr txBox="1"/>
          <p:nvPr/>
        </p:nvSpPr>
        <p:spPr>
          <a:xfrm>
            <a:off x="655092" y="1127884"/>
            <a:ext cx="10813009"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Once in the </a:t>
            </a:r>
            <a:r>
              <a:rPr lang="en-US" b="1" kern="0" dirty="0">
                <a:solidFill>
                  <a:srgbClr val="000000"/>
                </a:solidFill>
                <a:latin typeface="Arial Narrow"/>
                <a:ea typeface="ＭＳ Ｐゴシック" pitchFamily="-106" charset="-128"/>
              </a:rPr>
              <a:t>Input Review </a:t>
            </a:r>
            <a:r>
              <a:rPr lang="en-US" kern="0" dirty="0">
                <a:solidFill>
                  <a:srgbClr val="000000"/>
                </a:solidFill>
                <a:latin typeface="Arial Narrow"/>
                <a:ea typeface="ＭＳ Ｐゴシック" pitchFamily="-106" charset="-128"/>
              </a:rPr>
              <a:t>tab, review the Actual Data columns, and review previously entered data in Fringe Input Data process.</a:t>
            </a:r>
          </a:p>
        </p:txBody>
      </p:sp>
      <p:grpSp>
        <p:nvGrpSpPr>
          <p:cNvPr id="2" name="Group 1">
            <a:extLst>
              <a:ext uri="{FF2B5EF4-FFF2-40B4-BE49-F238E27FC236}">
                <a16:creationId xmlns:a16="http://schemas.microsoft.com/office/drawing/2014/main" id="{45B3BF14-DBED-4040-B9CE-DFA18ADD01C1}"/>
              </a:ext>
            </a:extLst>
          </p:cNvPr>
          <p:cNvGrpSpPr/>
          <p:nvPr/>
        </p:nvGrpSpPr>
        <p:grpSpPr>
          <a:xfrm>
            <a:off x="2019299" y="1921215"/>
            <a:ext cx="8153401" cy="3778224"/>
            <a:chOff x="4853355" y="2851164"/>
            <a:chExt cx="6614746" cy="2878952"/>
          </a:xfrm>
        </p:grpSpPr>
        <p:pic>
          <p:nvPicPr>
            <p:cNvPr id="7" name="Picture 6">
              <a:extLst>
                <a:ext uri="{FF2B5EF4-FFF2-40B4-BE49-F238E27FC236}">
                  <a16:creationId xmlns:a16="http://schemas.microsoft.com/office/drawing/2014/main" id="{5530D480-9505-4B3A-B31F-8785DC667527}"/>
                </a:ext>
              </a:extLst>
            </p:cNvPr>
            <p:cNvPicPr>
              <a:picLocks noChangeAspect="1"/>
            </p:cNvPicPr>
            <p:nvPr/>
          </p:nvPicPr>
          <p:blipFill>
            <a:blip r:embed="rId2"/>
            <a:stretch>
              <a:fillRect/>
            </a:stretch>
          </p:blipFill>
          <p:spPr>
            <a:xfrm>
              <a:off x="4853355" y="2851164"/>
              <a:ext cx="6614746" cy="2878952"/>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35E8C0A2-AB57-4C77-90D9-554367C20307}"/>
                </a:ext>
              </a:extLst>
            </p:cNvPr>
            <p:cNvSpPr/>
            <p:nvPr/>
          </p:nvSpPr>
          <p:spPr>
            <a:xfrm>
              <a:off x="8855637" y="2929486"/>
              <a:ext cx="685236" cy="20707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172401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AC4865-8EDA-442F-A945-581F8E2DC091}"/>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Input Review – Before Continuing</a:t>
            </a:r>
          </a:p>
        </p:txBody>
      </p:sp>
      <p:pic>
        <p:nvPicPr>
          <p:cNvPr id="2050" name="Picture 3" descr="image002">
            <a:extLst>
              <a:ext uri="{FF2B5EF4-FFF2-40B4-BE49-F238E27FC236}">
                <a16:creationId xmlns:a16="http://schemas.microsoft.com/office/drawing/2014/main" id="{39749322-104E-42BD-8E4C-505AC77C3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828"/>
          <a:stretch/>
        </p:blipFill>
        <p:spPr bwMode="auto">
          <a:xfrm>
            <a:off x="562324" y="890976"/>
            <a:ext cx="6286883" cy="274904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E0447A-07F8-4CCF-A014-7A1E57F30383}"/>
              </a:ext>
            </a:extLst>
          </p:cNvPr>
          <p:cNvSpPr txBox="1"/>
          <p:nvPr/>
        </p:nvSpPr>
        <p:spPr>
          <a:xfrm>
            <a:off x="7508630" y="1127884"/>
            <a:ext cx="4202724" cy="2031325"/>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Remember that input forms for each level will be unsuppressed for </a:t>
            </a:r>
            <a:r>
              <a:rPr lang="en-US" b="1" kern="0" dirty="0">
                <a:solidFill>
                  <a:srgbClr val="000000"/>
                </a:solidFill>
                <a:latin typeface="Arial Narrow"/>
                <a:ea typeface="ＭＳ Ｐゴシック" pitchFamily="-106" charset="-128"/>
              </a:rPr>
              <a:t>Input Review</a:t>
            </a:r>
            <a:r>
              <a:rPr lang="en-US" kern="0" dirty="0">
                <a:solidFill>
                  <a:srgbClr val="000000"/>
                </a:solidFill>
                <a:latin typeface="Arial Narrow"/>
                <a:ea typeface="ＭＳ Ｐゴシック" pitchFamily="-106" charset="-128"/>
              </a:rPr>
              <a:t>. This means that input review forms at </a:t>
            </a:r>
            <a:r>
              <a:rPr lang="en-US" b="1" kern="0" dirty="0">
                <a:solidFill>
                  <a:srgbClr val="000000"/>
                </a:solidFill>
                <a:latin typeface="Arial Narrow"/>
                <a:ea typeface="ＭＳ Ｐゴシック" pitchFamily="-106" charset="-128"/>
              </a:rPr>
              <a:t>Level 1 </a:t>
            </a:r>
            <a:r>
              <a:rPr lang="en-US" kern="0" dirty="0">
                <a:solidFill>
                  <a:srgbClr val="000000"/>
                </a:solidFill>
                <a:latin typeface="Arial Narrow"/>
                <a:ea typeface="ＭＳ Ｐゴシック" pitchFamily="-106" charset="-128"/>
              </a:rPr>
              <a:t>will just contain </a:t>
            </a:r>
            <a:r>
              <a:rPr lang="en-US" b="1" kern="0" dirty="0">
                <a:solidFill>
                  <a:srgbClr val="000000"/>
                </a:solidFill>
                <a:latin typeface="Arial Narrow"/>
                <a:ea typeface="ＭＳ Ｐゴシック" pitchFamily="-106" charset="-128"/>
              </a:rPr>
              <a:t>Level 1 accounts</a:t>
            </a:r>
            <a:r>
              <a:rPr lang="en-US" kern="0" dirty="0">
                <a:solidFill>
                  <a:srgbClr val="000000"/>
                </a:solidFill>
                <a:latin typeface="Arial Narrow"/>
                <a:ea typeface="ＭＳ Ｐゴシック" pitchFamily="-106" charset="-128"/>
              </a:rPr>
              <a:t>. </a:t>
            </a:r>
            <a:r>
              <a:rPr lang="en-US" b="1" kern="0" dirty="0">
                <a:solidFill>
                  <a:srgbClr val="000000"/>
                </a:solidFill>
                <a:latin typeface="Arial Narrow"/>
                <a:ea typeface="ＭＳ Ｐゴシック" pitchFamily="-106" charset="-128"/>
              </a:rPr>
              <a:t>Level 2</a:t>
            </a:r>
            <a:r>
              <a:rPr lang="en-US" kern="0" dirty="0">
                <a:solidFill>
                  <a:srgbClr val="000000"/>
                </a:solidFill>
                <a:latin typeface="Arial Narrow"/>
                <a:ea typeface="ＭＳ Ｐゴシック" pitchFamily="-106" charset="-128"/>
              </a:rPr>
              <a:t>, however, will have </a:t>
            </a:r>
            <a:r>
              <a:rPr lang="en-US" b="1" kern="0" dirty="0">
                <a:solidFill>
                  <a:srgbClr val="000000"/>
                </a:solidFill>
                <a:latin typeface="Arial Narrow"/>
                <a:ea typeface="ＭＳ Ｐゴシック" pitchFamily="-106" charset="-128"/>
              </a:rPr>
              <a:t>Level 1 and 2 accounts</a:t>
            </a:r>
            <a:r>
              <a:rPr lang="en-US" kern="0" dirty="0">
                <a:solidFill>
                  <a:srgbClr val="000000"/>
                </a:solidFill>
                <a:latin typeface="Arial Narrow"/>
                <a:ea typeface="ＭＳ Ｐゴシック" pitchFamily="-106" charset="-128"/>
              </a:rPr>
              <a:t>, and Input Review form at </a:t>
            </a:r>
            <a:r>
              <a:rPr lang="en-US" b="1" kern="0" dirty="0">
                <a:solidFill>
                  <a:srgbClr val="000000"/>
                </a:solidFill>
                <a:latin typeface="Arial Narrow"/>
                <a:ea typeface="ＭＳ Ｐゴシック" pitchFamily="-106" charset="-128"/>
              </a:rPr>
              <a:t>Level 3</a:t>
            </a:r>
            <a:r>
              <a:rPr lang="en-US" kern="0" dirty="0">
                <a:solidFill>
                  <a:srgbClr val="000000"/>
                </a:solidFill>
                <a:latin typeface="Arial Narrow"/>
                <a:ea typeface="ＭＳ Ｐゴシック" pitchFamily="-106" charset="-128"/>
              </a:rPr>
              <a:t> will contain </a:t>
            </a:r>
            <a:r>
              <a:rPr lang="en-US" b="1" kern="0" dirty="0">
                <a:solidFill>
                  <a:srgbClr val="000000"/>
                </a:solidFill>
                <a:latin typeface="Arial Narrow"/>
                <a:ea typeface="ＭＳ Ｐゴシック" pitchFamily="-106" charset="-128"/>
              </a:rPr>
              <a:t>Level 1, 2 and 3 accounts</a:t>
            </a:r>
            <a:r>
              <a:rPr lang="en-US" kern="0" dirty="0">
                <a:solidFill>
                  <a:srgbClr val="000000"/>
                </a:solidFill>
                <a:latin typeface="Arial Narrow"/>
                <a:ea typeface="ＭＳ Ｐゴシック" pitchFamily="-106" charset="-128"/>
              </a:rPr>
              <a:t>. </a:t>
            </a:r>
          </a:p>
        </p:txBody>
      </p:sp>
      <p:pic>
        <p:nvPicPr>
          <p:cNvPr id="2051" name="Picture 4" descr="image003">
            <a:extLst>
              <a:ext uri="{FF2B5EF4-FFF2-40B4-BE49-F238E27FC236}">
                <a16:creationId xmlns:a16="http://schemas.microsoft.com/office/drawing/2014/main" id="{B8F99EA0-59DE-4594-9913-011F878BE0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22" b="12816"/>
          <a:stretch/>
        </p:blipFill>
        <p:spPr bwMode="auto">
          <a:xfrm>
            <a:off x="562324" y="3870255"/>
            <a:ext cx="6286883" cy="228436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902DCE-CD8D-4AD5-89C3-1B9358FDA17F}"/>
              </a:ext>
            </a:extLst>
          </p:cNvPr>
          <p:cNvSpPr txBox="1"/>
          <p:nvPr/>
        </p:nvSpPr>
        <p:spPr>
          <a:xfrm>
            <a:off x="7508630" y="3870255"/>
            <a:ext cx="4202724" cy="12003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HOWEVER, the input review forms in the last section will be </a:t>
            </a:r>
            <a:r>
              <a:rPr lang="en-US" b="1" kern="0" dirty="0">
                <a:solidFill>
                  <a:srgbClr val="000000"/>
                </a:solidFill>
                <a:latin typeface="Arial Narrow"/>
                <a:ea typeface="ＭＳ Ｐゴシック" pitchFamily="-106" charset="-128"/>
              </a:rPr>
              <a:t>suppressed</a:t>
            </a:r>
            <a:r>
              <a:rPr lang="en-US" kern="0" dirty="0">
                <a:solidFill>
                  <a:srgbClr val="000000"/>
                </a:solidFill>
                <a:latin typeface="Arial Narrow"/>
                <a:ea typeface="ＭＳ Ｐゴシック" pitchFamily="-106" charset="-128"/>
              </a:rPr>
              <a:t> to only show </a:t>
            </a:r>
            <a:r>
              <a:rPr lang="en-US" b="1" kern="0" dirty="0">
                <a:solidFill>
                  <a:srgbClr val="000000"/>
                </a:solidFill>
                <a:latin typeface="Arial Narrow"/>
                <a:ea typeface="ＭＳ Ｐゴシック" pitchFamily="-106" charset="-128"/>
              </a:rPr>
              <a:t>areas that have been budgeted in or had actuals in the past</a:t>
            </a:r>
          </a:p>
        </p:txBody>
      </p:sp>
    </p:spTree>
    <p:extLst>
      <p:ext uri="{BB962C8B-B14F-4D97-AF65-F5344CB8AC3E}">
        <p14:creationId xmlns:p14="http://schemas.microsoft.com/office/powerpoint/2010/main" val="4775328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AC4865-8EDA-442F-A945-581F8E2DC091}"/>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Before Continuing – Cont..</a:t>
            </a:r>
            <a:endParaRPr lang="en-US" sz="3600" b="0" dirty="0">
              <a:solidFill>
                <a:srgbClr val="700000"/>
              </a:solidFill>
            </a:endParaRPr>
          </a:p>
        </p:txBody>
      </p:sp>
      <p:sp>
        <p:nvSpPr>
          <p:cNvPr id="6" name="TextBox 5">
            <a:extLst>
              <a:ext uri="{FF2B5EF4-FFF2-40B4-BE49-F238E27FC236}">
                <a16:creationId xmlns:a16="http://schemas.microsoft.com/office/drawing/2014/main" id="{90902DCE-CD8D-4AD5-89C3-1B9358FDA17F}"/>
              </a:ext>
            </a:extLst>
          </p:cNvPr>
          <p:cNvSpPr txBox="1"/>
          <p:nvPr/>
        </p:nvSpPr>
        <p:spPr>
          <a:xfrm>
            <a:off x="8176846" y="1068567"/>
            <a:ext cx="3402624" cy="4191917"/>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Unlike the other general input forms, Users will not be able to use the “</a:t>
            </a:r>
            <a:r>
              <a:rPr lang="en-US" b="1" kern="0" dirty="0">
                <a:solidFill>
                  <a:srgbClr val="000000"/>
                </a:solidFill>
                <a:latin typeface="Arial Narrow"/>
                <a:ea typeface="ＭＳ Ｐゴシック" pitchFamily="-106" charset="-128"/>
              </a:rPr>
              <a:t>account drop downs</a:t>
            </a:r>
            <a:r>
              <a:rPr lang="en-US" kern="0" dirty="0">
                <a:solidFill>
                  <a:srgbClr val="000000"/>
                </a:solidFill>
                <a:latin typeface="Arial Narrow"/>
                <a:ea typeface="ＭＳ Ｐゴシック" pitchFamily="-106" charset="-128"/>
              </a:rPr>
              <a:t>” or “</a:t>
            </a:r>
            <a:r>
              <a:rPr lang="en-US" b="1" kern="0" dirty="0">
                <a:solidFill>
                  <a:srgbClr val="000000"/>
                </a:solidFill>
                <a:latin typeface="Arial Narrow"/>
                <a:ea typeface="ＭＳ Ｐゴシック" pitchFamily="-106" charset="-128"/>
              </a:rPr>
              <a:t>Open Budget Accounts</a:t>
            </a:r>
            <a:r>
              <a:rPr lang="en-US" kern="0" dirty="0">
                <a:solidFill>
                  <a:srgbClr val="000000"/>
                </a:solidFill>
                <a:latin typeface="Arial Narrow"/>
                <a:ea typeface="ＭＳ Ｐゴシック" pitchFamily="-106" charset="-128"/>
              </a:rPr>
              <a:t>” in any of these forms.</a:t>
            </a:r>
          </a:p>
          <a:p>
            <a:pPr eaLnBrk="0" fontAlgn="base" hangingPunct="0">
              <a:spcBef>
                <a:spcPct val="20000"/>
              </a:spcBef>
              <a:spcAft>
                <a:spcPct val="0"/>
              </a:spcAft>
            </a:pPr>
            <a:endParaRPr lang="en-US" b="1"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When using the Account dropdown it is important to note, you are not overwriting the account already on the form. </a:t>
            </a:r>
          </a:p>
          <a:p>
            <a:pPr eaLnBrk="0" fontAlgn="base" hangingPunct="0">
              <a:spcBef>
                <a:spcPct val="20000"/>
              </a:spcBef>
              <a:spcAft>
                <a:spcPct val="0"/>
              </a:spcAft>
            </a:pPr>
            <a:endParaRPr lang="en-US" b="1"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Click Save to see the new account, plus the accounts that were already on the form. </a:t>
            </a:r>
          </a:p>
        </p:txBody>
      </p:sp>
      <p:pic>
        <p:nvPicPr>
          <p:cNvPr id="4" name="Picture 3">
            <a:extLst>
              <a:ext uri="{FF2B5EF4-FFF2-40B4-BE49-F238E27FC236}">
                <a16:creationId xmlns:a16="http://schemas.microsoft.com/office/drawing/2014/main" id="{BA6885FC-46C8-4E99-8042-2CEC2BA73871}"/>
              </a:ext>
            </a:extLst>
          </p:cNvPr>
          <p:cNvPicPr>
            <a:picLocks noChangeAspect="1"/>
          </p:cNvPicPr>
          <p:nvPr/>
        </p:nvPicPr>
        <p:blipFill>
          <a:blip r:embed="rId2"/>
          <a:stretch>
            <a:fillRect/>
          </a:stretch>
        </p:blipFill>
        <p:spPr>
          <a:xfrm>
            <a:off x="1716895" y="895068"/>
            <a:ext cx="5207268" cy="2444876"/>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A6859A2-0DCC-4E00-85C5-720BA36771F8}"/>
              </a:ext>
            </a:extLst>
          </p:cNvPr>
          <p:cNvPicPr>
            <a:picLocks noChangeAspect="1"/>
          </p:cNvPicPr>
          <p:nvPr/>
        </p:nvPicPr>
        <p:blipFill>
          <a:blip r:embed="rId3"/>
          <a:stretch>
            <a:fillRect/>
          </a:stretch>
        </p:blipFill>
        <p:spPr>
          <a:xfrm>
            <a:off x="612530" y="3995813"/>
            <a:ext cx="7415999" cy="1486485"/>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08558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2DC326D-108E-4E35-87FF-FF4DC90436BA}"/>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Non Comp Data – Input Review</a:t>
            </a:r>
          </a:p>
        </p:txBody>
      </p:sp>
      <p:pic>
        <p:nvPicPr>
          <p:cNvPr id="2" name="Picture 1">
            <a:extLst>
              <a:ext uri="{FF2B5EF4-FFF2-40B4-BE49-F238E27FC236}">
                <a16:creationId xmlns:a16="http://schemas.microsoft.com/office/drawing/2014/main" id="{82C7EEDC-2693-46D9-9A7F-0856D9FE3F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77"/>
          <a:stretch/>
        </p:blipFill>
        <p:spPr bwMode="auto">
          <a:xfrm>
            <a:off x="553248" y="1377193"/>
            <a:ext cx="6665238" cy="3871815"/>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DA6DF7-03F8-4FF5-A90B-917A34F629DF}"/>
              </a:ext>
            </a:extLst>
          </p:cNvPr>
          <p:cNvSpPr/>
          <p:nvPr/>
        </p:nvSpPr>
        <p:spPr>
          <a:xfrm>
            <a:off x="2745145" y="1995088"/>
            <a:ext cx="2242872" cy="312066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CEFCF4B0-C89F-4023-934C-EB71E0D5879D}"/>
              </a:ext>
            </a:extLst>
          </p:cNvPr>
          <p:cNvSpPr/>
          <p:nvPr/>
        </p:nvSpPr>
        <p:spPr>
          <a:xfrm>
            <a:off x="4975614" y="1995088"/>
            <a:ext cx="756971" cy="312066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8D37FAC-2C7A-42BB-9B00-B89240843F48}"/>
              </a:ext>
            </a:extLst>
          </p:cNvPr>
          <p:cNvSpPr/>
          <p:nvPr/>
        </p:nvSpPr>
        <p:spPr>
          <a:xfrm>
            <a:off x="5724766" y="1995088"/>
            <a:ext cx="756971" cy="331546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B0FEE987-EF2D-40CF-A6E3-2D24E5414598}"/>
              </a:ext>
            </a:extLst>
          </p:cNvPr>
          <p:cNvSpPr txBox="1"/>
          <p:nvPr/>
        </p:nvSpPr>
        <p:spPr>
          <a:xfrm>
            <a:off x="7532090" y="2054856"/>
            <a:ext cx="4015154" cy="1865126"/>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Confirm the Actual numbers are correct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Confirm Prior year budget amount by Major Class</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Locate your Data entered within the input forms to see how the data rolls up to the Major Class</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0" name="Oval 9">
            <a:extLst>
              <a:ext uri="{FF2B5EF4-FFF2-40B4-BE49-F238E27FC236}">
                <a16:creationId xmlns:a16="http://schemas.microsoft.com/office/drawing/2014/main" id="{E045A733-0B8A-44B0-8B9C-2F3AACB768E9}"/>
              </a:ext>
            </a:extLst>
          </p:cNvPr>
          <p:cNvSpPr/>
          <p:nvPr/>
        </p:nvSpPr>
        <p:spPr>
          <a:xfrm>
            <a:off x="5195611" y="1725144"/>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1" name="Oval 10">
            <a:extLst>
              <a:ext uri="{FF2B5EF4-FFF2-40B4-BE49-F238E27FC236}">
                <a16:creationId xmlns:a16="http://schemas.microsoft.com/office/drawing/2014/main" id="{4C31A161-38E8-4DB5-AAFE-3E0467689287}"/>
              </a:ext>
            </a:extLst>
          </p:cNvPr>
          <p:cNvSpPr/>
          <p:nvPr/>
        </p:nvSpPr>
        <p:spPr>
          <a:xfrm>
            <a:off x="6344554" y="1696974"/>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2" name="Oval 11">
            <a:extLst>
              <a:ext uri="{FF2B5EF4-FFF2-40B4-BE49-F238E27FC236}">
                <a16:creationId xmlns:a16="http://schemas.microsoft.com/office/drawing/2014/main" id="{C22319DA-22F2-4658-BF21-40B3E7C9C680}"/>
              </a:ext>
            </a:extLst>
          </p:cNvPr>
          <p:cNvSpPr/>
          <p:nvPr/>
        </p:nvSpPr>
        <p:spPr>
          <a:xfrm>
            <a:off x="2537392" y="1725144"/>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pic>
        <p:nvPicPr>
          <p:cNvPr id="14" name="Graphic 13" descr="Arrow: Straight">
            <a:extLst>
              <a:ext uri="{FF2B5EF4-FFF2-40B4-BE49-F238E27FC236}">
                <a16:creationId xmlns:a16="http://schemas.microsoft.com/office/drawing/2014/main" id="{3C12C9B3-D875-488A-B5C4-C052A76740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364130" y="3263362"/>
            <a:ext cx="914400" cy="643881"/>
          </a:xfrm>
          <a:prstGeom prst="rect">
            <a:avLst/>
          </a:prstGeom>
          <a:effectLst>
            <a:outerShdw blurRad="50800" dist="38100" dir="2700000" algn="tl" rotWithShape="0">
              <a:prstClr val="black">
                <a:alpha val="40000"/>
              </a:prstClr>
            </a:outerShdw>
          </a:effectLst>
        </p:spPr>
      </p:pic>
      <p:pic>
        <p:nvPicPr>
          <p:cNvPr id="15" name="Graphic 14" descr="Arrow: Straight">
            <a:extLst>
              <a:ext uri="{FF2B5EF4-FFF2-40B4-BE49-F238E27FC236}">
                <a16:creationId xmlns:a16="http://schemas.microsoft.com/office/drawing/2014/main" id="{62831C19-60C0-42EB-94AB-CA702AE2C3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375184" y="3993255"/>
            <a:ext cx="914400" cy="643881"/>
          </a:xfrm>
          <a:prstGeom prst="rect">
            <a:avLst/>
          </a:prstGeom>
          <a:effectLst>
            <a:outerShdw blurRad="50800" dist="38100" dir="2700000" algn="tl" rotWithShape="0">
              <a:prstClr val="black">
                <a:alpha val="40000"/>
              </a:prstClr>
            </a:outerShdw>
          </a:effectLst>
        </p:spPr>
      </p:pic>
      <p:pic>
        <p:nvPicPr>
          <p:cNvPr id="21" name="Graphic 20" descr="Arrow: Straight">
            <a:extLst>
              <a:ext uri="{FF2B5EF4-FFF2-40B4-BE49-F238E27FC236}">
                <a16:creationId xmlns:a16="http://schemas.microsoft.com/office/drawing/2014/main" id="{D96F8B52-3810-4795-9A63-BE0ACF0603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247643" y="4793807"/>
            <a:ext cx="914400" cy="6438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71693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FEE987-EF2D-40CF-A6E3-2D24E5414598}"/>
              </a:ext>
            </a:extLst>
          </p:cNvPr>
          <p:cNvSpPr txBox="1"/>
          <p:nvPr/>
        </p:nvSpPr>
        <p:spPr>
          <a:xfrm>
            <a:off x="1022358" y="5070402"/>
            <a:ext cx="6881925" cy="701731"/>
          </a:xfrm>
          <a:prstGeom prst="rect">
            <a:avLst/>
          </a:prstGeom>
        </p:spPr>
        <p:txBody>
          <a:bodyPr vert="horz" wrap="square" rtlCol="0">
            <a:spAutoFit/>
          </a:bodyPr>
          <a:lstStyle/>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Make a change to any data within an editable cell</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Save data.</a:t>
            </a:r>
          </a:p>
        </p:txBody>
      </p:sp>
      <p:pic>
        <p:nvPicPr>
          <p:cNvPr id="17" name="Picture 16">
            <a:extLst>
              <a:ext uri="{FF2B5EF4-FFF2-40B4-BE49-F238E27FC236}">
                <a16:creationId xmlns:a16="http://schemas.microsoft.com/office/drawing/2014/main" id="{74A6E314-952D-4DD4-95ED-9B1A5A22A7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20" y="870437"/>
            <a:ext cx="10233494" cy="4044461"/>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4BBB4735-0D80-4484-8EF3-202772B2E823}"/>
              </a:ext>
            </a:extLst>
          </p:cNvPr>
          <p:cNvSpPr/>
          <p:nvPr/>
        </p:nvSpPr>
        <p:spPr>
          <a:xfrm>
            <a:off x="6427177" y="3868269"/>
            <a:ext cx="2523392" cy="26961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97356763-9E85-4F40-97EE-DAA798686E1B}"/>
              </a:ext>
            </a:extLst>
          </p:cNvPr>
          <p:cNvSpPr/>
          <p:nvPr/>
        </p:nvSpPr>
        <p:spPr>
          <a:xfrm>
            <a:off x="6365631" y="4270970"/>
            <a:ext cx="2719900" cy="26961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C22319DA-22F2-4658-BF21-40B3E7C9C680}"/>
              </a:ext>
            </a:extLst>
          </p:cNvPr>
          <p:cNvSpPr/>
          <p:nvPr/>
        </p:nvSpPr>
        <p:spPr>
          <a:xfrm>
            <a:off x="6197112" y="3572447"/>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0" name="Oval 9">
            <a:extLst>
              <a:ext uri="{FF2B5EF4-FFF2-40B4-BE49-F238E27FC236}">
                <a16:creationId xmlns:a16="http://schemas.microsoft.com/office/drawing/2014/main" id="{E045A733-0B8A-44B0-8B9C-2F3AACB768E9}"/>
              </a:ext>
            </a:extLst>
          </p:cNvPr>
          <p:cNvSpPr/>
          <p:nvPr/>
        </p:nvSpPr>
        <p:spPr>
          <a:xfrm>
            <a:off x="10236698" y="1444952"/>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8" name="Rectangle 4">
            <a:extLst>
              <a:ext uri="{FF2B5EF4-FFF2-40B4-BE49-F238E27FC236}">
                <a16:creationId xmlns:a16="http://schemas.microsoft.com/office/drawing/2014/main" id="{728AB919-6FF7-40C9-91EB-AD0BC15F914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Non Comp Data – Input Review</a:t>
            </a:r>
          </a:p>
        </p:txBody>
      </p:sp>
    </p:spTree>
    <p:extLst>
      <p:ext uri="{BB962C8B-B14F-4D97-AF65-F5344CB8AC3E}">
        <p14:creationId xmlns:p14="http://schemas.microsoft.com/office/powerpoint/2010/main" val="34106009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5956F-D39E-437C-94A6-816E752EFB41}"/>
              </a:ext>
            </a:extLst>
          </p:cNvPr>
          <p:cNvPicPr>
            <a:picLocks noChangeAspect="1"/>
          </p:cNvPicPr>
          <p:nvPr/>
        </p:nvPicPr>
        <p:blipFill>
          <a:blip r:embed="rId2"/>
          <a:stretch>
            <a:fillRect/>
          </a:stretch>
        </p:blipFill>
        <p:spPr>
          <a:xfrm>
            <a:off x="1198028" y="1712665"/>
            <a:ext cx="9479419" cy="3826484"/>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4">
            <a:extLst>
              <a:ext uri="{FF2B5EF4-FFF2-40B4-BE49-F238E27FC236}">
                <a16:creationId xmlns:a16="http://schemas.microsoft.com/office/drawing/2014/main" id="{CA58A9E1-7168-4856-BC66-D3252C7A7BF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Non Comp Data – Trend Review</a:t>
            </a:r>
          </a:p>
        </p:txBody>
      </p:sp>
      <p:sp>
        <p:nvSpPr>
          <p:cNvPr id="4" name="Rectangle 3">
            <a:extLst>
              <a:ext uri="{FF2B5EF4-FFF2-40B4-BE49-F238E27FC236}">
                <a16:creationId xmlns:a16="http://schemas.microsoft.com/office/drawing/2014/main" id="{409D27CB-088A-4804-95C5-4C4CAD3839FA}"/>
              </a:ext>
            </a:extLst>
          </p:cNvPr>
          <p:cNvSpPr/>
          <p:nvPr/>
        </p:nvSpPr>
        <p:spPr>
          <a:xfrm>
            <a:off x="6636239" y="1789428"/>
            <a:ext cx="1083407" cy="27172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5B50CD79-9ED6-4497-A633-A7077477BF0A}"/>
              </a:ext>
            </a:extLst>
          </p:cNvPr>
          <p:cNvSpPr/>
          <p:nvPr/>
        </p:nvSpPr>
        <p:spPr>
          <a:xfrm>
            <a:off x="1256119" y="1996688"/>
            <a:ext cx="3069695" cy="27172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F9C92E16-70D6-4213-B297-30F82794F767}"/>
              </a:ext>
            </a:extLst>
          </p:cNvPr>
          <p:cNvSpPr txBox="1"/>
          <p:nvPr/>
        </p:nvSpPr>
        <p:spPr>
          <a:xfrm>
            <a:off x="655092" y="1127884"/>
            <a:ext cx="10813009"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To conduct a </a:t>
            </a:r>
            <a:r>
              <a:rPr lang="en-US" b="1" kern="0" dirty="0">
                <a:solidFill>
                  <a:srgbClr val="000000"/>
                </a:solidFill>
                <a:latin typeface="Arial Narrow"/>
                <a:ea typeface="ＭＳ Ｐゴシック" pitchFamily="-106" charset="-128"/>
              </a:rPr>
              <a:t>Trend Review</a:t>
            </a:r>
            <a:r>
              <a:rPr lang="en-US" kern="0" dirty="0">
                <a:solidFill>
                  <a:srgbClr val="000000"/>
                </a:solidFill>
                <a:latin typeface="Arial Narrow"/>
                <a:ea typeface="ＭＳ Ｐゴシック" pitchFamily="-106" charset="-128"/>
              </a:rPr>
              <a:t>, once in the Consolidated Review tab, click on the </a:t>
            </a:r>
            <a:r>
              <a:rPr lang="en-US" b="1" kern="0" dirty="0">
                <a:solidFill>
                  <a:srgbClr val="000000"/>
                </a:solidFill>
                <a:latin typeface="Arial Narrow"/>
                <a:ea typeface="ＭＳ Ｐゴシック" pitchFamily="-106" charset="-128"/>
              </a:rPr>
              <a:t>Trend Review</a:t>
            </a:r>
            <a:r>
              <a:rPr lang="en-US" kern="0" dirty="0">
                <a:solidFill>
                  <a:srgbClr val="000000"/>
                </a:solidFill>
                <a:latin typeface="Arial Narrow"/>
                <a:ea typeface="ＭＳ Ｐゴシック" pitchFamily="-106" charset="-128"/>
              </a:rPr>
              <a:t> tab.  </a:t>
            </a:r>
            <a:r>
              <a:rPr lang="en-US" b="1" kern="0" dirty="0">
                <a:solidFill>
                  <a:srgbClr val="000000"/>
                </a:solidFill>
                <a:latin typeface="Arial Narrow"/>
                <a:ea typeface="ＭＳ Ｐゴシック" pitchFamily="-106" charset="-128"/>
              </a:rPr>
              <a:t> </a:t>
            </a:r>
          </a:p>
        </p:txBody>
      </p:sp>
    </p:spTree>
    <p:extLst>
      <p:ext uri="{BB962C8B-B14F-4D97-AF65-F5344CB8AC3E}">
        <p14:creationId xmlns:p14="http://schemas.microsoft.com/office/powerpoint/2010/main" val="22035928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CA58A9E1-7168-4856-BC66-D3252C7A7BF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Non Comp Data – Trend Review</a:t>
            </a:r>
          </a:p>
        </p:txBody>
      </p:sp>
      <p:pic>
        <p:nvPicPr>
          <p:cNvPr id="2" name="Picture 1">
            <a:extLst>
              <a:ext uri="{FF2B5EF4-FFF2-40B4-BE49-F238E27FC236}">
                <a16:creationId xmlns:a16="http://schemas.microsoft.com/office/drawing/2014/main" id="{EC45956F-D39E-437C-94A6-816E752EFB41}"/>
              </a:ext>
            </a:extLst>
          </p:cNvPr>
          <p:cNvPicPr>
            <a:picLocks noChangeAspect="1"/>
          </p:cNvPicPr>
          <p:nvPr/>
        </p:nvPicPr>
        <p:blipFill>
          <a:blip r:embed="rId2"/>
          <a:stretch>
            <a:fillRect/>
          </a:stretch>
        </p:blipFill>
        <p:spPr>
          <a:xfrm>
            <a:off x="1523345" y="1603681"/>
            <a:ext cx="8860372" cy="3390350"/>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409D27CB-088A-4804-95C5-4C4CAD3839FA}"/>
              </a:ext>
            </a:extLst>
          </p:cNvPr>
          <p:cNvSpPr/>
          <p:nvPr/>
        </p:nvSpPr>
        <p:spPr>
          <a:xfrm>
            <a:off x="6606417" y="1671695"/>
            <a:ext cx="1012656" cy="24075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5B50CD79-9ED6-4497-A633-A7077477BF0A}"/>
              </a:ext>
            </a:extLst>
          </p:cNvPr>
          <p:cNvSpPr/>
          <p:nvPr/>
        </p:nvSpPr>
        <p:spPr>
          <a:xfrm>
            <a:off x="1577642" y="1855332"/>
            <a:ext cx="2869231" cy="24075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F9C92E16-70D6-4213-B297-30F82794F767}"/>
              </a:ext>
            </a:extLst>
          </p:cNvPr>
          <p:cNvSpPr txBox="1"/>
          <p:nvPr/>
        </p:nvSpPr>
        <p:spPr>
          <a:xfrm>
            <a:off x="655092" y="1127884"/>
            <a:ext cx="10813009" cy="36933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To conduct a </a:t>
            </a:r>
            <a:r>
              <a:rPr lang="en-US" b="1" kern="0" dirty="0">
                <a:solidFill>
                  <a:srgbClr val="000000"/>
                </a:solidFill>
                <a:latin typeface="Arial Narrow"/>
                <a:ea typeface="ＭＳ Ｐゴシック" pitchFamily="-106" charset="-128"/>
              </a:rPr>
              <a:t>Trend Review</a:t>
            </a:r>
            <a:r>
              <a:rPr lang="en-US" kern="0" dirty="0">
                <a:solidFill>
                  <a:srgbClr val="000000"/>
                </a:solidFill>
                <a:latin typeface="Arial Narrow"/>
                <a:ea typeface="ＭＳ Ｐゴシック" pitchFamily="-106" charset="-128"/>
              </a:rPr>
              <a:t>, once in the Consolidated Review tab, click on the </a:t>
            </a:r>
            <a:r>
              <a:rPr lang="en-US" b="1" kern="0" dirty="0">
                <a:solidFill>
                  <a:srgbClr val="000000"/>
                </a:solidFill>
                <a:latin typeface="Arial Narrow"/>
                <a:ea typeface="ＭＳ Ｐゴシック" pitchFamily="-106" charset="-128"/>
              </a:rPr>
              <a:t>Trend Review</a:t>
            </a:r>
            <a:r>
              <a:rPr lang="en-US" kern="0" dirty="0">
                <a:solidFill>
                  <a:srgbClr val="000000"/>
                </a:solidFill>
                <a:latin typeface="Arial Narrow"/>
                <a:ea typeface="ＭＳ Ｐゴシック" pitchFamily="-106" charset="-128"/>
              </a:rPr>
              <a:t> tab.   </a:t>
            </a:r>
            <a:r>
              <a:rPr lang="en-US" b="1" kern="0" dirty="0">
                <a:solidFill>
                  <a:srgbClr val="000000"/>
                </a:solidFill>
                <a:latin typeface="Arial Narrow"/>
                <a:ea typeface="ＭＳ Ｐゴシック" pitchFamily="-106" charset="-128"/>
              </a:rPr>
              <a:t> </a:t>
            </a:r>
          </a:p>
        </p:txBody>
      </p:sp>
      <p:grpSp>
        <p:nvGrpSpPr>
          <p:cNvPr id="11" name="Group 10">
            <a:extLst>
              <a:ext uri="{FF2B5EF4-FFF2-40B4-BE49-F238E27FC236}">
                <a16:creationId xmlns:a16="http://schemas.microsoft.com/office/drawing/2014/main" id="{CDF74A60-9EF8-4C24-8BC3-BAF6A86415AF}"/>
              </a:ext>
            </a:extLst>
          </p:cNvPr>
          <p:cNvGrpSpPr/>
          <p:nvPr/>
        </p:nvGrpSpPr>
        <p:grpSpPr>
          <a:xfrm>
            <a:off x="5884590" y="5254319"/>
            <a:ext cx="5457489" cy="560614"/>
            <a:chOff x="3224786" y="5254319"/>
            <a:chExt cx="5457489" cy="560614"/>
          </a:xfrm>
        </p:grpSpPr>
        <p:pic>
          <p:nvPicPr>
            <p:cNvPr id="8" name="Picture 7">
              <a:extLst>
                <a:ext uri="{FF2B5EF4-FFF2-40B4-BE49-F238E27FC236}">
                  <a16:creationId xmlns:a16="http://schemas.microsoft.com/office/drawing/2014/main" id="{30F9408D-64F3-44BD-A24A-94AEED0D7A9E}"/>
                </a:ext>
              </a:extLst>
            </p:cNvPr>
            <p:cNvPicPr>
              <a:picLocks noChangeAspect="1"/>
            </p:cNvPicPr>
            <p:nvPr/>
          </p:nvPicPr>
          <p:blipFill>
            <a:blip r:embed="rId3"/>
            <a:stretch>
              <a:fillRect/>
            </a:stretch>
          </p:blipFill>
          <p:spPr>
            <a:xfrm>
              <a:off x="3224786" y="5254319"/>
              <a:ext cx="5457489" cy="560614"/>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7860848E-07C7-4F49-B3F8-0691D29EE2B2}"/>
                </a:ext>
              </a:extLst>
            </p:cNvPr>
            <p:cNvSpPr/>
            <p:nvPr/>
          </p:nvSpPr>
          <p:spPr>
            <a:xfrm>
              <a:off x="3288323" y="5565126"/>
              <a:ext cx="2593731" cy="2322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F0969A78-F78A-4F35-A33F-776290531CDC}"/>
                </a:ext>
              </a:extLst>
            </p:cNvPr>
            <p:cNvSpPr/>
            <p:nvPr/>
          </p:nvSpPr>
          <p:spPr>
            <a:xfrm>
              <a:off x="7227277" y="5566889"/>
              <a:ext cx="202223" cy="2111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Rectangle 11">
            <a:extLst>
              <a:ext uri="{FF2B5EF4-FFF2-40B4-BE49-F238E27FC236}">
                <a16:creationId xmlns:a16="http://schemas.microsoft.com/office/drawing/2014/main" id="{34BA6288-C75E-4D17-A187-5691C79C844E}"/>
              </a:ext>
            </a:extLst>
          </p:cNvPr>
          <p:cNvSpPr/>
          <p:nvPr/>
        </p:nvSpPr>
        <p:spPr>
          <a:xfrm>
            <a:off x="1600201" y="5210780"/>
            <a:ext cx="3932112" cy="923330"/>
          </a:xfrm>
          <a:prstGeom prst="rect">
            <a:avLst/>
          </a:prstGeom>
        </p:spPr>
        <p:txBody>
          <a:bodyPr wrap="square">
            <a:spAutoFit/>
          </a:bodyPr>
          <a:lstStyle/>
          <a:p>
            <a:r>
              <a:rPr lang="en-US" kern="0" dirty="0">
                <a:solidFill>
                  <a:srgbClr val="000000"/>
                </a:solidFill>
                <a:highlight>
                  <a:srgbClr val="FFFF00"/>
                </a:highlight>
                <a:latin typeface="Arial Narrow"/>
                <a:ea typeface="ＭＳ Ｐゴシック" pitchFamily="-106" charset="-128"/>
              </a:rPr>
              <a:t>For this example, select a Department, Fund and Project from the Point of View or Pencil edit section. </a:t>
            </a:r>
            <a:endParaRPr lang="en-US" dirty="0">
              <a:highlight>
                <a:srgbClr val="FFFF00"/>
              </a:highlight>
            </a:endParaRPr>
          </a:p>
        </p:txBody>
      </p:sp>
      <p:pic>
        <p:nvPicPr>
          <p:cNvPr id="13" name="Graphic 12" descr="Information">
            <a:extLst>
              <a:ext uri="{FF2B5EF4-FFF2-40B4-BE49-F238E27FC236}">
                <a16:creationId xmlns:a16="http://schemas.microsoft.com/office/drawing/2014/main" id="{B7176A2D-EB0E-49DA-A989-3FBD36AF62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429" y="5364869"/>
            <a:ext cx="558772" cy="558772"/>
          </a:xfrm>
          <a:prstGeom prst="rect">
            <a:avLst/>
          </a:prstGeom>
        </p:spPr>
      </p:pic>
    </p:spTree>
    <p:extLst>
      <p:ext uri="{BB962C8B-B14F-4D97-AF65-F5344CB8AC3E}">
        <p14:creationId xmlns:p14="http://schemas.microsoft.com/office/powerpoint/2010/main" val="285796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E3C7E565-45F1-400A-9109-FAE4FEA9D9E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Accessing PlanUW</a:t>
            </a:r>
          </a:p>
        </p:txBody>
      </p:sp>
      <p:sp>
        <p:nvSpPr>
          <p:cNvPr id="18" name="TextBox 17">
            <a:extLst>
              <a:ext uri="{FF2B5EF4-FFF2-40B4-BE49-F238E27FC236}">
                <a16:creationId xmlns:a16="http://schemas.microsoft.com/office/drawing/2014/main" id="{10D23480-BBE4-475F-A5D2-27E0E9E28C62}"/>
              </a:ext>
            </a:extLst>
          </p:cNvPr>
          <p:cNvSpPr txBox="1"/>
          <p:nvPr/>
        </p:nvSpPr>
        <p:spPr>
          <a:xfrm>
            <a:off x="685800" y="813521"/>
            <a:ext cx="108204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000" kern="0" dirty="0">
                <a:solidFill>
                  <a:srgbClr val="000000"/>
                </a:solidFill>
                <a:latin typeface="Arial Narrow"/>
                <a:ea typeface="ＭＳ Ｐゴシック" pitchFamily="-106" charset="-128"/>
              </a:rPr>
              <a:t>PlanUW is a cloud-based and can be accessed via any computer with internet access.  </a:t>
            </a:r>
            <a:endPar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9" name="TextBox 18">
            <a:extLst>
              <a:ext uri="{FF2B5EF4-FFF2-40B4-BE49-F238E27FC236}">
                <a16:creationId xmlns:a16="http://schemas.microsoft.com/office/drawing/2014/main" id="{285FCC17-9424-4776-A821-C916C8C58ED4}"/>
              </a:ext>
            </a:extLst>
          </p:cNvPr>
          <p:cNvSpPr txBox="1"/>
          <p:nvPr/>
        </p:nvSpPr>
        <p:spPr>
          <a:xfrm>
            <a:off x="685800" y="1213631"/>
            <a:ext cx="108204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PlanUW is supported by any browser. Out of the browsers shown, we recommend Mozilla Firefox:</a:t>
            </a:r>
            <a:endParaRPr lang="en-US" sz="2000" kern="0" dirty="0">
              <a:solidFill>
                <a:srgbClr val="000000"/>
              </a:solidFill>
              <a:latin typeface="Arial Narrow"/>
              <a:ea typeface="ＭＳ Ｐゴシック" pitchFamily="-106" charset="-128"/>
            </a:endParaRPr>
          </a:p>
        </p:txBody>
      </p:sp>
      <p:grpSp>
        <p:nvGrpSpPr>
          <p:cNvPr id="7" name="Group 6">
            <a:extLst>
              <a:ext uri="{FF2B5EF4-FFF2-40B4-BE49-F238E27FC236}">
                <a16:creationId xmlns:a16="http://schemas.microsoft.com/office/drawing/2014/main" id="{BEEF80EF-2066-4A37-842B-AC39C41F46E9}"/>
              </a:ext>
            </a:extLst>
          </p:cNvPr>
          <p:cNvGrpSpPr/>
          <p:nvPr/>
        </p:nvGrpSpPr>
        <p:grpSpPr>
          <a:xfrm>
            <a:off x="3119722" y="2453726"/>
            <a:ext cx="1605555" cy="2089494"/>
            <a:chOff x="3076865" y="2453726"/>
            <a:chExt cx="1605555" cy="2089494"/>
          </a:xfrm>
        </p:grpSpPr>
        <p:pic>
          <p:nvPicPr>
            <p:cNvPr id="2064" name="Picture 16" descr="Image result for internet explorer icon">
              <a:extLst>
                <a:ext uri="{FF2B5EF4-FFF2-40B4-BE49-F238E27FC236}">
                  <a16:creationId xmlns:a16="http://schemas.microsoft.com/office/drawing/2014/main" id="{315FDFAB-F9C0-41F6-93B4-52A9E1998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894" y="2453726"/>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DE99391-1BEA-420D-A069-BA2D7ACA8ED4}"/>
                </a:ext>
              </a:extLst>
            </p:cNvPr>
            <p:cNvSpPr txBox="1"/>
            <p:nvPr/>
          </p:nvSpPr>
          <p:spPr>
            <a:xfrm>
              <a:off x="3076865" y="3841489"/>
              <a:ext cx="1605555"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Internet Explorer</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v.11.x</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grpSp>
      <p:grpSp>
        <p:nvGrpSpPr>
          <p:cNvPr id="3" name="Group 2">
            <a:extLst>
              <a:ext uri="{FF2B5EF4-FFF2-40B4-BE49-F238E27FC236}">
                <a16:creationId xmlns:a16="http://schemas.microsoft.com/office/drawing/2014/main" id="{40B3D084-63C1-4ECF-BE41-EDF33E6E06F9}"/>
              </a:ext>
            </a:extLst>
          </p:cNvPr>
          <p:cNvGrpSpPr/>
          <p:nvPr/>
        </p:nvGrpSpPr>
        <p:grpSpPr>
          <a:xfrm>
            <a:off x="7622043" y="2346454"/>
            <a:ext cx="1548706" cy="2196766"/>
            <a:chOff x="6359768" y="2346454"/>
            <a:chExt cx="1548706" cy="2196766"/>
          </a:xfrm>
        </p:grpSpPr>
        <p:pic>
          <p:nvPicPr>
            <p:cNvPr id="24" name="Picture 23">
              <a:extLst>
                <a:ext uri="{FF2B5EF4-FFF2-40B4-BE49-F238E27FC236}">
                  <a16:creationId xmlns:a16="http://schemas.microsoft.com/office/drawing/2014/main" id="{A56F6978-7D12-4E19-8EA1-C91355D29294}"/>
                </a:ext>
              </a:extLst>
            </p:cNvPr>
            <p:cNvPicPr>
              <a:picLocks noChangeAspect="1"/>
            </p:cNvPicPr>
            <p:nvPr/>
          </p:nvPicPr>
          <p:blipFill>
            <a:blip r:embed="rId5"/>
            <a:stretch>
              <a:fillRect/>
            </a:stretch>
          </p:blipFill>
          <p:spPr>
            <a:xfrm>
              <a:off x="6392669" y="2346454"/>
              <a:ext cx="1515805" cy="1403092"/>
            </a:xfrm>
            <a:prstGeom prst="rect">
              <a:avLst/>
            </a:prstGeom>
          </p:spPr>
        </p:pic>
        <p:sp>
          <p:nvSpPr>
            <p:cNvPr id="30" name="TextBox 29">
              <a:extLst>
                <a:ext uri="{FF2B5EF4-FFF2-40B4-BE49-F238E27FC236}">
                  <a16:creationId xmlns:a16="http://schemas.microsoft.com/office/drawing/2014/main" id="{766058B0-5EC4-4ED3-9EAD-076C1822EC8C}"/>
                </a:ext>
              </a:extLst>
            </p:cNvPr>
            <p:cNvSpPr txBox="1"/>
            <p:nvPr/>
          </p:nvSpPr>
          <p:spPr>
            <a:xfrm>
              <a:off x="6359768" y="3841489"/>
              <a:ext cx="1537491"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Google Chrome</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v.42</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grpSp>
      <p:grpSp>
        <p:nvGrpSpPr>
          <p:cNvPr id="2" name="Group 1">
            <a:extLst>
              <a:ext uri="{FF2B5EF4-FFF2-40B4-BE49-F238E27FC236}">
                <a16:creationId xmlns:a16="http://schemas.microsoft.com/office/drawing/2014/main" id="{251529A0-5FF7-4881-A1BA-5C5E338241EE}"/>
              </a:ext>
            </a:extLst>
          </p:cNvPr>
          <p:cNvGrpSpPr/>
          <p:nvPr/>
        </p:nvGrpSpPr>
        <p:grpSpPr>
          <a:xfrm>
            <a:off x="9723193" y="2309670"/>
            <a:ext cx="1661748" cy="2201820"/>
            <a:chOff x="9296396" y="2286000"/>
            <a:chExt cx="1661748" cy="2201820"/>
          </a:xfrm>
        </p:grpSpPr>
        <p:pic>
          <p:nvPicPr>
            <p:cNvPr id="2072" name="Picture 24" descr="Image result for safari icon">
              <a:extLst>
                <a:ext uri="{FF2B5EF4-FFF2-40B4-BE49-F238E27FC236}">
                  <a16:creationId xmlns:a16="http://schemas.microsoft.com/office/drawing/2014/main" id="{61316D32-1E9D-4F1B-BD70-4953A25351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6400" y="22860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7BDBE5B-186E-470F-AF37-EFDD04B9EE78}"/>
                </a:ext>
              </a:extLst>
            </p:cNvPr>
            <p:cNvSpPr txBox="1"/>
            <p:nvPr/>
          </p:nvSpPr>
          <p:spPr>
            <a:xfrm>
              <a:off x="9296396" y="3841489"/>
              <a:ext cx="1661748" cy="646331"/>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Apple Safari v.8.x and v.7.x </a:t>
              </a:r>
            </a:p>
          </p:txBody>
        </p:sp>
      </p:grpSp>
      <p:sp>
        <p:nvSpPr>
          <p:cNvPr id="32" name="TextBox 31">
            <a:extLst>
              <a:ext uri="{FF2B5EF4-FFF2-40B4-BE49-F238E27FC236}">
                <a16:creationId xmlns:a16="http://schemas.microsoft.com/office/drawing/2014/main" id="{483A4EC0-A514-4E0D-89B1-E9EA8818D03E}"/>
              </a:ext>
            </a:extLst>
          </p:cNvPr>
          <p:cNvSpPr txBox="1"/>
          <p:nvPr/>
        </p:nvSpPr>
        <p:spPr>
          <a:xfrm>
            <a:off x="5494405" y="4910244"/>
            <a:ext cx="48768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                  Firefox is the recommended browser</a:t>
            </a:r>
            <a:endParaRPr lang="en-US" sz="2000" kern="0" dirty="0">
              <a:solidFill>
                <a:srgbClr val="000000"/>
              </a:solidFill>
              <a:latin typeface="Arial Narrow"/>
              <a:ea typeface="ＭＳ Ｐゴシック" pitchFamily="-106" charset="-128"/>
            </a:endParaRPr>
          </a:p>
        </p:txBody>
      </p:sp>
      <p:pic>
        <p:nvPicPr>
          <p:cNvPr id="33" name="Graphic 32" descr="Information">
            <a:extLst>
              <a:ext uri="{FF2B5EF4-FFF2-40B4-BE49-F238E27FC236}">
                <a16:creationId xmlns:a16="http://schemas.microsoft.com/office/drawing/2014/main" id="{8E085351-AB2D-416B-A230-CEBA950A07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1128" y="4830913"/>
            <a:ext cx="558772" cy="558772"/>
          </a:xfrm>
          <a:prstGeom prst="rect">
            <a:avLst/>
          </a:prstGeom>
        </p:spPr>
      </p:pic>
      <p:pic>
        <p:nvPicPr>
          <p:cNvPr id="2066" name="Picture 18" descr="Image result for mozilla firefox icon">
            <a:extLst>
              <a:ext uri="{FF2B5EF4-FFF2-40B4-BE49-F238E27FC236}">
                <a16:creationId xmlns:a16="http://schemas.microsoft.com/office/drawing/2014/main" id="{D4D9ECCD-4468-4BE9-8986-6F61C33207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6433" y="2453726"/>
            <a:ext cx="1202875" cy="124197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5CE334B-DB69-4771-BEB1-13FD786B6EE8}"/>
              </a:ext>
            </a:extLst>
          </p:cNvPr>
          <p:cNvSpPr txBox="1"/>
          <p:nvPr/>
        </p:nvSpPr>
        <p:spPr>
          <a:xfrm>
            <a:off x="5494405" y="3841489"/>
            <a:ext cx="1424352"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Mozilla Firefox</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v.38+ </a:t>
            </a:r>
          </a:p>
        </p:txBody>
      </p:sp>
      <p:grpSp>
        <p:nvGrpSpPr>
          <p:cNvPr id="6" name="Group 5">
            <a:extLst>
              <a:ext uri="{FF2B5EF4-FFF2-40B4-BE49-F238E27FC236}">
                <a16:creationId xmlns:a16="http://schemas.microsoft.com/office/drawing/2014/main" id="{C3B2BC51-E719-4D0C-BD10-2FAB186A70FD}"/>
              </a:ext>
            </a:extLst>
          </p:cNvPr>
          <p:cNvGrpSpPr/>
          <p:nvPr/>
        </p:nvGrpSpPr>
        <p:grpSpPr>
          <a:xfrm>
            <a:off x="961723" y="2633377"/>
            <a:ext cx="1605555" cy="1909843"/>
            <a:chOff x="961723" y="2633377"/>
            <a:chExt cx="1605555" cy="1909843"/>
          </a:xfrm>
        </p:grpSpPr>
        <p:pic>
          <p:nvPicPr>
            <p:cNvPr id="1026" name="Picture 2" descr="Image result for microsoft edge">
              <a:extLst>
                <a:ext uri="{FF2B5EF4-FFF2-40B4-BE49-F238E27FC236}">
                  <a16:creationId xmlns:a16="http://schemas.microsoft.com/office/drawing/2014/main" id="{B2D817EE-6351-498D-9D37-26BE1B7E51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73454" y="2633377"/>
              <a:ext cx="995928" cy="106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BC6EF03-D810-4E18-A674-2F1F03512ED5}"/>
                </a:ext>
              </a:extLst>
            </p:cNvPr>
            <p:cNvSpPr txBox="1"/>
            <p:nvPr/>
          </p:nvSpPr>
          <p:spPr>
            <a:xfrm>
              <a:off x="961723" y="3841489"/>
              <a:ext cx="1605555" cy="701731"/>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Microsoft Edge</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v.12</a:t>
              </a:r>
            </a:p>
          </p:txBody>
        </p:sp>
      </p:grpSp>
      <p:sp>
        <p:nvSpPr>
          <p:cNvPr id="22" name="Rectangle 21">
            <a:extLst>
              <a:ext uri="{FF2B5EF4-FFF2-40B4-BE49-F238E27FC236}">
                <a16:creationId xmlns:a16="http://schemas.microsoft.com/office/drawing/2014/main" id="{5D604469-9AC3-4EEA-BA14-181D42BF53D4}"/>
              </a:ext>
            </a:extLst>
          </p:cNvPr>
          <p:cNvSpPr/>
          <p:nvPr/>
        </p:nvSpPr>
        <p:spPr>
          <a:xfrm>
            <a:off x="5204566" y="2112500"/>
            <a:ext cx="2027560" cy="2565007"/>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63755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zpalet\AppData\Local\Temp\SNAGHTML16652070.PNG">
            <a:extLst>
              <a:ext uri="{FF2B5EF4-FFF2-40B4-BE49-F238E27FC236}">
                <a16:creationId xmlns:a16="http://schemas.microsoft.com/office/drawing/2014/main" id="{9155C90A-C40C-4B75-B920-66A1B1AA3C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60" t="5970"/>
          <a:stretch/>
        </p:blipFill>
        <p:spPr bwMode="auto">
          <a:xfrm>
            <a:off x="1661745" y="2110154"/>
            <a:ext cx="9460523" cy="3963451"/>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F466FF-65FA-42C1-AA96-8470804E8F22}"/>
              </a:ext>
            </a:extLst>
          </p:cNvPr>
          <p:cNvSpPr/>
          <p:nvPr/>
        </p:nvSpPr>
        <p:spPr>
          <a:xfrm>
            <a:off x="5629022" y="2655277"/>
            <a:ext cx="2055455" cy="34183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val 3">
            <a:extLst>
              <a:ext uri="{FF2B5EF4-FFF2-40B4-BE49-F238E27FC236}">
                <a16:creationId xmlns:a16="http://schemas.microsoft.com/office/drawing/2014/main" id="{6122CD77-45FE-439E-929B-0DE3A1173701}"/>
              </a:ext>
            </a:extLst>
          </p:cNvPr>
          <p:cNvSpPr/>
          <p:nvPr/>
        </p:nvSpPr>
        <p:spPr>
          <a:xfrm>
            <a:off x="5386098" y="2392851"/>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5" name="Rectangle 4">
            <a:extLst>
              <a:ext uri="{FF2B5EF4-FFF2-40B4-BE49-F238E27FC236}">
                <a16:creationId xmlns:a16="http://schemas.microsoft.com/office/drawing/2014/main" id="{C93F4400-DC57-49DD-B05E-5C1E7C005A4B}"/>
              </a:ext>
            </a:extLst>
          </p:cNvPr>
          <p:cNvSpPr/>
          <p:nvPr/>
        </p:nvSpPr>
        <p:spPr>
          <a:xfrm>
            <a:off x="7684478" y="2655277"/>
            <a:ext cx="677008" cy="34183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170CC803-4195-469A-B225-FF6B907B0FD9}"/>
              </a:ext>
            </a:extLst>
          </p:cNvPr>
          <p:cNvSpPr/>
          <p:nvPr/>
        </p:nvSpPr>
        <p:spPr>
          <a:xfrm>
            <a:off x="8370278" y="2655277"/>
            <a:ext cx="677008" cy="34183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9B4A6FB4-3E2D-4B3F-8B5C-88D18033C3B3}"/>
              </a:ext>
            </a:extLst>
          </p:cNvPr>
          <p:cNvSpPr/>
          <p:nvPr/>
        </p:nvSpPr>
        <p:spPr>
          <a:xfrm>
            <a:off x="9060473" y="2655277"/>
            <a:ext cx="677008" cy="34183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BD0F42F0-C503-4670-9755-6C48F677FBA6}"/>
              </a:ext>
            </a:extLst>
          </p:cNvPr>
          <p:cNvSpPr/>
          <p:nvPr/>
        </p:nvSpPr>
        <p:spPr>
          <a:xfrm>
            <a:off x="7871313" y="2392851"/>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9" name="Oval 8">
            <a:extLst>
              <a:ext uri="{FF2B5EF4-FFF2-40B4-BE49-F238E27FC236}">
                <a16:creationId xmlns:a16="http://schemas.microsoft.com/office/drawing/2014/main" id="{2C944870-2DEA-46D7-98C7-62DD5A9A5DB2}"/>
              </a:ext>
            </a:extLst>
          </p:cNvPr>
          <p:cNvSpPr/>
          <p:nvPr/>
        </p:nvSpPr>
        <p:spPr>
          <a:xfrm>
            <a:off x="8540263" y="2392851"/>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DC9C4EB5-A6E6-40ED-99AD-655A90801872}"/>
              </a:ext>
            </a:extLst>
          </p:cNvPr>
          <p:cNvSpPr/>
          <p:nvPr/>
        </p:nvSpPr>
        <p:spPr>
          <a:xfrm>
            <a:off x="9234122" y="2392851"/>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
        <p:nvSpPr>
          <p:cNvPr id="17" name="Oval 16">
            <a:extLst>
              <a:ext uri="{FF2B5EF4-FFF2-40B4-BE49-F238E27FC236}">
                <a16:creationId xmlns:a16="http://schemas.microsoft.com/office/drawing/2014/main" id="{EB95688F-8B34-4CDE-AACF-132D1D524821}"/>
              </a:ext>
            </a:extLst>
          </p:cNvPr>
          <p:cNvSpPr/>
          <p:nvPr/>
        </p:nvSpPr>
        <p:spPr>
          <a:xfrm>
            <a:off x="10589607" y="2392851"/>
            <a:ext cx="337038" cy="329712"/>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5</a:t>
            </a:r>
            <a:endParaRPr lang="en-US" dirty="0">
              <a:solidFill>
                <a:schemeClr val="tx1"/>
              </a:solidFill>
              <a:latin typeface="Arial Narrow" panose="020B0606020202030204" pitchFamily="34" charset="0"/>
            </a:endParaRPr>
          </a:p>
        </p:txBody>
      </p:sp>
      <p:sp>
        <p:nvSpPr>
          <p:cNvPr id="18" name="TextBox 17">
            <a:extLst>
              <a:ext uri="{FF2B5EF4-FFF2-40B4-BE49-F238E27FC236}">
                <a16:creationId xmlns:a16="http://schemas.microsoft.com/office/drawing/2014/main" id="{80381870-DFBF-4A5C-B912-68B73C886CBB}"/>
              </a:ext>
            </a:extLst>
          </p:cNvPr>
          <p:cNvSpPr txBox="1"/>
          <p:nvPr/>
        </p:nvSpPr>
        <p:spPr>
          <a:xfrm>
            <a:off x="883692" y="968962"/>
            <a:ext cx="6862331" cy="1034129"/>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Review the Actual data.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View the current fiscal year's Redbook Budget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View the current fiscal year's Revised Budget</a:t>
            </a:r>
          </a:p>
        </p:txBody>
      </p:sp>
      <p:sp>
        <p:nvSpPr>
          <p:cNvPr id="19" name="Rectangle 4">
            <a:extLst>
              <a:ext uri="{FF2B5EF4-FFF2-40B4-BE49-F238E27FC236}">
                <a16:creationId xmlns:a16="http://schemas.microsoft.com/office/drawing/2014/main" id="{6CFB419E-4444-4F2A-8D2B-E3BC04C569EB}"/>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Reviewing Non Comp Data – Trend Review</a:t>
            </a:r>
          </a:p>
        </p:txBody>
      </p:sp>
      <p:sp>
        <p:nvSpPr>
          <p:cNvPr id="20" name="TextBox 19">
            <a:extLst>
              <a:ext uri="{FF2B5EF4-FFF2-40B4-BE49-F238E27FC236}">
                <a16:creationId xmlns:a16="http://schemas.microsoft.com/office/drawing/2014/main" id="{1E6B6756-F4BD-4767-9CA1-4605F5159B62}"/>
              </a:ext>
            </a:extLst>
          </p:cNvPr>
          <p:cNvSpPr txBox="1"/>
          <p:nvPr/>
        </p:nvSpPr>
        <p:spPr>
          <a:xfrm>
            <a:off x="5616121" y="968962"/>
            <a:ext cx="5692188" cy="701731"/>
          </a:xfrm>
          <a:prstGeom prst="rect">
            <a:avLst/>
          </a:prstGeom>
        </p:spPr>
        <p:txBody>
          <a:bodyPr vert="horz" wrap="square" rtlCol="0">
            <a:spAutoFit/>
          </a:bodyPr>
          <a:lstStyle/>
          <a:p>
            <a:pPr marL="342900" indent="-342900" eaLnBrk="0" fontAlgn="base" hangingPunct="0">
              <a:spcBef>
                <a:spcPct val="20000"/>
              </a:spcBef>
              <a:spcAft>
                <a:spcPct val="0"/>
              </a:spcAft>
              <a:buAutoNum type="arabicPeriod" startAt="4"/>
            </a:pPr>
            <a:r>
              <a:rPr lang="en-US" kern="0" dirty="0">
                <a:solidFill>
                  <a:srgbClr val="000000"/>
                </a:solidFill>
                <a:latin typeface="Arial Narrow"/>
                <a:ea typeface="ＭＳ Ｐゴシック" pitchFamily="-106" charset="-128"/>
              </a:rPr>
              <a:t>Validate the Budget entered from the input forms </a:t>
            </a:r>
          </a:p>
          <a:p>
            <a:pPr marL="342900" indent="-342900" eaLnBrk="0" fontAlgn="base" hangingPunct="0">
              <a:spcBef>
                <a:spcPct val="20000"/>
              </a:spcBef>
              <a:spcAft>
                <a:spcPct val="0"/>
              </a:spcAft>
              <a:buAutoNum type="arabicPeriod" startAt="4"/>
            </a:pPr>
            <a:r>
              <a:rPr lang="en-US" kern="0" dirty="0">
                <a:solidFill>
                  <a:srgbClr val="000000"/>
                </a:solidFill>
                <a:latin typeface="Arial Narrow"/>
                <a:ea typeface="ＭＳ Ｐゴシック" pitchFamily="-106" charset="-128"/>
              </a:rPr>
              <a:t>Validate the Working vs. Redbook Budget Variance</a:t>
            </a:r>
          </a:p>
        </p:txBody>
      </p:sp>
    </p:spTree>
    <p:extLst>
      <p:ext uri="{BB962C8B-B14F-4D97-AF65-F5344CB8AC3E}">
        <p14:creationId xmlns:p14="http://schemas.microsoft.com/office/powerpoint/2010/main" val="33207565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B9D785-9A93-4FA2-ADE5-7F5C7A33D9A7}"/>
              </a:ext>
            </a:extLst>
          </p:cNvPr>
          <p:cNvSpPr txBox="1">
            <a:spLocks noChangeArrowheads="1"/>
          </p:cNvSpPr>
          <p:nvPr/>
        </p:nvSpPr>
        <p:spPr>
          <a:xfrm>
            <a:off x="344128" y="2880360"/>
            <a:ext cx="1151357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Knowledge Check – Non Compensation</a:t>
            </a:r>
          </a:p>
        </p:txBody>
      </p:sp>
    </p:spTree>
    <p:extLst>
      <p:ext uri="{BB962C8B-B14F-4D97-AF65-F5344CB8AC3E}">
        <p14:creationId xmlns:p14="http://schemas.microsoft.com/office/powerpoint/2010/main" val="1551131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b089c0b1-911f-42f6-9e27-cfd6671853af">Working Version</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4225F2C437B84FB2CB1B53CE44FED8" ma:contentTypeVersion="11" ma:contentTypeDescription="Create a new document." ma:contentTypeScope="" ma:versionID="77007ba7e690719dce7c5e58ec34f707">
  <xsd:schema xmlns:xsd="http://www.w3.org/2001/XMLSchema" xmlns:xs="http://www.w3.org/2001/XMLSchema" xmlns:p="http://schemas.microsoft.com/office/2006/metadata/properties" xmlns:ns2="b089c0b1-911f-42f6-9e27-cfd6671853af" xmlns:ns3="7fd4a043-4f65-432a-8121-b2aa4e699c18" targetNamespace="http://schemas.microsoft.com/office/2006/metadata/properties" ma:root="true" ma:fieldsID="79c5a9c78f1c1728dd6bddd26fa4346f" ns2:_="" ns3:_="">
    <xsd:import namespace="b089c0b1-911f-42f6-9e27-cfd6671853af"/>
    <xsd:import namespace="7fd4a043-4f65-432a-8121-b2aa4e699c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Status"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9c0b1-911f-42f6-9e27-cfd6671853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Status" ma:index="14" nillable="true" ma:displayName="Document Status" ma:default="Working Version" ma:internalName="Status">
      <xsd:simpleType>
        <xsd:restriction base="dms:Choice">
          <xsd:enumeration value="Working Version"/>
          <xsd:enumeration value="Final Version"/>
          <xsd:enumeration value="Reviewed &amp; Approved"/>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4a043-4f65-432a-8121-b2aa4e699c1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A9B46-099E-4A88-B6B6-C61C0023FE89}">
  <ds:schemaRefs>
    <ds:schemaRef ds:uri="http://schemas.microsoft.com/sharepoint/v3/contenttype/forms"/>
  </ds:schemaRefs>
</ds:datastoreItem>
</file>

<file path=customXml/itemProps2.xml><?xml version="1.0" encoding="utf-8"?>
<ds:datastoreItem xmlns:ds="http://schemas.openxmlformats.org/officeDocument/2006/customXml" ds:itemID="{332BC210-B724-41A8-9166-72B7AAEE3A97}">
  <ds:schemaRefs>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7fd4a043-4f65-432a-8121-b2aa4e699c18"/>
    <ds:schemaRef ds:uri="b089c0b1-911f-42f6-9e27-cfd6671853af"/>
    <ds:schemaRef ds:uri="http://purl.org/dc/dcmitype/"/>
  </ds:schemaRefs>
</ds:datastoreItem>
</file>

<file path=customXml/itemProps3.xml><?xml version="1.0" encoding="utf-8"?>
<ds:datastoreItem xmlns:ds="http://schemas.openxmlformats.org/officeDocument/2006/customXml" ds:itemID="{3A67282F-361E-4C47-A160-6636D2650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9c0b1-911f-42f6-9e27-cfd6671853af"/>
    <ds:schemaRef ds:uri="7fd4a043-4f65-432a-8121-b2aa4e699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76333</TotalTime>
  <Words>4148</Words>
  <Application>Microsoft Office PowerPoint</Application>
  <PresentationFormat>Widescreen</PresentationFormat>
  <Paragraphs>455</Paragraphs>
  <Slides>91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Arial Narrow</vt:lpstr>
      <vt:lpstr>Calibri</vt:lpstr>
      <vt:lpstr>Courier New</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Roadmap</dc:title>
  <dc:creator>Leah Kobayashi</dc:creator>
  <cp:lastModifiedBy>Jane Frankiewicz</cp:lastModifiedBy>
  <cp:revision>288</cp:revision>
  <dcterms:created xsi:type="dcterms:W3CDTF">1601-01-01T00:00:00Z</dcterms:created>
  <dcterms:modified xsi:type="dcterms:W3CDTF">2020-11-12T19:26:32Z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0x010100174225F2C437B84FB2CB1B53CE44FED8</vt:lpwstr>
  </property>
  <property fmtid="{D5CDD505-2E9C-101B-9397-08002B2CF9AE}" pid="3" name="ArticulateGUID">
    <vt:lpwstr>2886EE4D-98AD-44A7-ABCE-DCE5F086E4B7</vt:lpwstr>
  </property>
  <property fmtid="{D5CDD505-2E9C-101B-9397-08002B2CF9AE}" pid="4" name="ArticulatePath">
    <vt:lpwstr>UW_PPT Template</vt:lpwstr>
  </property>
</Properties>
</file>