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1" r:id="rId5"/>
    <p:sldMasterId id="2147483688" r:id="rId6"/>
  </p:sldMasterIdLst>
  <p:notesMasterIdLst>
    <p:notesMasterId r:id="rId102"/>
  </p:notesMasterIdLst>
  <p:sldIdLst>
    <p:sldId id="294" r:id="rId7"/>
    <p:sldId id="743" r:id="rId8"/>
    <p:sldId id="1422" r:id="rId9"/>
    <p:sldId id="1430" r:id="rId10"/>
    <p:sldId id="1429" r:id="rId11"/>
    <p:sldId id="1428" r:id="rId12"/>
    <p:sldId id="1427" r:id="rId13"/>
    <p:sldId id="1426" r:id="rId14"/>
    <p:sldId id="1420" r:id="rId15"/>
    <p:sldId id="1416" r:id="rId16"/>
    <p:sldId id="1417" r:id="rId17"/>
    <p:sldId id="1419" r:id="rId18"/>
    <p:sldId id="1421" r:id="rId19"/>
    <p:sldId id="1418" r:id="rId20"/>
    <p:sldId id="745" r:id="rId21"/>
    <p:sldId id="748" r:id="rId22"/>
    <p:sldId id="556" r:id="rId23"/>
    <p:sldId id="1409" r:id="rId24"/>
    <p:sldId id="1410" r:id="rId25"/>
    <p:sldId id="559" r:id="rId26"/>
    <p:sldId id="933" r:id="rId27"/>
    <p:sldId id="1408" r:id="rId28"/>
    <p:sldId id="1425" r:id="rId29"/>
    <p:sldId id="1336" r:id="rId30"/>
    <p:sldId id="960" r:id="rId31"/>
    <p:sldId id="1337" r:id="rId32"/>
    <p:sldId id="1036" r:id="rId33"/>
    <p:sldId id="934" r:id="rId34"/>
    <p:sldId id="1338" r:id="rId35"/>
    <p:sldId id="1339" r:id="rId36"/>
    <p:sldId id="1340" r:id="rId37"/>
    <p:sldId id="1341" r:id="rId38"/>
    <p:sldId id="1342" r:id="rId39"/>
    <p:sldId id="1343" r:id="rId40"/>
    <p:sldId id="1346" r:id="rId41"/>
    <p:sldId id="1347" r:id="rId42"/>
    <p:sldId id="1348" r:id="rId43"/>
    <p:sldId id="1350" r:id="rId44"/>
    <p:sldId id="599" r:id="rId45"/>
    <p:sldId id="1333" r:id="rId46"/>
    <p:sldId id="1424" r:id="rId47"/>
    <p:sldId id="1331" r:id="rId48"/>
    <p:sldId id="1332" r:id="rId49"/>
    <p:sldId id="799" r:id="rId50"/>
    <p:sldId id="1065" r:id="rId51"/>
    <p:sldId id="1415" r:id="rId52"/>
    <p:sldId id="1153" r:id="rId53"/>
    <p:sldId id="1202" r:id="rId54"/>
    <p:sldId id="1156" r:id="rId55"/>
    <p:sldId id="1203" r:id="rId56"/>
    <p:sldId id="1204" r:id="rId57"/>
    <p:sldId id="1205" r:id="rId58"/>
    <p:sldId id="1206" r:id="rId59"/>
    <p:sldId id="1208" r:id="rId60"/>
    <p:sldId id="1210" r:id="rId61"/>
    <p:sldId id="1211" r:id="rId62"/>
    <p:sldId id="1212" r:id="rId63"/>
    <p:sldId id="1351" r:id="rId64"/>
    <p:sldId id="1364" r:id="rId65"/>
    <p:sldId id="1353" r:id="rId66"/>
    <p:sldId id="1354" r:id="rId67"/>
    <p:sldId id="1213" r:id="rId68"/>
    <p:sldId id="1214" r:id="rId69"/>
    <p:sldId id="1355" r:id="rId70"/>
    <p:sldId id="1360" r:id="rId71"/>
    <p:sldId id="1362" r:id="rId72"/>
    <p:sldId id="1363" r:id="rId73"/>
    <p:sldId id="1361" r:id="rId74"/>
    <p:sldId id="1365" r:id="rId75"/>
    <p:sldId id="1366" r:id="rId76"/>
    <p:sldId id="1367" r:id="rId77"/>
    <p:sldId id="1334" r:id="rId78"/>
    <p:sldId id="1369" r:id="rId79"/>
    <p:sldId id="1370" r:id="rId80"/>
    <p:sldId id="1376" r:id="rId81"/>
    <p:sldId id="1377" r:id="rId82"/>
    <p:sldId id="1378" r:id="rId83"/>
    <p:sldId id="1380" r:id="rId84"/>
    <p:sldId id="1371" r:id="rId85"/>
    <p:sldId id="1381" r:id="rId86"/>
    <p:sldId id="1382" r:id="rId87"/>
    <p:sldId id="1383" r:id="rId88"/>
    <p:sldId id="1384" r:id="rId89"/>
    <p:sldId id="1385" r:id="rId90"/>
    <p:sldId id="1386" r:id="rId91"/>
    <p:sldId id="1387" r:id="rId92"/>
    <p:sldId id="1388" r:id="rId93"/>
    <p:sldId id="1389" r:id="rId94"/>
    <p:sldId id="1404" r:id="rId95"/>
    <p:sldId id="1335" r:id="rId96"/>
    <p:sldId id="1403" r:id="rId97"/>
    <p:sldId id="1391" r:id="rId98"/>
    <p:sldId id="747" r:id="rId99"/>
    <p:sldId id="688" r:id="rId100"/>
    <p:sldId id="689" r:id="rId101"/>
  </p:sldIdLst>
  <p:sldSz cx="12192000" cy="6858000"/>
  <p:notesSz cx="7289800" cy="9575800"/>
  <p:custDataLst>
    <p:tags r:id="rId10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rse Introduction" id="{CA020D56-B09A-4EBB-AB75-165E8923B841}">
          <p14:sldIdLst>
            <p14:sldId id="294"/>
            <p14:sldId id="743"/>
            <p14:sldId id="1422"/>
            <p14:sldId id="1430"/>
            <p14:sldId id="1429"/>
            <p14:sldId id="1428"/>
            <p14:sldId id="1427"/>
            <p14:sldId id="1426"/>
          </p14:sldIdLst>
        </p14:section>
        <p14:section name="The UW Planning Allocation Process and Timeline" id="{E7C8E9AF-A04C-4091-ADC8-66C62BA03396}">
          <p14:sldIdLst/>
        </p14:section>
        <p14:section name="Dimensional Overview" id="{DB6C4F89-FD72-4F7F-9771-68FAE5B3ABFB}">
          <p14:sldIdLst>
            <p14:sldId id="1420"/>
            <p14:sldId id="1416"/>
            <p14:sldId id="1417"/>
            <p14:sldId id="1419"/>
            <p14:sldId id="1421"/>
            <p14:sldId id="1418"/>
          </p14:sldIdLst>
        </p14:section>
        <p14:section name="PlanUW Setting User Variables" id="{DC41AD96-57ED-4729-9820-39ACC19C79F5}">
          <p14:sldIdLst>
            <p14:sldId id="745"/>
            <p14:sldId id="748"/>
            <p14:sldId id="556"/>
            <p14:sldId id="1409"/>
            <p14:sldId id="1410"/>
            <p14:sldId id="559"/>
            <p14:sldId id="933"/>
            <p14:sldId id="1408"/>
            <p14:sldId id="1425"/>
          </p14:sldIdLst>
        </p14:section>
        <p14:section name="Review UWSA Reports" id="{E9383319-3634-40B9-8101-DCD7D05D0776}">
          <p14:sldIdLst>
            <p14:sldId id="1336"/>
            <p14:sldId id="960"/>
            <p14:sldId id="1337"/>
            <p14:sldId id="1036"/>
            <p14:sldId id="934"/>
            <p14:sldId id="1338"/>
            <p14:sldId id="1339"/>
            <p14:sldId id="1340"/>
            <p14:sldId id="1341"/>
            <p14:sldId id="1342"/>
            <p14:sldId id="1343"/>
            <p14:sldId id="1346"/>
            <p14:sldId id="1347"/>
            <p14:sldId id="1348"/>
            <p14:sldId id="1350"/>
          </p14:sldIdLst>
        </p14:section>
        <p14:section name="Campus Allocations" id="{A9206C1D-40CE-4012-8109-002DCFE2330D}">
          <p14:sldIdLst>
            <p14:sldId id="599"/>
            <p14:sldId id="1333"/>
            <p14:sldId id="1424"/>
            <p14:sldId id="1331"/>
            <p14:sldId id="1332"/>
            <p14:sldId id="799"/>
          </p14:sldIdLst>
        </p14:section>
        <p14:section name="Campus - Target Allocations" id="{26E4C4D7-74DE-4214-B77C-FBF0B1BB1F29}">
          <p14:sldIdLst>
            <p14:sldId id="1065"/>
            <p14:sldId id="1415"/>
            <p14:sldId id="1153"/>
            <p14:sldId id="1202"/>
            <p14:sldId id="1156"/>
            <p14:sldId id="1203"/>
            <p14:sldId id="1204"/>
            <p14:sldId id="1205"/>
            <p14:sldId id="1206"/>
            <p14:sldId id="1208"/>
          </p14:sldIdLst>
        </p14:section>
        <p14:section name="Budget Office Distributions" id="{D0E38B76-0A2A-48B2-95D4-2BAF3E2C072F}">
          <p14:sldIdLst>
            <p14:sldId id="1210"/>
            <p14:sldId id="1211"/>
            <p14:sldId id="1212"/>
          </p14:sldIdLst>
        </p14:section>
        <p14:section name="Budget Office Distribution Smart View" id="{85D58A5A-9255-4170-81B6-8101E0EDD618}">
          <p14:sldIdLst>
            <p14:sldId id="1351"/>
            <p14:sldId id="1364"/>
            <p14:sldId id="1353"/>
          </p14:sldIdLst>
        </p14:section>
        <p14:section name="Allocation Reports" id="{FF89ACE5-DB3D-44D4-9831-1B9A839CD677}">
          <p14:sldIdLst>
            <p14:sldId id="1354"/>
            <p14:sldId id="1213"/>
            <p14:sldId id="1214"/>
            <p14:sldId id="1355"/>
            <p14:sldId id="1360"/>
            <p14:sldId id="1362"/>
            <p14:sldId id="1363"/>
            <p14:sldId id="1361"/>
            <p14:sldId id="1365"/>
            <p14:sldId id="1366"/>
            <p14:sldId id="1367"/>
          </p14:sldIdLst>
        </p14:section>
        <p14:section name="Non-Target Allocation Setup" id="{20DF768B-BB88-44F9-9A22-A0C03221322C}">
          <p14:sldIdLst>
            <p14:sldId id="1334"/>
            <p14:sldId id="1369"/>
            <p14:sldId id="1370"/>
            <p14:sldId id="1376"/>
            <p14:sldId id="1377"/>
          </p14:sldIdLst>
        </p14:section>
        <p14:section name="Campus Allocation Upload Templat" id="{7C918AB3-ACD3-421C-BD1E-56B84B4F4857}">
          <p14:sldIdLst>
            <p14:sldId id="1378"/>
            <p14:sldId id="1380"/>
            <p14:sldId id="1371"/>
            <p14:sldId id="1381"/>
            <p14:sldId id="1382"/>
            <p14:sldId id="1383"/>
            <p14:sldId id="1384"/>
            <p14:sldId id="1385"/>
            <p14:sldId id="1386"/>
            <p14:sldId id="1387"/>
          </p14:sldIdLst>
        </p14:section>
        <p14:section name="Finalizing Allocations" id="{9D3ED767-E12E-454A-8B8A-0B2A279D908B}">
          <p14:sldIdLst>
            <p14:sldId id="1388"/>
            <p14:sldId id="1389"/>
          </p14:sldIdLst>
        </p14:section>
        <p14:section name="Creating Campus Allocation Revisions" id="{EB39BF49-4D4B-403A-9510-34FC219675E8}">
          <p14:sldIdLst>
            <p14:sldId id="1404"/>
            <p14:sldId id="1335"/>
            <p14:sldId id="1403"/>
            <p14:sldId id="1391"/>
          </p14:sldIdLst>
        </p14:section>
        <p14:section name="Course Summary" id="{E7C153FD-A8BA-4384-8916-34F59CA0CA3B}">
          <p14:sldIdLst>
            <p14:sldId id="747"/>
            <p14:sldId id="688"/>
            <p14:sldId id="689"/>
          </p14:sldIdLst>
        </p14:section>
        <p14:section name="Slides to delete" id="{C497BF65-77EB-41FE-B77A-02317FEE395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Creed" initials="KC" lastIdx="1" clrIdx="0">
    <p:extLst>
      <p:ext uri="{19B8F6BF-5375-455C-9EA6-DF929625EA0E}">
        <p15:presenceInfo xmlns:p15="http://schemas.microsoft.com/office/powerpoint/2012/main" userId="S-1-5-21-1275210071-583907252-725345543-127891" providerId="AD"/>
      </p:ext>
    </p:extLst>
  </p:cmAuthor>
  <p:cmAuthor id="2" name="Jacob Kuczmanski" initials="JK" lastIdx="56" clrIdx="1">
    <p:extLst>
      <p:ext uri="{19B8F6BF-5375-455C-9EA6-DF929625EA0E}">
        <p15:presenceInfo xmlns:p15="http://schemas.microsoft.com/office/powerpoint/2012/main" userId="S-1-5-21-1275210071-583907252-725345543-174268" providerId="AD"/>
      </p:ext>
    </p:extLst>
  </p:cmAuthor>
  <p:cmAuthor id="3" name="Jason Kaniss" initials="JK" lastIdx="20" clrIdx="2">
    <p:extLst>
      <p:ext uri="{19B8F6BF-5375-455C-9EA6-DF929625EA0E}">
        <p15:presenceInfo xmlns:p15="http://schemas.microsoft.com/office/powerpoint/2012/main" userId="S-1-5-21-1275210071-583907252-725345543-186621" providerId="AD"/>
      </p:ext>
    </p:extLst>
  </p:cmAuthor>
  <p:cmAuthor id="4" name="PJ Shumway" initials="PS" lastIdx="19" clrIdx="3">
    <p:extLst>
      <p:ext uri="{19B8F6BF-5375-455C-9EA6-DF929625EA0E}">
        <p15:presenceInfo xmlns:p15="http://schemas.microsoft.com/office/powerpoint/2012/main" userId="S-1-5-21-358987-74476631-505227178-40105" providerId="AD"/>
      </p:ext>
    </p:extLst>
  </p:cmAuthor>
  <p:cmAuthor id="5" name="Jacob Kuczmanski" initials="JK [2]" lastIdx="4" clrIdx="4">
    <p:extLst>
      <p:ext uri="{19B8F6BF-5375-455C-9EA6-DF929625EA0E}">
        <p15:presenceInfo xmlns:p15="http://schemas.microsoft.com/office/powerpoint/2012/main" userId="Jacob Kuczmanski" providerId="None"/>
      </p:ext>
    </p:extLst>
  </p:cmAuthor>
  <p:cmAuthor id="6" name="Rafael Quirarte" initials="RQ" lastIdx="43" clrIdx="5">
    <p:extLst>
      <p:ext uri="{19B8F6BF-5375-455C-9EA6-DF929625EA0E}">
        <p15:presenceInfo xmlns:p15="http://schemas.microsoft.com/office/powerpoint/2012/main" userId="S-1-5-21-1275210071-583907252-725345543-180531" providerId="AD"/>
      </p:ext>
    </p:extLst>
  </p:cmAuthor>
  <p:cmAuthor id="7" name="Betsy Oehl" initials="BO" lastIdx="18" clrIdx="6">
    <p:extLst>
      <p:ext uri="{19B8F6BF-5375-455C-9EA6-DF929625EA0E}">
        <p15:presenceInfo xmlns:p15="http://schemas.microsoft.com/office/powerpoint/2012/main" userId="S::boehl@huronconsultinggroup.com::aa08b7e6-542f-4e7b-a1f8-6380a7c43096" providerId="AD"/>
      </p:ext>
    </p:extLst>
  </p:cmAuthor>
  <p:cmAuthor id="8" name="Rafael Quirarte" initials="RQ [2]" lastIdx="13" clrIdx="7">
    <p:extLst>
      <p:ext uri="{19B8F6BF-5375-455C-9EA6-DF929625EA0E}">
        <p15:presenceInfo xmlns:p15="http://schemas.microsoft.com/office/powerpoint/2012/main" userId="S::rquirarte@huronconsultinggroup.com::8ea23fd3-5a0c-4110-b399-a3a640fb3884" providerId="AD"/>
      </p:ext>
    </p:extLst>
  </p:cmAuthor>
  <p:cmAuthor id="9" name="Anil Rattan" initials="AR" lastIdx="18" clrIdx="8">
    <p:extLst>
      <p:ext uri="{19B8F6BF-5375-455C-9EA6-DF929625EA0E}">
        <p15:presenceInfo xmlns:p15="http://schemas.microsoft.com/office/powerpoint/2012/main" userId="S::arattan@huronconsultinggroup.com::241ff256-8689-47db-97c6-cca4e762e88f" providerId="AD"/>
      </p:ext>
    </p:extLst>
  </p:cmAuthor>
  <p:cmAuthor id="10" name="TJ Laesch" initials="TL" lastIdx="86" clrIdx="9">
    <p:extLst>
      <p:ext uri="{19B8F6BF-5375-455C-9EA6-DF929625EA0E}">
        <p15:presenceInfo xmlns:p15="http://schemas.microsoft.com/office/powerpoint/2012/main" userId="S::tjlaesch@huronconsultinggroup.com::1d9d1c1e-977a-43e8-b30f-7d1e73b17c1c" providerId="AD"/>
      </p:ext>
    </p:extLst>
  </p:cmAuthor>
  <p:cmAuthor id="11" name="Matt Tyburowski" initials="MT" lastIdx="26" clrIdx="10">
    <p:extLst>
      <p:ext uri="{19B8F6BF-5375-455C-9EA6-DF929625EA0E}">
        <p15:presenceInfo xmlns:p15="http://schemas.microsoft.com/office/powerpoint/2012/main" userId="S::mtyburowski@huronconsultinggroup.com::0cec8e43-4ed9-4ca4-bd70-d0ec8971afba" providerId="AD"/>
      </p:ext>
    </p:extLst>
  </p:cmAuthor>
  <p:cmAuthor id="12" name="Ryan Hayes" initials="RH" lastIdx="14" clrIdx="11">
    <p:extLst>
      <p:ext uri="{19B8F6BF-5375-455C-9EA6-DF929625EA0E}">
        <p15:presenceInfo xmlns:p15="http://schemas.microsoft.com/office/powerpoint/2012/main" userId="S::ryhayes@huronconsultinggroup.com::4f7ea63f-8eab-46bc-9511-5609fc80e436" providerId="AD"/>
      </p:ext>
    </p:extLst>
  </p:cmAuthor>
  <p:cmAuthor id="13" name="Meghan Bridges" initials="MB" lastIdx="64" clrIdx="11">
    <p:extLst>
      <p:ext uri="{19B8F6BF-5375-455C-9EA6-DF929625EA0E}">
        <p15:presenceInfo xmlns:p15="http://schemas.microsoft.com/office/powerpoint/2012/main" userId="S::mbridges@huronconsultinggroup.com::2bae1fff-f2fb-4fef-9607-b57c46cb831d" providerId="AD"/>
      </p:ext>
    </p:extLst>
  </p:cmAuthor>
  <p:cmAuthor id="14" name="Steisi Manco" initials="SM" lastIdx="55" clrIdx="12">
    <p:extLst>
      <p:ext uri="{19B8F6BF-5375-455C-9EA6-DF929625EA0E}">
        <p15:presenceInfo xmlns:p15="http://schemas.microsoft.com/office/powerpoint/2012/main" userId="S::smanco@huronconsultinggroup.com::26f5c53b-9491-4397-a903-8910b8371f50" providerId="AD"/>
      </p:ext>
    </p:extLst>
  </p:cmAuthor>
  <p:cmAuthor id="15" name="Chelsea Tistle" initials="CT" lastIdx="3" clrIdx="13">
    <p:extLst>
      <p:ext uri="{19B8F6BF-5375-455C-9EA6-DF929625EA0E}">
        <p15:presenceInfo xmlns:p15="http://schemas.microsoft.com/office/powerpoint/2012/main" userId="S::ctistle@huronconsultinggroup.com::bec26273-4c1d-4851-a06e-163c825141ce" providerId="AD"/>
      </p:ext>
    </p:extLst>
  </p:cmAuthor>
  <p:cmAuthor id="16" name="Juliet Lim" initials="JL" lastIdx="87" clrIdx="14">
    <p:extLst>
      <p:ext uri="{19B8F6BF-5375-455C-9EA6-DF929625EA0E}">
        <p15:presenceInfo xmlns:p15="http://schemas.microsoft.com/office/powerpoint/2012/main" userId="S::julim@huronconsultinggroup.com::604f0d2e-cef7-4a04-a468-fc0d179dac16" providerId="AD"/>
      </p:ext>
    </p:extLst>
  </p:cmAuthor>
  <p:cmAuthor id="17" name="Zachary Palet" initials="ZP" lastIdx="28" clrIdx="15">
    <p:extLst>
      <p:ext uri="{19B8F6BF-5375-455C-9EA6-DF929625EA0E}">
        <p15:presenceInfo xmlns:p15="http://schemas.microsoft.com/office/powerpoint/2012/main" userId="S::zpalet@huronconsultinggroup.com::3fca2627-9ab4-4e7a-824e-69008356a124" providerId="AD"/>
      </p:ext>
    </p:extLst>
  </p:cmAuthor>
  <p:cmAuthor id="18" name="Mike Roarty" initials="MR" lastIdx="3" clrIdx="16">
    <p:extLst>
      <p:ext uri="{19B8F6BF-5375-455C-9EA6-DF929625EA0E}">
        <p15:presenceInfo xmlns:p15="http://schemas.microsoft.com/office/powerpoint/2012/main" userId="S::mroarty@huronconsultinggroup.com::2a1184aa-3169-4ec5-bae2-e09fd00aa8a6" providerId="AD"/>
      </p:ext>
    </p:extLst>
  </p:cmAuthor>
  <p:cmAuthor id="19" name="Mike Roarty" initials="MR [2]" lastIdx="22" clrIdx="17">
    <p:extLst>
      <p:ext uri="{19B8F6BF-5375-455C-9EA6-DF929625EA0E}">
        <p15:presenceInfo xmlns:p15="http://schemas.microsoft.com/office/powerpoint/2012/main" userId="Mike Roarty" providerId="None"/>
      </p:ext>
    </p:extLst>
  </p:cmAuthor>
  <p:cmAuthor id="20" name="Aimee Arnold" initials="AA" lastIdx="14" clrIdx="18">
    <p:extLst>
      <p:ext uri="{19B8F6BF-5375-455C-9EA6-DF929625EA0E}">
        <p15:presenceInfo xmlns:p15="http://schemas.microsoft.com/office/powerpoint/2012/main" userId="S::aarnold@uwsa.edu::39b438b3-a0a1-4eb3-b229-3408f8b97361" providerId="AD"/>
      </p:ext>
    </p:extLst>
  </p:cmAuthor>
  <p:cmAuthor id="21" name="Gary Buehler" initials="GB" lastIdx="14" clrIdx="19">
    <p:extLst>
      <p:ext uri="{19B8F6BF-5375-455C-9EA6-DF929625EA0E}">
        <p15:presenceInfo xmlns:p15="http://schemas.microsoft.com/office/powerpoint/2012/main" userId="S::gbuehler@uwsa.edu::7dd93512-86e3-4efe-9ec1-5761751e2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CC00"/>
    <a:srgbClr val="DECBCD"/>
    <a:srgbClr val="492F24"/>
    <a:srgbClr val="92D050"/>
    <a:srgbClr val="FFE8CB"/>
    <a:srgbClr val="800000"/>
    <a:srgbClr val="5A4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D4644-C313-4D04-BD4A-E6B7EE08D334}" v="2" dt="2021-01-12T16:59:50.525"/>
    <p1510:client id="{4EE21E14-FEBE-AAAB-9104-966DB5714F37}" v="1" dt="2021-01-11T18:43:32.327"/>
    <p1510:client id="{D1500ED4-EDA4-411F-9072-E2EAD65C0765}" v="93" dt="2021-01-11T15:53:58.753"/>
    <p1510:client id="{D6DD1BEF-EE12-464A-A993-A89F099100BE}" v="188" dt="2021-01-11T19:08:53.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theme" Target="theme/theme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tags" Target="tags/tag1.xml"/><Relationship Id="rId108" Type="http://schemas.openxmlformats.org/officeDocument/2006/relationships/tableStyles" Target="tableStyle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microsoft.com/office/2016/11/relationships/changesInfo" Target="changesInfos/changesInfo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microsoft.com/office/2015/10/relationships/revisionInfo" Target="revisionInfo.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mee Arnold" userId="S::aarnold@uwsa.edu::39b438b3-a0a1-4eb3-b229-3408f8b97361" providerId="AD" clId="Web-{4EE21E14-FEBE-AAAB-9104-966DB5714F37}"/>
    <pc:docChg chg="">
      <pc:chgData name="Aimee Arnold" userId="S::aarnold@uwsa.edu::39b438b3-a0a1-4eb3-b229-3408f8b97361" providerId="AD" clId="Web-{4EE21E14-FEBE-AAAB-9104-966DB5714F37}" dt="2021-01-11T18:43:32.327" v="0"/>
      <pc:docMkLst>
        <pc:docMk/>
      </pc:docMkLst>
      <pc:sldChg chg="addCm">
        <pc:chgData name="Aimee Arnold" userId="S::aarnold@uwsa.edu::39b438b3-a0a1-4eb3-b229-3408f8b97361" providerId="AD" clId="Web-{4EE21E14-FEBE-AAAB-9104-966DB5714F37}" dt="2021-01-11T18:43:32.327" v="0"/>
        <pc:sldMkLst>
          <pc:docMk/>
          <pc:sldMk cId="1876958245" sldId="1211"/>
        </pc:sldMkLst>
      </pc:sldChg>
    </pc:docChg>
  </pc:docChgLst>
  <pc:docChgLst>
    <pc:chgData name="Aimee Arnold" userId="S::aarnold@uwsa.edu::39b438b3-a0a1-4eb3-b229-3408f8b97361" providerId="AD" clId="Web-{D1500ED4-EDA4-411F-9072-E2EAD65C0765}"/>
    <pc:docChg chg="addSld delSld modSld modSection">
      <pc:chgData name="Aimee Arnold" userId="S::aarnold@uwsa.edu::39b438b3-a0a1-4eb3-b229-3408f8b97361" providerId="AD" clId="Web-{D1500ED4-EDA4-411F-9072-E2EAD65C0765}" dt="2021-01-11T15:53:58.753" v="89"/>
      <pc:docMkLst>
        <pc:docMk/>
      </pc:docMkLst>
      <pc:sldChg chg="del">
        <pc:chgData name="Aimee Arnold" userId="S::aarnold@uwsa.edu::39b438b3-a0a1-4eb3-b229-3408f8b97361" providerId="AD" clId="Web-{D1500ED4-EDA4-411F-9072-E2EAD65C0765}" dt="2021-01-11T15:53:45.690" v="85"/>
        <pc:sldMkLst>
          <pc:docMk/>
          <pc:sldMk cId="2613227438" sldId="744"/>
        </pc:sldMkLst>
      </pc:sldChg>
      <pc:sldChg chg="delCm">
        <pc:chgData name="Aimee Arnold" userId="S::aarnold@uwsa.edu::39b438b3-a0a1-4eb3-b229-3408f8b97361" providerId="AD" clId="Web-{D1500ED4-EDA4-411F-9072-E2EAD65C0765}" dt="2021-01-11T15:49:13.074" v="81"/>
        <pc:sldMkLst>
          <pc:docMk/>
          <pc:sldMk cId="3739942872" sldId="1204"/>
        </pc:sldMkLst>
      </pc:sldChg>
      <pc:sldChg chg="delCm">
        <pc:chgData name="Aimee Arnold" userId="S::aarnold@uwsa.edu::39b438b3-a0a1-4eb3-b229-3408f8b97361" providerId="AD" clId="Web-{D1500ED4-EDA4-411F-9072-E2EAD65C0765}" dt="2021-01-11T15:49:39.731" v="82"/>
        <pc:sldMkLst>
          <pc:docMk/>
          <pc:sldMk cId="3131664298" sldId="1205"/>
        </pc:sldMkLst>
      </pc:sldChg>
      <pc:sldChg chg="addCm">
        <pc:chgData name="Aimee Arnold" userId="S::aarnold@uwsa.edu::39b438b3-a0a1-4eb3-b229-3408f8b97361" providerId="AD" clId="Web-{D1500ED4-EDA4-411F-9072-E2EAD65C0765}" dt="2021-01-11T15:50:34.920" v="83"/>
        <pc:sldMkLst>
          <pc:docMk/>
          <pc:sldMk cId="1876958245" sldId="1211"/>
        </pc:sldMkLst>
      </pc:sldChg>
      <pc:sldChg chg="addCm">
        <pc:chgData name="Aimee Arnold" userId="S::aarnold@uwsa.edu::39b438b3-a0a1-4eb3-b229-3408f8b97361" providerId="AD" clId="Web-{D1500ED4-EDA4-411F-9072-E2EAD65C0765}" dt="2021-01-11T15:51:14.186" v="84"/>
        <pc:sldMkLst>
          <pc:docMk/>
          <pc:sldMk cId="2697398065" sldId="1212"/>
        </pc:sldMkLst>
      </pc:sldChg>
      <pc:sldChg chg="modSp">
        <pc:chgData name="Aimee Arnold" userId="S::aarnold@uwsa.edu::39b438b3-a0a1-4eb3-b229-3408f8b97361" providerId="AD" clId="Web-{D1500ED4-EDA4-411F-9072-E2EAD65C0765}" dt="2021-01-11T15:47:57.167" v="77" actId="20577"/>
        <pc:sldMkLst>
          <pc:docMk/>
          <pc:sldMk cId="3173366945" sldId="1333"/>
        </pc:sldMkLst>
        <pc:spChg chg="mod">
          <ac:chgData name="Aimee Arnold" userId="S::aarnold@uwsa.edu::39b438b3-a0a1-4eb3-b229-3408f8b97361" providerId="AD" clId="Web-{D1500ED4-EDA4-411F-9072-E2EAD65C0765}" dt="2021-01-11T15:47:57.167" v="77" actId="20577"/>
          <ac:spMkLst>
            <pc:docMk/>
            <pc:sldMk cId="3173366945" sldId="1333"/>
            <ac:spMk id="8" creationId="{48288EDD-AD66-44D8-B993-2484F1F16DEE}"/>
          </ac:spMkLst>
        </pc:spChg>
      </pc:sldChg>
      <pc:sldChg chg="modSp">
        <pc:chgData name="Aimee Arnold" userId="S::aarnold@uwsa.edu::39b438b3-a0a1-4eb3-b229-3408f8b97361" providerId="AD" clId="Web-{D1500ED4-EDA4-411F-9072-E2EAD65C0765}" dt="2021-01-11T15:46:41.212" v="70" actId="20577"/>
        <pc:sldMkLst>
          <pc:docMk/>
          <pc:sldMk cId="28228106" sldId="1336"/>
        </pc:sldMkLst>
        <pc:spChg chg="mod">
          <ac:chgData name="Aimee Arnold" userId="S::aarnold@uwsa.edu::39b438b3-a0a1-4eb3-b229-3408f8b97361" providerId="AD" clId="Web-{D1500ED4-EDA4-411F-9072-E2EAD65C0765}" dt="2021-01-11T15:46:41.212" v="70" actId="20577"/>
          <ac:spMkLst>
            <pc:docMk/>
            <pc:sldMk cId="28228106" sldId="1336"/>
            <ac:spMk id="6" creationId="{8A01045D-2F61-4841-9386-DB9F1150F274}"/>
          </ac:spMkLst>
        </pc:spChg>
      </pc:sldChg>
      <pc:sldChg chg="modSp del delCm">
        <pc:chgData name="Aimee Arnold" userId="S::aarnold@uwsa.edu::39b438b3-a0a1-4eb3-b229-3408f8b97361" providerId="AD" clId="Web-{D1500ED4-EDA4-411F-9072-E2EAD65C0765}" dt="2021-01-11T15:53:49.393" v="86"/>
        <pc:sldMkLst>
          <pc:docMk/>
          <pc:sldMk cId="1208150524" sldId="1411"/>
        </pc:sldMkLst>
        <pc:spChg chg="mod">
          <ac:chgData name="Aimee Arnold" userId="S::aarnold@uwsa.edu::39b438b3-a0a1-4eb3-b229-3408f8b97361" providerId="AD" clId="Web-{D1500ED4-EDA4-411F-9072-E2EAD65C0765}" dt="2021-01-11T15:43:29.786" v="8" actId="20577"/>
          <ac:spMkLst>
            <pc:docMk/>
            <pc:sldMk cId="1208150524" sldId="1411"/>
            <ac:spMk id="11" creationId="{6B8ED02D-4CCB-4CC8-BB0F-8D4BAC9BD797}"/>
          </ac:spMkLst>
        </pc:spChg>
      </pc:sldChg>
      <pc:sldChg chg="del delCm">
        <pc:chgData name="Aimee Arnold" userId="S::aarnold@uwsa.edu::39b438b3-a0a1-4eb3-b229-3408f8b97361" providerId="AD" clId="Web-{D1500ED4-EDA4-411F-9072-E2EAD65C0765}" dt="2021-01-11T15:53:52.893" v="87"/>
        <pc:sldMkLst>
          <pc:docMk/>
          <pc:sldMk cId="4206184392" sldId="1412"/>
        </pc:sldMkLst>
      </pc:sldChg>
      <pc:sldChg chg="modSp del delCm">
        <pc:chgData name="Aimee Arnold" userId="S::aarnold@uwsa.edu::39b438b3-a0a1-4eb3-b229-3408f8b97361" providerId="AD" clId="Web-{D1500ED4-EDA4-411F-9072-E2EAD65C0765}" dt="2021-01-11T15:53:55.846" v="88"/>
        <pc:sldMkLst>
          <pc:docMk/>
          <pc:sldMk cId="2741953891" sldId="1414"/>
        </pc:sldMkLst>
        <pc:spChg chg="mod">
          <ac:chgData name="Aimee Arnold" userId="S::aarnold@uwsa.edu::39b438b3-a0a1-4eb3-b229-3408f8b97361" providerId="AD" clId="Web-{D1500ED4-EDA4-411F-9072-E2EAD65C0765}" dt="2021-01-11T15:43:08.238" v="6" actId="20577"/>
          <ac:spMkLst>
            <pc:docMk/>
            <pc:sldMk cId="2741953891" sldId="1414"/>
            <ac:spMk id="4" creationId="{E9A3F1B0-2399-4D6C-AF0F-F1AA34B2BD12}"/>
          </ac:spMkLst>
        </pc:spChg>
      </pc:sldChg>
      <pc:sldChg chg="modSp">
        <pc:chgData name="Aimee Arnold" userId="S::aarnold@uwsa.edu::39b438b3-a0a1-4eb3-b229-3408f8b97361" providerId="AD" clId="Web-{D1500ED4-EDA4-411F-9072-E2EAD65C0765}" dt="2021-01-11T15:45:08.803" v="40" actId="20577"/>
        <pc:sldMkLst>
          <pc:docMk/>
          <pc:sldMk cId="1456749171" sldId="1422"/>
        </pc:sldMkLst>
        <pc:spChg chg="mod">
          <ac:chgData name="Aimee Arnold" userId="S::aarnold@uwsa.edu::39b438b3-a0a1-4eb3-b229-3408f8b97361" providerId="AD" clId="Web-{D1500ED4-EDA4-411F-9072-E2EAD65C0765}" dt="2021-01-11T15:45:08.803" v="40" actId="20577"/>
          <ac:spMkLst>
            <pc:docMk/>
            <pc:sldMk cId="1456749171" sldId="1422"/>
            <ac:spMk id="18" creationId="{89127219-AD76-4454-B2B8-C050C7930809}"/>
          </ac:spMkLst>
        </pc:spChg>
      </pc:sldChg>
      <pc:sldChg chg="del">
        <pc:chgData name="Aimee Arnold" userId="S::aarnold@uwsa.edu::39b438b3-a0a1-4eb3-b229-3408f8b97361" providerId="AD" clId="Web-{D1500ED4-EDA4-411F-9072-E2EAD65C0765}" dt="2021-01-11T15:53:58.753" v="89"/>
        <pc:sldMkLst>
          <pc:docMk/>
          <pc:sldMk cId="1704219993" sldId="1423"/>
        </pc:sldMkLst>
      </pc:sldChg>
      <pc:sldChg chg="modSp">
        <pc:chgData name="Aimee Arnold" userId="S::aarnold@uwsa.edu::39b438b3-a0a1-4eb3-b229-3408f8b97361" providerId="AD" clId="Web-{D1500ED4-EDA4-411F-9072-E2EAD65C0765}" dt="2021-01-11T15:48:20.308" v="80" actId="20577"/>
        <pc:sldMkLst>
          <pc:docMk/>
          <pc:sldMk cId="1571275781" sldId="1424"/>
        </pc:sldMkLst>
        <pc:spChg chg="mod">
          <ac:chgData name="Aimee Arnold" userId="S::aarnold@uwsa.edu::39b438b3-a0a1-4eb3-b229-3408f8b97361" providerId="AD" clId="Web-{D1500ED4-EDA4-411F-9072-E2EAD65C0765}" dt="2021-01-11T15:48:20.308" v="80" actId="20577"/>
          <ac:spMkLst>
            <pc:docMk/>
            <pc:sldMk cId="1571275781" sldId="1424"/>
            <ac:spMk id="4" creationId="{E9A3F1B0-2399-4D6C-AF0F-F1AA34B2BD12}"/>
          </ac:spMkLst>
        </pc:spChg>
      </pc:sldChg>
      <pc:sldChg chg="add replId">
        <pc:chgData name="Aimee Arnold" userId="S::aarnold@uwsa.edu::39b438b3-a0a1-4eb3-b229-3408f8b97361" providerId="AD" clId="Web-{D1500ED4-EDA4-411F-9072-E2EAD65C0765}" dt="2021-01-11T15:44:10.162" v="9"/>
        <pc:sldMkLst>
          <pc:docMk/>
          <pc:sldMk cId="461752326" sldId="1426"/>
        </pc:sldMkLst>
      </pc:sldChg>
      <pc:sldChg chg="add replId">
        <pc:chgData name="Aimee Arnold" userId="S::aarnold@uwsa.edu::39b438b3-a0a1-4eb3-b229-3408f8b97361" providerId="AD" clId="Web-{D1500ED4-EDA4-411F-9072-E2EAD65C0765}" dt="2021-01-11T15:44:10.349" v="10"/>
        <pc:sldMkLst>
          <pc:docMk/>
          <pc:sldMk cId="2832076737" sldId="1427"/>
        </pc:sldMkLst>
      </pc:sldChg>
      <pc:sldChg chg="add replId">
        <pc:chgData name="Aimee Arnold" userId="S::aarnold@uwsa.edu::39b438b3-a0a1-4eb3-b229-3408f8b97361" providerId="AD" clId="Web-{D1500ED4-EDA4-411F-9072-E2EAD65C0765}" dt="2021-01-11T15:44:10.552" v="11"/>
        <pc:sldMkLst>
          <pc:docMk/>
          <pc:sldMk cId="2902749083" sldId="1428"/>
        </pc:sldMkLst>
      </pc:sldChg>
      <pc:sldChg chg="add replId">
        <pc:chgData name="Aimee Arnold" userId="S::aarnold@uwsa.edu::39b438b3-a0a1-4eb3-b229-3408f8b97361" providerId="AD" clId="Web-{D1500ED4-EDA4-411F-9072-E2EAD65C0765}" dt="2021-01-11T15:44:10.755" v="12"/>
        <pc:sldMkLst>
          <pc:docMk/>
          <pc:sldMk cId="2700946623" sldId="1429"/>
        </pc:sldMkLst>
      </pc:sldChg>
      <pc:sldChg chg="modSp add replId">
        <pc:chgData name="Aimee Arnold" userId="S::aarnold@uwsa.edu::39b438b3-a0a1-4eb3-b229-3408f8b97361" providerId="AD" clId="Web-{D1500ED4-EDA4-411F-9072-E2EAD65C0765}" dt="2021-01-11T15:45:25.460" v="50" actId="20577"/>
        <pc:sldMkLst>
          <pc:docMk/>
          <pc:sldMk cId="3471732763" sldId="1430"/>
        </pc:sldMkLst>
        <pc:spChg chg="mod">
          <ac:chgData name="Aimee Arnold" userId="S::aarnold@uwsa.edu::39b438b3-a0a1-4eb3-b229-3408f8b97361" providerId="AD" clId="Web-{D1500ED4-EDA4-411F-9072-E2EAD65C0765}" dt="2021-01-11T15:45:25.460" v="50" actId="20577"/>
          <ac:spMkLst>
            <pc:docMk/>
            <pc:sldMk cId="3471732763" sldId="1430"/>
            <ac:spMk id="3" creationId="{4EA2BF00-C9D6-4AC3-9B89-5634F6AA4E10}"/>
          </ac:spMkLst>
        </pc:spChg>
      </pc:sldChg>
    </pc:docChg>
  </pc:docChgLst>
  <pc:docChgLst>
    <pc:chgData name="Aimee Arnold" userId="S::aarnold@uwsa.edu::39b438b3-a0a1-4eb3-b229-3408f8b97361" providerId="AD" clId="Web-{A491B2BC-2EC5-4478-AD1F-FC56830498A8}"/>
    <pc:docChg chg="modSld">
      <pc:chgData name="Aimee Arnold" userId="S::aarnold@uwsa.edu::39b438b3-a0a1-4eb3-b229-3408f8b97361" providerId="AD" clId="Web-{A491B2BC-2EC5-4478-AD1F-FC56830498A8}" dt="2021-01-04T21:21:49.213" v="21" actId="20577"/>
      <pc:docMkLst>
        <pc:docMk/>
      </pc:docMkLst>
      <pc:sldChg chg="modSp">
        <pc:chgData name="Aimee Arnold" userId="S::aarnold@uwsa.edu::39b438b3-a0a1-4eb3-b229-3408f8b97361" providerId="AD" clId="Web-{A491B2BC-2EC5-4478-AD1F-FC56830498A8}" dt="2021-01-04T21:21:49.197" v="20" actId="20577"/>
        <pc:sldMkLst>
          <pc:docMk/>
          <pc:sldMk cId="3173366945" sldId="1333"/>
        </pc:sldMkLst>
        <pc:spChg chg="mod">
          <ac:chgData name="Aimee Arnold" userId="S::aarnold@uwsa.edu::39b438b3-a0a1-4eb3-b229-3408f8b97361" providerId="AD" clId="Web-{A491B2BC-2EC5-4478-AD1F-FC56830498A8}" dt="2021-01-04T21:21:49.197" v="20" actId="20577"/>
          <ac:spMkLst>
            <pc:docMk/>
            <pc:sldMk cId="3173366945" sldId="1333"/>
            <ac:spMk id="8" creationId="{48288EDD-AD66-44D8-B993-2484F1F16DEE}"/>
          </ac:spMkLst>
        </pc:spChg>
      </pc:sldChg>
      <pc:sldChg chg="addCm delCm">
        <pc:chgData name="Aimee Arnold" userId="S::aarnold@uwsa.edu::39b438b3-a0a1-4eb3-b229-3408f8b97361" providerId="AD" clId="Web-{A491B2BC-2EC5-4478-AD1F-FC56830498A8}" dt="2021-01-04T21:04:59.080" v="3"/>
        <pc:sldMkLst>
          <pc:docMk/>
          <pc:sldMk cId="1208150524" sldId="1411"/>
        </pc:sldMkLst>
      </pc:sldChg>
      <pc:sldChg chg="addCm">
        <pc:chgData name="Aimee Arnold" userId="S::aarnold@uwsa.edu::39b438b3-a0a1-4eb3-b229-3408f8b97361" providerId="AD" clId="Web-{A491B2BC-2EC5-4478-AD1F-FC56830498A8}" dt="2021-01-04T21:07:16.863" v="5"/>
        <pc:sldMkLst>
          <pc:docMk/>
          <pc:sldMk cId="4206184392" sldId="1412"/>
        </pc:sldMkLst>
      </pc:sldChg>
      <pc:sldChg chg="addCm">
        <pc:chgData name="Aimee Arnold" userId="S::aarnold@uwsa.edu::39b438b3-a0a1-4eb3-b229-3408f8b97361" providerId="AD" clId="Web-{A491B2BC-2EC5-4478-AD1F-FC56830498A8}" dt="2021-01-04T21:07:40.488" v="6"/>
        <pc:sldMkLst>
          <pc:docMk/>
          <pc:sldMk cId="2741953891" sldId="1414"/>
        </pc:sldMkLst>
      </pc:sldChg>
      <pc:sldChg chg="addCm">
        <pc:chgData name="Aimee Arnold" userId="S::aarnold@uwsa.edu::39b438b3-a0a1-4eb3-b229-3408f8b97361" providerId="AD" clId="Web-{A491B2BC-2EC5-4478-AD1F-FC56830498A8}" dt="2021-01-04T21:03:01.689" v="1"/>
        <pc:sldMkLst>
          <pc:docMk/>
          <pc:sldMk cId="1456749171" sldId="1422"/>
        </pc:sldMkLst>
      </pc:sldChg>
    </pc:docChg>
  </pc:docChgLst>
  <pc:docChgLst>
    <pc:chgData name="Aimee Arnold" userId="S::aarnold@uwsa.edu::39b438b3-a0a1-4eb3-b229-3408f8b97361" providerId="AD" clId="Web-{563A7E1E-535F-485C-8F31-B51C4A7E44E3}"/>
    <pc:docChg chg="">
      <pc:chgData name="Aimee Arnold" userId="S::aarnold@uwsa.edu::39b438b3-a0a1-4eb3-b229-3408f8b97361" providerId="AD" clId="Web-{563A7E1E-535F-485C-8F31-B51C4A7E44E3}" dt="2021-01-07T22:46:44.783" v="6"/>
      <pc:docMkLst>
        <pc:docMk/>
      </pc:docMkLst>
      <pc:sldChg chg="addCm">
        <pc:chgData name="Aimee Arnold" userId="S::aarnold@uwsa.edu::39b438b3-a0a1-4eb3-b229-3408f8b97361" providerId="AD" clId="Web-{563A7E1E-535F-485C-8F31-B51C4A7E44E3}" dt="2021-01-07T22:45:29.314" v="3"/>
        <pc:sldMkLst>
          <pc:docMk/>
          <pc:sldMk cId="3739942872" sldId="1204"/>
        </pc:sldMkLst>
      </pc:sldChg>
      <pc:sldChg chg="addCm">
        <pc:chgData name="Aimee Arnold" userId="S::aarnold@uwsa.edu::39b438b3-a0a1-4eb3-b229-3408f8b97361" providerId="AD" clId="Web-{563A7E1E-535F-485C-8F31-B51C4A7E44E3}" dt="2021-01-07T22:42:35.611" v="1"/>
        <pc:sldMkLst>
          <pc:docMk/>
          <pc:sldMk cId="3131664298" sldId="1205"/>
        </pc:sldMkLst>
      </pc:sldChg>
      <pc:sldChg chg="addCm">
        <pc:chgData name="Aimee Arnold" userId="S::aarnold@uwsa.edu::39b438b3-a0a1-4eb3-b229-3408f8b97361" providerId="AD" clId="Web-{563A7E1E-535F-485C-8F31-B51C4A7E44E3}" dt="2021-01-07T22:44:22.845" v="2"/>
        <pc:sldMkLst>
          <pc:docMk/>
          <pc:sldMk cId="1876958245" sldId="1211"/>
        </pc:sldMkLst>
      </pc:sldChg>
      <pc:sldChg chg="addCm">
        <pc:chgData name="Aimee Arnold" userId="S::aarnold@uwsa.edu::39b438b3-a0a1-4eb3-b229-3408f8b97361" providerId="AD" clId="Web-{563A7E1E-535F-485C-8F31-B51C4A7E44E3}" dt="2021-01-07T22:45:58.564" v="4"/>
        <pc:sldMkLst>
          <pc:docMk/>
          <pc:sldMk cId="2697398065" sldId="1212"/>
        </pc:sldMkLst>
      </pc:sldChg>
      <pc:sldChg chg="delCm">
        <pc:chgData name="Aimee Arnold" userId="S::aarnold@uwsa.edu::39b438b3-a0a1-4eb3-b229-3408f8b97361" providerId="AD" clId="Web-{563A7E1E-535F-485C-8F31-B51C4A7E44E3}" dt="2021-01-07T22:46:44.783" v="6"/>
        <pc:sldMkLst>
          <pc:docMk/>
          <pc:sldMk cId="832775964" sldId="1213"/>
        </pc:sldMkLst>
      </pc:sldChg>
      <pc:sldChg chg="delCm">
        <pc:chgData name="Aimee Arnold" userId="S::aarnold@uwsa.edu::39b438b3-a0a1-4eb3-b229-3408f8b97361" providerId="AD" clId="Web-{563A7E1E-535F-485C-8F31-B51C4A7E44E3}" dt="2021-01-07T22:46:16.345" v="5"/>
        <pc:sldMkLst>
          <pc:docMk/>
          <pc:sldMk cId="3610899838" sldId="1351"/>
        </pc:sldMkLst>
      </pc:sldChg>
      <pc:sldChg chg="delCm">
        <pc:chgData name="Aimee Arnold" userId="S::aarnold@uwsa.edu::39b438b3-a0a1-4eb3-b229-3408f8b97361" providerId="AD" clId="Web-{563A7E1E-535F-485C-8F31-B51C4A7E44E3}" dt="2021-01-07T22:33:41.158" v="0"/>
        <pc:sldMkLst>
          <pc:docMk/>
          <pc:sldMk cId="646326226" sldId="1419"/>
        </pc:sldMkLst>
      </pc:sldChg>
    </pc:docChg>
  </pc:docChgLst>
  <pc:docChgLst>
    <pc:chgData name="Aimee Arnold" userId="S::aarnold@uwsa.edu::39b438b3-a0a1-4eb3-b229-3408f8b97361" providerId="AD" clId="Web-{1F8D4644-C313-4D04-BD4A-E6B7EE08D334}"/>
    <pc:docChg chg="modSld">
      <pc:chgData name="Aimee Arnold" userId="S::aarnold@uwsa.edu::39b438b3-a0a1-4eb3-b229-3408f8b97361" providerId="AD" clId="Web-{1F8D4644-C313-4D04-BD4A-E6B7EE08D334}" dt="2021-01-12T16:59:50.525" v="1" actId="20577"/>
      <pc:docMkLst>
        <pc:docMk/>
      </pc:docMkLst>
      <pc:sldChg chg="modSp">
        <pc:chgData name="Aimee Arnold" userId="S::aarnold@uwsa.edu::39b438b3-a0a1-4eb3-b229-3408f8b97361" providerId="AD" clId="Web-{1F8D4644-C313-4D04-BD4A-E6B7EE08D334}" dt="2021-01-12T16:59:50.525" v="1" actId="20577"/>
        <pc:sldMkLst>
          <pc:docMk/>
          <pc:sldMk cId="461752326" sldId="1426"/>
        </pc:sldMkLst>
        <pc:spChg chg="mod">
          <ac:chgData name="Aimee Arnold" userId="S::aarnold@uwsa.edu::39b438b3-a0a1-4eb3-b229-3408f8b97361" providerId="AD" clId="Web-{1F8D4644-C313-4D04-BD4A-E6B7EE08D334}" dt="2021-01-12T16:59:50.525" v="1" actId="20577"/>
          <ac:spMkLst>
            <pc:docMk/>
            <pc:sldMk cId="461752326" sldId="1426"/>
            <ac:spMk id="4" creationId="{E9A3F1B0-2399-4D6C-AF0F-F1AA34B2BD12}"/>
          </ac:spMkLst>
        </pc:spChg>
      </pc:sldChg>
    </pc:docChg>
  </pc:docChgLst>
  <pc:docChgLst>
    <pc:chgData name="Juliet Lim" userId="604f0d2e-cef7-4a04-a468-fc0d179dac16" providerId="ADAL" clId="{906A00E0-DFD2-401B-A4E4-4574C59FEE41}"/>
    <pc:docChg chg="undo custSel delSld modSld modSection">
      <pc:chgData name="Juliet Lim" userId="604f0d2e-cef7-4a04-a468-fc0d179dac16" providerId="ADAL" clId="{906A00E0-DFD2-401B-A4E4-4574C59FEE41}" dt="2021-01-07T15:48:35.399" v="48" actId="20577"/>
      <pc:docMkLst>
        <pc:docMk/>
      </pc:docMkLst>
      <pc:sldChg chg="modSp mod">
        <pc:chgData name="Juliet Lim" userId="604f0d2e-cef7-4a04-a468-fc0d179dac16" providerId="ADAL" clId="{906A00E0-DFD2-401B-A4E4-4574C59FEE41}" dt="2021-01-06T16:26:11.321" v="7" actId="14100"/>
        <pc:sldMkLst>
          <pc:docMk/>
          <pc:sldMk cId="3739942872" sldId="1204"/>
        </pc:sldMkLst>
        <pc:picChg chg="mod">
          <ac:chgData name="Juliet Lim" userId="604f0d2e-cef7-4a04-a468-fc0d179dac16" providerId="ADAL" clId="{906A00E0-DFD2-401B-A4E4-4574C59FEE41}" dt="2021-01-06T16:26:11.321" v="7" actId="14100"/>
          <ac:picMkLst>
            <pc:docMk/>
            <pc:sldMk cId="3739942872" sldId="1204"/>
            <ac:picMk id="28" creationId="{FE3ABF99-FB43-464C-B444-9005AB887A39}"/>
          </ac:picMkLst>
        </pc:picChg>
      </pc:sldChg>
      <pc:sldChg chg="modSp mod modCm">
        <pc:chgData name="Juliet Lim" userId="604f0d2e-cef7-4a04-a468-fc0d179dac16" providerId="ADAL" clId="{906A00E0-DFD2-401B-A4E4-4574C59FEE41}" dt="2021-01-06T16:30:53.013" v="10" actId="1076"/>
        <pc:sldMkLst>
          <pc:docMk/>
          <pc:sldMk cId="3131664298" sldId="1205"/>
        </pc:sldMkLst>
        <pc:picChg chg="mod">
          <ac:chgData name="Juliet Lim" userId="604f0d2e-cef7-4a04-a468-fc0d179dac16" providerId="ADAL" clId="{906A00E0-DFD2-401B-A4E4-4574C59FEE41}" dt="2021-01-06T16:30:53.013" v="10" actId="1076"/>
          <ac:picMkLst>
            <pc:docMk/>
            <pc:sldMk cId="3131664298" sldId="1205"/>
            <ac:picMk id="6" creationId="{7B30FCCC-92E3-4CEE-AA99-247B6B815A3B}"/>
          </ac:picMkLst>
        </pc:picChg>
      </pc:sldChg>
      <pc:sldChg chg="addSp delSp modSp">
        <pc:chgData name="Juliet Lim" userId="604f0d2e-cef7-4a04-a468-fc0d179dac16" providerId="ADAL" clId="{906A00E0-DFD2-401B-A4E4-4574C59FEE41}" dt="2021-01-06T19:58:10.643" v="26"/>
        <pc:sldMkLst>
          <pc:docMk/>
          <pc:sldMk cId="832775964" sldId="1213"/>
        </pc:sldMkLst>
        <pc:picChg chg="add del mod">
          <ac:chgData name="Juliet Lim" userId="604f0d2e-cef7-4a04-a468-fc0d179dac16" providerId="ADAL" clId="{906A00E0-DFD2-401B-A4E4-4574C59FEE41}" dt="2021-01-06T19:58:10.643" v="26"/>
          <ac:picMkLst>
            <pc:docMk/>
            <pc:sldMk cId="832775964" sldId="1213"/>
            <ac:picMk id="10" creationId="{132A259E-57DD-4CCF-89BA-E8003596FD63}"/>
          </ac:picMkLst>
        </pc:picChg>
      </pc:sldChg>
      <pc:sldChg chg="modSp mod">
        <pc:chgData name="Juliet Lim" userId="604f0d2e-cef7-4a04-a468-fc0d179dac16" providerId="ADAL" clId="{906A00E0-DFD2-401B-A4E4-4574C59FEE41}" dt="2021-01-06T15:57:05.372" v="6" actId="1076"/>
        <pc:sldMkLst>
          <pc:docMk/>
          <pc:sldMk cId="437389139" sldId="1332"/>
        </pc:sldMkLst>
        <pc:graphicFrameChg chg="mod modGraphic">
          <ac:chgData name="Juliet Lim" userId="604f0d2e-cef7-4a04-a468-fc0d179dac16" providerId="ADAL" clId="{906A00E0-DFD2-401B-A4E4-4574C59FEE41}" dt="2021-01-06T15:57:05.372" v="6" actId="1076"/>
          <ac:graphicFrameMkLst>
            <pc:docMk/>
            <pc:sldMk cId="437389139" sldId="1332"/>
            <ac:graphicFrameMk id="2" creationId="{1179DEA5-8AAA-4C3E-BE73-DD866A22D763}"/>
          </ac:graphicFrameMkLst>
        </pc:graphicFrameChg>
      </pc:sldChg>
      <pc:sldChg chg="modSp mod">
        <pc:chgData name="Juliet Lim" userId="604f0d2e-cef7-4a04-a468-fc0d179dac16" providerId="ADAL" clId="{906A00E0-DFD2-401B-A4E4-4574C59FEE41}" dt="2021-01-06T15:43:53.790" v="3" actId="1076"/>
        <pc:sldMkLst>
          <pc:docMk/>
          <pc:sldMk cId="3173366945" sldId="1333"/>
        </pc:sldMkLst>
        <pc:spChg chg="mod">
          <ac:chgData name="Juliet Lim" userId="604f0d2e-cef7-4a04-a468-fc0d179dac16" providerId="ADAL" clId="{906A00E0-DFD2-401B-A4E4-4574C59FEE41}" dt="2021-01-06T15:43:53.790" v="3" actId="1076"/>
          <ac:spMkLst>
            <pc:docMk/>
            <pc:sldMk cId="3173366945" sldId="1333"/>
            <ac:spMk id="6" creationId="{D2AD497F-ACD1-4FB1-ADA4-59C29147593D}"/>
          </ac:spMkLst>
        </pc:spChg>
      </pc:sldChg>
      <pc:sldChg chg="modSp mod">
        <pc:chgData name="Juliet Lim" userId="604f0d2e-cef7-4a04-a468-fc0d179dac16" providerId="ADAL" clId="{906A00E0-DFD2-401B-A4E4-4574C59FEE41}" dt="2021-01-06T15:32:48.789" v="0" actId="1076"/>
        <pc:sldMkLst>
          <pc:docMk/>
          <pc:sldMk cId="14555008" sldId="1342"/>
        </pc:sldMkLst>
        <pc:picChg chg="mod">
          <ac:chgData name="Juliet Lim" userId="604f0d2e-cef7-4a04-a468-fc0d179dac16" providerId="ADAL" clId="{906A00E0-DFD2-401B-A4E4-4574C59FEE41}" dt="2021-01-06T15:32:48.789" v="0" actId="1076"/>
          <ac:picMkLst>
            <pc:docMk/>
            <pc:sldMk cId="14555008" sldId="1342"/>
            <ac:picMk id="10" creationId="{C50453F2-D0AB-4DD5-95FD-4934267E3D37}"/>
          </ac:picMkLst>
        </pc:picChg>
      </pc:sldChg>
      <pc:sldChg chg="modSp mod">
        <pc:chgData name="Juliet Lim" userId="604f0d2e-cef7-4a04-a468-fc0d179dac16" providerId="ADAL" clId="{906A00E0-DFD2-401B-A4E4-4574C59FEE41}" dt="2021-01-06T15:35:26.433" v="1" actId="1076"/>
        <pc:sldMkLst>
          <pc:docMk/>
          <pc:sldMk cId="1955176333" sldId="1346"/>
        </pc:sldMkLst>
        <pc:spChg chg="mod">
          <ac:chgData name="Juliet Lim" userId="604f0d2e-cef7-4a04-a468-fc0d179dac16" providerId="ADAL" clId="{906A00E0-DFD2-401B-A4E4-4574C59FEE41}" dt="2021-01-06T15:35:26.433" v="1" actId="1076"/>
          <ac:spMkLst>
            <pc:docMk/>
            <pc:sldMk cId="1955176333" sldId="1346"/>
            <ac:spMk id="18" creationId="{59CACE58-24B0-49DF-B54C-CF189295C0B2}"/>
          </ac:spMkLst>
        </pc:spChg>
      </pc:sldChg>
      <pc:sldChg chg="del">
        <pc:chgData name="Juliet Lim" userId="604f0d2e-cef7-4a04-a468-fc0d179dac16" providerId="ADAL" clId="{906A00E0-DFD2-401B-A4E4-4574C59FEE41}" dt="2021-01-06T15:39:39.089" v="2" actId="2696"/>
        <pc:sldMkLst>
          <pc:docMk/>
          <pc:sldMk cId="3744231835" sldId="1349"/>
        </pc:sldMkLst>
      </pc:sldChg>
      <pc:sldChg chg="modSp mod">
        <pc:chgData name="Juliet Lim" userId="604f0d2e-cef7-4a04-a468-fc0d179dac16" providerId="ADAL" clId="{906A00E0-DFD2-401B-A4E4-4574C59FEE41}" dt="2021-01-06T19:51:23.072" v="15" actId="1076"/>
        <pc:sldMkLst>
          <pc:docMk/>
          <pc:sldMk cId="3809727536" sldId="1360"/>
        </pc:sldMkLst>
        <pc:spChg chg="mod">
          <ac:chgData name="Juliet Lim" userId="604f0d2e-cef7-4a04-a468-fc0d179dac16" providerId="ADAL" clId="{906A00E0-DFD2-401B-A4E4-4574C59FEE41}" dt="2021-01-06T19:51:14.698" v="13" actId="1076"/>
          <ac:spMkLst>
            <pc:docMk/>
            <pc:sldMk cId="3809727536" sldId="1360"/>
            <ac:spMk id="11" creationId="{2A9C5276-9964-4A8E-9275-1B6F9F47674B}"/>
          </ac:spMkLst>
        </pc:spChg>
        <pc:spChg chg="mod">
          <ac:chgData name="Juliet Lim" userId="604f0d2e-cef7-4a04-a468-fc0d179dac16" providerId="ADAL" clId="{906A00E0-DFD2-401B-A4E4-4574C59FEE41}" dt="2021-01-06T19:51:23.072" v="15" actId="1076"/>
          <ac:spMkLst>
            <pc:docMk/>
            <pc:sldMk cId="3809727536" sldId="1360"/>
            <ac:spMk id="14" creationId="{F7B571EB-AE05-43AA-8764-D48855136982}"/>
          </ac:spMkLst>
        </pc:spChg>
      </pc:sldChg>
      <pc:sldChg chg="addSp modSp mod">
        <pc:chgData name="Juliet Lim" userId="604f0d2e-cef7-4a04-a468-fc0d179dac16" providerId="ADAL" clId="{906A00E0-DFD2-401B-A4E4-4574C59FEE41}" dt="2021-01-06T19:59:49.455" v="40" actId="1076"/>
        <pc:sldMkLst>
          <pc:docMk/>
          <pc:sldMk cId="2373528977" sldId="1363"/>
        </pc:sldMkLst>
        <pc:spChg chg="mod">
          <ac:chgData name="Juliet Lim" userId="604f0d2e-cef7-4a04-a468-fc0d179dac16" providerId="ADAL" clId="{906A00E0-DFD2-401B-A4E4-4574C59FEE41}" dt="2021-01-06T19:58:35.283" v="30" actId="688"/>
          <ac:spMkLst>
            <pc:docMk/>
            <pc:sldMk cId="2373528977" sldId="1363"/>
            <ac:spMk id="5" creationId="{82443288-F09B-46B7-87AB-7CBC9CD5551F}"/>
          </ac:spMkLst>
        </pc:spChg>
        <pc:spChg chg="mod">
          <ac:chgData name="Juliet Lim" userId="604f0d2e-cef7-4a04-a468-fc0d179dac16" providerId="ADAL" clId="{906A00E0-DFD2-401B-A4E4-4574C59FEE41}" dt="2021-01-06T19:58:35.283" v="30" actId="688"/>
          <ac:spMkLst>
            <pc:docMk/>
            <pc:sldMk cId="2373528977" sldId="1363"/>
            <ac:spMk id="7" creationId="{D0E0E1B2-C178-49BC-9F41-CEBCBDEAF98E}"/>
          </ac:spMkLst>
        </pc:spChg>
        <pc:spChg chg="mod">
          <ac:chgData name="Juliet Lim" userId="604f0d2e-cef7-4a04-a468-fc0d179dac16" providerId="ADAL" clId="{906A00E0-DFD2-401B-A4E4-4574C59FEE41}" dt="2021-01-06T19:58:35.283" v="30" actId="688"/>
          <ac:spMkLst>
            <pc:docMk/>
            <pc:sldMk cId="2373528977" sldId="1363"/>
            <ac:spMk id="10" creationId="{960A7FE5-9F0F-47CC-B5AC-9CCD844C1C7A}"/>
          </ac:spMkLst>
        </pc:spChg>
        <pc:spChg chg="mod">
          <ac:chgData name="Juliet Lim" userId="604f0d2e-cef7-4a04-a468-fc0d179dac16" providerId="ADAL" clId="{906A00E0-DFD2-401B-A4E4-4574C59FEE41}" dt="2021-01-06T19:58:35.283" v="30" actId="688"/>
          <ac:spMkLst>
            <pc:docMk/>
            <pc:sldMk cId="2373528977" sldId="1363"/>
            <ac:spMk id="11" creationId="{2A9C5276-9964-4A8E-9275-1B6F9F47674B}"/>
          </ac:spMkLst>
        </pc:spChg>
        <pc:spChg chg="mod">
          <ac:chgData name="Juliet Lim" userId="604f0d2e-cef7-4a04-a468-fc0d179dac16" providerId="ADAL" clId="{906A00E0-DFD2-401B-A4E4-4574C59FEE41}" dt="2021-01-06T19:58:35.283" v="30" actId="688"/>
          <ac:spMkLst>
            <pc:docMk/>
            <pc:sldMk cId="2373528977" sldId="1363"/>
            <ac:spMk id="12" creationId="{2FCF9A7D-AC23-44F6-BB9D-6A9127922DDE}"/>
          </ac:spMkLst>
        </pc:spChg>
        <pc:spChg chg="mod">
          <ac:chgData name="Juliet Lim" userId="604f0d2e-cef7-4a04-a468-fc0d179dac16" providerId="ADAL" clId="{906A00E0-DFD2-401B-A4E4-4574C59FEE41}" dt="2021-01-06T19:59:48.830" v="39" actId="1076"/>
          <ac:spMkLst>
            <pc:docMk/>
            <pc:sldMk cId="2373528977" sldId="1363"/>
            <ac:spMk id="15" creationId="{1326599D-9C2A-4F92-89EC-ADF4A762EE15}"/>
          </ac:spMkLst>
        </pc:spChg>
        <pc:spChg chg="mod">
          <ac:chgData name="Juliet Lim" userId="604f0d2e-cef7-4a04-a468-fc0d179dac16" providerId="ADAL" clId="{906A00E0-DFD2-401B-A4E4-4574C59FEE41}" dt="2021-01-06T19:59:49.455" v="40" actId="1076"/>
          <ac:spMkLst>
            <pc:docMk/>
            <pc:sldMk cId="2373528977" sldId="1363"/>
            <ac:spMk id="16" creationId="{100BC050-5F2E-4180-9F43-365C3A48FE0F}"/>
          </ac:spMkLst>
        </pc:spChg>
        <pc:spChg chg="mod">
          <ac:chgData name="Juliet Lim" userId="604f0d2e-cef7-4a04-a468-fc0d179dac16" providerId="ADAL" clId="{906A00E0-DFD2-401B-A4E4-4574C59FEE41}" dt="2021-01-06T19:58:35.283" v="30" actId="688"/>
          <ac:spMkLst>
            <pc:docMk/>
            <pc:sldMk cId="2373528977" sldId="1363"/>
            <ac:spMk id="17" creationId="{11394064-BA3D-46CE-992B-404CC066C30E}"/>
          </ac:spMkLst>
        </pc:spChg>
        <pc:spChg chg="add mod">
          <ac:chgData name="Juliet Lim" userId="604f0d2e-cef7-4a04-a468-fc0d179dac16" providerId="ADAL" clId="{906A00E0-DFD2-401B-A4E4-4574C59FEE41}" dt="2021-01-06T19:58:00.212" v="21" actId="571"/>
          <ac:spMkLst>
            <pc:docMk/>
            <pc:sldMk cId="2373528977" sldId="1363"/>
            <ac:spMk id="20" creationId="{0B5F40BA-8DBA-4A68-9EEB-0A5CBB2B6A70}"/>
          </ac:spMkLst>
        </pc:spChg>
        <pc:spChg chg="mod">
          <ac:chgData name="Juliet Lim" userId="604f0d2e-cef7-4a04-a468-fc0d179dac16" providerId="ADAL" clId="{906A00E0-DFD2-401B-A4E4-4574C59FEE41}" dt="2021-01-06T19:58:35.283" v="30" actId="688"/>
          <ac:spMkLst>
            <pc:docMk/>
            <pc:sldMk cId="2373528977" sldId="1363"/>
            <ac:spMk id="21" creationId="{CAF3813D-3436-42AB-97FA-3B712D998950}"/>
          </ac:spMkLst>
        </pc:spChg>
        <pc:spChg chg="add mod">
          <ac:chgData name="Juliet Lim" userId="604f0d2e-cef7-4a04-a468-fc0d179dac16" providerId="ADAL" clId="{906A00E0-DFD2-401B-A4E4-4574C59FEE41}" dt="2021-01-06T19:58:00.212" v="21" actId="571"/>
          <ac:spMkLst>
            <pc:docMk/>
            <pc:sldMk cId="2373528977" sldId="1363"/>
            <ac:spMk id="22" creationId="{6E843564-35BB-44E3-AD7C-CAF672323431}"/>
          </ac:spMkLst>
        </pc:spChg>
        <pc:spChg chg="add mod">
          <ac:chgData name="Juliet Lim" userId="604f0d2e-cef7-4a04-a468-fc0d179dac16" providerId="ADAL" clId="{906A00E0-DFD2-401B-A4E4-4574C59FEE41}" dt="2021-01-06T19:58:00.212" v="21" actId="571"/>
          <ac:spMkLst>
            <pc:docMk/>
            <pc:sldMk cId="2373528977" sldId="1363"/>
            <ac:spMk id="23" creationId="{EEF42B47-A7CA-4D46-917B-7CA70F2004BE}"/>
          </ac:spMkLst>
        </pc:spChg>
        <pc:spChg chg="add mod">
          <ac:chgData name="Juliet Lim" userId="604f0d2e-cef7-4a04-a468-fc0d179dac16" providerId="ADAL" clId="{906A00E0-DFD2-401B-A4E4-4574C59FEE41}" dt="2021-01-06T19:58:00.212" v="21" actId="571"/>
          <ac:spMkLst>
            <pc:docMk/>
            <pc:sldMk cId="2373528977" sldId="1363"/>
            <ac:spMk id="24" creationId="{03F99FA7-3156-4DD4-B823-B2717080B921}"/>
          </ac:spMkLst>
        </pc:spChg>
        <pc:spChg chg="add mod">
          <ac:chgData name="Juliet Lim" userId="604f0d2e-cef7-4a04-a468-fc0d179dac16" providerId="ADAL" clId="{906A00E0-DFD2-401B-A4E4-4574C59FEE41}" dt="2021-01-06T19:58:00.212" v="21" actId="571"/>
          <ac:spMkLst>
            <pc:docMk/>
            <pc:sldMk cId="2373528977" sldId="1363"/>
            <ac:spMk id="25" creationId="{96C32866-47C5-429D-84CA-9A74E691387C}"/>
          </ac:spMkLst>
        </pc:spChg>
        <pc:spChg chg="add mod">
          <ac:chgData name="Juliet Lim" userId="604f0d2e-cef7-4a04-a468-fc0d179dac16" providerId="ADAL" clId="{906A00E0-DFD2-401B-A4E4-4574C59FEE41}" dt="2021-01-06T19:58:00.212" v="21" actId="571"/>
          <ac:spMkLst>
            <pc:docMk/>
            <pc:sldMk cId="2373528977" sldId="1363"/>
            <ac:spMk id="26" creationId="{246E3E5B-7A92-4AA1-A216-1B5ECF7423A9}"/>
          </ac:spMkLst>
        </pc:spChg>
        <pc:spChg chg="add mod">
          <ac:chgData name="Juliet Lim" userId="604f0d2e-cef7-4a04-a468-fc0d179dac16" providerId="ADAL" clId="{906A00E0-DFD2-401B-A4E4-4574C59FEE41}" dt="2021-01-06T19:58:00.212" v="21" actId="571"/>
          <ac:spMkLst>
            <pc:docMk/>
            <pc:sldMk cId="2373528977" sldId="1363"/>
            <ac:spMk id="27" creationId="{6B854C6D-FC0D-47DB-B583-E9EF797F7903}"/>
          </ac:spMkLst>
        </pc:spChg>
        <pc:spChg chg="add mod">
          <ac:chgData name="Juliet Lim" userId="604f0d2e-cef7-4a04-a468-fc0d179dac16" providerId="ADAL" clId="{906A00E0-DFD2-401B-A4E4-4574C59FEE41}" dt="2021-01-06T19:58:00.212" v="21" actId="571"/>
          <ac:spMkLst>
            <pc:docMk/>
            <pc:sldMk cId="2373528977" sldId="1363"/>
            <ac:spMk id="28" creationId="{5201F117-492B-4E11-83B3-6705AE97FBE2}"/>
          </ac:spMkLst>
        </pc:spChg>
        <pc:spChg chg="add mod">
          <ac:chgData name="Juliet Lim" userId="604f0d2e-cef7-4a04-a468-fc0d179dac16" providerId="ADAL" clId="{906A00E0-DFD2-401B-A4E4-4574C59FEE41}" dt="2021-01-06T19:58:00.212" v="21" actId="571"/>
          <ac:spMkLst>
            <pc:docMk/>
            <pc:sldMk cId="2373528977" sldId="1363"/>
            <ac:spMk id="29" creationId="{E0A3C78D-89D0-4082-B3F4-0A67326581F0}"/>
          </ac:spMkLst>
        </pc:spChg>
        <pc:spChg chg="add mod">
          <ac:chgData name="Juliet Lim" userId="604f0d2e-cef7-4a04-a468-fc0d179dac16" providerId="ADAL" clId="{906A00E0-DFD2-401B-A4E4-4574C59FEE41}" dt="2021-01-06T19:58:34.707" v="29" actId="571"/>
          <ac:spMkLst>
            <pc:docMk/>
            <pc:sldMk cId="2373528977" sldId="1363"/>
            <ac:spMk id="31" creationId="{F95535D5-4B92-4E45-B3ED-576E82EFADAC}"/>
          </ac:spMkLst>
        </pc:spChg>
        <pc:spChg chg="add mod">
          <ac:chgData name="Juliet Lim" userId="604f0d2e-cef7-4a04-a468-fc0d179dac16" providerId="ADAL" clId="{906A00E0-DFD2-401B-A4E4-4574C59FEE41}" dt="2021-01-06T19:58:34.707" v="29" actId="571"/>
          <ac:spMkLst>
            <pc:docMk/>
            <pc:sldMk cId="2373528977" sldId="1363"/>
            <ac:spMk id="32" creationId="{81705EF4-EA7F-42D6-8BD1-6E28B6FE939C}"/>
          </ac:spMkLst>
        </pc:spChg>
        <pc:spChg chg="add mod">
          <ac:chgData name="Juliet Lim" userId="604f0d2e-cef7-4a04-a468-fc0d179dac16" providerId="ADAL" clId="{906A00E0-DFD2-401B-A4E4-4574C59FEE41}" dt="2021-01-06T19:58:34.707" v="29" actId="571"/>
          <ac:spMkLst>
            <pc:docMk/>
            <pc:sldMk cId="2373528977" sldId="1363"/>
            <ac:spMk id="33" creationId="{75589AE6-555C-4A3A-AFD3-C6C50E191E20}"/>
          </ac:spMkLst>
        </pc:spChg>
        <pc:spChg chg="add mod">
          <ac:chgData name="Juliet Lim" userId="604f0d2e-cef7-4a04-a468-fc0d179dac16" providerId="ADAL" clId="{906A00E0-DFD2-401B-A4E4-4574C59FEE41}" dt="2021-01-06T19:58:34.707" v="29" actId="571"/>
          <ac:spMkLst>
            <pc:docMk/>
            <pc:sldMk cId="2373528977" sldId="1363"/>
            <ac:spMk id="34" creationId="{5DDBCB5F-7350-4806-81A4-DC27FB1597D7}"/>
          </ac:spMkLst>
        </pc:spChg>
        <pc:spChg chg="add mod">
          <ac:chgData name="Juliet Lim" userId="604f0d2e-cef7-4a04-a468-fc0d179dac16" providerId="ADAL" clId="{906A00E0-DFD2-401B-A4E4-4574C59FEE41}" dt="2021-01-06T19:58:34.707" v="29" actId="571"/>
          <ac:spMkLst>
            <pc:docMk/>
            <pc:sldMk cId="2373528977" sldId="1363"/>
            <ac:spMk id="35" creationId="{969D989A-7CDF-4F56-8852-4E1E952C8F8B}"/>
          </ac:spMkLst>
        </pc:spChg>
        <pc:spChg chg="add mod">
          <ac:chgData name="Juliet Lim" userId="604f0d2e-cef7-4a04-a468-fc0d179dac16" providerId="ADAL" clId="{906A00E0-DFD2-401B-A4E4-4574C59FEE41}" dt="2021-01-06T19:58:34.707" v="29" actId="571"/>
          <ac:spMkLst>
            <pc:docMk/>
            <pc:sldMk cId="2373528977" sldId="1363"/>
            <ac:spMk id="37" creationId="{39C05C1F-AF5A-40FB-89AB-913884664120}"/>
          </ac:spMkLst>
        </pc:spChg>
        <pc:spChg chg="add mod">
          <ac:chgData name="Juliet Lim" userId="604f0d2e-cef7-4a04-a468-fc0d179dac16" providerId="ADAL" clId="{906A00E0-DFD2-401B-A4E4-4574C59FEE41}" dt="2021-01-06T19:58:34.707" v="29" actId="571"/>
          <ac:spMkLst>
            <pc:docMk/>
            <pc:sldMk cId="2373528977" sldId="1363"/>
            <ac:spMk id="38" creationId="{9BFFCDE4-7B99-41D6-9769-29D10D4D1000}"/>
          </ac:spMkLst>
        </pc:spChg>
        <pc:spChg chg="add mod">
          <ac:chgData name="Juliet Lim" userId="604f0d2e-cef7-4a04-a468-fc0d179dac16" providerId="ADAL" clId="{906A00E0-DFD2-401B-A4E4-4574C59FEE41}" dt="2021-01-06T19:58:34.707" v="29" actId="571"/>
          <ac:spMkLst>
            <pc:docMk/>
            <pc:sldMk cId="2373528977" sldId="1363"/>
            <ac:spMk id="39" creationId="{40757964-FA62-449E-ABE8-DE7B166B3CDC}"/>
          </ac:spMkLst>
        </pc:spChg>
        <pc:spChg chg="add mod">
          <ac:chgData name="Juliet Lim" userId="604f0d2e-cef7-4a04-a468-fc0d179dac16" providerId="ADAL" clId="{906A00E0-DFD2-401B-A4E4-4574C59FEE41}" dt="2021-01-06T19:58:34.707" v="29" actId="571"/>
          <ac:spMkLst>
            <pc:docMk/>
            <pc:sldMk cId="2373528977" sldId="1363"/>
            <ac:spMk id="40" creationId="{17C33585-6207-432C-83F5-B65DFA8B8865}"/>
          </ac:spMkLst>
        </pc:spChg>
        <pc:picChg chg="mod">
          <ac:chgData name="Juliet Lim" userId="604f0d2e-cef7-4a04-a468-fc0d179dac16" providerId="ADAL" clId="{906A00E0-DFD2-401B-A4E4-4574C59FEE41}" dt="2021-01-06T19:58:35.283" v="30" actId="688"/>
          <ac:picMkLst>
            <pc:docMk/>
            <pc:sldMk cId="2373528977" sldId="1363"/>
            <ac:picMk id="2" creationId="{CDFD7952-7426-4EB7-98F0-645A31B9F3B9}"/>
          </ac:picMkLst>
        </pc:picChg>
        <pc:picChg chg="mod">
          <ac:chgData name="Juliet Lim" userId="604f0d2e-cef7-4a04-a468-fc0d179dac16" providerId="ADAL" clId="{906A00E0-DFD2-401B-A4E4-4574C59FEE41}" dt="2021-01-06T19:59:15.125" v="35" actId="1076"/>
          <ac:picMkLst>
            <pc:docMk/>
            <pc:sldMk cId="2373528977" sldId="1363"/>
            <ac:picMk id="13" creationId="{C1AA76F1-E37B-4617-B14B-F5256DEB7F10}"/>
          </ac:picMkLst>
        </pc:picChg>
        <pc:picChg chg="add mod">
          <ac:chgData name="Juliet Lim" userId="604f0d2e-cef7-4a04-a468-fc0d179dac16" providerId="ADAL" clId="{906A00E0-DFD2-401B-A4E4-4574C59FEE41}" dt="2021-01-06T19:58:00.212" v="21" actId="571"/>
          <ac:picMkLst>
            <pc:docMk/>
            <pc:sldMk cId="2373528977" sldId="1363"/>
            <ac:picMk id="19" creationId="{D7C813EA-A450-4402-AE96-C3D39A8FEC80}"/>
          </ac:picMkLst>
        </pc:picChg>
        <pc:picChg chg="add mod">
          <ac:chgData name="Juliet Lim" userId="604f0d2e-cef7-4a04-a468-fc0d179dac16" providerId="ADAL" clId="{906A00E0-DFD2-401B-A4E4-4574C59FEE41}" dt="2021-01-06T19:58:34.707" v="29" actId="571"/>
          <ac:picMkLst>
            <pc:docMk/>
            <pc:sldMk cId="2373528977" sldId="1363"/>
            <ac:picMk id="30" creationId="{2400C7A6-87AC-4500-826A-D043E700D02E}"/>
          </ac:picMkLst>
        </pc:picChg>
        <pc:picChg chg="add mod">
          <ac:chgData name="Juliet Lim" userId="604f0d2e-cef7-4a04-a468-fc0d179dac16" providerId="ADAL" clId="{906A00E0-DFD2-401B-A4E4-4574C59FEE41}" dt="2021-01-06T19:58:34.707" v="29" actId="571"/>
          <ac:picMkLst>
            <pc:docMk/>
            <pc:sldMk cId="2373528977" sldId="1363"/>
            <ac:picMk id="36" creationId="{4E721C90-FA5D-48A2-8E88-8248BB2BD370}"/>
          </ac:picMkLst>
        </pc:picChg>
      </pc:sldChg>
      <pc:sldChg chg="modSp mod">
        <pc:chgData name="Juliet Lim" userId="604f0d2e-cef7-4a04-a468-fc0d179dac16" providerId="ADAL" clId="{906A00E0-DFD2-401B-A4E4-4574C59FEE41}" dt="2021-01-06T20:09:04.058" v="42" actId="1076"/>
        <pc:sldMkLst>
          <pc:docMk/>
          <pc:sldMk cId="3970420074" sldId="1365"/>
        </pc:sldMkLst>
        <pc:spChg chg="mod">
          <ac:chgData name="Juliet Lim" userId="604f0d2e-cef7-4a04-a468-fc0d179dac16" providerId="ADAL" clId="{906A00E0-DFD2-401B-A4E4-4574C59FEE41}" dt="2021-01-06T20:09:04.058" v="42" actId="1076"/>
          <ac:spMkLst>
            <pc:docMk/>
            <pc:sldMk cId="3970420074" sldId="1365"/>
            <ac:spMk id="18" creationId="{59CACE58-24B0-49DF-B54C-CF189295C0B2}"/>
          </ac:spMkLst>
        </pc:spChg>
      </pc:sldChg>
      <pc:sldChg chg="modSp mod">
        <pc:chgData name="Juliet Lim" userId="604f0d2e-cef7-4a04-a468-fc0d179dac16" providerId="ADAL" clId="{906A00E0-DFD2-401B-A4E4-4574C59FEE41}" dt="2021-01-07T15:48:30.948" v="47" actId="20577"/>
        <pc:sldMkLst>
          <pc:docMk/>
          <pc:sldMk cId="2396426438" sldId="1371"/>
        </pc:sldMkLst>
        <pc:spChg chg="mod">
          <ac:chgData name="Juliet Lim" userId="604f0d2e-cef7-4a04-a468-fc0d179dac16" providerId="ADAL" clId="{906A00E0-DFD2-401B-A4E4-4574C59FEE41}" dt="2021-01-07T15:48:30.948" v="47" actId="20577"/>
          <ac:spMkLst>
            <pc:docMk/>
            <pc:sldMk cId="2396426438" sldId="1371"/>
            <ac:spMk id="17" creationId="{D2EE376D-22D5-4196-80C1-41D4742C328B}"/>
          </ac:spMkLst>
        </pc:spChg>
      </pc:sldChg>
      <pc:sldChg chg="modSp mod">
        <pc:chgData name="Juliet Lim" userId="604f0d2e-cef7-4a04-a468-fc0d179dac16" providerId="ADAL" clId="{906A00E0-DFD2-401B-A4E4-4574C59FEE41}" dt="2021-01-07T15:48:35.399" v="48" actId="20577"/>
        <pc:sldMkLst>
          <pc:docMk/>
          <pc:sldMk cId="167995919" sldId="1380"/>
        </pc:sldMkLst>
        <pc:spChg chg="mod">
          <ac:chgData name="Juliet Lim" userId="604f0d2e-cef7-4a04-a468-fc0d179dac16" providerId="ADAL" clId="{906A00E0-DFD2-401B-A4E4-4574C59FEE41}" dt="2021-01-07T15:48:35.399" v="48" actId="20577"/>
          <ac:spMkLst>
            <pc:docMk/>
            <pc:sldMk cId="167995919" sldId="1380"/>
            <ac:spMk id="17" creationId="{D2EE376D-22D5-4196-80C1-41D4742C328B}"/>
          </ac:spMkLst>
        </pc:spChg>
        <pc:spChg chg="mod">
          <ac:chgData name="Juliet Lim" userId="604f0d2e-cef7-4a04-a468-fc0d179dac16" providerId="ADAL" clId="{906A00E0-DFD2-401B-A4E4-4574C59FEE41}" dt="2021-01-06T20:50:48.802" v="44" actId="1076"/>
          <ac:spMkLst>
            <pc:docMk/>
            <pc:sldMk cId="167995919" sldId="1380"/>
            <ac:spMk id="19" creationId="{63E0F58C-FD64-42B7-AEF7-B5456EB0750A}"/>
          </ac:spMkLst>
        </pc:spChg>
      </pc:sldChg>
      <pc:sldChg chg="modSp mod">
        <pc:chgData name="Juliet Lim" userId="604f0d2e-cef7-4a04-a468-fc0d179dac16" providerId="ADAL" clId="{906A00E0-DFD2-401B-A4E4-4574C59FEE41}" dt="2021-01-07T15:48:27.861" v="46" actId="20577"/>
        <pc:sldMkLst>
          <pc:docMk/>
          <pc:sldMk cId="1440899287" sldId="1381"/>
        </pc:sldMkLst>
        <pc:spChg chg="mod">
          <ac:chgData name="Juliet Lim" userId="604f0d2e-cef7-4a04-a468-fc0d179dac16" providerId="ADAL" clId="{906A00E0-DFD2-401B-A4E4-4574C59FEE41}" dt="2021-01-07T15:48:27.861" v="46" actId="20577"/>
          <ac:spMkLst>
            <pc:docMk/>
            <pc:sldMk cId="1440899287" sldId="1381"/>
            <ac:spMk id="17" creationId="{D2EE376D-22D5-4196-80C1-41D4742C328B}"/>
          </ac:spMkLst>
        </pc:spChg>
      </pc:sldChg>
      <pc:sldChg chg="modSp mod">
        <pc:chgData name="Juliet Lim" userId="604f0d2e-cef7-4a04-a468-fc0d179dac16" providerId="ADAL" clId="{906A00E0-DFD2-401B-A4E4-4574C59FEE41}" dt="2021-01-07T15:48:23.915" v="45" actId="20577"/>
        <pc:sldMkLst>
          <pc:docMk/>
          <pc:sldMk cId="3923145344" sldId="1382"/>
        </pc:sldMkLst>
        <pc:spChg chg="mod">
          <ac:chgData name="Juliet Lim" userId="604f0d2e-cef7-4a04-a468-fc0d179dac16" providerId="ADAL" clId="{906A00E0-DFD2-401B-A4E4-4574C59FEE41}" dt="2021-01-07T15:48:23.915" v="45" actId="20577"/>
          <ac:spMkLst>
            <pc:docMk/>
            <pc:sldMk cId="3923145344" sldId="1382"/>
            <ac:spMk id="17" creationId="{D2EE376D-22D5-4196-80C1-41D4742C328B}"/>
          </ac:spMkLst>
        </pc:spChg>
      </pc:sldChg>
    </pc:docChg>
  </pc:docChgLst>
  <pc:docChgLst>
    <pc:chgData name="Aimee Arnold" userId="S::aarnold@uwsa.edu::39b438b3-a0a1-4eb3-b229-3408f8b97361" providerId="AD" clId="Web-{ED23E6B9-0DEC-4D98-B882-C2CF6330AAD3}"/>
    <pc:docChg chg="modSld">
      <pc:chgData name="Aimee Arnold" userId="S::aarnold@uwsa.edu::39b438b3-a0a1-4eb3-b229-3408f8b97361" providerId="AD" clId="Web-{ED23E6B9-0DEC-4D98-B882-C2CF6330AAD3}" dt="2021-01-08T20:48:46.890" v="216"/>
      <pc:docMkLst>
        <pc:docMk/>
      </pc:docMkLst>
      <pc:sldChg chg="delSp">
        <pc:chgData name="Aimee Arnold" userId="S::aarnold@uwsa.edu::39b438b3-a0a1-4eb3-b229-3408f8b97361" providerId="AD" clId="Web-{ED23E6B9-0DEC-4D98-B882-C2CF6330AAD3}" dt="2021-01-08T20:44:30.340" v="200"/>
        <pc:sldMkLst>
          <pc:docMk/>
          <pc:sldMk cId="2612191671" sldId="745"/>
        </pc:sldMkLst>
        <pc:grpChg chg="del">
          <ac:chgData name="Aimee Arnold" userId="S::aarnold@uwsa.edu::39b438b3-a0a1-4eb3-b229-3408f8b97361" providerId="AD" clId="Web-{ED23E6B9-0DEC-4D98-B882-C2CF6330AAD3}" dt="2021-01-08T20:44:30.340" v="200"/>
          <ac:grpSpMkLst>
            <pc:docMk/>
            <pc:sldMk cId="2612191671" sldId="745"/>
            <ac:grpSpMk id="10" creationId="{36DF7FA7-E987-4649-AB0A-1993AC594EDD}"/>
          </ac:grpSpMkLst>
        </pc:grpChg>
      </pc:sldChg>
      <pc:sldChg chg="modSp">
        <pc:chgData name="Aimee Arnold" userId="S::aarnold@uwsa.edu::39b438b3-a0a1-4eb3-b229-3408f8b97361" providerId="AD" clId="Web-{ED23E6B9-0DEC-4D98-B882-C2CF6330AAD3}" dt="2021-01-08T19:03:21.098" v="186" actId="20577"/>
        <pc:sldMkLst>
          <pc:docMk/>
          <pc:sldMk cId="3173366945" sldId="1333"/>
        </pc:sldMkLst>
        <pc:spChg chg="mod">
          <ac:chgData name="Aimee Arnold" userId="S::aarnold@uwsa.edu::39b438b3-a0a1-4eb3-b229-3408f8b97361" providerId="AD" clId="Web-{ED23E6B9-0DEC-4D98-B882-C2CF6330AAD3}" dt="2021-01-08T19:03:21.098" v="186" actId="20577"/>
          <ac:spMkLst>
            <pc:docMk/>
            <pc:sldMk cId="3173366945" sldId="1333"/>
            <ac:spMk id="8" creationId="{48288EDD-AD66-44D8-B993-2484F1F16DEE}"/>
          </ac:spMkLst>
        </pc:spChg>
      </pc:sldChg>
      <pc:sldChg chg="modSp">
        <pc:chgData name="Aimee Arnold" userId="S::aarnold@uwsa.edu::39b438b3-a0a1-4eb3-b229-3408f8b97361" providerId="AD" clId="Web-{ED23E6B9-0DEC-4D98-B882-C2CF6330AAD3}" dt="2021-01-08T20:48:46.890" v="216"/>
        <pc:sldMkLst>
          <pc:docMk/>
          <pc:sldMk cId="3915829263" sldId="1409"/>
        </pc:sldMkLst>
        <pc:graphicFrameChg chg="mod modGraphic">
          <ac:chgData name="Aimee Arnold" userId="S::aarnold@uwsa.edu::39b438b3-a0a1-4eb3-b229-3408f8b97361" providerId="AD" clId="Web-{ED23E6B9-0DEC-4D98-B882-C2CF6330AAD3}" dt="2021-01-08T20:48:46.890" v="216"/>
          <ac:graphicFrameMkLst>
            <pc:docMk/>
            <pc:sldMk cId="3915829263" sldId="1409"/>
            <ac:graphicFrameMk id="5" creationId="{4AFE2B16-51C3-4D79-93AC-7582C56E7787}"/>
          </ac:graphicFrameMkLst>
        </pc:graphicFrameChg>
      </pc:sldChg>
      <pc:sldChg chg="modSp">
        <pc:chgData name="Aimee Arnold" userId="S::aarnold@uwsa.edu::39b438b3-a0a1-4eb3-b229-3408f8b97361" providerId="AD" clId="Web-{ED23E6B9-0DEC-4D98-B882-C2CF6330AAD3}" dt="2021-01-08T20:34:04.770" v="198" actId="20577"/>
        <pc:sldMkLst>
          <pc:docMk/>
          <pc:sldMk cId="1456749171" sldId="1422"/>
        </pc:sldMkLst>
        <pc:spChg chg="mod">
          <ac:chgData name="Aimee Arnold" userId="S::aarnold@uwsa.edu::39b438b3-a0a1-4eb3-b229-3408f8b97361" providerId="AD" clId="Web-{ED23E6B9-0DEC-4D98-B882-C2CF6330AAD3}" dt="2021-01-08T20:33:48.083" v="196" actId="20577"/>
          <ac:spMkLst>
            <pc:docMk/>
            <pc:sldMk cId="1456749171" sldId="1422"/>
            <ac:spMk id="10" creationId="{088840C6-AE2A-4778-93FE-D953D9936AD0}"/>
          </ac:spMkLst>
        </pc:spChg>
        <pc:spChg chg="mod">
          <ac:chgData name="Aimee Arnold" userId="S::aarnold@uwsa.edu::39b438b3-a0a1-4eb3-b229-3408f8b97361" providerId="AD" clId="Web-{ED23E6B9-0DEC-4D98-B882-C2CF6330AAD3}" dt="2021-01-08T20:34:04.770" v="198" actId="20577"/>
          <ac:spMkLst>
            <pc:docMk/>
            <pc:sldMk cId="1456749171" sldId="1422"/>
            <ac:spMk id="18" creationId="{89127219-AD76-4454-B2B8-C050C7930809}"/>
          </ac:spMkLst>
        </pc:spChg>
      </pc:sldChg>
    </pc:docChg>
  </pc:docChgLst>
  <pc:docChgLst>
    <pc:chgData name="Mike Roarty" userId="2a1184aa-3169-4ec5-bae2-e09fd00aa8a6" providerId="ADAL" clId="{D6DD1BEF-EE12-464A-A993-A89F099100BE}"/>
    <pc:docChg chg="undo custSel modSld">
      <pc:chgData name="Mike Roarty" userId="2a1184aa-3169-4ec5-bae2-e09fd00aa8a6" providerId="ADAL" clId="{D6DD1BEF-EE12-464A-A993-A89F099100BE}" dt="2021-01-11T19:08:53.561" v="304" actId="1592"/>
      <pc:docMkLst>
        <pc:docMk/>
      </pc:docMkLst>
      <pc:sldChg chg="modSp mod">
        <pc:chgData name="Mike Roarty" userId="2a1184aa-3169-4ec5-bae2-e09fd00aa8a6" providerId="ADAL" clId="{D6DD1BEF-EE12-464A-A993-A89F099100BE}" dt="2021-01-11T18:39:17.322" v="26" actId="6549"/>
        <pc:sldMkLst>
          <pc:docMk/>
          <pc:sldMk cId="1683236848" sldId="1065"/>
        </pc:sldMkLst>
        <pc:spChg chg="mod">
          <ac:chgData name="Mike Roarty" userId="2a1184aa-3169-4ec5-bae2-e09fd00aa8a6" providerId="ADAL" clId="{D6DD1BEF-EE12-464A-A993-A89F099100BE}" dt="2021-01-11T18:39:17.322" v="26" actId="6549"/>
          <ac:spMkLst>
            <pc:docMk/>
            <pc:sldMk cId="1683236848" sldId="1065"/>
            <ac:spMk id="3" creationId="{35BE313C-49E8-4777-AE02-0C0BDE419B70}"/>
          </ac:spMkLst>
        </pc:spChg>
      </pc:sldChg>
      <pc:sldChg chg="addSp modSp mod">
        <pc:chgData name="Mike Roarty" userId="2a1184aa-3169-4ec5-bae2-e09fd00aa8a6" providerId="ADAL" clId="{D6DD1BEF-EE12-464A-A993-A89F099100BE}" dt="2021-01-11T18:44:33.310" v="190" actId="164"/>
        <pc:sldMkLst>
          <pc:docMk/>
          <pc:sldMk cId="3652537747" sldId="1153"/>
        </pc:sldMkLst>
        <pc:spChg chg="mod">
          <ac:chgData name="Mike Roarty" userId="2a1184aa-3169-4ec5-bae2-e09fd00aa8a6" providerId="ADAL" clId="{D6DD1BEF-EE12-464A-A993-A89F099100BE}" dt="2021-01-11T18:41:26.561" v="100" actId="20577"/>
          <ac:spMkLst>
            <pc:docMk/>
            <pc:sldMk cId="3652537747" sldId="1153"/>
            <ac:spMk id="11" creationId="{52172E6B-40DF-44F6-B221-CF483051770F}"/>
          </ac:spMkLst>
        </pc:spChg>
        <pc:spChg chg="mod">
          <ac:chgData name="Mike Roarty" userId="2a1184aa-3169-4ec5-bae2-e09fd00aa8a6" providerId="ADAL" clId="{D6DD1BEF-EE12-464A-A993-A89F099100BE}" dt="2021-01-11T18:41:49.153" v="101" actId="404"/>
          <ac:spMkLst>
            <pc:docMk/>
            <pc:sldMk cId="3652537747" sldId="1153"/>
            <ac:spMk id="22" creationId="{734EA9BF-7C0B-4833-8D7E-6621FCE3063F}"/>
          </ac:spMkLst>
        </pc:spChg>
        <pc:grpChg chg="add mod">
          <ac:chgData name="Mike Roarty" userId="2a1184aa-3169-4ec5-bae2-e09fd00aa8a6" providerId="ADAL" clId="{D6DD1BEF-EE12-464A-A993-A89F099100BE}" dt="2021-01-11T18:44:33.310" v="190" actId="164"/>
          <ac:grpSpMkLst>
            <pc:docMk/>
            <pc:sldMk cId="3652537747" sldId="1153"/>
            <ac:grpSpMk id="2" creationId="{BEC69BFE-A6D7-4E62-8954-2E72FEBFF822}"/>
          </ac:grpSpMkLst>
        </pc:grpChg>
        <pc:picChg chg="mod">
          <ac:chgData name="Mike Roarty" userId="2a1184aa-3169-4ec5-bae2-e09fd00aa8a6" providerId="ADAL" clId="{D6DD1BEF-EE12-464A-A993-A89F099100BE}" dt="2021-01-11T18:41:54.258" v="102" actId="1076"/>
          <ac:picMkLst>
            <pc:docMk/>
            <pc:sldMk cId="3652537747" sldId="1153"/>
            <ac:picMk id="8" creationId="{5294E1B7-033C-4313-841F-E289FC8602A4}"/>
          </ac:picMkLst>
        </pc:picChg>
        <pc:picChg chg="mod">
          <ac:chgData name="Mike Roarty" userId="2a1184aa-3169-4ec5-bae2-e09fd00aa8a6" providerId="ADAL" clId="{D6DD1BEF-EE12-464A-A993-A89F099100BE}" dt="2021-01-11T18:44:33.310" v="190" actId="164"/>
          <ac:picMkLst>
            <pc:docMk/>
            <pc:sldMk cId="3652537747" sldId="1153"/>
            <ac:picMk id="20" creationId="{72217913-82D8-4615-857D-41A6583BBA7B}"/>
          </ac:picMkLst>
        </pc:picChg>
        <pc:picChg chg="mod">
          <ac:chgData name="Mike Roarty" userId="2a1184aa-3169-4ec5-bae2-e09fd00aa8a6" providerId="ADAL" clId="{D6DD1BEF-EE12-464A-A993-A89F099100BE}" dt="2021-01-11T18:44:33.310" v="190" actId="164"/>
          <ac:picMkLst>
            <pc:docMk/>
            <pc:sldMk cId="3652537747" sldId="1153"/>
            <ac:picMk id="23" creationId="{85F68F6F-A569-41C2-891E-7772002362E8}"/>
          </ac:picMkLst>
        </pc:picChg>
        <pc:picChg chg="mod">
          <ac:chgData name="Mike Roarty" userId="2a1184aa-3169-4ec5-bae2-e09fd00aa8a6" providerId="ADAL" clId="{D6DD1BEF-EE12-464A-A993-A89F099100BE}" dt="2021-01-11T18:44:33.310" v="190" actId="164"/>
          <ac:picMkLst>
            <pc:docMk/>
            <pc:sldMk cId="3652537747" sldId="1153"/>
            <ac:picMk id="24" creationId="{78525340-7911-42A4-AB39-A1A4E457BF74}"/>
          </ac:picMkLst>
        </pc:picChg>
        <pc:picChg chg="mod">
          <ac:chgData name="Mike Roarty" userId="2a1184aa-3169-4ec5-bae2-e09fd00aa8a6" providerId="ADAL" clId="{D6DD1BEF-EE12-464A-A993-A89F099100BE}" dt="2021-01-11T18:40:58.872" v="39" actId="1076"/>
          <ac:picMkLst>
            <pc:docMk/>
            <pc:sldMk cId="3652537747" sldId="1153"/>
            <ac:picMk id="25" creationId="{B75E671B-563C-4FA2-96B9-ED7B5DEA4EA9}"/>
          </ac:picMkLst>
        </pc:picChg>
      </pc:sldChg>
      <pc:sldChg chg="addSp delSp modSp mod">
        <pc:chgData name="Mike Roarty" userId="2a1184aa-3169-4ec5-bae2-e09fd00aa8a6" providerId="ADAL" clId="{D6DD1BEF-EE12-464A-A993-A89F099100BE}" dt="2021-01-11T18:48:33.744" v="273" actId="20577"/>
        <pc:sldMkLst>
          <pc:docMk/>
          <pc:sldMk cId="3251753783" sldId="1203"/>
        </pc:sldMkLst>
        <pc:spChg chg="del">
          <ac:chgData name="Mike Roarty" userId="2a1184aa-3169-4ec5-bae2-e09fd00aa8a6" providerId="ADAL" clId="{D6DD1BEF-EE12-464A-A993-A89F099100BE}" dt="2021-01-11T18:45:20.053" v="191" actId="478"/>
          <ac:spMkLst>
            <pc:docMk/>
            <pc:sldMk cId="3251753783" sldId="1203"/>
            <ac:spMk id="2" creationId="{D2BC61CE-D198-47A0-9D18-306F7FEEA9CE}"/>
          </ac:spMkLst>
        </pc:spChg>
        <pc:spChg chg="add mod">
          <ac:chgData name="Mike Roarty" userId="2a1184aa-3169-4ec5-bae2-e09fd00aa8a6" providerId="ADAL" clId="{D6DD1BEF-EE12-464A-A993-A89F099100BE}" dt="2021-01-11T18:46:41.398" v="243" actId="692"/>
          <ac:spMkLst>
            <pc:docMk/>
            <pc:sldMk cId="3251753783" sldId="1203"/>
            <ac:spMk id="3" creationId="{2A4F4A50-87F3-483D-A1E3-6316AACB6AB7}"/>
          </ac:spMkLst>
        </pc:spChg>
        <pc:spChg chg="add mod">
          <ac:chgData name="Mike Roarty" userId="2a1184aa-3169-4ec5-bae2-e09fd00aa8a6" providerId="ADAL" clId="{D6DD1BEF-EE12-464A-A993-A89F099100BE}" dt="2021-01-11T18:47:53.816" v="254" actId="1076"/>
          <ac:spMkLst>
            <pc:docMk/>
            <pc:sldMk cId="3251753783" sldId="1203"/>
            <ac:spMk id="23" creationId="{FFFBBF6D-884C-4F32-AEF0-100016500952}"/>
          </ac:spMkLst>
        </pc:spChg>
        <pc:spChg chg="mod">
          <ac:chgData name="Mike Roarty" userId="2a1184aa-3169-4ec5-bae2-e09fd00aa8a6" providerId="ADAL" clId="{D6DD1BEF-EE12-464A-A993-A89F099100BE}" dt="2021-01-11T18:48:33.744" v="273" actId="20577"/>
          <ac:spMkLst>
            <pc:docMk/>
            <pc:sldMk cId="3251753783" sldId="1203"/>
            <ac:spMk id="24" creationId="{36D95AB7-F88F-42F8-A308-8A3BB190F570}"/>
          </ac:spMkLst>
        </pc:spChg>
      </pc:sldChg>
      <pc:sldChg chg="modSp mod">
        <pc:chgData name="Mike Roarty" userId="2a1184aa-3169-4ec5-bae2-e09fd00aa8a6" providerId="ADAL" clId="{D6DD1BEF-EE12-464A-A993-A89F099100BE}" dt="2021-01-11T18:49:15.356" v="281" actId="20577"/>
        <pc:sldMkLst>
          <pc:docMk/>
          <pc:sldMk cId="3131664298" sldId="1205"/>
        </pc:sldMkLst>
        <pc:spChg chg="mod">
          <ac:chgData name="Mike Roarty" userId="2a1184aa-3169-4ec5-bae2-e09fd00aa8a6" providerId="ADAL" clId="{D6DD1BEF-EE12-464A-A993-A89F099100BE}" dt="2021-01-11T18:49:15.356" v="281" actId="20577"/>
          <ac:spMkLst>
            <pc:docMk/>
            <pc:sldMk cId="3131664298" sldId="1205"/>
            <ac:spMk id="21" creationId="{C8DE9EDD-9631-47FC-BD20-92D15112D92E}"/>
          </ac:spMkLst>
        </pc:spChg>
      </pc:sldChg>
      <pc:sldChg chg="modSp mod">
        <pc:chgData name="Mike Roarty" userId="2a1184aa-3169-4ec5-bae2-e09fd00aa8a6" providerId="ADAL" clId="{D6DD1BEF-EE12-464A-A993-A89F099100BE}" dt="2021-01-11T18:50:17.325" v="282" actId="33524"/>
        <pc:sldMkLst>
          <pc:docMk/>
          <pc:sldMk cId="4042703151" sldId="1208"/>
        </pc:sldMkLst>
        <pc:spChg chg="mod">
          <ac:chgData name="Mike Roarty" userId="2a1184aa-3169-4ec5-bae2-e09fd00aa8a6" providerId="ADAL" clId="{D6DD1BEF-EE12-464A-A993-A89F099100BE}" dt="2021-01-11T18:50:17.325" v="282" actId="33524"/>
          <ac:spMkLst>
            <pc:docMk/>
            <pc:sldMk cId="4042703151" sldId="1208"/>
            <ac:spMk id="17" creationId="{D2EE376D-22D5-4196-80C1-41D4742C328B}"/>
          </ac:spMkLst>
        </pc:spChg>
      </pc:sldChg>
      <pc:sldChg chg="delSp mod addCm delCm">
        <pc:chgData name="Mike Roarty" userId="2a1184aa-3169-4ec5-bae2-e09fd00aa8a6" providerId="ADAL" clId="{D6DD1BEF-EE12-464A-A993-A89F099100BE}" dt="2021-01-11T19:08:48.302" v="303" actId="1592"/>
        <pc:sldMkLst>
          <pc:docMk/>
          <pc:sldMk cId="1876958245" sldId="1211"/>
        </pc:sldMkLst>
        <pc:spChg chg="del">
          <ac:chgData name="Mike Roarty" userId="2a1184aa-3169-4ec5-bae2-e09fd00aa8a6" providerId="ADAL" clId="{D6DD1BEF-EE12-464A-A993-A89F099100BE}" dt="2021-01-11T18:37:21.048" v="1" actId="478"/>
          <ac:spMkLst>
            <pc:docMk/>
            <pc:sldMk cId="1876958245" sldId="1211"/>
            <ac:spMk id="2" creationId="{2600B948-CE36-4118-BF31-4E8180EBDB03}"/>
          </ac:spMkLst>
        </pc:spChg>
      </pc:sldChg>
      <pc:sldChg chg="delSp mod addCm delCm">
        <pc:chgData name="Mike Roarty" userId="2a1184aa-3169-4ec5-bae2-e09fd00aa8a6" providerId="ADAL" clId="{D6DD1BEF-EE12-464A-A993-A89F099100BE}" dt="2021-01-11T19:08:53.561" v="304" actId="1592"/>
        <pc:sldMkLst>
          <pc:docMk/>
          <pc:sldMk cId="2697398065" sldId="1212"/>
        </pc:sldMkLst>
        <pc:spChg chg="del">
          <ac:chgData name="Mike Roarty" userId="2a1184aa-3169-4ec5-bae2-e09fd00aa8a6" providerId="ADAL" clId="{D6DD1BEF-EE12-464A-A993-A89F099100BE}" dt="2021-01-11T18:50:58.116" v="283" actId="478"/>
          <ac:spMkLst>
            <pc:docMk/>
            <pc:sldMk cId="2697398065" sldId="1212"/>
            <ac:spMk id="2" creationId="{2600B948-CE36-4118-BF31-4E8180EBDB03}"/>
          </ac:spMkLst>
        </pc:spChg>
      </pc:sldChg>
      <pc:sldChg chg="modSp mod">
        <pc:chgData name="Mike Roarty" userId="2a1184aa-3169-4ec5-bae2-e09fd00aa8a6" providerId="ADAL" clId="{D6DD1BEF-EE12-464A-A993-A89F099100BE}" dt="2021-01-11T18:53:06.073" v="301" actId="20577"/>
        <pc:sldMkLst>
          <pc:docMk/>
          <pc:sldMk cId="3702938625" sldId="1334"/>
        </pc:sldMkLst>
        <pc:spChg chg="mod">
          <ac:chgData name="Mike Roarty" userId="2a1184aa-3169-4ec5-bae2-e09fd00aa8a6" providerId="ADAL" clId="{D6DD1BEF-EE12-464A-A993-A89F099100BE}" dt="2021-01-11T18:53:06.073" v="301" actId="20577"/>
          <ac:spMkLst>
            <pc:docMk/>
            <pc:sldMk cId="3702938625" sldId="1334"/>
            <ac:spMk id="3" creationId="{35BE313C-49E8-4777-AE02-0C0BDE419B70}"/>
          </ac:spMkLst>
        </pc:spChg>
      </pc:sldChg>
      <pc:sldChg chg="modSp mod">
        <pc:chgData name="Mike Roarty" userId="2a1184aa-3169-4ec5-bae2-e09fd00aa8a6" providerId="ADAL" clId="{D6DD1BEF-EE12-464A-A993-A89F099100BE}" dt="2021-01-11T18:53:17.412" v="302" actId="33524"/>
        <pc:sldMkLst>
          <pc:docMk/>
          <pc:sldMk cId="3003908905" sldId="1370"/>
        </pc:sldMkLst>
        <pc:spChg chg="mod">
          <ac:chgData name="Mike Roarty" userId="2a1184aa-3169-4ec5-bae2-e09fd00aa8a6" providerId="ADAL" clId="{D6DD1BEF-EE12-464A-A993-A89F099100BE}" dt="2021-01-11T18:53:17.412" v="302" actId="33524"/>
          <ac:spMkLst>
            <pc:docMk/>
            <pc:sldMk cId="3003908905" sldId="1370"/>
            <ac:spMk id="17" creationId="{D2EE376D-22D5-4196-80C1-41D4742C328B}"/>
          </ac:spMkLst>
        </pc:spChg>
      </pc:sldChg>
      <pc:sldChg chg="modSp mod">
        <pc:chgData name="Mike Roarty" userId="2a1184aa-3169-4ec5-bae2-e09fd00aa8a6" providerId="ADAL" clId="{D6DD1BEF-EE12-464A-A993-A89F099100BE}" dt="2021-01-11T18:40:16.269" v="32" actId="1076"/>
        <pc:sldMkLst>
          <pc:docMk/>
          <pc:sldMk cId="4199785859" sldId="1415"/>
        </pc:sldMkLst>
        <pc:spChg chg="mod">
          <ac:chgData name="Mike Roarty" userId="2a1184aa-3169-4ec5-bae2-e09fd00aa8a6" providerId="ADAL" clId="{D6DD1BEF-EE12-464A-A993-A89F099100BE}" dt="2021-01-11T18:40:02.990" v="30" actId="404"/>
          <ac:spMkLst>
            <pc:docMk/>
            <pc:sldMk cId="4199785859" sldId="1415"/>
            <ac:spMk id="5" creationId="{34476ABD-F63E-454C-8238-FB9A3B5B25AA}"/>
          </ac:spMkLst>
        </pc:spChg>
        <pc:picChg chg="mod">
          <ac:chgData name="Mike Roarty" userId="2a1184aa-3169-4ec5-bae2-e09fd00aa8a6" providerId="ADAL" clId="{D6DD1BEF-EE12-464A-A993-A89F099100BE}" dt="2021-01-11T18:40:16.269" v="32" actId="1076"/>
          <ac:picMkLst>
            <pc:docMk/>
            <pc:sldMk cId="4199785859" sldId="1415"/>
            <ac:picMk id="8" creationId="{5294E1B7-033C-4313-841F-E289FC8602A4}"/>
          </ac:picMkLst>
        </pc:picChg>
        <pc:picChg chg="mod">
          <ac:chgData name="Mike Roarty" userId="2a1184aa-3169-4ec5-bae2-e09fd00aa8a6" providerId="ADAL" clId="{D6DD1BEF-EE12-464A-A993-A89F099100BE}" dt="2021-01-11T18:40:10.134" v="31" actId="1076"/>
          <ac:picMkLst>
            <pc:docMk/>
            <pc:sldMk cId="4199785859" sldId="1415"/>
            <ac:picMk id="21" creationId="{0CA37213-4621-422B-A6FF-E2F8DE1C17CB}"/>
          </ac:picMkLst>
        </pc:picChg>
      </pc:sldChg>
    </pc:docChg>
  </pc:docChgLst>
  <pc:docChgLst>
    <pc:chgData name="Gary Buehler" userId="S::gbuehler@uwsa.edu::7dd93512-86e3-4efe-9ec1-5761751e2688" providerId="AD" clId="Web-{01AC397D-11C3-4EC8-BE48-38EC21DCD695}"/>
    <pc:docChg chg="modSld sldOrd modSection">
      <pc:chgData name="Gary Buehler" userId="S::gbuehler@uwsa.edu::7dd93512-86e3-4efe-9ec1-5761751e2688" providerId="AD" clId="Web-{01AC397D-11C3-4EC8-BE48-38EC21DCD695}" dt="2021-01-07T19:58:58.461" v="1060" actId="20577"/>
      <pc:docMkLst>
        <pc:docMk/>
      </pc:docMkLst>
      <pc:sldChg chg="ord">
        <pc:chgData name="Gary Buehler" userId="S::gbuehler@uwsa.edu::7dd93512-86e3-4efe-9ec1-5761751e2688" providerId="AD" clId="Web-{01AC397D-11C3-4EC8-BE48-38EC21DCD695}" dt="2021-01-07T19:16:54.980" v="11"/>
        <pc:sldMkLst>
          <pc:docMk/>
          <pc:sldMk cId="2613227438" sldId="744"/>
        </pc:sldMkLst>
      </pc:sldChg>
      <pc:sldChg chg="modSp">
        <pc:chgData name="Gary Buehler" userId="S::gbuehler@uwsa.edu::7dd93512-86e3-4efe-9ec1-5761751e2688" providerId="AD" clId="Web-{01AC397D-11C3-4EC8-BE48-38EC21DCD695}" dt="2021-01-07T19:33:52.829" v="332" actId="20577"/>
        <pc:sldMkLst>
          <pc:docMk/>
          <pc:sldMk cId="3739942872" sldId="1204"/>
        </pc:sldMkLst>
        <pc:spChg chg="mod">
          <ac:chgData name="Gary Buehler" userId="S::gbuehler@uwsa.edu::7dd93512-86e3-4efe-9ec1-5761751e2688" providerId="AD" clId="Web-{01AC397D-11C3-4EC8-BE48-38EC21DCD695}" dt="2021-01-07T19:33:52.829" v="332" actId="20577"/>
          <ac:spMkLst>
            <pc:docMk/>
            <pc:sldMk cId="3739942872" sldId="1204"/>
            <ac:spMk id="27" creationId="{289A130A-195D-4F55-89FD-F18A4DF0A3FD}"/>
          </ac:spMkLst>
        </pc:spChg>
      </pc:sldChg>
      <pc:sldChg chg="modSp">
        <pc:chgData name="Gary Buehler" userId="S::gbuehler@uwsa.edu::7dd93512-86e3-4efe-9ec1-5761751e2688" providerId="AD" clId="Web-{01AC397D-11C3-4EC8-BE48-38EC21DCD695}" dt="2021-01-07T19:58:56.758" v="1058" actId="20577"/>
        <pc:sldMkLst>
          <pc:docMk/>
          <pc:sldMk cId="832775964" sldId="1213"/>
        </pc:sldMkLst>
        <pc:spChg chg="mod">
          <ac:chgData name="Gary Buehler" userId="S::gbuehler@uwsa.edu::7dd93512-86e3-4efe-9ec1-5761751e2688" providerId="AD" clId="Web-{01AC397D-11C3-4EC8-BE48-38EC21DCD695}" dt="2021-01-07T19:58:56.758" v="1058" actId="20577"/>
          <ac:spMkLst>
            <pc:docMk/>
            <pc:sldMk cId="832775964" sldId="1213"/>
            <ac:spMk id="15" creationId="{FC99BC95-125A-494A-B189-32E249111738}"/>
          </ac:spMkLst>
        </pc:spChg>
      </pc:sldChg>
      <pc:sldChg chg="modSp addCm">
        <pc:chgData name="Gary Buehler" userId="S::gbuehler@uwsa.edu::7dd93512-86e3-4efe-9ec1-5761751e2688" providerId="AD" clId="Web-{01AC397D-11C3-4EC8-BE48-38EC21DCD695}" dt="2021-01-07T19:44:19.301" v="771"/>
        <pc:sldMkLst>
          <pc:docMk/>
          <pc:sldMk cId="3610899838" sldId="1351"/>
        </pc:sldMkLst>
        <pc:spChg chg="mod">
          <ac:chgData name="Gary Buehler" userId="S::gbuehler@uwsa.edu::7dd93512-86e3-4efe-9ec1-5761751e2688" providerId="AD" clId="Web-{01AC397D-11C3-4EC8-BE48-38EC21DCD695}" dt="2021-01-07T19:43:49.097" v="769" actId="1076"/>
          <ac:spMkLst>
            <pc:docMk/>
            <pc:sldMk cId="3610899838" sldId="1351"/>
            <ac:spMk id="40" creationId="{AF80AE9B-9694-46D0-B99D-6C327B56244B}"/>
          </ac:spMkLst>
        </pc:spChg>
        <pc:picChg chg="mod">
          <ac:chgData name="Gary Buehler" userId="S::gbuehler@uwsa.edu::7dd93512-86e3-4efe-9ec1-5761751e2688" providerId="AD" clId="Web-{01AC397D-11C3-4EC8-BE48-38EC21DCD695}" dt="2021-01-07T19:43:54.504" v="770" actId="1076"/>
          <ac:picMkLst>
            <pc:docMk/>
            <pc:sldMk cId="3610899838" sldId="1351"/>
            <ac:picMk id="41" creationId="{C5125897-6576-4A72-BE9E-17F330BAAC42}"/>
          </ac:picMkLst>
        </pc:picChg>
      </pc:sldChg>
      <pc:sldChg chg="ord">
        <pc:chgData name="Gary Buehler" userId="S::gbuehler@uwsa.edu::7dd93512-86e3-4efe-9ec1-5761751e2688" providerId="AD" clId="Web-{01AC397D-11C3-4EC8-BE48-38EC21DCD695}" dt="2021-01-07T19:06:30.197" v="2"/>
        <pc:sldMkLst>
          <pc:docMk/>
          <pc:sldMk cId="1208150524" sldId="1411"/>
        </pc:sldMkLst>
      </pc:sldChg>
      <pc:sldChg chg="ord">
        <pc:chgData name="Gary Buehler" userId="S::gbuehler@uwsa.edu::7dd93512-86e3-4efe-9ec1-5761751e2688" providerId="AD" clId="Web-{01AC397D-11C3-4EC8-BE48-38EC21DCD695}" dt="2021-01-07T19:06:30.197" v="1"/>
        <pc:sldMkLst>
          <pc:docMk/>
          <pc:sldMk cId="4206184392" sldId="1412"/>
        </pc:sldMkLst>
      </pc:sldChg>
      <pc:sldChg chg="ord">
        <pc:chgData name="Gary Buehler" userId="S::gbuehler@uwsa.edu::7dd93512-86e3-4efe-9ec1-5761751e2688" providerId="AD" clId="Web-{01AC397D-11C3-4EC8-BE48-38EC21DCD695}" dt="2021-01-07T19:06:30.180" v="0"/>
        <pc:sldMkLst>
          <pc:docMk/>
          <pc:sldMk cId="2741953891" sldId="1414"/>
        </pc:sldMkLst>
      </pc:sldChg>
      <pc:sldChg chg="ord">
        <pc:chgData name="Gary Buehler" userId="S::gbuehler@uwsa.edu::7dd93512-86e3-4efe-9ec1-5761751e2688" providerId="AD" clId="Web-{01AC397D-11C3-4EC8-BE48-38EC21DCD695}" dt="2021-01-07T19:08:06.978" v="7"/>
        <pc:sldMkLst>
          <pc:docMk/>
          <pc:sldMk cId="1704219993" sldId="1423"/>
        </pc:sldMkLst>
      </pc:sldChg>
    </pc:docChg>
  </pc:docChgLst>
  <pc:docChgLst>
    <pc:chgData name="Gary Buehler" userId="S::gbuehler@uwsa.edu::7dd93512-86e3-4efe-9ec1-5761751e2688" providerId="AD" clId="Web-{EA03965F-AEE8-454E-9CD9-DD5F19E4233C}"/>
    <pc:docChg chg="">
      <pc:chgData name="Gary Buehler" userId="S::gbuehler@uwsa.edu::7dd93512-86e3-4efe-9ec1-5761751e2688" providerId="AD" clId="Web-{EA03965F-AEE8-454E-9CD9-DD5F19E4233C}" dt="2021-01-05T03:31:05.794" v="3"/>
      <pc:docMkLst>
        <pc:docMk/>
      </pc:docMkLst>
      <pc:sldChg chg="addCm">
        <pc:chgData name="Gary Buehler" userId="S::gbuehler@uwsa.edu::7dd93512-86e3-4efe-9ec1-5761751e2688" providerId="AD" clId="Web-{EA03965F-AEE8-454E-9CD9-DD5F19E4233C}" dt="2021-01-04T22:17:58.485" v="1"/>
        <pc:sldMkLst>
          <pc:docMk/>
          <pc:sldMk cId="1208150524" sldId="1411"/>
        </pc:sldMkLst>
      </pc:sldChg>
      <pc:sldChg chg="addCm">
        <pc:chgData name="Gary Buehler" userId="S::gbuehler@uwsa.edu::7dd93512-86e3-4efe-9ec1-5761751e2688" providerId="AD" clId="Web-{EA03965F-AEE8-454E-9CD9-DD5F19E4233C}" dt="2021-01-05T03:31:05.794" v="3"/>
        <pc:sldMkLst>
          <pc:docMk/>
          <pc:sldMk cId="646326226" sldId="1419"/>
        </pc:sldMkLst>
      </pc:sldChg>
      <pc:sldChg chg="addCm">
        <pc:chgData name="Gary Buehler" userId="S::gbuehler@uwsa.edu::7dd93512-86e3-4efe-9ec1-5761751e2688" providerId="AD" clId="Web-{EA03965F-AEE8-454E-9CD9-DD5F19E4233C}" dt="2021-01-04T21:36:57.636" v="0"/>
        <pc:sldMkLst>
          <pc:docMk/>
          <pc:sldMk cId="1456749171" sldId="1422"/>
        </pc:sldMkLst>
      </pc:sldChg>
      <pc:sldChg chg="addCm">
        <pc:chgData name="Gary Buehler" userId="S::gbuehler@uwsa.edu::7dd93512-86e3-4efe-9ec1-5761751e2688" providerId="AD" clId="Web-{EA03965F-AEE8-454E-9CD9-DD5F19E4233C}" dt="2021-01-04T22:25:19.858" v="2"/>
        <pc:sldMkLst>
          <pc:docMk/>
          <pc:sldMk cId="1704219993" sldId="1423"/>
        </pc:sldMkLst>
      </pc:sldChg>
    </pc:docChg>
  </pc:docChgLst>
  <pc:docChgLst>
    <pc:chgData name="Gary Buehler" userId="S::gbuehler@uwsa.edu::7dd93512-86e3-4efe-9ec1-5761751e2688" providerId="AD" clId="Web-{D17A8EFF-905B-4DE3-A8CF-49A5A3CBDAD9}"/>
    <pc:docChg chg="modSld">
      <pc:chgData name="Gary Buehler" userId="S::gbuehler@uwsa.edu::7dd93512-86e3-4efe-9ec1-5761751e2688" providerId="AD" clId="Web-{D17A8EFF-905B-4DE3-A8CF-49A5A3CBDAD9}" dt="2021-01-05T17:02:36.306" v="12"/>
      <pc:docMkLst>
        <pc:docMk/>
      </pc:docMkLst>
      <pc:sldChg chg="addCm">
        <pc:chgData name="Gary Buehler" userId="S::gbuehler@uwsa.edu::7dd93512-86e3-4efe-9ec1-5761751e2688" providerId="AD" clId="Web-{D17A8EFF-905B-4DE3-A8CF-49A5A3CBDAD9}" dt="2021-01-05T16:59:50.574" v="9"/>
        <pc:sldMkLst>
          <pc:docMk/>
          <pc:sldMk cId="3739942872" sldId="1204"/>
        </pc:sldMkLst>
      </pc:sldChg>
      <pc:sldChg chg="addCm">
        <pc:chgData name="Gary Buehler" userId="S::gbuehler@uwsa.edu::7dd93512-86e3-4efe-9ec1-5761751e2688" providerId="AD" clId="Web-{D17A8EFF-905B-4DE3-A8CF-49A5A3CBDAD9}" dt="2021-01-05T17:00:29.073" v="10"/>
        <pc:sldMkLst>
          <pc:docMk/>
          <pc:sldMk cId="3131664298" sldId="1205"/>
        </pc:sldMkLst>
      </pc:sldChg>
      <pc:sldChg chg="addCm">
        <pc:chgData name="Gary Buehler" userId="S::gbuehler@uwsa.edu::7dd93512-86e3-4efe-9ec1-5761751e2688" providerId="AD" clId="Web-{D17A8EFF-905B-4DE3-A8CF-49A5A3CBDAD9}" dt="2021-01-05T17:02:36.306" v="12"/>
        <pc:sldMkLst>
          <pc:docMk/>
          <pc:sldMk cId="832775964" sldId="1213"/>
        </pc:sldMkLst>
      </pc:sldChg>
      <pc:sldChg chg="addCm">
        <pc:chgData name="Gary Buehler" userId="S::gbuehler@uwsa.edu::7dd93512-86e3-4efe-9ec1-5761751e2688" providerId="AD" clId="Web-{D17A8EFF-905B-4DE3-A8CF-49A5A3CBDAD9}" dt="2021-01-05T17:01:54.916" v="11"/>
        <pc:sldMkLst>
          <pc:docMk/>
          <pc:sldMk cId="3610899838" sldId="1351"/>
        </pc:sldMkLst>
      </pc:sldChg>
      <pc:sldChg chg="addCm">
        <pc:chgData name="Gary Buehler" userId="S::gbuehler@uwsa.edu::7dd93512-86e3-4efe-9ec1-5761751e2688" providerId="AD" clId="Web-{D17A8EFF-905B-4DE3-A8CF-49A5A3CBDAD9}" dt="2021-01-05T16:55:19.248" v="8"/>
        <pc:sldMkLst>
          <pc:docMk/>
          <pc:sldMk cId="1208150524" sldId="1411"/>
        </pc:sldMkLst>
      </pc:sldChg>
      <pc:sldChg chg="modSp">
        <pc:chgData name="Gary Buehler" userId="S::gbuehler@uwsa.edu::7dd93512-86e3-4efe-9ec1-5761751e2688" providerId="AD" clId="Web-{D17A8EFF-905B-4DE3-A8CF-49A5A3CBDAD9}" dt="2021-01-05T14:13:26.403" v="1" actId="20577"/>
        <pc:sldMkLst>
          <pc:docMk/>
          <pc:sldMk cId="4199785859" sldId="1415"/>
        </pc:sldMkLst>
        <pc:spChg chg="mod">
          <ac:chgData name="Gary Buehler" userId="S::gbuehler@uwsa.edu::7dd93512-86e3-4efe-9ec1-5761751e2688" providerId="AD" clId="Web-{D17A8EFF-905B-4DE3-A8CF-49A5A3CBDAD9}" dt="2021-01-05T14:13:26.403" v="1" actId="20577"/>
          <ac:spMkLst>
            <pc:docMk/>
            <pc:sldMk cId="4199785859" sldId="1415"/>
            <ac:spMk id="5" creationId="{34476ABD-F63E-454C-8238-FB9A3B5B25AA}"/>
          </ac:spMkLst>
        </pc:spChg>
      </pc:sldChg>
      <pc:sldChg chg="delCm">
        <pc:chgData name="Gary Buehler" userId="S::gbuehler@uwsa.edu::7dd93512-86e3-4efe-9ec1-5761751e2688" providerId="AD" clId="Web-{D17A8EFF-905B-4DE3-A8CF-49A5A3CBDAD9}" dt="2021-01-05T13:25:17.199" v="0"/>
        <pc:sldMkLst>
          <pc:docMk/>
          <pc:sldMk cId="1704219993" sldId="1423"/>
        </pc:sldMkLst>
      </pc:sldChg>
    </pc:docChg>
  </pc:docChgLst>
  <pc:docChgLst>
    <pc:chgData name="Aimee Arnold" userId="S::aarnold@uwsa.edu::39b438b3-a0a1-4eb3-b229-3408f8b97361" providerId="AD" clId="Web-{2D7ACB2F-21BF-4CF5-86EF-557D331D58D6}"/>
    <pc:docChg chg="modSld">
      <pc:chgData name="Aimee Arnold" userId="S::aarnold@uwsa.edu::39b438b3-a0a1-4eb3-b229-3408f8b97361" providerId="AD" clId="Web-{2D7ACB2F-21BF-4CF5-86EF-557D331D58D6}" dt="2021-01-07T18:39:49.535" v="22" actId="20577"/>
      <pc:docMkLst>
        <pc:docMk/>
      </pc:docMkLst>
      <pc:sldChg chg="modSp addCm">
        <pc:chgData name="Aimee Arnold" userId="S::aarnold@uwsa.edu::39b438b3-a0a1-4eb3-b229-3408f8b97361" providerId="AD" clId="Web-{2D7ACB2F-21BF-4CF5-86EF-557D331D58D6}" dt="2021-01-07T18:39:49.535" v="21" actId="20577"/>
        <pc:sldMkLst>
          <pc:docMk/>
          <pc:sldMk cId="646326226" sldId="1419"/>
        </pc:sldMkLst>
        <pc:spChg chg="mod">
          <ac:chgData name="Aimee Arnold" userId="S::aarnold@uwsa.edu::39b438b3-a0a1-4eb3-b229-3408f8b97361" providerId="AD" clId="Web-{2D7ACB2F-21BF-4CF5-86EF-557D331D58D6}" dt="2021-01-07T18:38:56.815" v="12" actId="20577"/>
          <ac:spMkLst>
            <pc:docMk/>
            <pc:sldMk cId="646326226" sldId="1419"/>
            <ac:spMk id="7" creationId="{2AF737A8-F7E7-48E2-8E34-9D45F4DC9313}"/>
          </ac:spMkLst>
        </pc:spChg>
        <pc:spChg chg="mod">
          <ac:chgData name="Aimee Arnold" userId="S::aarnold@uwsa.edu::39b438b3-a0a1-4eb3-b229-3408f8b97361" providerId="AD" clId="Web-{2D7ACB2F-21BF-4CF5-86EF-557D331D58D6}" dt="2021-01-07T18:39:49.535" v="21" actId="20577"/>
          <ac:spMkLst>
            <pc:docMk/>
            <pc:sldMk cId="646326226" sldId="1419"/>
            <ac:spMk id="15" creationId="{211D8A53-E9E8-4E24-8D89-7D496A7119F1}"/>
          </ac:spMkLst>
        </pc:spChg>
      </pc:sldChg>
      <pc:sldChg chg="delCm">
        <pc:chgData name="Aimee Arnold" userId="S::aarnold@uwsa.edu::39b438b3-a0a1-4eb3-b229-3408f8b97361" providerId="AD" clId="Web-{2D7ACB2F-21BF-4CF5-86EF-557D331D58D6}" dt="2021-01-07T18:36:45.593" v="1"/>
        <pc:sldMkLst>
          <pc:docMk/>
          <pc:sldMk cId="1456749171" sldId="14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58913" cy="478790"/>
          </a:xfrm>
          <a:prstGeom prst="rect">
            <a:avLst/>
          </a:prstGeom>
        </p:spPr>
        <p:txBody>
          <a:bodyPr vert="horz" lIns="96369" tIns="48184" rIns="96369" bIns="48184" rtlCol="0"/>
          <a:lstStyle>
            <a:lvl1pPr algn="l">
              <a:defRPr sz="1300"/>
            </a:lvl1pPr>
          </a:lstStyle>
          <a:p>
            <a:endParaRPr lang="en-US"/>
          </a:p>
        </p:txBody>
      </p:sp>
      <p:sp>
        <p:nvSpPr>
          <p:cNvPr id="3" name="Date Placeholder 2"/>
          <p:cNvSpPr>
            <a:spLocks noGrp="1"/>
          </p:cNvSpPr>
          <p:nvPr>
            <p:ph type="dt" idx="1"/>
          </p:nvPr>
        </p:nvSpPr>
        <p:spPr>
          <a:xfrm>
            <a:off x="4129200" y="0"/>
            <a:ext cx="3158913" cy="478790"/>
          </a:xfrm>
          <a:prstGeom prst="rect">
            <a:avLst/>
          </a:prstGeom>
        </p:spPr>
        <p:txBody>
          <a:bodyPr vert="horz" lIns="96369" tIns="48184" rIns="96369" bIns="48184" rtlCol="0"/>
          <a:lstStyle>
            <a:lvl1pPr algn="r">
              <a:defRPr sz="1300"/>
            </a:lvl1pPr>
          </a:lstStyle>
          <a:p>
            <a:fld id="{B58FCFAE-2FD0-4BC9-BBF6-D541AFD67211}" type="datetimeFigureOut">
              <a:rPr lang="en-US" smtClean="0"/>
              <a:t>1/12/2021</a:t>
            </a:fld>
            <a:endParaRPr lang="en-US"/>
          </a:p>
        </p:txBody>
      </p:sp>
      <p:sp>
        <p:nvSpPr>
          <p:cNvPr id="4" name="Slide Image Placeholder 3"/>
          <p:cNvSpPr>
            <a:spLocks noGrp="1" noRot="1" noChangeAspect="1"/>
          </p:cNvSpPr>
          <p:nvPr>
            <p:ph type="sldImg" idx="2"/>
          </p:nvPr>
        </p:nvSpPr>
        <p:spPr>
          <a:xfrm>
            <a:off x="452438" y="717550"/>
            <a:ext cx="6384925" cy="3590925"/>
          </a:xfrm>
          <a:prstGeom prst="rect">
            <a:avLst/>
          </a:prstGeom>
          <a:noFill/>
          <a:ln w="12700">
            <a:solidFill>
              <a:prstClr val="black"/>
            </a:solidFill>
          </a:ln>
        </p:spPr>
        <p:txBody>
          <a:bodyPr vert="horz" lIns="96369" tIns="48184" rIns="96369" bIns="48184" rtlCol="0" anchor="ctr"/>
          <a:lstStyle/>
          <a:p>
            <a:endParaRPr lang="en-US"/>
          </a:p>
        </p:txBody>
      </p:sp>
      <p:sp>
        <p:nvSpPr>
          <p:cNvPr id="5" name="Notes Placeholder 4"/>
          <p:cNvSpPr>
            <a:spLocks noGrp="1"/>
          </p:cNvSpPr>
          <p:nvPr>
            <p:ph type="body" sz="quarter" idx="3"/>
          </p:nvPr>
        </p:nvSpPr>
        <p:spPr>
          <a:xfrm>
            <a:off x="728980" y="4548505"/>
            <a:ext cx="5831840" cy="4309110"/>
          </a:xfrm>
          <a:prstGeom prst="rect">
            <a:avLst/>
          </a:prstGeom>
        </p:spPr>
        <p:txBody>
          <a:bodyPr vert="horz" lIns="96369" tIns="48184" rIns="96369" bIns="481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095348"/>
            <a:ext cx="3158913" cy="478790"/>
          </a:xfrm>
          <a:prstGeom prst="rect">
            <a:avLst/>
          </a:prstGeom>
        </p:spPr>
        <p:txBody>
          <a:bodyPr vert="horz" lIns="96369" tIns="48184" rIns="96369" bIns="48184" rtlCol="0" anchor="b"/>
          <a:lstStyle>
            <a:lvl1pPr algn="l">
              <a:defRPr sz="1300"/>
            </a:lvl1pPr>
          </a:lstStyle>
          <a:p>
            <a:endParaRPr lang="en-US"/>
          </a:p>
        </p:txBody>
      </p:sp>
      <p:sp>
        <p:nvSpPr>
          <p:cNvPr id="7" name="Slide Number Placeholder 6"/>
          <p:cNvSpPr>
            <a:spLocks noGrp="1"/>
          </p:cNvSpPr>
          <p:nvPr>
            <p:ph type="sldNum" sz="quarter" idx="5"/>
          </p:nvPr>
        </p:nvSpPr>
        <p:spPr>
          <a:xfrm>
            <a:off x="4129200" y="9095348"/>
            <a:ext cx="3158913" cy="478790"/>
          </a:xfrm>
          <a:prstGeom prst="rect">
            <a:avLst/>
          </a:prstGeom>
        </p:spPr>
        <p:txBody>
          <a:bodyPr vert="horz" lIns="96369" tIns="48184" rIns="96369" bIns="48184" rtlCol="0" anchor="b"/>
          <a:lstStyle>
            <a:lvl1pPr algn="r">
              <a:defRPr sz="1300"/>
            </a:lvl1pPr>
          </a:lstStyle>
          <a:p>
            <a:fld id="{9373F1CC-D614-4FB3-AC7D-98319C689F5D}" type="slidenum">
              <a:rPr lang="en-US" smtClean="0"/>
              <a:t>‹#›</a:t>
            </a:fld>
            <a:endParaRPr lang="en-US"/>
          </a:p>
        </p:txBody>
      </p:sp>
    </p:spTree>
    <p:extLst>
      <p:ext uri="{BB962C8B-B14F-4D97-AF65-F5344CB8AC3E}">
        <p14:creationId xmlns:p14="http://schemas.microsoft.com/office/powerpoint/2010/main" val="86374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17550"/>
            <a:ext cx="6384925"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16</a:t>
            </a:fld>
            <a:endParaRPr lang="en-US"/>
          </a:p>
        </p:txBody>
      </p:sp>
    </p:spTree>
    <p:extLst>
      <p:ext uri="{BB962C8B-B14F-4D97-AF65-F5344CB8AC3E}">
        <p14:creationId xmlns:p14="http://schemas.microsoft.com/office/powerpoint/2010/main" val="421626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73F1CC-D614-4FB3-AC7D-98319C689F5D}" type="slidenum">
              <a:rPr lang="en-US" smtClean="0"/>
              <a:t>43</a:t>
            </a:fld>
            <a:endParaRPr lang="en-US"/>
          </a:p>
        </p:txBody>
      </p:sp>
    </p:spTree>
    <p:extLst>
      <p:ext uri="{BB962C8B-B14F-4D97-AF65-F5344CB8AC3E}">
        <p14:creationId xmlns:p14="http://schemas.microsoft.com/office/powerpoint/2010/main" val="272212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73F1CC-D614-4FB3-AC7D-98319C689F5D}" type="slidenum">
              <a:rPr lang="en-US" smtClean="0"/>
              <a:t>62</a:t>
            </a:fld>
            <a:endParaRPr lang="en-US"/>
          </a:p>
        </p:txBody>
      </p:sp>
    </p:spTree>
    <p:extLst>
      <p:ext uri="{BB962C8B-B14F-4D97-AF65-F5344CB8AC3E}">
        <p14:creationId xmlns:p14="http://schemas.microsoft.com/office/powerpoint/2010/main" val="918326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73F1CC-D614-4FB3-AC7D-98319C689F5D}" type="slidenum">
              <a:rPr lang="en-US" smtClean="0"/>
              <a:t>63</a:t>
            </a:fld>
            <a:endParaRPr lang="en-US"/>
          </a:p>
        </p:txBody>
      </p:sp>
    </p:spTree>
    <p:extLst>
      <p:ext uri="{BB962C8B-B14F-4D97-AF65-F5344CB8AC3E}">
        <p14:creationId xmlns:p14="http://schemas.microsoft.com/office/powerpoint/2010/main" val="428942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17550"/>
            <a:ext cx="6384925"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17</a:t>
            </a:fld>
            <a:endParaRPr lang="en-US"/>
          </a:p>
        </p:txBody>
      </p:sp>
    </p:spTree>
    <p:extLst>
      <p:ext uri="{BB962C8B-B14F-4D97-AF65-F5344CB8AC3E}">
        <p14:creationId xmlns:p14="http://schemas.microsoft.com/office/powerpoint/2010/main" val="135141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17550"/>
            <a:ext cx="6384925"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19</a:t>
            </a:fld>
            <a:endParaRPr lang="en-US"/>
          </a:p>
        </p:txBody>
      </p:sp>
    </p:spTree>
    <p:extLst>
      <p:ext uri="{BB962C8B-B14F-4D97-AF65-F5344CB8AC3E}">
        <p14:creationId xmlns:p14="http://schemas.microsoft.com/office/powerpoint/2010/main" val="239034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17550"/>
            <a:ext cx="6384925"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20</a:t>
            </a:fld>
            <a:endParaRPr lang="en-US"/>
          </a:p>
        </p:txBody>
      </p:sp>
    </p:spTree>
    <p:extLst>
      <p:ext uri="{BB962C8B-B14F-4D97-AF65-F5344CB8AC3E}">
        <p14:creationId xmlns:p14="http://schemas.microsoft.com/office/powerpoint/2010/main" val="210485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17550"/>
            <a:ext cx="6384925"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21</a:t>
            </a:fld>
            <a:endParaRPr lang="en-US"/>
          </a:p>
        </p:txBody>
      </p:sp>
    </p:spTree>
    <p:extLst>
      <p:ext uri="{BB962C8B-B14F-4D97-AF65-F5344CB8AC3E}">
        <p14:creationId xmlns:p14="http://schemas.microsoft.com/office/powerpoint/2010/main" val="217292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17550"/>
            <a:ext cx="6384925"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22</a:t>
            </a:fld>
            <a:endParaRPr lang="en-US"/>
          </a:p>
        </p:txBody>
      </p:sp>
    </p:spTree>
    <p:extLst>
      <p:ext uri="{BB962C8B-B14F-4D97-AF65-F5344CB8AC3E}">
        <p14:creationId xmlns:p14="http://schemas.microsoft.com/office/powerpoint/2010/main" val="100258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17550"/>
            <a:ext cx="6384925"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23</a:t>
            </a:fld>
            <a:endParaRPr lang="en-US"/>
          </a:p>
        </p:txBody>
      </p:sp>
    </p:spTree>
    <p:extLst>
      <p:ext uri="{BB962C8B-B14F-4D97-AF65-F5344CB8AC3E}">
        <p14:creationId xmlns:p14="http://schemas.microsoft.com/office/powerpoint/2010/main" val="83288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items regarding reports:</a:t>
            </a:r>
          </a:p>
          <a:p>
            <a:pPr marL="180691" indent="-180691">
              <a:buFont typeface="Arial" panose="020B0604020202020204" pitchFamily="34" charset="0"/>
              <a:buChar char="•"/>
            </a:pPr>
            <a:r>
              <a:rPr lang="en-US"/>
              <a:t>POV selections</a:t>
            </a:r>
          </a:p>
          <a:p>
            <a:pPr marL="662534" lvl="1" indent="-180691">
              <a:buFont typeface="Arial" panose="020B0604020202020204" pitchFamily="34" charset="0"/>
              <a:buChar char="•"/>
            </a:pPr>
            <a:r>
              <a:rPr lang="en-US"/>
              <a:t>Version</a:t>
            </a:r>
          </a:p>
          <a:p>
            <a:pPr marL="662534" lvl="1" indent="-180691">
              <a:buFont typeface="Arial" panose="020B0604020202020204" pitchFamily="34" charset="0"/>
              <a:buChar char="•"/>
            </a:pPr>
            <a:r>
              <a:rPr lang="en-US"/>
              <a:t>Department</a:t>
            </a:r>
          </a:p>
          <a:p>
            <a:pPr marL="662534" lvl="1" indent="-180691">
              <a:buFont typeface="Arial" panose="020B0604020202020204" pitchFamily="34" charset="0"/>
              <a:buChar char="•"/>
            </a:pPr>
            <a:r>
              <a:rPr lang="en-US"/>
              <a:t>Fund</a:t>
            </a:r>
          </a:p>
          <a:p>
            <a:pPr marL="662534" lvl="1" indent="-180691">
              <a:buFont typeface="Arial" panose="020B0604020202020204" pitchFamily="34" charset="0"/>
              <a:buChar char="•"/>
            </a:pPr>
            <a:r>
              <a:rPr lang="en-US"/>
              <a:t>Status</a:t>
            </a:r>
          </a:p>
          <a:p>
            <a:pPr marL="662534" lvl="1" indent="-180691">
              <a:buFont typeface="Arial" panose="020B0604020202020204" pitchFamily="34" charset="0"/>
              <a:buChar char="•"/>
            </a:pPr>
            <a:r>
              <a:rPr lang="en-US"/>
              <a:t>Duration</a:t>
            </a:r>
          </a:p>
          <a:p>
            <a:pPr marL="662534" lvl="1" indent="-180691">
              <a:buFont typeface="Arial" panose="020B0604020202020204" pitchFamily="34" charset="0"/>
              <a:buChar char="•"/>
            </a:pPr>
            <a:r>
              <a:rPr lang="en-US"/>
              <a:t>Etc.</a:t>
            </a:r>
          </a:p>
          <a:p>
            <a:pPr marL="180691" indent="-180691">
              <a:buFont typeface="Arial" panose="020B0604020202020204" pitchFamily="34" charset="0"/>
              <a:buChar char="•"/>
            </a:pPr>
            <a:r>
              <a:rPr lang="en-US"/>
              <a:t>Report format</a:t>
            </a:r>
          </a:p>
          <a:p>
            <a:pPr marL="662534" lvl="1" indent="-180691">
              <a:buFont typeface="Arial" panose="020B0604020202020204" pitchFamily="34" charset="0"/>
              <a:buChar char="•"/>
            </a:pPr>
            <a:r>
              <a:rPr lang="en-US"/>
              <a:t>HTML</a:t>
            </a:r>
          </a:p>
          <a:p>
            <a:pPr marL="662534" lvl="1" indent="-180691">
              <a:buFont typeface="Arial" panose="020B0604020202020204" pitchFamily="34" charset="0"/>
              <a:buChar char="•"/>
            </a:pPr>
            <a:r>
              <a:rPr lang="en-US"/>
              <a:t>PDF</a:t>
            </a:r>
          </a:p>
          <a:p>
            <a:pPr marL="662534" lvl="1" indent="-180691">
              <a:buFont typeface="Arial" panose="020B0604020202020204" pitchFamily="34" charset="0"/>
              <a:buChar char="•"/>
            </a:pPr>
            <a:r>
              <a:rPr lang="en-US"/>
              <a:t>Excel</a:t>
            </a:r>
          </a:p>
        </p:txBody>
      </p:sp>
      <p:sp>
        <p:nvSpPr>
          <p:cNvPr id="4" name="Slide Number Placeholder 3"/>
          <p:cNvSpPr>
            <a:spLocks noGrp="1"/>
          </p:cNvSpPr>
          <p:nvPr>
            <p:ph type="sldNum" sz="quarter" idx="5"/>
          </p:nvPr>
        </p:nvSpPr>
        <p:spPr/>
        <p:txBody>
          <a:bodyPr/>
          <a:lstStyle/>
          <a:p>
            <a:fld id="{9373F1CC-D614-4FB3-AC7D-98319C689F5D}" type="slidenum">
              <a:rPr lang="en-US" smtClean="0"/>
              <a:t>24</a:t>
            </a:fld>
            <a:endParaRPr lang="en-US"/>
          </a:p>
        </p:txBody>
      </p:sp>
    </p:spTree>
    <p:extLst>
      <p:ext uri="{BB962C8B-B14F-4D97-AF65-F5344CB8AC3E}">
        <p14:creationId xmlns:p14="http://schemas.microsoft.com/office/powerpoint/2010/main" val="2465830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73F1CC-D614-4FB3-AC7D-98319C689F5D}" type="slidenum">
              <a:rPr lang="en-US" smtClean="0"/>
              <a:t>42</a:t>
            </a:fld>
            <a:endParaRPr lang="en-US"/>
          </a:p>
        </p:txBody>
      </p:sp>
    </p:spTree>
    <p:extLst>
      <p:ext uri="{BB962C8B-B14F-4D97-AF65-F5344CB8AC3E}">
        <p14:creationId xmlns:p14="http://schemas.microsoft.com/office/powerpoint/2010/main" val="2442720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DF1B712F-D94F-46E5-8703-A7C26D7190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sp>
        <p:nvSpPr>
          <p:cNvPr id="13" name="Date Placeholder 3">
            <a:extLst>
              <a:ext uri="{FF2B5EF4-FFF2-40B4-BE49-F238E27FC236}">
                <a16:creationId xmlns:a16="http://schemas.microsoft.com/office/drawing/2014/main" id="{E2C189EA-BC4B-4282-9F7F-0C611012DED4}"/>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1/12/2021</a:t>
            </a:fld>
            <a:endParaRPr lang="en-US"/>
          </a:p>
        </p:txBody>
      </p:sp>
      <p:sp>
        <p:nvSpPr>
          <p:cNvPr id="14" name="Slide Number Placeholder 5">
            <a:extLst>
              <a:ext uri="{FF2B5EF4-FFF2-40B4-BE49-F238E27FC236}">
                <a16:creationId xmlns:a16="http://schemas.microsoft.com/office/drawing/2014/main" id="{DEDEF5D5-D740-439B-ABC1-54234BD0A4C2}"/>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grpSp>
        <p:nvGrpSpPr>
          <p:cNvPr id="5" name="Group 4">
            <a:extLst>
              <a:ext uri="{FF2B5EF4-FFF2-40B4-BE49-F238E27FC236}">
                <a16:creationId xmlns:a16="http://schemas.microsoft.com/office/drawing/2014/main" id="{2939247E-7AE8-4557-9F62-77DAE07BCF8F}"/>
              </a:ext>
            </a:extLst>
          </p:cNvPr>
          <p:cNvGrpSpPr/>
          <p:nvPr userDrawn="1"/>
        </p:nvGrpSpPr>
        <p:grpSpPr>
          <a:xfrm>
            <a:off x="9568229" y="6159498"/>
            <a:ext cx="2385753" cy="564926"/>
            <a:chOff x="9568229" y="6159498"/>
            <a:chExt cx="2385753" cy="564926"/>
          </a:xfrm>
        </p:grpSpPr>
        <p:pic>
          <p:nvPicPr>
            <p:cNvPr id="6" name="Picture 5">
              <a:extLst>
                <a:ext uri="{FF2B5EF4-FFF2-40B4-BE49-F238E27FC236}">
                  <a16:creationId xmlns:a16="http://schemas.microsoft.com/office/drawing/2014/main" id="{01D38E96-DD89-457D-AAC6-7A6EEFCDB73F}"/>
                </a:ext>
              </a:extLst>
            </p:cNvPr>
            <p:cNvPicPr>
              <a:picLocks noChangeAspect="1"/>
            </p:cNvPicPr>
            <p:nvPr userDrawn="1"/>
          </p:nvPicPr>
          <p:blipFill>
            <a:blip r:embed="rId3"/>
            <a:stretch>
              <a:fillRect/>
            </a:stretch>
          </p:blipFill>
          <p:spPr>
            <a:xfrm>
              <a:off x="10783872" y="6159498"/>
              <a:ext cx="1170110" cy="561975"/>
            </a:xfrm>
            <a:prstGeom prst="rect">
              <a:avLst/>
            </a:prstGeom>
          </p:spPr>
        </p:pic>
        <p:pic>
          <p:nvPicPr>
            <p:cNvPr id="2" name="Picture 1">
              <a:extLst>
                <a:ext uri="{FF2B5EF4-FFF2-40B4-BE49-F238E27FC236}">
                  <a16:creationId xmlns:a16="http://schemas.microsoft.com/office/drawing/2014/main" id="{214419C5-F2BC-4222-BCB8-529B1E154519}"/>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4" name="Straight Connector 3">
              <a:extLst>
                <a:ext uri="{FF2B5EF4-FFF2-40B4-BE49-F238E27FC236}">
                  <a16:creationId xmlns:a16="http://schemas.microsoft.com/office/drawing/2014/main" id="{D94E6EE5-3861-450B-9206-A256241A95AF}"/>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2084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F179A919-AA64-4973-8F9D-675773EA5AC1}" type="datetime1">
              <a:rPr lang="en-US" smtClean="0"/>
              <a:t>1/12/2021</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50138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78894D98-4D5F-4581-9E22-FA6A627F7EEF}" type="datetime1">
              <a:rPr lang="en-US" smtClean="0"/>
              <a:t>1/12/2021</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788614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79482C08-6FA6-4E15-A13F-8AB4D27D7299}" type="datetime1">
              <a:rPr lang="en-US" smtClean="0"/>
              <a:t>1/12/2021</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35939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E3F1F088-1809-43FB-80D8-66DC2AE224E8}" type="datetime1">
              <a:rPr lang="en-US" smtClean="0"/>
              <a:t>1/12/2021</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914081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E40DD-B7C2-4152-8484-B2648615E7D2}" type="datetime1">
              <a:rPr lang="en-US" smtClean="0"/>
              <a:t>1/12/2021</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253529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E619D3F0-B71E-432E-9268-E74E0A9DBEFC}" type="datetime1">
              <a:rPr lang="en-US" smtClean="0"/>
              <a:t>1/12/2021</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44976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B89D6A01-EFB7-4EFD-B857-2DC623EEC426}" type="datetime1">
              <a:rPr lang="en-US" smtClean="0"/>
              <a:t>1/12/2021</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311614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150D263E-FA40-44DC-8AE7-CEE1C520682C}" type="datetime1">
              <a:rPr lang="en-US" smtClean="0"/>
              <a:t>1/12/2021</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502614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EFEDCC0-1294-40B4-AAC1-019FCD9D1C18}" type="datetime1">
              <a:rPr lang="en-US" smtClean="0"/>
              <a:t>1/12/2021</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4179287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cstate="email">
            <a:duotone>
              <a:schemeClr val="bg2">
                <a:shade val="45000"/>
                <a:satMod val="135000"/>
              </a:schemeClr>
              <a:prstClr val="white"/>
            </a:duotone>
            <a:alphaModFix amt="25000"/>
            <a:extLst>
              <a:ext uri="{28A0092B-C50C-407E-A947-70E740481C1C}">
                <a14:useLocalDpi xmlns:a14="http://schemas.microsoft.com/office/drawing/2010/main"/>
              </a:ext>
            </a:extLst>
          </a:blip>
          <a:srcRect/>
          <a:stretch/>
        </p:blipFill>
        <p:spPr>
          <a:xfrm flipH="1">
            <a:off x="-1" y="5121691"/>
            <a:ext cx="12192000" cy="173631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EB9078B2-F63A-4BAF-999D-58FCE5C1F62C}" type="datetime1">
              <a:rPr lang="en-US" smtClean="0"/>
              <a:t>1/12/2021</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3443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19400"/>
            <a:ext cx="10363200" cy="762000"/>
          </a:xfrm>
          <a:prstGeom prst="rect">
            <a:avLst/>
          </a:prstGeom>
        </p:spPr>
        <p:txBody>
          <a:bodyPr/>
          <a:lstStyle>
            <a:lvl1pPr algn="ctr">
              <a:defRPr sz="2800" b="1"/>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swish-image2.png">
            <a:extLst>
              <a:ext uri="{FF2B5EF4-FFF2-40B4-BE49-F238E27FC236}">
                <a16:creationId xmlns:a16="http://schemas.microsoft.com/office/drawing/2014/main" id="{49EEC77E-7659-48D9-A71B-4399C6BBDE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sp>
        <p:nvSpPr>
          <p:cNvPr id="7" name="Date Placeholder 3">
            <a:extLst>
              <a:ext uri="{FF2B5EF4-FFF2-40B4-BE49-F238E27FC236}">
                <a16:creationId xmlns:a16="http://schemas.microsoft.com/office/drawing/2014/main" id="{0B48806A-856D-4075-9D6A-97908908028A}"/>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1/12/2021</a:t>
            </a:fld>
            <a:endParaRPr lang="en-US"/>
          </a:p>
        </p:txBody>
      </p:sp>
      <p:sp>
        <p:nvSpPr>
          <p:cNvPr id="9" name="Slide Number Placeholder 5">
            <a:extLst>
              <a:ext uri="{FF2B5EF4-FFF2-40B4-BE49-F238E27FC236}">
                <a16:creationId xmlns:a16="http://schemas.microsoft.com/office/drawing/2014/main" id="{46571F1F-6EE3-4501-AF44-D96A06898EE4}"/>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grpSp>
        <p:nvGrpSpPr>
          <p:cNvPr id="10" name="Group 9">
            <a:extLst>
              <a:ext uri="{FF2B5EF4-FFF2-40B4-BE49-F238E27FC236}">
                <a16:creationId xmlns:a16="http://schemas.microsoft.com/office/drawing/2014/main" id="{669ACFA9-BFB7-4D69-A086-C15FC8F22EA8}"/>
              </a:ext>
            </a:extLst>
          </p:cNvPr>
          <p:cNvGrpSpPr/>
          <p:nvPr userDrawn="1"/>
        </p:nvGrpSpPr>
        <p:grpSpPr>
          <a:xfrm>
            <a:off x="9568229" y="6159498"/>
            <a:ext cx="2385753" cy="564926"/>
            <a:chOff x="9568229" y="6159498"/>
            <a:chExt cx="2385753" cy="564926"/>
          </a:xfrm>
        </p:grpSpPr>
        <p:pic>
          <p:nvPicPr>
            <p:cNvPr id="11" name="Picture 10">
              <a:extLst>
                <a:ext uri="{FF2B5EF4-FFF2-40B4-BE49-F238E27FC236}">
                  <a16:creationId xmlns:a16="http://schemas.microsoft.com/office/drawing/2014/main" id="{AFE8C838-5561-4DA4-816E-918C6FED001A}"/>
                </a:ext>
              </a:extLst>
            </p:cNvPr>
            <p:cNvPicPr>
              <a:picLocks noChangeAspect="1"/>
            </p:cNvPicPr>
            <p:nvPr userDrawn="1"/>
          </p:nvPicPr>
          <p:blipFill>
            <a:blip r:embed="rId3"/>
            <a:stretch>
              <a:fillRect/>
            </a:stretch>
          </p:blipFill>
          <p:spPr>
            <a:xfrm>
              <a:off x="10783872" y="6159498"/>
              <a:ext cx="1170110" cy="561975"/>
            </a:xfrm>
            <a:prstGeom prst="rect">
              <a:avLst/>
            </a:prstGeom>
          </p:spPr>
        </p:pic>
        <p:pic>
          <p:nvPicPr>
            <p:cNvPr id="12" name="Picture 11">
              <a:extLst>
                <a:ext uri="{FF2B5EF4-FFF2-40B4-BE49-F238E27FC236}">
                  <a16:creationId xmlns:a16="http://schemas.microsoft.com/office/drawing/2014/main" id="{BA8B54F4-14D3-4322-AE18-FFA4BB0ADACA}"/>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13" name="Straight Connector 12">
              <a:extLst>
                <a:ext uri="{FF2B5EF4-FFF2-40B4-BE49-F238E27FC236}">
                  <a16:creationId xmlns:a16="http://schemas.microsoft.com/office/drawing/2014/main" id="{8D214969-AC42-4395-8A40-4DDF79158EB3}"/>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76537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64243CA6-EEDB-46B5-9396-1B0309F638B9}" type="datetime1">
              <a:rPr lang="en-US" smtClean="0"/>
              <a:t>1/12/2021</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941301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378291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8F4E0BCE-1DB2-472E-8A05-7750CA844DF6}" type="datetime1">
              <a:rPr lang="en-US" smtClean="0"/>
              <a:t>1/12/2021</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3078543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953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8255308A-1C0B-48C9-A487-29DC2AF13E71}" type="datetime1">
              <a:rPr lang="en-US" smtClean="0"/>
              <a:t>1/12/2021</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715194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a:xfrm>
            <a:off x="283607" y="1427594"/>
            <a:ext cx="11578545" cy="453963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9763E949-8F90-46B1-BD44-9D0DD3D47F87}" type="datetime1">
              <a:rPr lang="en-US" smtClean="0"/>
              <a:t>1/12/2021</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299900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51D41534-5A6A-4012-BD2B-3C3F52128443}" type="datetime1">
              <a:rPr lang="en-US" smtClean="0"/>
              <a:t>1/12/2021</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921353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8A802A72-829B-41B8-8158-291DFCD05FBE}" type="datetime1">
              <a:rPr lang="en-US" smtClean="0"/>
              <a:t>1/12/2021</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4276058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CC0D8C17-76B1-4EA3-B6E3-DFF3D0E248DF}" type="datetime1">
              <a:rPr lang="en-US" smtClean="0"/>
              <a:t>1/12/2021</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565945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76BFAE5F-43FD-41FE-A793-D3EA8C52701A}" type="datetime1">
              <a:rPr lang="en-US" smtClean="0"/>
              <a:t>1/12/2021</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294620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F66E5-536A-495D-8C07-70AAEE3C5F3E}" type="datetime1">
              <a:rPr lang="en-US" smtClean="0"/>
              <a:t>1/12/2021</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25811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39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BBF7A8D-4C32-4642-A53A-DEDE371785DF}" type="datetime1">
              <a:rPr lang="en-US" smtClean="0"/>
              <a:t>1/12/2021</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853132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EABDFC85-D591-41F8-8234-612861B0B7CB}" type="datetime1">
              <a:rPr lang="en-US" smtClean="0"/>
              <a:t>1/12/2021</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383382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65B52F40-0C28-4B7E-A4ED-1D3643024CCC}" type="datetime1">
              <a:rPr lang="en-US" smtClean="0"/>
              <a:t>1/12/2021</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645877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FDB13245-B662-4378-BD1B-F682FFB58749}" type="datetime1">
              <a:rPr lang="en-US" smtClean="0"/>
              <a:t>1/12/2021</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869329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3EBE14D4-406D-42C8-B87B-109F31BB8FC8}" type="datetime1">
              <a:rPr lang="en-US" smtClean="0"/>
              <a:t>1/12/2021</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3541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5EDF1C56-AED2-48C3-AA52-E73C6765B35B}" type="datetime1">
              <a:rPr lang="en-US" smtClean="0"/>
              <a:t>1/12/2021</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177494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9479B383-6B9C-4F29-BD61-C6AF46BE76D4}" type="datetime1">
              <a:rPr lang="en-US" smtClean="0"/>
              <a:t>1/12/2021</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401546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385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9301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2068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06400" y="1752601"/>
            <a:ext cx="11338560" cy="4373563"/>
          </a:xfrm>
          <a:prstGeom prst="rect">
            <a:avLst/>
          </a:prstGeom>
        </p:spPr>
        <p:txBody>
          <a:bodyPr/>
          <a:lstStyle>
            <a:lvl1pPr marL="182880" indent="-182880">
              <a:buFont typeface="Wingdings" panose="05000000000000000000" pitchFamily="2" charset="2"/>
              <a:buChar char="§"/>
              <a:defRPr sz="1600"/>
            </a:lvl1pPr>
            <a:lvl2pPr marL="742950" indent="-285750">
              <a:buFont typeface="Courier New" panose="02070309020205020404" pitchFamily="49" charset="0"/>
              <a:buChar char="o"/>
              <a:defRPr/>
            </a:lvl2pPr>
            <a:lvl4pPr marL="1600200" indent="-228600">
              <a:buFont typeface="Wingdings" panose="05000000000000000000" pitchFamily="2" charset="2"/>
              <a:buChar char="Ø"/>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3"/>
          </p:nvPr>
        </p:nvSpPr>
        <p:spPr>
          <a:xfrm>
            <a:off x="406400" y="1066800"/>
            <a:ext cx="11338560" cy="585216"/>
          </a:xfrm>
          <a:prstGeom prst="rect">
            <a:avLst/>
          </a:prstGeo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10125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D927EFA4-2D75-41E7-9AA2-D5C1C7302E96}" type="datetime1">
              <a:rPr lang="en-US" smtClean="0"/>
              <a:t>1/12/2021</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25578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a:xfrm>
            <a:off x="283607" y="1427594"/>
            <a:ext cx="11578545" cy="453963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E988C277-C508-46B7-A214-0A00592194D7}" type="datetime1">
              <a:rPr lang="en-US" smtClean="0"/>
              <a:t>1/12/2021</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8412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4.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ACB53279-BD9F-4317-8213-9BCA466D5DAC}"/>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sp>
        <p:nvSpPr>
          <p:cNvPr id="16" name="Date Placeholder 3">
            <a:extLst>
              <a:ext uri="{FF2B5EF4-FFF2-40B4-BE49-F238E27FC236}">
                <a16:creationId xmlns:a16="http://schemas.microsoft.com/office/drawing/2014/main" id="{FF602044-EB76-43E4-8239-14CA10F1F594}"/>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1/12/2021</a:t>
            </a:fld>
            <a:endParaRPr lang="en-US"/>
          </a:p>
        </p:txBody>
      </p:sp>
      <p:sp>
        <p:nvSpPr>
          <p:cNvPr id="17" name="Slide Number Placeholder 5">
            <a:extLst>
              <a:ext uri="{FF2B5EF4-FFF2-40B4-BE49-F238E27FC236}">
                <a16:creationId xmlns:a16="http://schemas.microsoft.com/office/drawing/2014/main" id="{C0AF15E7-D9D3-4F0A-BFFE-0EA840A9027F}"/>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grpSp>
        <p:nvGrpSpPr>
          <p:cNvPr id="7" name="Group 6">
            <a:extLst>
              <a:ext uri="{FF2B5EF4-FFF2-40B4-BE49-F238E27FC236}">
                <a16:creationId xmlns:a16="http://schemas.microsoft.com/office/drawing/2014/main" id="{FF993A8B-F8E2-4CDC-A30A-C1A7646392A8}"/>
              </a:ext>
            </a:extLst>
          </p:cNvPr>
          <p:cNvGrpSpPr/>
          <p:nvPr userDrawn="1"/>
        </p:nvGrpSpPr>
        <p:grpSpPr>
          <a:xfrm>
            <a:off x="9568229" y="6159498"/>
            <a:ext cx="2385753" cy="564926"/>
            <a:chOff x="9568229" y="6159498"/>
            <a:chExt cx="2385753" cy="564926"/>
          </a:xfrm>
        </p:grpSpPr>
        <p:pic>
          <p:nvPicPr>
            <p:cNvPr id="8" name="Picture 7">
              <a:extLst>
                <a:ext uri="{FF2B5EF4-FFF2-40B4-BE49-F238E27FC236}">
                  <a16:creationId xmlns:a16="http://schemas.microsoft.com/office/drawing/2014/main" id="{3C4B85BF-EB62-44EA-9A8E-0A211BD1EB81}"/>
                </a:ext>
              </a:extLst>
            </p:cNvPr>
            <p:cNvPicPr>
              <a:picLocks noChangeAspect="1"/>
            </p:cNvPicPr>
            <p:nvPr userDrawn="1"/>
          </p:nvPicPr>
          <p:blipFill>
            <a:blip r:embed="rId10"/>
            <a:stretch>
              <a:fillRect/>
            </a:stretch>
          </p:blipFill>
          <p:spPr>
            <a:xfrm>
              <a:off x="10783872" y="6159498"/>
              <a:ext cx="1170110" cy="561975"/>
            </a:xfrm>
            <a:prstGeom prst="rect">
              <a:avLst/>
            </a:prstGeom>
          </p:spPr>
        </p:pic>
        <p:pic>
          <p:nvPicPr>
            <p:cNvPr id="9" name="Picture 8">
              <a:extLst>
                <a:ext uri="{FF2B5EF4-FFF2-40B4-BE49-F238E27FC236}">
                  <a16:creationId xmlns:a16="http://schemas.microsoft.com/office/drawing/2014/main" id="{05D198AC-7667-4519-AB23-7E0E83CDE4BA}"/>
                </a:ext>
              </a:extLst>
            </p:cNvPr>
            <p:cNvPicPr>
              <a:picLocks noChangeAspect="1"/>
            </p:cNvPicPr>
            <p:nvPr userDrawn="1"/>
          </p:nvPicPr>
          <p:blipFill>
            <a:blip r:embed="rId11"/>
            <a:stretch>
              <a:fillRect/>
            </a:stretch>
          </p:blipFill>
          <p:spPr>
            <a:xfrm>
              <a:off x="9568229" y="6162449"/>
              <a:ext cx="933450" cy="561975"/>
            </a:xfrm>
            <a:prstGeom prst="rect">
              <a:avLst/>
            </a:prstGeom>
          </p:spPr>
        </p:pic>
        <p:cxnSp>
          <p:nvCxnSpPr>
            <p:cNvPr id="10" name="Straight Connector 9">
              <a:extLst>
                <a:ext uri="{FF2B5EF4-FFF2-40B4-BE49-F238E27FC236}">
                  <a16:creationId xmlns:a16="http://schemas.microsoft.com/office/drawing/2014/main" id="{D5D95FDB-7462-4D3D-B6A5-71BE37DF8383}"/>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79546266"/>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64" r:id="rId3"/>
    <p:sldLayoutId id="2147483665" r:id="rId4"/>
    <p:sldLayoutId id="2147483666" r:id="rId5"/>
    <p:sldLayoutId id="2147483667" r:id="rId6"/>
    <p:sldLayoutId id="2147483670" r:id="rId7"/>
  </p:sldLayoutIdLst>
  <p:hf hdr="0" ftr="0" dt="0"/>
  <p:txStyles>
    <p:title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p:titleStyle>
    <p:bodyStyle>
      <a:lvl1pPr marL="182880" indent="-182880" algn="l" defTabSz="914400" rtl="0" eaLnBrk="1" latinLnBrk="0" hangingPunct="1">
        <a:spcBef>
          <a:spcPct val="200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sh-image2.png"/>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flipH="1">
            <a:off x="-3" y="6028876"/>
            <a:ext cx="10160516" cy="829123"/>
          </a:xfrm>
          <a:prstGeom prst="rect">
            <a:avLst/>
          </a:prstGeom>
        </p:spPr>
      </p:pic>
      <p:pic>
        <p:nvPicPr>
          <p:cNvPr id="8" name="Picture 7"/>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bwMode="auto">
          <a:xfrm>
            <a:off x="9388316" y="6250798"/>
            <a:ext cx="2600539" cy="59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83607" y="274638"/>
            <a:ext cx="11578546"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1C2B4CB-81A2-468B-BE4D-B648A4D78E71}" type="datetime1">
              <a:rPr lang="en-US" smtClean="0"/>
              <a:t>1/12/2021</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316749504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hdr="0" ftr="0" dt="0"/>
  <p:txStyles>
    <p:titleStyle>
      <a:lvl1pPr algn="l"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sh-image2.png"/>
          <p:cNvPicPr>
            <a:picLocks noChangeAspect="1"/>
          </p:cNvPicPr>
          <p:nvPr userDrawn="1"/>
        </p:nvPicPr>
        <p:blipFill rotWithShape="1">
          <a:blip r:embed="rId16">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83607" y="274638"/>
            <a:ext cx="11578546"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BDA29EA-E33D-491A-AA8D-A81EEEA77425}" type="datetime1">
              <a:rPr lang="en-US" smtClean="0"/>
              <a:t>1/12/2021</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27393268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l"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0.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40.svg"/></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1.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3.xml"/><Relationship Id="rId7" Type="http://schemas.openxmlformats.org/officeDocument/2006/relationships/image" Target="../media/image33.sv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2.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3.sv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2.sv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3.svg"/></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jpeg"/><Relationship Id="rId2" Type="http://schemas.openxmlformats.org/officeDocument/2006/relationships/image" Target="../media/image79.png"/><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 Id="rId5" Type="http://schemas.openxmlformats.org/officeDocument/2006/relationships/image" Target="../media/image72.sv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xml"/><Relationship Id="rId6" Type="http://schemas.openxmlformats.org/officeDocument/2006/relationships/image" Target="../media/image92.png"/><Relationship Id="rId5" Type="http://schemas.openxmlformats.org/officeDocument/2006/relationships/image" Target="../media/image72.sv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32.png"/><Relationship Id="rId7" Type="http://schemas.openxmlformats.org/officeDocument/2006/relationships/image" Target="../media/image96.png"/><Relationship Id="rId2" Type="http://schemas.openxmlformats.org/officeDocument/2006/relationships/image" Target="../media/image93.png"/><Relationship Id="rId1" Type="http://schemas.openxmlformats.org/officeDocument/2006/relationships/slideLayout" Target="../slideLayouts/slideLayout3.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72.sv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00.png"/><Relationship Id="rId2" Type="http://schemas.openxmlformats.org/officeDocument/2006/relationships/image" Target="../media/image98.png"/><Relationship Id="rId1" Type="http://schemas.openxmlformats.org/officeDocument/2006/relationships/slideLayout" Target="../slideLayouts/slideLayout3.xml"/><Relationship Id="rId6" Type="http://schemas.openxmlformats.org/officeDocument/2006/relationships/image" Target="../media/image99.png"/><Relationship Id="rId5" Type="http://schemas.openxmlformats.org/officeDocument/2006/relationships/image" Target="../media/image79.png"/><Relationship Id="rId4" Type="http://schemas.openxmlformats.org/officeDocument/2006/relationships/image" Target="../media/image72.svg"/></Relationships>
</file>

<file path=ppt/slides/_rels/slide54.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3.png"/><Relationship Id="rId2" Type="http://schemas.openxmlformats.org/officeDocument/2006/relationships/image" Target="../media/image101.png"/><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image" Target="../media/image72.svg"/><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06.png"/><Relationship Id="rId2" Type="http://schemas.openxmlformats.org/officeDocument/2006/relationships/image" Target="../media/image104.png"/><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105.png"/><Relationship Id="rId4" Type="http://schemas.openxmlformats.org/officeDocument/2006/relationships/image" Target="../media/image72.svg"/></Relationships>
</file>

<file path=ppt/slides/_rels/slide5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3.xml"/><Relationship Id="rId5" Type="http://schemas.openxmlformats.org/officeDocument/2006/relationships/image" Target="../media/image72.svg"/><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 Id="rId5" Type="http://schemas.openxmlformats.org/officeDocument/2006/relationships/image" Target="../media/image112.png"/><Relationship Id="rId4" Type="http://schemas.openxmlformats.org/officeDocument/2006/relationships/image" Target="../media/image111.png"/></Relationships>
</file>

<file path=ppt/slides/_rels/slide58.xml.rels><?xml version="1.0" encoding="UTF-8" standalone="yes"?>
<Relationships xmlns="http://schemas.openxmlformats.org/package/2006/relationships"><Relationship Id="rId3" Type="http://schemas.openxmlformats.org/officeDocument/2006/relationships/image" Target="../media/image114.jpeg"/><Relationship Id="rId7" Type="http://schemas.openxmlformats.org/officeDocument/2006/relationships/image" Target="../media/image72.svg"/><Relationship Id="rId2" Type="http://schemas.openxmlformats.org/officeDocument/2006/relationships/image" Target="../media/image113.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116.png"/><Relationship Id="rId4" Type="http://schemas.openxmlformats.org/officeDocument/2006/relationships/image" Target="../media/image115.png"/></Relationships>
</file>

<file path=ppt/slides/_rels/slide5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3.xml"/><Relationship Id="rId4" Type="http://schemas.openxmlformats.org/officeDocument/2006/relationships/image" Target="../media/image1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3.xml"/><Relationship Id="rId4" Type="http://schemas.openxmlformats.org/officeDocument/2006/relationships/image" Target="../media/image122.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6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4.png"/></Relationships>
</file>

<file path=ppt/slides/_rels/slide6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73.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36.png"/><Relationship Id="rId1" Type="http://schemas.openxmlformats.org/officeDocument/2006/relationships/slideLayout" Target="../slideLayouts/slideLayout3.xml"/><Relationship Id="rId4" Type="http://schemas.openxmlformats.org/officeDocument/2006/relationships/image" Target="../media/image137.png"/></Relationships>
</file>

<file path=ppt/slides/_rels/slide75.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41.png"/><Relationship Id="rId2" Type="http://schemas.openxmlformats.org/officeDocument/2006/relationships/image" Target="../media/image138.png"/><Relationship Id="rId1" Type="http://schemas.openxmlformats.org/officeDocument/2006/relationships/slideLayout" Target="../slideLayouts/slideLayout3.xml"/><Relationship Id="rId6" Type="http://schemas.openxmlformats.org/officeDocument/2006/relationships/image" Target="../media/image72.svg"/><Relationship Id="rId5" Type="http://schemas.openxmlformats.org/officeDocument/2006/relationships/image" Target="../media/image32.png"/><Relationship Id="rId4" Type="http://schemas.openxmlformats.org/officeDocument/2006/relationships/image" Target="../media/image140.png"/></Relationships>
</file>

<file path=ppt/slides/_rels/slide7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3.xml"/><Relationship Id="rId6" Type="http://schemas.openxmlformats.org/officeDocument/2006/relationships/image" Target="../media/image144.png"/><Relationship Id="rId5" Type="http://schemas.openxmlformats.org/officeDocument/2006/relationships/image" Target="../media/image72.svg"/><Relationship Id="rId4" Type="http://schemas.openxmlformats.org/officeDocument/2006/relationships/image" Target="../media/image32.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7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3.xml"/><Relationship Id="rId6" Type="http://schemas.openxmlformats.org/officeDocument/2006/relationships/image" Target="../media/image148.png"/><Relationship Id="rId5" Type="http://schemas.openxmlformats.org/officeDocument/2006/relationships/image" Target="../media/image147.png"/><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9.png"/><Relationship Id="rId1" Type="http://schemas.openxmlformats.org/officeDocument/2006/relationships/slideLayout" Target="../slideLayouts/slideLayout3.xml"/><Relationship Id="rId5" Type="http://schemas.openxmlformats.org/officeDocument/2006/relationships/image" Target="../media/image72.sv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23.png"/><Relationship Id="rId4" Type="http://schemas.openxmlformats.org/officeDocument/2006/relationships/image" Target="../media/image22.png"/></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0.png"/><Relationship Id="rId1" Type="http://schemas.openxmlformats.org/officeDocument/2006/relationships/slideLayout" Target="../slideLayouts/slideLayout3.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72.svg"/></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3.png"/><Relationship Id="rId1" Type="http://schemas.openxmlformats.org/officeDocument/2006/relationships/slideLayout" Target="../slideLayouts/slideLayout3.xml"/><Relationship Id="rId4" Type="http://schemas.openxmlformats.org/officeDocument/2006/relationships/image" Target="../media/image72.svg"/></Relationships>
</file>

<file path=ppt/slides/_rels/slide8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4.png"/><Relationship Id="rId1" Type="http://schemas.openxmlformats.org/officeDocument/2006/relationships/slideLayout" Target="../slideLayouts/slideLayout3.xml"/><Relationship Id="rId4" Type="http://schemas.openxmlformats.org/officeDocument/2006/relationships/image" Target="../media/image72.svg"/></Relationships>
</file>

<file path=ppt/slides/_rels/slide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6.png"/><Relationship Id="rId1" Type="http://schemas.openxmlformats.org/officeDocument/2006/relationships/slideLayout" Target="../slideLayouts/slideLayout3.xml"/><Relationship Id="rId4" Type="http://schemas.openxmlformats.org/officeDocument/2006/relationships/image" Target="../media/image147.png"/></Relationships>
</file>

<file path=ppt/slides/_rels/slide8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8.svg"/><Relationship Id="rId2" Type="http://schemas.openxmlformats.org/officeDocument/2006/relationships/image" Target="../media/image146.png"/><Relationship Id="rId1" Type="http://schemas.openxmlformats.org/officeDocument/2006/relationships/slideLayout" Target="../slideLayouts/slideLayout3.xml"/><Relationship Id="rId6" Type="http://schemas.openxmlformats.org/officeDocument/2006/relationships/image" Target="../media/image157.png"/><Relationship Id="rId5" Type="http://schemas.openxmlformats.org/officeDocument/2006/relationships/image" Target="../media/image156.svg"/><Relationship Id="rId4" Type="http://schemas.openxmlformats.org/officeDocument/2006/relationships/image" Target="../media/image155.png"/></Relationships>
</file>

<file path=ppt/slides/_rels/slide8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3.xml"/><Relationship Id="rId4" Type="http://schemas.openxmlformats.org/officeDocument/2006/relationships/image" Target="../media/image161.png"/></Relationships>
</file>

<file path=ppt/slides/_rels/slide86.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3.xml"/><Relationship Id="rId4" Type="http://schemas.openxmlformats.org/officeDocument/2006/relationships/image" Target="../media/image164.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88.xml.rels><?xml version="1.0" encoding="UTF-8" standalone="yes"?>
<Relationships xmlns="http://schemas.openxmlformats.org/package/2006/relationships"><Relationship Id="rId3" Type="http://schemas.openxmlformats.org/officeDocument/2006/relationships/image" Target="../media/image156.svg"/><Relationship Id="rId7" Type="http://schemas.openxmlformats.org/officeDocument/2006/relationships/image" Target="../media/image15.svg"/><Relationship Id="rId2" Type="http://schemas.openxmlformats.org/officeDocument/2006/relationships/image" Target="../media/image155.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58.svg"/><Relationship Id="rId4" Type="http://schemas.openxmlformats.org/officeDocument/2006/relationships/image" Target="../media/image157.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3.svg"/></Relationships>
</file>

<file path=ppt/slides/_rels/slide90.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91.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9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67.png"/><Relationship Id="rId1" Type="http://schemas.openxmlformats.org/officeDocument/2006/relationships/slideLayout" Target="../slideLayouts/slideLayout3.xml"/><Relationship Id="rId5" Type="http://schemas.openxmlformats.org/officeDocument/2006/relationships/image" Target="../media/image89.png"/><Relationship Id="rId4" Type="http://schemas.openxmlformats.org/officeDocument/2006/relationships/image" Target="../media/image88.png"/></Relationships>
</file>

<file path=ppt/slides/_rels/slide93.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slideLayout" Target="../slideLayouts/slideLayout1.xml"/><Relationship Id="rId1" Type="http://schemas.openxmlformats.org/officeDocument/2006/relationships/tags" Target="../tags/tag41.xml"/><Relationship Id="rId4" Type="http://schemas.openxmlformats.org/officeDocument/2006/relationships/image" Target="../media/image169.svg"/></Relationships>
</file>

<file path=ppt/slides/_rels/slide94.xml.rels><?xml version="1.0" encoding="UTF-8" standalone="yes"?>
<Relationships xmlns="http://schemas.openxmlformats.org/package/2006/relationships"><Relationship Id="rId8" Type="http://schemas.openxmlformats.org/officeDocument/2006/relationships/image" Target="../media/image173.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42.xml"/><Relationship Id="rId6" Type="http://schemas.openxmlformats.org/officeDocument/2006/relationships/image" Target="../media/image172.svg"/><Relationship Id="rId5" Type="http://schemas.openxmlformats.org/officeDocument/2006/relationships/image" Target="../media/image171.png"/><Relationship Id="rId10" Type="http://schemas.openxmlformats.org/officeDocument/2006/relationships/image" Target="../media/image175.svg"/><Relationship Id="rId4" Type="http://schemas.openxmlformats.org/officeDocument/2006/relationships/image" Target="../media/image170.svg"/><Relationship Id="rId9" Type="http://schemas.openxmlformats.org/officeDocument/2006/relationships/image" Target="../media/image174.png"/></Relationships>
</file>

<file path=ppt/slides/_rels/slide95.xml.rels><?xml version="1.0" encoding="UTF-8" standalone="yes"?>
<Relationships xmlns="http://schemas.openxmlformats.org/package/2006/relationships"><Relationship Id="rId3" Type="http://schemas.openxmlformats.org/officeDocument/2006/relationships/hyperlink" Target="https://www.wisconsin.edu/budget-planning/system-project/" TargetMode="External"/><Relationship Id="rId2" Type="http://schemas.openxmlformats.org/officeDocument/2006/relationships/slideLayout" Target="../slideLayouts/slideLayout3.xml"/><Relationship Id="rId1"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648D086-12F1-483D-A912-9B0C42118EDA}"/>
              </a:ext>
            </a:extLst>
          </p:cNvPr>
          <p:cNvSpPr txBox="1">
            <a:spLocks/>
          </p:cNvSpPr>
          <p:nvPr/>
        </p:nvSpPr>
        <p:spPr>
          <a:xfrm>
            <a:off x="832022" y="3424880"/>
            <a:ext cx="10190205" cy="1694793"/>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800">
                <a:solidFill>
                  <a:srgbClr val="700000"/>
                </a:solidFill>
              </a:rPr>
              <a:t>Planning Allocation Process</a:t>
            </a:r>
          </a:p>
          <a:p>
            <a:r>
              <a:rPr lang="en-US" sz="4000">
                <a:solidFill>
                  <a:schemeClr val="tx1">
                    <a:lumMod val="65000"/>
                    <a:lumOff val="35000"/>
                  </a:schemeClr>
                </a:solidFill>
              </a:rPr>
              <a:t>End User Training</a:t>
            </a:r>
          </a:p>
        </p:txBody>
      </p:sp>
      <p:pic>
        <p:nvPicPr>
          <p:cNvPr id="2" name="Picture 1">
            <a:extLst>
              <a:ext uri="{FF2B5EF4-FFF2-40B4-BE49-F238E27FC236}">
                <a16:creationId xmlns:a16="http://schemas.microsoft.com/office/drawing/2014/main" id="{D4D3FA9C-73CF-489B-8B2F-601A65022932}"/>
              </a:ext>
            </a:extLst>
          </p:cNvPr>
          <p:cNvPicPr>
            <a:picLocks noChangeAspect="1"/>
          </p:cNvPicPr>
          <p:nvPr/>
        </p:nvPicPr>
        <p:blipFill>
          <a:blip r:embed="rId3"/>
          <a:stretch>
            <a:fillRect/>
          </a:stretch>
        </p:blipFill>
        <p:spPr>
          <a:xfrm>
            <a:off x="832022" y="545854"/>
            <a:ext cx="4132386" cy="2569965"/>
          </a:xfrm>
          <a:prstGeom prst="rect">
            <a:avLst/>
          </a:prstGeom>
        </p:spPr>
      </p:pic>
    </p:spTree>
    <p:custDataLst>
      <p:tags r:id="rId1"/>
    </p:custDataLst>
    <p:extLst>
      <p:ext uri="{BB962C8B-B14F-4D97-AF65-F5344CB8AC3E}">
        <p14:creationId xmlns:p14="http://schemas.microsoft.com/office/powerpoint/2010/main" val="56002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E3D35-E0FE-4958-B232-17FCC1D54CE9}"/>
              </a:ext>
            </a:extLst>
          </p:cNvPr>
          <p:cNvSpPr/>
          <p:nvPr/>
        </p:nvSpPr>
        <p:spPr>
          <a:xfrm>
            <a:off x="0" y="-8877"/>
            <a:ext cx="12192000" cy="826729"/>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3F1B0-2399-4D6C-AF0F-F1AA34B2BD12}"/>
              </a:ext>
            </a:extLst>
          </p:cNvPr>
          <p:cNvSpPr txBox="1">
            <a:spLocks/>
          </p:cNvSpPr>
          <p:nvPr/>
        </p:nvSpPr>
        <p:spPr>
          <a:xfrm>
            <a:off x="180513" y="64729"/>
            <a:ext cx="12011487"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3600">
                <a:solidFill>
                  <a:schemeClr val="bg1"/>
                </a:solidFill>
              </a:rPr>
              <a:t>New Cubes and Dimensions</a:t>
            </a:r>
            <a:r>
              <a:rPr lang="en-US" sz="4400">
                <a:solidFill>
                  <a:schemeClr val="bg1"/>
                </a:solidFill>
              </a:rPr>
              <a:t> </a:t>
            </a:r>
          </a:p>
          <a:p>
            <a:endParaRPr lang="en-US" sz="900">
              <a:solidFill>
                <a:schemeClr val="bg1"/>
              </a:solidFill>
            </a:endParaRPr>
          </a:p>
        </p:txBody>
      </p:sp>
      <p:graphicFrame>
        <p:nvGraphicFramePr>
          <p:cNvPr id="3" name="Table 2">
            <a:extLst>
              <a:ext uri="{FF2B5EF4-FFF2-40B4-BE49-F238E27FC236}">
                <a16:creationId xmlns:a16="http://schemas.microsoft.com/office/drawing/2014/main" id="{F6E91129-D196-4DD4-8D0B-AF43CF5FFA28}"/>
              </a:ext>
            </a:extLst>
          </p:cNvPr>
          <p:cNvGraphicFramePr>
            <a:graphicFrameLocks noGrp="1"/>
          </p:cNvGraphicFramePr>
          <p:nvPr>
            <p:extLst>
              <p:ext uri="{D42A27DB-BD31-4B8C-83A1-F6EECF244321}">
                <p14:modId xmlns:p14="http://schemas.microsoft.com/office/powerpoint/2010/main" val="4094641406"/>
              </p:ext>
            </p:extLst>
          </p:nvPr>
        </p:nvGraphicFramePr>
        <p:xfrm>
          <a:off x="708734" y="1478870"/>
          <a:ext cx="10774532" cy="4663440"/>
        </p:xfrm>
        <a:graphic>
          <a:graphicData uri="http://schemas.openxmlformats.org/drawingml/2006/table">
            <a:tbl>
              <a:tblPr firstRow="1" firstCol="1" lastRow="1" bandRow="1">
                <a:tableStyleId>{5202B0CA-FC54-4496-8BCA-5EF66A818D29}</a:tableStyleId>
              </a:tblPr>
              <a:tblGrid>
                <a:gridCol w="693060">
                  <a:extLst>
                    <a:ext uri="{9D8B030D-6E8A-4147-A177-3AD203B41FA5}">
                      <a16:colId xmlns:a16="http://schemas.microsoft.com/office/drawing/2014/main" val="1571595572"/>
                    </a:ext>
                  </a:extLst>
                </a:gridCol>
                <a:gridCol w="1697994">
                  <a:extLst>
                    <a:ext uri="{9D8B030D-6E8A-4147-A177-3AD203B41FA5}">
                      <a16:colId xmlns:a16="http://schemas.microsoft.com/office/drawing/2014/main" val="2934865616"/>
                    </a:ext>
                  </a:extLst>
                </a:gridCol>
                <a:gridCol w="1022954">
                  <a:extLst>
                    <a:ext uri="{9D8B030D-6E8A-4147-A177-3AD203B41FA5}">
                      <a16:colId xmlns:a16="http://schemas.microsoft.com/office/drawing/2014/main" val="4261215535"/>
                    </a:ext>
                  </a:extLst>
                </a:gridCol>
                <a:gridCol w="1284932">
                  <a:extLst>
                    <a:ext uri="{9D8B030D-6E8A-4147-A177-3AD203B41FA5}">
                      <a16:colId xmlns:a16="http://schemas.microsoft.com/office/drawing/2014/main" val="1271516902"/>
                    </a:ext>
                  </a:extLst>
                </a:gridCol>
                <a:gridCol w="1085329">
                  <a:extLst>
                    <a:ext uri="{9D8B030D-6E8A-4147-A177-3AD203B41FA5}">
                      <a16:colId xmlns:a16="http://schemas.microsoft.com/office/drawing/2014/main" val="419090295"/>
                    </a:ext>
                  </a:extLst>
                </a:gridCol>
                <a:gridCol w="1185131">
                  <a:extLst>
                    <a:ext uri="{9D8B030D-6E8A-4147-A177-3AD203B41FA5}">
                      <a16:colId xmlns:a16="http://schemas.microsoft.com/office/drawing/2014/main" val="937053608"/>
                    </a:ext>
                  </a:extLst>
                </a:gridCol>
                <a:gridCol w="3805132">
                  <a:extLst>
                    <a:ext uri="{9D8B030D-6E8A-4147-A177-3AD203B41FA5}">
                      <a16:colId xmlns:a16="http://schemas.microsoft.com/office/drawing/2014/main" val="314670580"/>
                    </a:ext>
                  </a:extLst>
                </a:gridCol>
              </a:tblGrid>
              <a:tr h="244173">
                <a:tc>
                  <a:txBody>
                    <a:bodyPr/>
                    <a:lstStyle/>
                    <a:p>
                      <a:pPr marL="0" marR="0" algn="ctr">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a:t>
                      </a:r>
                    </a:p>
                  </a:txBody>
                  <a:tcPr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Dimension</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PlanUW</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PlanUWRp</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Alloc</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AllocRp</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Description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7380254"/>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Period</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spcBef>
                          <a:spcPts val="0"/>
                        </a:spcBef>
                        <a:spcAft>
                          <a:spcPts val="0"/>
                        </a:spcAft>
                      </a:pP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0008527"/>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Years</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spcBef>
                          <a:spcPts val="0"/>
                        </a:spcBef>
                        <a:spcAft>
                          <a:spcPts val="0"/>
                        </a:spcAft>
                      </a:pP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7513138"/>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Scenario</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Updated for Planning Allocation (UWSA, Campus, Divisional)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9032013"/>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Version</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Updated for Planning Allocation (Base, </a:t>
                      </a:r>
                      <a:r>
                        <a:rPr lang="en-US" sz="1200" b="1">
                          <a:effectLst/>
                          <a:latin typeface="Arial Narrow" panose="020B0606020202030204" pitchFamily="34" charset="0"/>
                          <a:ea typeface="Times New Roman" panose="02020603050405020304" pitchFamily="18" charset="0"/>
                          <a:cs typeface="Times New Roman" panose="02020603050405020304" pitchFamily="18" charset="0"/>
                        </a:rPr>
                        <a:t>Non-Target</a:t>
                      </a:r>
                      <a:r>
                        <a:rPr lang="en-US" sz="1200">
                          <a:effectLst/>
                          <a:latin typeface="Arial Narrow" panose="020B0606020202030204" pitchFamily="34" charset="0"/>
                          <a:ea typeface="Times New Roman" panose="02020603050405020304" pitchFamily="18" charset="0"/>
                          <a:cs typeface="Times New Roman" panose="02020603050405020304" pitchFamily="18" charset="0"/>
                        </a:rPr>
                        <a:t>, Final)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3261246"/>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Account</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spcBef>
                          <a:spcPts val="0"/>
                        </a:spcBef>
                        <a:spcAft>
                          <a:spcPts val="0"/>
                        </a:spcAft>
                      </a:pP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632561"/>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Department</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spcBef>
                          <a:spcPts val="0"/>
                        </a:spcBef>
                        <a:spcAft>
                          <a:spcPts val="0"/>
                        </a:spcAft>
                      </a:pP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1964067"/>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Fund</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i="1">
                          <a:effectLst/>
                          <a:latin typeface="Arial Narrow" panose="020B0606020202030204" pitchFamily="34" charset="0"/>
                        </a:rPr>
                        <a:t> smart list</a:t>
                      </a:r>
                      <a:endParaRPr lang="en-US" sz="1200" i="1">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Fund is a smart list, and not a dimension in Alloc.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996342"/>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Program</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i="1">
                          <a:effectLst/>
                          <a:latin typeface="Arial Narrow" panose="020B0606020202030204" pitchFamily="34" charset="0"/>
                        </a:rPr>
                        <a:t> smart list</a:t>
                      </a:r>
                      <a:endParaRPr lang="en-US" sz="1200" i="1">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Program is a smart list, and not a dimension in Alloc.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2353034"/>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Project</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effectLst/>
                          <a:latin typeface="Arial Narrow" panose="020B0606020202030204" pitchFamily="34" charset="0"/>
                        </a:rPr>
                        <a:t> </a:t>
                      </a:r>
                      <a:r>
                        <a:rPr lang="en-US" sz="1200" i="1">
                          <a:effectLst/>
                          <a:latin typeface="Arial Narrow" panose="020B0606020202030204" pitchFamily="34" charset="0"/>
                        </a:rPr>
                        <a:t> smart list</a:t>
                      </a:r>
                      <a:endParaRPr lang="en-US" sz="1200" i="1">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Project is a smart list, and not a dimension in Alloc.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729450"/>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Allocation</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spcBef>
                          <a:spcPts val="0"/>
                        </a:spcBef>
                        <a:spcAft>
                          <a:spcPts val="0"/>
                        </a:spcAft>
                      </a:pPr>
                      <a:r>
                        <a:rPr lang="en-US" sz="1200" kern="1200">
                          <a:solidFill>
                            <a:schemeClr val="dk1"/>
                          </a:solidFill>
                          <a:effectLst/>
                          <a:latin typeface="Arial Narrow" panose="020B0606020202030204" pitchFamily="34" charset="0"/>
                          <a:ea typeface="+mn-ea"/>
                          <a:cs typeface="+mn-cs"/>
                        </a:rPr>
                        <a:t>New Ref # (UWSA_001, UWMSN_ 009.00). Differs by pod.</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8377926"/>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Distribution</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Used for unique allocation transactions. Same across pods.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2945604"/>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ALC_Type</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Allocation Reporting Dim. 1-1 with Allocation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4862940"/>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ALC_Duration</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Allocation Reporting Dim. 1-1 with Allocation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5318765"/>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ALC_Status</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Allocation Reporting Dim. 1-1 with Allocation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5698360"/>
                  </a:ext>
                </a:extLst>
              </a:tr>
              <a:tr h="244173">
                <a:tc>
                  <a:txBody>
                    <a:bodyPr/>
                    <a:lstStyle/>
                    <a:p>
                      <a:pPr marL="0" marR="0" algn="l">
                        <a:spcBef>
                          <a:spcPts val="0"/>
                        </a:spcBef>
                        <a:spcAft>
                          <a:spcPts val="0"/>
                        </a:spcAft>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Arial Narrow" panose="020B0606020202030204" pitchFamily="34" charset="0"/>
                        </a:rPr>
                        <a:t>ALC_To_From</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Distribution Reporting Dim.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973536"/>
                  </a:ext>
                </a:extLst>
              </a:tr>
              <a:tr h="244173">
                <a:tc gridSpan="2">
                  <a:txBody>
                    <a:bodyPr/>
                    <a:lstStyle/>
                    <a:p>
                      <a:pPr marL="0" marR="0" algn="l">
                        <a:spcBef>
                          <a:spcPts val="0"/>
                        </a:spcBef>
                        <a:spcAft>
                          <a:spcPts val="0"/>
                        </a:spcAft>
                      </a:pPr>
                      <a:r>
                        <a:rPr lang="en-US" sz="1200">
                          <a:effectLst/>
                          <a:latin typeface="Arial Narrow" panose="020B0606020202030204" pitchFamily="34" charset="0"/>
                        </a:rPr>
                        <a:t>Total</a:t>
                      </a:r>
                      <a:endParaRPr lang="en-US" sz="1200">
                        <a:effectLst/>
                        <a:latin typeface="Arial Narrow" panose="020B0606020202030204" pitchFamily="34"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tc hMerge="1">
                  <a:txBody>
                    <a:bodyPr/>
                    <a:lstStyle/>
                    <a:p>
                      <a:pPr marL="0" marR="0" algn="l">
                        <a:spcBef>
                          <a:spcPts val="0"/>
                        </a:spcBef>
                        <a:spcAft>
                          <a:spcPts val="0"/>
                        </a:spcAft>
                      </a:pPr>
                      <a:r>
                        <a:rPr lang="en-US" sz="900">
                          <a:effectLst/>
                        </a:rPr>
                        <a:t>Total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1200">
                          <a:effectLst/>
                          <a:latin typeface="Arial Narrow" panose="020B0606020202030204" pitchFamily="34" charset="0"/>
                        </a:rPr>
                        <a:t>9</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latin typeface="Arial Narrow" panose="020B0606020202030204" pitchFamily="34" charset="0"/>
                        </a:rPr>
                        <a:t>9</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latin typeface="Arial Narrow" panose="020B0606020202030204" pitchFamily="34" charset="0"/>
                        </a:rPr>
                        <a:t>8</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latin typeface="Arial Narrow" panose="020B0606020202030204" pitchFamily="34" charset="0"/>
                        </a:rPr>
                        <a:t>15</a:t>
                      </a: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endParaRPr lang="en-US" sz="1200">
                        <a:effectLst/>
                        <a:latin typeface="Arial Narrow" panose="020B0606020202030204" pitchFamily="34" charset="0"/>
                        <a:ea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74341529"/>
                  </a:ext>
                </a:extLst>
              </a:tr>
            </a:tbl>
          </a:graphicData>
        </a:graphic>
      </p:graphicFrame>
      <p:sp>
        <p:nvSpPr>
          <p:cNvPr id="5" name="TextBox 4">
            <a:extLst>
              <a:ext uri="{FF2B5EF4-FFF2-40B4-BE49-F238E27FC236}">
                <a16:creationId xmlns:a16="http://schemas.microsoft.com/office/drawing/2014/main" id="{89770E22-8E04-41D4-B946-A51D5CBFEED0}"/>
              </a:ext>
            </a:extLst>
          </p:cNvPr>
          <p:cNvSpPr txBox="1"/>
          <p:nvPr/>
        </p:nvSpPr>
        <p:spPr>
          <a:xfrm>
            <a:off x="251535" y="915860"/>
            <a:ext cx="10437180" cy="392159"/>
          </a:xfrm>
          <a:prstGeom prst="rect">
            <a:avLst/>
          </a:prstGeom>
          <a:noFill/>
        </p:spPr>
        <p:txBody>
          <a:bodyPr wrap="square">
            <a:spAutoFit/>
          </a:bodyPr>
          <a:lstStyle/>
          <a:p>
            <a:pPr marL="0" marR="0">
              <a:lnSpc>
                <a:spcPct val="115000"/>
              </a:lnSpc>
              <a:spcBef>
                <a:spcPts val="600"/>
              </a:spcBef>
              <a:spcAft>
                <a:spcPts val="600"/>
              </a:spcAft>
            </a:pPr>
            <a:r>
              <a:rPr lang="en-US">
                <a:solidFill>
                  <a:srgbClr val="000000"/>
                </a:solidFill>
                <a:latin typeface="Calibri" panose="020F0502020204030204" pitchFamily="34" charset="0"/>
                <a:ea typeface="Calibri" panose="020F0502020204030204" pitchFamily="34" charset="0"/>
                <a:cs typeface="Arial" panose="020B0604020202020204" pitchFamily="34" charset="0"/>
              </a:rPr>
              <a:t>6 new dimensions have been created for Planning Allocation (Budget Target) input and reporting in PlanUW</a:t>
            </a:r>
            <a:endPar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7409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5E50F1A5-B7F7-4621-AD91-E7A2C377F5FC}"/>
              </a:ext>
            </a:extLst>
          </p:cNvPr>
          <p:cNvGraphicFramePr>
            <a:graphicFrameLocks noGrp="1"/>
          </p:cNvGraphicFramePr>
          <p:nvPr>
            <p:extLst>
              <p:ext uri="{D42A27DB-BD31-4B8C-83A1-F6EECF244321}">
                <p14:modId xmlns:p14="http://schemas.microsoft.com/office/powerpoint/2010/main" val="1830452351"/>
              </p:ext>
            </p:extLst>
          </p:nvPr>
        </p:nvGraphicFramePr>
        <p:xfrm>
          <a:off x="214312" y="1834192"/>
          <a:ext cx="11763375" cy="4616732"/>
        </p:xfrm>
        <a:graphic>
          <a:graphicData uri="http://schemas.openxmlformats.org/drawingml/2006/table">
            <a:tbl>
              <a:tblPr firstRow="1" bandRow="1">
                <a:tableStyleId>{5940675A-B579-460E-94D1-54222C63F5DA}</a:tableStyleId>
              </a:tblPr>
              <a:tblGrid>
                <a:gridCol w="986691">
                  <a:extLst>
                    <a:ext uri="{9D8B030D-6E8A-4147-A177-3AD203B41FA5}">
                      <a16:colId xmlns:a16="http://schemas.microsoft.com/office/drawing/2014/main" val="806390313"/>
                    </a:ext>
                  </a:extLst>
                </a:gridCol>
                <a:gridCol w="5156254">
                  <a:extLst>
                    <a:ext uri="{9D8B030D-6E8A-4147-A177-3AD203B41FA5}">
                      <a16:colId xmlns:a16="http://schemas.microsoft.com/office/drawing/2014/main" val="1346996388"/>
                    </a:ext>
                  </a:extLst>
                </a:gridCol>
                <a:gridCol w="5620430">
                  <a:extLst>
                    <a:ext uri="{9D8B030D-6E8A-4147-A177-3AD203B41FA5}">
                      <a16:colId xmlns:a16="http://schemas.microsoft.com/office/drawing/2014/main" val="2918179906"/>
                    </a:ext>
                  </a:extLst>
                </a:gridCol>
              </a:tblGrid>
              <a:tr h="1322513">
                <a:tc gridSpan="2">
                  <a:txBody>
                    <a:bodyPr/>
                    <a:lstStyle/>
                    <a:p>
                      <a:endParaRPr lang="en-US"/>
                    </a:p>
                  </a:txBody>
                  <a:tcPr>
                    <a:solidFill>
                      <a:schemeClr val="tx1"/>
                    </a:solidFill>
                  </a:tcPr>
                </a:tc>
                <a:tc hMerge="1">
                  <a:txBody>
                    <a:bodyPr/>
                    <a:lstStyle/>
                    <a:p>
                      <a:endParaRPr lang="en-US"/>
                    </a:p>
                  </a:txBody>
                  <a:tcPr/>
                </a:tc>
                <a:tc>
                  <a:txBody>
                    <a:bodyPr/>
                    <a:lstStyle/>
                    <a:p>
                      <a:r>
                        <a:rPr lang="en-US" sz="1600"/>
                        <a:t>Each pod will contain:</a:t>
                      </a:r>
                    </a:p>
                    <a:p>
                      <a:endParaRPr lang="en-US" sz="600"/>
                    </a:p>
                    <a:p>
                      <a:pPr marL="285750" indent="-285750">
                        <a:buFont typeface="Arial" panose="020B0604020202020204" pitchFamily="34" charset="0"/>
                        <a:buChar char="•"/>
                      </a:pPr>
                      <a:r>
                        <a:rPr lang="en-US" sz="1600" b="1"/>
                        <a:t>UWSA Allocations</a:t>
                      </a:r>
                      <a:r>
                        <a:rPr lang="en-US" sz="1600"/>
                        <a:t> - The common list of created by UWSA, integrated from the Foundation pod nightly</a:t>
                      </a:r>
                      <a:r>
                        <a:rPr lang="en-US" sz="1600" u="none"/>
                        <a:t>, and</a:t>
                      </a:r>
                    </a:p>
                    <a:p>
                      <a:pPr marL="285750" indent="-285750">
                        <a:buFont typeface="Arial" panose="020B0604020202020204" pitchFamily="34" charset="0"/>
                        <a:buChar char="•"/>
                      </a:pPr>
                      <a:r>
                        <a:rPr lang="en-US" sz="1600" b="1"/>
                        <a:t>Campus Allocations</a:t>
                      </a:r>
                      <a:r>
                        <a:rPr lang="en-US" sz="1600"/>
                        <a:t> - The distinct, separate, and unique list created within your institutional pod.</a:t>
                      </a:r>
                    </a:p>
                  </a:txBody>
                  <a:tcPr>
                    <a:solidFill>
                      <a:schemeClr val="bg1">
                        <a:lumMod val="85000"/>
                      </a:schemeClr>
                    </a:solidFill>
                  </a:tcPr>
                </a:tc>
                <a:extLst>
                  <a:ext uri="{0D108BD9-81ED-4DB2-BD59-A6C34878D82A}">
                    <a16:rowId xmlns:a16="http://schemas.microsoft.com/office/drawing/2014/main" val="1345914852"/>
                  </a:ext>
                </a:extLst>
              </a:tr>
              <a:tr h="1675882">
                <a:tc>
                  <a:txBody>
                    <a:bodyPr/>
                    <a:lstStyle/>
                    <a:p>
                      <a:endParaRPr lang="en-US"/>
                    </a:p>
                  </a:txBody>
                  <a:tcPr>
                    <a:solidFill>
                      <a:schemeClr val="bg1">
                        <a:lumMod val="85000"/>
                      </a:schemeClr>
                    </a:solidFill>
                  </a:tcPr>
                </a:tc>
                <a:tc>
                  <a:txBody>
                    <a:bodyPr/>
                    <a:lstStyle/>
                    <a:p>
                      <a:endParaRPr lang="en-US"/>
                    </a:p>
                  </a:txBody>
                  <a:tcPr>
                    <a:solidFill>
                      <a:schemeClr val="bg1">
                        <a:lumMod val="85000"/>
                      </a:schemeClr>
                    </a:solidFill>
                  </a:tcPr>
                </a:tc>
                <a:tc>
                  <a:txBody>
                    <a:bodyPr/>
                    <a:lstStyle/>
                    <a:p>
                      <a:pPr marL="0" algn="l" defTabSz="914400" rtl="0" eaLnBrk="1" latinLnBrk="0" hangingPunct="1"/>
                      <a:r>
                        <a:rPr lang="en-US" sz="1600" b="1" kern="1200">
                          <a:solidFill>
                            <a:schemeClr val="tx1"/>
                          </a:solidFill>
                          <a:latin typeface="+mn-lt"/>
                          <a:ea typeface="+mn-ea"/>
                          <a:cs typeface="+mn-cs"/>
                        </a:rPr>
                        <a:t>UWSA Allocation</a:t>
                      </a:r>
                      <a:r>
                        <a:rPr lang="en-US" sz="1600" kern="1200">
                          <a:solidFill>
                            <a:schemeClr val="tx1"/>
                          </a:solidFill>
                          <a:latin typeface="+mn-lt"/>
                          <a:ea typeface="+mn-ea"/>
                          <a:cs typeface="+mn-cs"/>
                        </a:rPr>
                        <a:t> numbers:</a:t>
                      </a:r>
                    </a:p>
                    <a:p>
                      <a:pPr marL="0" algn="l" defTabSz="914400" rtl="0" eaLnBrk="1" latinLnBrk="0" hangingPunct="1"/>
                      <a:endParaRPr lang="en-US" sz="600" kern="120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600" kern="1200">
                          <a:solidFill>
                            <a:schemeClr val="tx1"/>
                          </a:solidFill>
                          <a:latin typeface="+mn-lt"/>
                          <a:ea typeface="+mn-ea"/>
                          <a:cs typeface="+mn-cs"/>
                        </a:rPr>
                        <a:t>Created by UWSA in the Foundation pod</a:t>
                      </a:r>
                    </a:p>
                    <a:p>
                      <a:pPr marL="285750" indent="-285750" algn="l" defTabSz="914400" rtl="0" eaLnBrk="1" latinLnBrk="0" hangingPunct="1">
                        <a:buFont typeface="Arial" panose="020B0604020202020204" pitchFamily="34" charset="0"/>
                        <a:buChar char="•"/>
                      </a:pPr>
                      <a:r>
                        <a:rPr lang="en-US" sz="1600" kern="1200">
                          <a:solidFill>
                            <a:schemeClr val="tx1"/>
                          </a:solidFill>
                          <a:latin typeface="+mn-lt"/>
                          <a:ea typeface="+mn-ea"/>
                          <a:cs typeface="+mn-cs"/>
                        </a:rPr>
                        <a:t>Integrated to the institutional pods on a </a:t>
                      </a:r>
                      <a:r>
                        <a:rPr lang="en-US" sz="1600" u="sng" kern="1200">
                          <a:solidFill>
                            <a:schemeClr val="tx1"/>
                          </a:solidFill>
                          <a:latin typeface="+mn-lt"/>
                          <a:ea typeface="+mn-ea"/>
                          <a:cs typeface="+mn-cs"/>
                        </a:rPr>
                        <a:t>nightly basis</a:t>
                      </a:r>
                    </a:p>
                    <a:p>
                      <a:pPr marL="285750" indent="-285750" algn="l" defTabSz="914400" rtl="0" eaLnBrk="1" latinLnBrk="0" hangingPunct="1">
                        <a:buFont typeface="Arial" panose="020B0604020202020204" pitchFamily="34" charset="0"/>
                        <a:buChar char="•"/>
                      </a:pPr>
                      <a:r>
                        <a:rPr lang="en-US" sz="1600" kern="1200">
                          <a:solidFill>
                            <a:schemeClr val="tx1"/>
                          </a:solidFill>
                          <a:latin typeface="+mn-lt"/>
                          <a:ea typeface="+mn-ea"/>
                          <a:cs typeface="+mn-cs"/>
                        </a:rPr>
                        <a:t>Can be reported on via the UWSA Allocations card</a:t>
                      </a:r>
                    </a:p>
                    <a:p>
                      <a:pPr marL="285750" indent="-285750" algn="l" defTabSz="914400" rtl="0" eaLnBrk="1" latinLnBrk="0" hangingPunct="1">
                        <a:buFont typeface="Arial" panose="020B0604020202020204" pitchFamily="34" charset="0"/>
                        <a:buChar char="•"/>
                      </a:pPr>
                      <a:r>
                        <a:rPr lang="en-US" sz="1600" b="1" kern="1200">
                          <a:solidFill>
                            <a:schemeClr val="tx1"/>
                          </a:solidFill>
                          <a:latin typeface="+mn-lt"/>
                          <a:ea typeface="+mn-ea"/>
                          <a:cs typeface="+mn-cs"/>
                        </a:rPr>
                        <a:t>Read Access:</a:t>
                      </a:r>
                      <a:r>
                        <a:rPr lang="en-US" sz="1600" kern="1200">
                          <a:solidFill>
                            <a:schemeClr val="tx1"/>
                          </a:solidFill>
                          <a:latin typeface="+mn-lt"/>
                          <a:ea typeface="+mn-ea"/>
                          <a:cs typeface="+mn-cs"/>
                        </a:rPr>
                        <a:t> Cannot be created, or changed by Institutions</a:t>
                      </a:r>
                    </a:p>
                  </a:txBody>
                  <a:tcPr>
                    <a:solidFill>
                      <a:schemeClr val="bg1">
                        <a:lumMod val="85000"/>
                      </a:schemeClr>
                    </a:solidFill>
                  </a:tcPr>
                </a:tc>
                <a:extLst>
                  <a:ext uri="{0D108BD9-81ED-4DB2-BD59-A6C34878D82A}">
                    <a16:rowId xmlns:a16="http://schemas.microsoft.com/office/drawing/2014/main" val="1594057563"/>
                  </a:ext>
                </a:extLst>
              </a:tr>
              <a:tr h="1538770">
                <a:tc>
                  <a:txBody>
                    <a:bodyPr/>
                    <a:lstStyle/>
                    <a:p>
                      <a:endParaRPr lang="en-US"/>
                    </a:p>
                  </a:txBody>
                  <a:tcPr>
                    <a:solidFill>
                      <a:schemeClr val="bg1">
                        <a:lumMod val="85000"/>
                      </a:schemeClr>
                    </a:solidFill>
                  </a:tcPr>
                </a:tc>
                <a:tc>
                  <a:txBody>
                    <a:bodyPr/>
                    <a:lstStyle/>
                    <a:p>
                      <a:endParaRPr lang="en-US"/>
                    </a:p>
                  </a:txBody>
                  <a:tcPr>
                    <a:solidFill>
                      <a:schemeClr val="bg1">
                        <a:lumMod val="85000"/>
                      </a:schemeClr>
                    </a:solidFill>
                  </a:tcPr>
                </a:tc>
                <a:tc>
                  <a:txBody>
                    <a:bodyPr/>
                    <a:lstStyle/>
                    <a:p>
                      <a:pPr marL="0" algn="l" defTabSz="914400" rtl="0" eaLnBrk="1" latinLnBrk="0" hangingPunct="1"/>
                      <a:r>
                        <a:rPr lang="en-US" sz="1600" b="1" kern="1200">
                          <a:solidFill>
                            <a:schemeClr val="tx1"/>
                          </a:solidFill>
                          <a:latin typeface="+mn-lt"/>
                          <a:ea typeface="+mn-ea"/>
                          <a:cs typeface="+mn-cs"/>
                        </a:rPr>
                        <a:t>Campus Allocation</a:t>
                      </a:r>
                      <a:r>
                        <a:rPr lang="en-US" sz="1600" kern="1200">
                          <a:solidFill>
                            <a:schemeClr val="tx1"/>
                          </a:solidFill>
                          <a:latin typeface="+mn-lt"/>
                          <a:ea typeface="+mn-ea"/>
                          <a:cs typeface="+mn-cs"/>
                        </a:rPr>
                        <a:t> numbers:</a:t>
                      </a:r>
                    </a:p>
                    <a:p>
                      <a:pPr marL="0" algn="l" defTabSz="914400" rtl="0" eaLnBrk="1" latinLnBrk="0" hangingPunct="1"/>
                      <a:endParaRPr lang="en-US" sz="600" kern="120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600" kern="1200">
                          <a:solidFill>
                            <a:schemeClr val="tx1"/>
                          </a:solidFill>
                          <a:latin typeface="+mn-lt"/>
                          <a:ea typeface="+mn-ea"/>
                          <a:cs typeface="+mn-cs"/>
                        </a:rPr>
                        <a:t>Created by Campuses within your own pod</a:t>
                      </a:r>
                    </a:p>
                    <a:p>
                      <a:pPr marL="285750" indent="-285750" algn="l" defTabSz="914400" rtl="0" eaLnBrk="1" latinLnBrk="0" hangingPunct="1">
                        <a:buFont typeface="Arial" panose="020B0604020202020204" pitchFamily="34" charset="0"/>
                        <a:buChar char="•"/>
                      </a:pPr>
                      <a:r>
                        <a:rPr lang="en-US" sz="1600" kern="1200">
                          <a:solidFill>
                            <a:schemeClr val="tx1"/>
                          </a:solidFill>
                          <a:latin typeface="+mn-lt"/>
                          <a:ea typeface="+mn-ea"/>
                          <a:cs typeface="+mn-cs"/>
                        </a:rPr>
                        <a:t>Not integrated across pods</a:t>
                      </a:r>
                      <a:endParaRPr lang="en-US" sz="1600" u="sng" kern="1200">
                        <a:solidFill>
                          <a:schemeClr val="tx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a:solidFill>
                            <a:schemeClr val="tx1"/>
                          </a:solidFill>
                          <a:latin typeface="+mn-lt"/>
                          <a:ea typeface="+mn-ea"/>
                          <a:cs typeface="+mn-cs"/>
                        </a:rPr>
                        <a:t>Write Access: </a:t>
                      </a:r>
                      <a:r>
                        <a:rPr lang="en-US" sz="1600" kern="1200">
                          <a:solidFill>
                            <a:schemeClr val="tx1"/>
                          </a:solidFill>
                          <a:latin typeface="+mn-lt"/>
                          <a:ea typeface="+mn-ea"/>
                          <a:cs typeface="+mn-cs"/>
                        </a:rPr>
                        <a:t>Can be created, and reported on via the Campus Allocations card</a:t>
                      </a:r>
                    </a:p>
                  </a:txBody>
                  <a:tcPr>
                    <a:solidFill>
                      <a:schemeClr val="bg1">
                        <a:lumMod val="85000"/>
                      </a:schemeClr>
                    </a:solidFill>
                  </a:tcPr>
                </a:tc>
                <a:extLst>
                  <a:ext uri="{0D108BD9-81ED-4DB2-BD59-A6C34878D82A}">
                    <a16:rowId xmlns:a16="http://schemas.microsoft.com/office/drawing/2014/main" val="3812869872"/>
                  </a:ext>
                </a:extLst>
              </a:tr>
            </a:tbl>
          </a:graphicData>
        </a:graphic>
      </p:graphicFrame>
      <p:sp>
        <p:nvSpPr>
          <p:cNvPr id="2" name="Rectangle 1">
            <a:extLst>
              <a:ext uri="{FF2B5EF4-FFF2-40B4-BE49-F238E27FC236}">
                <a16:creationId xmlns:a16="http://schemas.microsoft.com/office/drawing/2014/main" id="{2EFE3D35-E0FE-4958-B232-17FCC1D54CE9}"/>
              </a:ext>
            </a:extLst>
          </p:cNvPr>
          <p:cNvSpPr/>
          <p:nvPr/>
        </p:nvSpPr>
        <p:spPr>
          <a:xfrm>
            <a:off x="0" y="-8877"/>
            <a:ext cx="12192000" cy="826729"/>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3F1B0-2399-4D6C-AF0F-F1AA34B2BD12}"/>
              </a:ext>
            </a:extLst>
          </p:cNvPr>
          <p:cNvSpPr txBox="1">
            <a:spLocks/>
          </p:cNvSpPr>
          <p:nvPr/>
        </p:nvSpPr>
        <p:spPr>
          <a:xfrm>
            <a:off x="180513" y="64729"/>
            <a:ext cx="12011487"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3600">
                <a:solidFill>
                  <a:schemeClr val="bg1"/>
                </a:solidFill>
              </a:rPr>
              <a:t>Allocation</a:t>
            </a:r>
            <a:r>
              <a:rPr lang="en-US" sz="4400">
                <a:solidFill>
                  <a:schemeClr val="bg1"/>
                </a:solidFill>
              </a:rPr>
              <a:t> </a:t>
            </a:r>
          </a:p>
          <a:p>
            <a:endParaRPr lang="en-US" sz="900">
              <a:solidFill>
                <a:schemeClr val="bg1"/>
              </a:solidFill>
            </a:endParaRPr>
          </a:p>
        </p:txBody>
      </p:sp>
      <p:sp>
        <p:nvSpPr>
          <p:cNvPr id="6" name="TextBox 5">
            <a:extLst>
              <a:ext uri="{FF2B5EF4-FFF2-40B4-BE49-F238E27FC236}">
                <a16:creationId xmlns:a16="http://schemas.microsoft.com/office/drawing/2014/main" id="{36FED5E4-4B05-414F-9A14-63041A4DFAC6}"/>
              </a:ext>
            </a:extLst>
          </p:cNvPr>
          <p:cNvSpPr txBox="1"/>
          <p:nvPr/>
        </p:nvSpPr>
        <p:spPr>
          <a:xfrm>
            <a:off x="251535" y="915860"/>
            <a:ext cx="11726152" cy="864596"/>
          </a:xfrm>
          <a:prstGeom prst="rect">
            <a:avLst/>
          </a:prstGeom>
          <a:noFill/>
        </p:spPr>
        <p:txBody>
          <a:bodyPr wrap="square">
            <a:spAutoFit/>
          </a:bodyPr>
          <a:lstStyle/>
          <a:p>
            <a:pPr marL="285750" marR="0" indent="-285750">
              <a:lnSpc>
                <a:spcPct val="115000"/>
              </a:lnSpc>
              <a:spcBef>
                <a:spcPts val="600"/>
              </a:spcBef>
              <a:spcAft>
                <a:spcPts val="600"/>
              </a:spcAft>
              <a:buFont typeface="Arial" panose="020B0604020202020204" pitchFamily="34" charset="0"/>
              <a:buChar char="•"/>
            </a:pPr>
            <a:r>
              <a:rPr lang="en-US">
                <a:solidFill>
                  <a:srgbClr val="000000"/>
                </a:solidFill>
                <a:latin typeface="Calibri" panose="020F0502020204030204" pitchFamily="34" charset="0"/>
                <a:ea typeface="Calibri" panose="020F0502020204030204" pitchFamily="34" charset="0"/>
                <a:cs typeface="Arial" panose="020B0604020202020204" pitchFamily="34" charset="0"/>
              </a:rPr>
              <a:t>U</a:t>
            </a:r>
            <a:r>
              <a:rPr lang="en-US">
                <a:solidFill>
                  <a:srgbClr val="000000"/>
                </a:solidFill>
                <a:effectLst/>
                <a:latin typeface="Calibri" panose="020F0502020204030204" pitchFamily="34" charset="0"/>
                <a:ea typeface="Calibri" panose="020F0502020204030204" pitchFamily="34" charset="0"/>
                <a:cs typeface="Arial" panose="020B0604020202020204" pitchFamily="34" charset="0"/>
              </a:rPr>
              <a:t>sed to capture individual allocations, or as referred  to in the PA system today, Reference Numbers.</a:t>
            </a:r>
          </a:p>
          <a:p>
            <a:pPr marL="285750" marR="0" indent="-285750">
              <a:lnSpc>
                <a:spcPct val="115000"/>
              </a:lnSpc>
              <a:spcBef>
                <a:spcPts val="600"/>
              </a:spcBef>
              <a:spcAft>
                <a:spcPts val="600"/>
              </a:spcAft>
              <a:buFont typeface="Arial" panose="020B0604020202020204" pitchFamily="34" charset="0"/>
              <a:buChar char="•"/>
            </a:pPr>
            <a:r>
              <a:rPr lang="en-US">
                <a:solidFill>
                  <a:srgbClr val="000000"/>
                </a:solidFill>
                <a:effectLst/>
                <a:latin typeface="Calibri" panose="020F0502020204030204" pitchFamily="34" charset="0"/>
                <a:ea typeface="Calibri" panose="020F0502020204030204" pitchFamily="34" charset="0"/>
                <a:cs typeface="Arial" panose="020B0604020202020204" pitchFamily="34" charset="0"/>
              </a:rPr>
              <a:t>UWSA and Campus Allocations are distinct sets of Allocation (Budget Target) data that </a:t>
            </a:r>
            <a:r>
              <a:rPr lang="en-US" u="sng">
                <a:solidFill>
                  <a:srgbClr val="000000"/>
                </a:solidFill>
                <a:effectLst/>
                <a:latin typeface="Calibri" panose="020F0502020204030204" pitchFamily="34" charset="0"/>
                <a:ea typeface="Calibri" panose="020F0502020204030204" pitchFamily="34" charset="0"/>
                <a:cs typeface="Arial" panose="020B0604020202020204" pitchFamily="34" charset="0"/>
              </a:rPr>
              <a:t>do not</a:t>
            </a:r>
            <a:r>
              <a:rPr lang="en-US">
                <a:solidFill>
                  <a:srgbClr val="000000"/>
                </a:solidFill>
                <a:effectLst/>
                <a:latin typeface="Calibri" panose="020F0502020204030204" pitchFamily="34" charset="0"/>
                <a:ea typeface="Calibri" panose="020F0502020204030204" pitchFamily="34" charset="0"/>
                <a:cs typeface="Arial" panose="020B0604020202020204" pitchFamily="34" charset="0"/>
              </a:rPr>
              <a:t> overlap or interact</a:t>
            </a:r>
          </a:p>
        </p:txBody>
      </p:sp>
      <p:pic>
        <p:nvPicPr>
          <p:cNvPr id="8" name="Picture 7">
            <a:extLst>
              <a:ext uri="{FF2B5EF4-FFF2-40B4-BE49-F238E27FC236}">
                <a16:creationId xmlns:a16="http://schemas.microsoft.com/office/drawing/2014/main" id="{8A2E7BBF-6BB1-4624-AB77-AB57F59A9D61}"/>
              </a:ext>
            </a:extLst>
          </p:cNvPr>
          <p:cNvPicPr>
            <a:picLocks noChangeAspect="1"/>
          </p:cNvPicPr>
          <p:nvPr/>
        </p:nvPicPr>
        <p:blipFill>
          <a:blip r:embed="rId3"/>
          <a:stretch>
            <a:fillRect/>
          </a:stretch>
        </p:blipFill>
        <p:spPr>
          <a:xfrm>
            <a:off x="296205" y="2011639"/>
            <a:ext cx="5984648" cy="971784"/>
          </a:xfrm>
          <a:prstGeom prst="rect">
            <a:avLst/>
          </a:prstGeom>
          <a:ln>
            <a:solidFill>
              <a:schemeClr val="accent1"/>
            </a:solidFill>
          </a:ln>
        </p:spPr>
      </p:pic>
      <p:pic>
        <p:nvPicPr>
          <p:cNvPr id="10" name="Picture 9">
            <a:extLst>
              <a:ext uri="{FF2B5EF4-FFF2-40B4-BE49-F238E27FC236}">
                <a16:creationId xmlns:a16="http://schemas.microsoft.com/office/drawing/2014/main" id="{5067E5D9-8292-4941-A851-05C286D2A3A0}"/>
              </a:ext>
            </a:extLst>
          </p:cNvPr>
          <p:cNvPicPr>
            <a:picLocks noChangeAspect="1"/>
          </p:cNvPicPr>
          <p:nvPr/>
        </p:nvPicPr>
        <p:blipFill>
          <a:blip r:embed="rId4"/>
          <a:stretch>
            <a:fillRect/>
          </a:stretch>
        </p:blipFill>
        <p:spPr>
          <a:xfrm>
            <a:off x="1370094" y="5086838"/>
            <a:ext cx="4913620" cy="1113243"/>
          </a:xfrm>
          <a:prstGeom prst="rect">
            <a:avLst/>
          </a:prstGeom>
          <a:ln>
            <a:solidFill>
              <a:schemeClr val="accent1"/>
            </a:solidFill>
          </a:ln>
        </p:spPr>
      </p:pic>
      <p:pic>
        <p:nvPicPr>
          <p:cNvPr id="12" name="Picture 11">
            <a:extLst>
              <a:ext uri="{FF2B5EF4-FFF2-40B4-BE49-F238E27FC236}">
                <a16:creationId xmlns:a16="http://schemas.microsoft.com/office/drawing/2014/main" id="{9BD6DA1A-C744-47A0-8DA6-FF424A899423}"/>
              </a:ext>
            </a:extLst>
          </p:cNvPr>
          <p:cNvPicPr>
            <a:picLocks noChangeAspect="1"/>
          </p:cNvPicPr>
          <p:nvPr/>
        </p:nvPicPr>
        <p:blipFill>
          <a:blip r:embed="rId5"/>
          <a:stretch>
            <a:fillRect/>
          </a:stretch>
        </p:blipFill>
        <p:spPr>
          <a:xfrm>
            <a:off x="1370094" y="3308121"/>
            <a:ext cx="4910759" cy="1427099"/>
          </a:xfrm>
          <a:prstGeom prst="rect">
            <a:avLst/>
          </a:prstGeom>
          <a:ln>
            <a:solidFill>
              <a:schemeClr val="accent1"/>
            </a:solidFill>
          </a:ln>
        </p:spPr>
      </p:pic>
      <p:pic>
        <p:nvPicPr>
          <p:cNvPr id="14" name="Picture 13">
            <a:extLst>
              <a:ext uri="{FF2B5EF4-FFF2-40B4-BE49-F238E27FC236}">
                <a16:creationId xmlns:a16="http://schemas.microsoft.com/office/drawing/2014/main" id="{CEA6DECE-987E-4072-85E0-481EFAA8051B}"/>
              </a:ext>
            </a:extLst>
          </p:cNvPr>
          <p:cNvPicPr>
            <a:picLocks noChangeAspect="1"/>
          </p:cNvPicPr>
          <p:nvPr/>
        </p:nvPicPr>
        <p:blipFill>
          <a:blip r:embed="rId6"/>
          <a:stretch>
            <a:fillRect/>
          </a:stretch>
        </p:blipFill>
        <p:spPr>
          <a:xfrm>
            <a:off x="266017" y="3605484"/>
            <a:ext cx="859796" cy="823757"/>
          </a:xfrm>
          <a:prstGeom prst="rect">
            <a:avLst/>
          </a:prstGeom>
        </p:spPr>
      </p:pic>
      <p:pic>
        <p:nvPicPr>
          <p:cNvPr id="16" name="Picture 15">
            <a:extLst>
              <a:ext uri="{FF2B5EF4-FFF2-40B4-BE49-F238E27FC236}">
                <a16:creationId xmlns:a16="http://schemas.microsoft.com/office/drawing/2014/main" id="{4ED7DD59-8290-4407-805B-8C3CBD040666}"/>
              </a:ext>
            </a:extLst>
          </p:cNvPr>
          <p:cNvPicPr>
            <a:picLocks noChangeAspect="1"/>
          </p:cNvPicPr>
          <p:nvPr/>
        </p:nvPicPr>
        <p:blipFill>
          <a:blip r:embed="rId7"/>
          <a:stretch>
            <a:fillRect/>
          </a:stretch>
        </p:blipFill>
        <p:spPr>
          <a:xfrm>
            <a:off x="321040" y="5215880"/>
            <a:ext cx="800000" cy="647619"/>
          </a:xfrm>
          <a:prstGeom prst="rect">
            <a:avLst/>
          </a:prstGeom>
        </p:spPr>
      </p:pic>
    </p:spTree>
    <p:custDataLst>
      <p:tags r:id="rId1"/>
    </p:custDataLst>
    <p:extLst>
      <p:ext uri="{BB962C8B-B14F-4D97-AF65-F5344CB8AC3E}">
        <p14:creationId xmlns:p14="http://schemas.microsoft.com/office/powerpoint/2010/main" val="330561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E3D35-E0FE-4958-B232-17FCC1D54CE9}"/>
              </a:ext>
            </a:extLst>
          </p:cNvPr>
          <p:cNvSpPr/>
          <p:nvPr/>
        </p:nvSpPr>
        <p:spPr>
          <a:xfrm>
            <a:off x="0" y="-8877"/>
            <a:ext cx="12192000" cy="826729"/>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3F1B0-2399-4D6C-AF0F-F1AA34B2BD12}"/>
              </a:ext>
            </a:extLst>
          </p:cNvPr>
          <p:cNvSpPr txBox="1">
            <a:spLocks/>
          </p:cNvSpPr>
          <p:nvPr/>
        </p:nvSpPr>
        <p:spPr>
          <a:xfrm>
            <a:off x="180513" y="64729"/>
            <a:ext cx="12011487"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3600">
                <a:solidFill>
                  <a:schemeClr val="bg1"/>
                </a:solidFill>
              </a:rPr>
              <a:t>Allocation cont. – Campus Rollup Levels &amp; Security</a:t>
            </a:r>
            <a:r>
              <a:rPr lang="en-US" sz="4400">
                <a:solidFill>
                  <a:schemeClr val="bg1"/>
                </a:solidFill>
              </a:rPr>
              <a:t> </a:t>
            </a:r>
          </a:p>
          <a:p>
            <a:endParaRPr lang="en-US" sz="900">
              <a:solidFill>
                <a:schemeClr val="bg1"/>
              </a:solidFill>
            </a:endParaRPr>
          </a:p>
        </p:txBody>
      </p:sp>
      <p:sp>
        <p:nvSpPr>
          <p:cNvPr id="6" name="TextBox 5">
            <a:extLst>
              <a:ext uri="{FF2B5EF4-FFF2-40B4-BE49-F238E27FC236}">
                <a16:creationId xmlns:a16="http://schemas.microsoft.com/office/drawing/2014/main" id="{36FED5E4-4B05-414F-9A14-63041A4DFAC6}"/>
              </a:ext>
            </a:extLst>
          </p:cNvPr>
          <p:cNvSpPr txBox="1"/>
          <p:nvPr/>
        </p:nvSpPr>
        <p:spPr>
          <a:xfrm>
            <a:off x="251535" y="989614"/>
            <a:ext cx="10437180" cy="661720"/>
          </a:xfrm>
          <a:prstGeom prst="rect">
            <a:avLst/>
          </a:prstGeom>
          <a:noFill/>
        </p:spPr>
        <p:txBody>
          <a:bodyPr wrap="square">
            <a:spAutoFit/>
          </a:bodyPr>
          <a:lstStyle/>
          <a:p>
            <a:pPr marL="0" marR="0" algn="just">
              <a:spcBef>
                <a:spcPts val="0"/>
              </a:spcBef>
              <a:spcAft>
                <a:spcPts val="600"/>
              </a:spcAft>
            </a:pPr>
            <a:r>
              <a:rPr lang="en-US" sz="1600">
                <a:latin typeface="Calibri" panose="020F0502020204030204" pitchFamily="34" charset="0"/>
                <a:ea typeface="Times New Roman" panose="02020603050405020304" pitchFamily="18" charset="0"/>
                <a:cs typeface="Times New Roman" panose="02020603050405020304" pitchFamily="18" charset="0"/>
              </a:rPr>
              <a:t>Even though the individual Campus Allocation or Reference #s will differ by institution, </a:t>
            </a:r>
          </a:p>
          <a:p>
            <a:pPr marL="0" marR="0" algn="just">
              <a:spcBef>
                <a:spcPts val="0"/>
              </a:spcBef>
              <a:spcAft>
                <a:spcPts val="600"/>
              </a:spcAft>
            </a:pPr>
            <a:r>
              <a:rPr lang="en-US" sz="1600">
                <a:latin typeface="Calibri" panose="020F0502020204030204" pitchFamily="34" charset="0"/>
                <a:ea typeface="Times New Roman" panose="02020603050405020304" pitchFamily="18" charset="0"/>
                <a:cs typeface="Times New Roman" panose="02020603050405020304" pitchFamily="18" charset="0"/>
              </a:rPr>
              <a:t>The Campus Rollup for each pod will follow a common structure: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F7B55A99-C0FE-4DFB-A88A-9BDA47168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36" y="1712816"/>
            <a:ext cx="5554752" cy="28320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F737A8-F7E7-48E2-8E34-9D45F4DC9313}"/>
              </a:ext>
            </a:extLst>
          </p:cNvPr>
          <p:cNvSpPr txBox="1"/>
          <p:nvPr/>
        </p:nvSpPr>
        <p:spPr>
          <a:xfrm>
            <a:off x="6096000" y="1499514"/>
            <a:ext cx="5619184" cy="3431709"/>
          </a:xfrm>
          <a:prstGeom prst="rect">
            <a:avLst/>
          </a:prstGeom>
          <a:noFill/>
        </p:spPr>
        <p:txBody>
          <a:bodyPr wrap="square" lIns="91440" tIns="45720" rIns="91440" bIns="45720" anchor="t">
            <a:spAutoFit/>
          </a:bodyPr>
          <a:lstStyle/>
          <a:p>
            <a:pPr marL="0" marR="0" algn="just">
              <a:spcBef>
                <a:spcPts val="0"/>
              </a:spcBef>
              <a:spcAft>
                <a:spcPts val="600"/>
              </a:spcAft>
            </a:pPr>
            <a:r>
              <a:rPr lang="en-US" sz="1600" b="1" u="sng">
                <a:latin typeface="Calibri"/>
                <a:ea typeface="Times New Roman" panose="02020603050405020304" pitchFamily="18" charset="0"/>
                <a:cs typeface="Times New Roman"/>
              </a:rPr>
              <a:t>Level 1</a:t>
            </a:r>
            <a:r>
              <a:rPr lang="en-US" sz="1600">
                <a:latin typeface="Calibri"/>
                <a:ea typeface="Times New Roman" panose="02020603050405020304" pitchFamily="18" charset="0"/>
                <a:cs typeface="Times New Roman"/>
              </a:rPr>
              <a:t>: </a:t>
            </a:r>
            <a:r>
              <a:rPr lang="en-US" sz="1600">
                <a:effectLst/>
                <a:latin typeface="Calibri"/>
                <a:ea typeface="Times New Roman" panose="02020603050405020304" pitchFamily="18" charset="0"/>
                <a:cs typeface="Times New Roman"/>
              </a:rPr>
              <a:t>Institutional Divide </a:t>
            </a:r>
            <a:r>
              <a:rPr lang="en-US" sz="1600" b="1">
                <a:solidFill>
                  <a:srgbClr val="FF0000"/>
                </a:solidFill>
                <a:effectLst/>
                <a:latin typeface="Calibri"/>
                <a:ea typeface="Times New Roman" panose="02020603050405020304" pitchFamily="18" charset="0"/>
                <a:cs typeface="Times New Roman"/>
              </a:rPr>
              <a:t>(Red)</a:t>
            </a:r>
          </a:p>
          <a:p>
            <a:pPr marL="285750" indent="-285750">
              <a:spcAft>
                <a:spcPts val="600"/>
              </a:spcAft>
              <a:buFont typeface="Arial" panose="020B0604020202020204" pitchFamily="34" charset="0"/>
              <a:buChar char="•"/>
            </a:pPr>
            <a:r>
              <a:rPr lang="en-US" sz="1600">
                <a:latin typeface="Calibri"/>
                <a:ea typeface="Times New Roman" panose="02020603050405020304" pitchFamily="18" charset="0"/>
                <a:cs typeface="Times New Roman"/>
              </a:rPr>
              <a:t>Institutions cannot see other Institutions Reference #s or related target data</a:t>
            </a:r>
            <a:endParaRPr lang="en-US" sz="1600">
              <a:effectLst/>
              <a:latin typeface="Calibri"/>
              <a:ea typeface="Times New Roman" panose="02020603050405020304" pitchFamily="18" charset="0"/>
              <a:cs typeface="Times New Roman"/>
            </a:endParaRPr>
          </a:p>
          <a:p>
            <a:pPr marL="285750" marR="0" indent="-285750">
              <a:spcBef>
                <a:spcPts val="0"/>
              </a:spcBef>
              <a:spcAft>
                <a:spcPts val="600"/>
              </a:spcAft>
              <a:buFont typeface="Arial" panose="020B0604020202020204" pitchFamily="34" charset="0"/>
              <a:buChar char="•"/>
            </a:pPr>
            <a:r>
              <a:rPr lang="en-US" sz="1600">
                <a:effectLst/>
                <a:latin typeface="Calibri"/>
                <a:ea typeface="Times New Roman" panose="02020603050405020304" pitchFamily="18" charset="0"/>
                <a:cs typeface="Times New Roman"/>
              </a:rPr>
              <a:t>Not applicable for MSN and MIL</a:t>
            </a:r>
          </a:p>
          <a:p>
            <a:pPr marR="0">
              <a:spcBef>
                <a:spcPts val="0"/>
              </a:spcBef>
              <a:spcAft>
                <a:spcPts val="600"/>
              </a:spcAft>
            </a:pPr>
            <a:endParaRPr lang="en-US" sz="600">
              <a:latin typeface="Calibri" panose="020F0502020204030204" pitchFamily="34" charset="0"/>
              <a:ea typeface="Times New Roman" panose="02020603050405020304" pitchFamily="18" charset="0"/>
              <a:cs typeface="Times New Roman" panose="02020603050405020304" pitchFamily="18" charset="0"/>
            </a:endParaRPr>
          </a:p>
          <a:p>
            <a:pPr marR="0">
              <a:spcBef>
                <a:spcPts val="0"/>
              </a:spcBef>
              <a:spcAft>
                <a:spcPts val="600"/>
              </a:spcAft>
            </a:pPr>
            <a:r>
              <a:rPr lang="en-US" sz="1600" b="1" u="sng">
                <a:effectLst/>
                <a:latin typeface="Calibri"/>
                <a:ea typeface="Times New Roman" panose="02020603050405020304" pitchFamily="18" charset="0"/>
                <a:cs typeface="Times New Roman"/>
              </a:rPr>
              <a:t>Level 2:</a:t>
            </a:r>
            <a:r>
              <a:rPr lang="en-US" sz="1600" b="1">
                <a:effectLst/>
                <a:latin typeface="Calibri"/>
                <a:ea typeface="Times New Roman" panose="02020603050405020304" pitchFamily="18" charset="0"/>
                <a:cs typeface="Times New Roman"/>
              </a:rPr>
              <a:t> </a:t>
            </a:r>
            <a:r>
              <a:rPr lang="en-US" sz="1600">
                <a:effectLst/>
                <a:latin typeface="Calibri"/>
                <a:ea typeface="Times New Roman" panose="02020603050405020304" pitchFamily="18" charset="0"/>
                <a:cs typeface="Times New Roman"/>
              </a:rPr>
              <a:t>Budget Office vs. Divisional Allocations </a:t>
            </a:r>
            <a:r>
              <a:rPr lang="en-US" sz="1600" b="1">
                <a:solidFill>
                  <a:srgbClr val="00B050"/>
                </a:solidFill>
                <a:effectLst/>
                <a:latin typeface="Calibri"/>
                <a:ea typeface="Times New Roman" panose="02020603050405020304" pitchFamily="18" charset="0"/>
                <a:cs typeface="Times New Roman"/>
              </a:rPr>
              <a:t>(Green)</a:t>
            </a:r>
          </a:p>
          <a:p>
            <a:pPr marL="285750" indent="-285750">
              <a:spcAft>
                <a:spcPts val="600"/>
              </a:spcAft>
              <a:buFont typeface="Arial" panose="020B0604020202020204" pitchFamily="34" charset="0"/>
              <a:buChar char="•"/>
            </a:pPr>
            <a:r>
              <a:rPr lang="en-US" sz="1600">
                <a:latin typeface="Calibri"/>
                <a:ea typeface="Times New Roman" panose="02020603050405020304" pitchFamily="18" charset="0"/>
                <a:cs typeface="Times New Roman"/>
              </a:rPr>
              <a:t>Separates the data sets between Budget Offices and Divisions</a:t>
            </a:r>
          </a:p>
          <a:p>
            <a:pPr marL="285750" indent="-285750">
              <a:spcAft>
                <a:spcPts val="600"/>
              </a:spcAft>
              <a:buFont typeface="Arial" panose="020B0604020202020204" pitchFamily="34" charset="0"/>
              <a:buChar char="•"/>
            </a:pPr>
            <a:r>
              <a:rPr lang="en-US" sz="1600">
                <a:latin typeface="Calibri"/>
                <a:ea typeface="Times New Roman" panose="02020603050405020304" pitchFamily="18" charset="0"/>
                <a:cs typeface="Times New Roman"/>
              </a:rPr>
              <a:t>Divisions can see Budget Office Allocations, but not edit them, like the security between UWSA and Campus Allocations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p>
            <a:pPr marR="0">
              <a:spcBef>
                <a:spcPts val="0"/>
              </a:spcBef>
              <a:spcAft>
                <a:spcPts val="600"/>
              </a:spcAft>
            </a:pPr>
            <a:endParaRPr lang="en-US" sz="60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spcBef>
                <a:spcPts val="0"/>
              </a:spcBef>
              <a:spcAft>
                <a:spcPts val="600"/>
              </a:spcAft>
              <a:buFont typeface="Arial" panose="020B0604020202020204" pitchFamily="34" charset="0"/>
              <a:buChar char="•"/>
            </a:pPr>
            <a:endParaRPr lang="en-US" sz="1600">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spcBef>
                <a:spcPts val="0"/>
              </a:spcBef>
              <a:spcAft>
                <a:spcPts val="600"/>
              </a:spcAft>
              <a:buFont typeface="Arial" panose="020B0604020202020204" pitchFamily="34" charset="0"/>
              <a:buChar char="•"/>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41DEF067-0B6F-4902-AE90-43DA878A8B95}"/>
              </a:ext>
            </a:extLst>
          </p:cNvPr>
          <p:cNvGrpSpPr/>
          <p:nvPr/>
        </p:nvGrpSpPr>
        <p:grpSpPr>
          <a:xfrm>
            <a:off x="5806288" y="4919623"/>
            <a:ext cx="2595327" cy="1103722"/>
            <a:chOff x="251535" y="4831152"/>
            <a:chExt cx="3293154" cy="1304306"/>
          </a:xfrm>
        </p:grpSpPr>
        <p:pic>
          <p:nvPicPr>
            <p:cNvPr id="8" name="Picture 7">
              <a:extLst>
                <a:ext uri="{FF2B5EF4-FFF2-40B4-BE49-F238E27FC236}">
                  <a16:creationId xmlns:a16="http://schemas.microsoft.com/office/drawing/2014/main" id="{5ECE654E-20C4-4EB5-BE2C-1FA40B50E346}"/>
                </a:ext>
              </a:extLst>
            </p:cNvPr>
            <p:cNvPicPr>
              <a:picLocks noChangeAspect="1"/>
            </p:cNvPicPr>
            <p:nvPr/>
          </p:nvPicPr>
          <p:blipFill>
            <a:blip r:embed="rId4"/>
            <a:stretch>
              <a:fillRect/>
            </a:stretch>
          </p:blipFill>
          <p:spPr>
            <a:xfrm>
              <a:off x="2088891" y="4831152"/>
              <a:ext cx="1455798" cy="1149750"/>
            </a:xfrm>
            <a:prstGeom prst="rect">
              <a:avLst/>
            </a:prstGeom>
          </p:spPr>
        </p:pic>
        <p:pic>
          <p:nvPicPr>
            <p:cNvPr id="9" name="Picture 8">
              <a:extLst>
                <a:ext uri="{FF2B5EF4-FFF2-40B4-BE49-F238E27FC236}">
                  <a16:creationId xmlns:a16="http://schemas.microsoft.com/office/drawing/2014/main" id="{A72E71C1-A096-4DEF-AF49-B3192AA2210B}"/>
                </a:ext>
              </a:extLst>
            </p:cNvPr>
            <p:cNvPicPr>
              <a:picLocks noChangeAspect="1"/>
            </p:cNvPicPr>
            <p:nvPr/>
          </p:nvPicPr>
          <p:blipFill>
            <a:blip r:embed="rId5"/>
            <a:stretch>
              <a:fillRect/>
            </a:stretch>
          </p:blipFill>
          <p:spPr>
            <a:xfrm>
              <a:off x="251535" y="4835313"/>
              <a:ext cx="839621" cy="1149751"/>
            </a:xfrm>
            <a:prstGeom prst="rect">
              <a:avLst/>
            </a:prstGeom>
          </p:spPr>
        </p:pic>
        <p:sp>
          <p:nvSpPr>
            <p:cNvPr id="11" name="TextBox 10">
              <a:extLst>
                <a:ext uri="{FF2B5EF4-FFF2-40B4-BE49-F238E27FC236}">
                  <a16:creationId xmlns:a16="http://schemas.microsoft.com/office/drawing/2014/main" id="{F9313CD6-FA3B-4974-A456-F81500FFB127}"/>
                </a:ext>
              </a:extLst>
            </p:cNvPr>
            <p:cNvSpPr txBox="1"/>
            <p:nvPr/>
          </p:nvSpPr>
          <p:spPr>
            <a:xfrm>
              <a:off x="964148" y="5662634"/>
              <a:ext cx="1251750" cy="472824"/>
            </a:xfrm>
            <a:prstGeom prst="rect">
              <a:avLst/>
            </a:prstGeom>
            <a:noFill/>
          </p:spPr>
          <p:txBody>
            <a:bodyPr wrap="square" rtlCol="0">
              <a:spAutoFit/>
            </a:bodyPr>
            <a:lstStyle/>
            <a:p>
              <a:pPr algn="ctr"/>
              <a:r>
                <a:rPr lang="en-US" sz="1000"/>
                <a:t>Once ‘Approved’</a:t>
              </a:r>
            </a:p>
          </p:txBody>
        </p:sp>
        <p:sp>
          <p:nvSpPr>
            <p:cNvPr id="3" name="Arrow: Right 2">
              <a:extLst>
                <a:ext uri="{FF2B5EF4-FFF2-40B4-BE49-F238E27FC236}">
                  <a16:creationId xmlns:a16="http://schemas.microsoft.com/office/drawing/2014/main" id="{8ACDB894-C630-4A6B-BC9F-E8705002FDCA}"/>
                </a:ext>
              </a:extLst>
            </p:cNvPr>
            <p:cNvSpPr/>
            <p:nvPr/>
          </p:nvSpPr>
          <p:spPr>
            <a:xfrm>
              <a:off x="1151898" y="5103739"/>
              <a:ext cx="105925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11D8A53-E9E8-4E24-8D89-7D496A7119F1}"/>
              </a:ext>
            </a:extLst>
          </p:cNvPr>
          <p:cNvSpPr txBox="1"/>
          <p:nvPr/>
        </p:nvSpPr>
        <p:spPr>
          <a:xfrm>
            <a:off x="334421" y="4666713"/>
            <a:ext cx="5673513" cy="1231106"/>
          </a:xfrm>
          <a:prstGeom prst="rect">
            <a:avLst/>
          </a:prstGeom>
          <a:noFill/>
        </p:spPr>
        <p:txBody>
          <a:bodyPr wrap="square" lIns="91440" tIns="45720" rIns="91440" bIns="45720" anchor="t">
            <a:spAutoFit/>
          </a:bodyPr>
          <a:lstStyle/>
          <a:p>
            <a:pPr marR="0">
              <a:spcBef>
                <a:spcPts val="0"/>
              </a:spcBef>
              <a:spcAft>
                <a:spcPts val="600"/>
              </a:spcAft>
            </a:pPr>
            <a:r>
              <a:rPr lang="en-US" sz="1600" b="1" u="sng">
                <a:latin typeface="Calibri"/>
                <a:ea typeface="Times New Roman" panose="02020603050405020304" pitchFamily="18" charset="0"/>
                <a:cs typeface="Times New Roman"/>
              </a:rPr>
              <a:t>Level 3:</a:t>
            </a:r>
            <a:r>
              <a:rPr lang="en-US" sz="1600">
                <a:latin typeface="Calibri"/>
                <a:ea typeface="Times New Roman" panose="02020603050405020304" pitchFamily="18" charset="0"/>
                <a:cs typeface="Times New Roman"/>
              </a:rPr>
              <a:t> Target vs. Non-Target </a:t>
            </a:r>
            <a:r>
              <a:rPr lang="en-US" sz="1600" b="1">
                <a:solidFill>
                  <a:srgbClr val="FFCC00"/>
                </a:solidFill>
                <a:latin typeface="Calibri"/>
                <a:ea typeface="Times New Roman" panose="02020603050405020304" pitchFamily="18" charset="0"/>
                <a:cs typeface="Times New Roman"/>
              </a:rPr>
              <a:t>(Yellow)</a:t>
            </a:r>
          </a:p>
          <a:p>
            <a:pPr marL="285750" marR="0" indent="-285750">
              <a:spcBef>
                <a:spcPts val="0"/>
              </a:spcBef>
              <a:spcAft>
                <a:spcPts val="600"/>
              </a:spcAft>
              <a:buFont typeface="Arial" panose="020B0604020202020204" pitchFamily="34" charset="0"/>
              <a:buChar char="•"/>
            </a:pPr>
            <a:r>
              <a:rPr lang="en-US" sz="1600">
                <a:latin typeface="Calibri"/>
                <a:ea typeface="Times New Roman" panose="02020603050405020304" pitchFamily="18" charset="0"/>
                <a:cs typeface="Times New Roman"/>
              </a:rPr>
              <a:t>Separates the data sets between Target vs. Non-Target</a:t>
            </a:r>
          </a:p>
          <a:p>
            <a:pPr marL="285750" marR="0" indent="-285750">
              <a:spcBef>
                <a:spcPts val="0"/>
              </a:spcBef>
              <a:spcAft>
                <a:spcPts val="600"/>
              </a:spcAft>
              <a:buFont typeface="Arial" panose="020B0604020202020204" pitchFamily="34" charset="0"/>
              <a:buChar char="•"/>
            </a:pPr>
            <a:r>
              <a:rPr lang="en-US" sz="1600">
                <a:latin typeface="Calibri"/>
                <a:ea typeface="Times New Roman" panose="02020603050405020304" pitchFamily="18" charset="0"/>
                <a:cs typeface="Times New Roman"/>
              </a:rPr>
              <a:t>Non-Target Allocations are not added to the Budget Target unless approved</a:t>
            </a:r>
          </a:p>
        </p:txBody>
      </p:sp>
      <p:sp>
        <p:nvSpPr>
          <p:cNvPr id="19" name="Rectangle 18">
            <a:extLst>
              <a:ext uri="{FF2B5EF4-FFF2-40B4-BE49-F238E27FC236}">
                <a16:creationId xmlns:a16="http://schemas.microsoft.com/office/drawing/2014/main" id="{DE76AD16-38A3-46BF-8424-962C98191228}"/>
              </a:ext>
            </a:extLst>
          </p:cNvPr>
          <p:cNvSpPr/>
          <p:nvPr/>
        </p:nvSpPr>
        <p:spPr>
          <a:xfrm>
            <a:off x="251534" y="4597098"/>
            <a:ext cx="8376417" cy="1669152"/>
          </a:xfrm>
          <a:prstGeom prst="rect">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00"/>
              </a:solidFill>
            </a:endParaRPr>
          </a:p>
        </p:txBody>
      </p:sp>
      <p:sp>
        <p:nvSpPr>
          <p:cNvPr id="21" name="Rectangle 20">
            <a:extLst>
              <a:ext uri="{FF2B5EF4-FFF2-40B4-BE49-F238E27FC236}">
                <a16:creationId xmlns:a16="http://schemas.microsoft.com/office/drawing/2014/main" id="{9C22162B-CDF7-4809-AC0F-4DB7E11FF54B}"/>
              </a:ext>
            </a:extLst>
          </p:cNvPr>
          <p:cNvSpPr/>
          <p:nvPr/>
        </p:nvSpPr>
        <p:spPr>
          <a:xfrm>
            <a:off x="5854027" y="1490637"/>
            <a:ext cx="5861158" cy="1324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2C7DC35-7DD1-44CA-A80F-4378BB84431E}"/>
              </a:ext>
            </a:extLst>
          </p:cNvPr>
          <p:cNvSpPr/>
          <p:nvPr/>
        </p:nvSpPr>
        <p:spPr>
          <a:xfrm>
            <a:off x="5854027" y="2863810"/>
            <a:ext cx="5861158" cy="16616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E4D11F9-C6C4-4915-9B02-8ACAE1B9D74C}"/>
              </a:ext>
            </a:extLst>
          </p:cNvPr>
          <p:cNvPicPr>
            <a:picLocks noChangeAspect="1"/>
          </p:cNvPicPr>
          <p:nvPr/>
        </p:nvPicPr>
        <p:blipFill>
          <a:blip r:embed="rId6"/>
          <a:stretch>
            <a:fillRect/>
          </a:stretch>
        </p:blipFill>
        <p:spPr>
          <a:xfrm>
            <a:off x="10991639" y="4138431"/>
            <a:ext cx="860761" cy="746356"/>
          </a:xfrm>
          <a:prstGeom prst="rect">
            <a:avLst/>
          </a:prstGeom>
        </p:spPr>
      </p:pic>
      <p:pic>
        <p:nvPicPr>
          <p:cNvPr id="16" name="Picture 15">
            <a:extLst>
              <a:ext uri="{FF2B5EF4-FFF2-40B4-BE49-F238E27FC236}">
                <a16:creationId xmlns:a16="http://schemas.microsoft.com/office/drawing/2014/main" id="{A750BAD9-7669-4AEC-81C9-9248EE294BCA}"/>
              </a:ext>
            </a:extLst>
          </p:cNvPr>
          <p:cNvPicPr>
            <a:picLocks noChangeAspect="1"/>
          </p:cNvPicPr>
          <p:nvPr/>
        </p:nvPicPr>
        <p:blipFill>
          <a:blip r:embed="rId7"/>
          <a:stretch>
            <a:fillRect/>
          </a:stretch>
        </p:blipFill>
        <p:spPr>
          <a:xfrm>
            <a:off x="9863257" y="4148203"/>
            <a:ext cx="886408" cy="750425"/>
          </a:xfrm>
          <a:prstGeom prst="rect">
            <a:avLst/>
          </a:prstGeom>
        </p:spPr>
      </p:pic>
      <p:pic>
        <p:nvPicPr>
          <p:cNvPr id="23" name="Graphic 22" descr="Information">
            <a:extLst>
              <a:ext uri="{FF2B5EF4-FFF2-40B4-BE49-F238E27FC236}">
                <a16:creationId xmlns:a16="http://schemas.microsoft.com/office/drawing/2014/main" id="{6B6BFDA9-52FA-47E8-B92E-2C6098BE2B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07621" y="5014701"/>
            <a:ext cx="558772" cy="558772"/>
          </a:xfrm>
          <a:prstGeom prst="rect">
            <a:avLst/>
          </a:prstGeom>
        </p:spPr>
      </p:pic>
      <p:sp>
        <p:nvSpPr>
          <p:cNvPr id="25" name="TextBox 24">
            <a:extLst>
              <a:ext uri="{FF2B5EF4-FFF2-40B4-BE49-F238E27FC236}">
                <a16:creationId xmlns:a16="http://schemas.microsoft.com/office/drawing/2014/main" id="{C39528CB-82C4-496E-996A-0C2C7BE8BE2D}"/>
              </a:ext>
            </a:extLst>
          </p:cNvPr>
          <p:cNvSpPr txBox="1"/>
          <p:nvPr/>
        </p:nvSpPr>
        <p:spPr>
          <a:xfrm>
            <a:off x="9366393" y="5014126"/>
            <a:ext cx="2756197" cy="923330"/>
          </a:xfrm>
          <a:prstGeom prst="rect">
            <a:avLst/>
          </a:prstGeom>
          <a:noFill/>
        </p:spPr>
        <p:txBody>
          <a:bodyPr wrap="square">
            <a:spAutoFit/>
          </a:bodyPr>
          <a:lstStyle/>
          <a:p>
            <a:r>
              <a:rPr lang="en-US" i="1">
                <a:latin typeface="Arial Narrow"/>
              </a:rPr>
              <a:t>Budget Office and Divisional Allocations use separate </a:t>
            </a:r>
            <a:r>
              <a:rPr lang="en-US" i="1" u="sng">
                <a:latin typeface="Arial Narrow"/>
              </a:rPr>
              <a:t>Scenarios</a:t>
            </a:r>
            <a:r>
              <a:rPr lang="en-US" i="1">
                <a:latin typeface="Arial Narrow"/>
              </a:rPr>
              <a:t> as well</a:t>
            </a:r>
            <a:endParaRPr lang="en-US"/>
          </a:p>
        </p:txBody>
      </p:sp>
      <p:pic>
        <p:nvPicPr>
          <p:cNvPr id="27" name="Graphic 26" descr="Information">
            <a:extLst>
              <a:ext uri="{FF2B5EF4-FFF2-40B4-BE49-F238E27FC236}">
                <a16:creationId xmlns:a16="http://schemas.microsoft.com/office/drawing/2014/main" id="{612300F0-0B94-422D-998C-6FAD46C34B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513" y="6098647"/>
            <a:ext cx="516604" cy="516604"/>
          </a:xfrm>
          <a:prstGeom prst="rect">
            <a:avLst/>
          </a:prstGeom>
        </p:spPr>
      </p:pic>
      <p:sp>
        <p:nvSpPr>
          <p:cNvPr id="28" name="TextBox 27">
            <a:extLst>
              <a:ext uri="{FF2B5EF4-FFF2-40B4-BE49-F238E27FC236}">
                <a16:creationId xmlns:a16="http://schemas.microsoft.com/office/drawing/2014/main" id="{B143E999-07BD-4261-8231-DB1E49080C3B}"/>
              </a:ext>
            </a:extLst>
          </p:cNvPr>
          <p:cNvSpPr txBox="1"/>
          <p:nvPr/>
        </p:nvSpPr>
        <p:spPr>
          <a:xfrm>
            <a:off x="596328" y="6220985"/>
            <a:ext cx="4754270" cy="369332"/>
          </a:xfrm>
          <a:prstGeom prst="rect">
            <a:avLst/>
          </a:prstGeom>
          <a:noFill/>
        </p:spPr>
        <p:txBody>
          <a:bodyPr wrap="square">
            <a:spAutoFit/>
          </a:bodyPr>
          <a:lstStyle/>
          <a:p>
            <a:r>
              <a:rPr lang="en-US" i="1">
                <a:latin typeface="Arial Narrow"/>
              </a:rPr>
              <a:t>Base and Non-Target use separate </a:t>
            </a:r>
            <a:r>
              <a:rPr lang="en-US" i="1" u="sng">
                <a:latin typeface="Arial Narrow"/>
              </a:rPr>
              <a:t>Versions</a:t>
            </a:r>
            <a:r>
              <a:rPr lang="en-US" i="1">
                <a:latin typeface="Arial Narrow"/>
              </a:rPr>
              <a:t> as well</a:t>
            </a:r>
            <a:endParaRPr lang="en-US"/>
          </a:p>
        </p:txBody>
      </p:sp>
    </p:spTree>
    <p:custDataLst>
      <p:tags r:id="rId1"/>
    </p:custDataLst>
    <p:extLst>
      <p:ext uri="{BB962C8B-B14F-4D97-AF65-F5344CB8AC3E}">
        <p14:creationId xmlns:p14="http://schemas.microsoft.com/office/powerpoint/2010/main" val="64632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E3D35-E0FE-4958-B232-17FCC1D54CE9}"/>
              </a:ext>
            </a:extLst>
          </p:cNvPr>
          <p:cNvSpPr/>
          <p:nvPr/>
        </p:nvSpPr>
        <p:spPr>
          <a:xfrm>
            <a:off x="0" y="-8877"/>
            <a:ext cx="12192000" cy="826729"/>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3F1B0-2399-4D6C-AF0F-F1AA34B2BD12}"/>
              </a:ext>
            </a:extLst>
          </p:cNvPr>
          <p:cNvSpPr txBox="1">
            <a:spLocks/>
          </p:cNvSpPr>
          <p:nvPr/>
        </p:nvSpPr>
        <p:spPr>
          <a:xfrm>
            <a:off x="180513" y="64729"/>
            <a:ext cx="12011487"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3600">
                <a:solidFill>
                  <a:schemeClr val="bg1"/>
                </a:solidFill>
                <a:effectLst/>
                <a:latin typeface="Arial Narrow" panose="020B0606020202030204" pitchFamily="34" charset="0"/>
              </a:rPr>
              <a:t>ALC_Type, ALC_Duration, and ALC_Status </a:t>
            </a:r>
            <a:r>
              <a:rPr lang="en-US" sz="4400">
                <a:solidFill>
                  <a:schemeClr val="bg1"/>
                </a:solidFill>
              </a:rPr>
              <a:t> </a:t>
            </a:r>
          </a:p>
          <a:p>
            <a:endParaRPr lang="en-US" sz="900">
              <a:solidFill>
                <a:schemeClr val="bg1"/>
              </a:solidFill>
            </a:endParaRPr>
          </a:p>
        </p:txBody>
      </p:sp>
      <p:sp>
        <p:nvSpPr>
          <p:cNvPr id="6" name="TextBox 5">
            <a:extLst>
              <a:ext uri="{FF2B5EF4-FFF2-40B4-BE49-F238E27FC236}">
                <a16:creationId xmlns:a16="http://schemas.microsoft.com/office/drawing/2014/main" id="{36FED5E4-4B05-414F-9A14-63041A4DFAC6}"/>
              </a:ext>
            </a:extLst>
          </p:cNvPr>
          <p:cNvSpPr txBox="1"/>
          <p:nvPr/>
        </p:nvSpPr>
        <p:spPr>
          <a:xfrm>
            <a:off x="251535" y="861542"/>
            <a:ext cx="11726152" cy="795859"/>
          </a:xfrm>
          <a:prstGeom prst="rect">
            <a:avLst/>
          </a:prstGeom>
          <a:noFill/>
        </p:spPr>
        <p:txBody>
          <a:bodyPr wrap="square">
            <a:spAutoFit/>
          </a:bodyPr>
          <a:lstStyle/>
          <a:p>
            <a:pPr marL="285750" marR="0" indent="-285750">
              <a:lnSpc>
                <a:spcPct val="115000"/>
              </a:lnSpc>
              <a:spcBef>
                <a:spcPts val="600"/>
              </a:spcBef>
              <a:spcAft>
                <a:spcPts val="600"/>
              </a:spcAft>
              <a:buFont typeface="Arial" panose="020B0604020202020204" pitchFamily="34" charset="0"/>
              <a:buChar char="•"/>
            </a:pPr>
            <a:r>
              <a:rPr lang="en-US" sz="1600">
                <a:solidFill>
                  <a:srgbClr val="000000"/>
                </a:solidFill>
                <a:latin typeface="Calibri" panose="020F0502020204030204" pitchFamily="34" charset="0"/>
                <a:ea typeface="Calibri" panose="020F0502020204030204" pitchFamily="34" charset="0"/>
                <a:cs typeface="Arial" panose="020B0604020202020204" pitchFamily="34" charset="0"/>
              </a:rPr>
              <a:t>U</a:t>
            </a: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sed for reporting on </a:t>
            </a:r>
            <a:r>
              <a:rPr lang="en-US" sz="1600">
                <a:solidFill>
                  <a:srgbClr val="000000"/>
                </a:solidFill>
                <a:latin typeface="Calibri" panose="020F0502020204030204" pitchFamily="34" charset="0"/>
                <a:ea typeface="Calibri" panose="020F0502020204030204" pitchFamily="34" charset="0"/>
                <a:cs typeface="Arial" panose="020B0604020202020204" pitchFamily="34" charset="0"/>
              </a:rPr>
              <a:t>A</a:t>
            </a: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llocation totals</a:t>
            </a:r>
          </a:p>
          <a:p>
            <a:pPr marL="285750" marR="0" indent="-285750">
              <a:lnSpc>
                <a:spcPct val="115000"/>
              </a:lnSpc>
              <a:spcBef>
                <a:spcPts val="600"/>
              </a:spcBef>
              <a:spcAft>
                <a:spcPts val="600"/>
              </a:spcAft>
              <a:buFont typeface="Arial" panose="020B0604020202020204" pitchFamily="34" charset="0"/>
              <a:buChar char="•"/>
            </a:pP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An individual Allocation can only be tagged with one value from each of these 3 hierarchies</a:t>
            </a:r>
          </a:p>
        </p:txBody>
      </p:sp>
      <p:pic>
        <p:nvPicPr>
          <p:cNvPr id="5" name="Picture 4">
            <a:extLst>
              <a:ext uri="{FF2B5EF4-FFF2-40B4-BE49-F238E27FC236}">
                <a16:creationId xmlns:a16="http://schemas.microsoft.com/office/drawing/2014/main" id="{47900058-9F8B-4983-8695-0F7B2E065F98}"/>
              </a:ext>
            </a:extLst>
          </p:cNvPr>
          <p:cNvPicPr>
            <a:picLocks noChangeAspect="1"/>
          </p:cNvPicPr>
          <p:nvPr/>
        </p:nvPicPr>
        <p:blipFill>
          <a:blip r:embed="rId3"/>
          <a:stretch>
            <a:fillRect/>
          </a:stretch>
        </p:blipFill>
        <p:spPr>
          <a:xfrm>
            <a:off x="491175" y="1706630"/>
            <a:ext cx="2966158" cy="4478460"/>
          </a:xfrm>
          <a:prstGeom prst="rect">
            <a:avLst/>
          </a:prstGeom>
          <a:ln>
            <a:solidFill>
              <a:schemeClr val="accent1"/>
            </a:solidFill>
          </a:ln>
        </p:spPr>
      </p:pic>
      <p:pic>
        <p:nvPicPr>
          <p:cNvPr id="9" name="Picture 8">
            <a:extLst>
              <a:ext uri="{FF2B5EF4-FFF2-40B4-BE49-F238E27FC236}">
                <a16:creationId xmlns:a16="http://schemas.microsoft.com/office/drawing/2014/main" id="{BE379D8E-769D-4F51-8355-0E89F9354CDF}"/>
              </a:ext>
            </a:extLst>
          </p:cNvPr>
          <p:cNvPicPr>
            <a:picLocks noChangeAspect="1"/>
          </p:cNvPicPr>
          <p:nvPr/>
        </p:nvPicPr>
        <p:blipFill>
          <a:blip r:embed="rId4"/>
          <a:stretch>
            <a:fillRect/>
          </a:stretch>
        </p:blipFill>
        <p:spPr>
          <a:xfrm>
            <a:off x="3957356" y="1706630"/>
            <a:ext cx="3638095" cy="1600000"/>
          </a:xfrm>
          <a:prstGeom prst="rect">
            <a:avLst/>
          </a:prstGeom>
          <a:ln>
            <a:solidFill>
              <a:schemeClr val="accent1"/>
            </a:solidFill>
          </a:ln>
        </p:spPr>
      </p:pic>
      <p:pic>
        <p:nvPicPr>
          <p:cNvPr id="15" name="Picture 14">
            <a:extLst>
              <a:ext uri="{FF2B5EF4-FFF2-40B4-BE49-F238E27FC236}">
                <a16:creationId xmlns:a16="http://schemas.microsoft.com/office/drawing/2014/main" id="{A93FABD3-43CD-4D95-9D94-5AE27F2CA99B}"/>
              </a:ext>
            </a:extLst>
          </p:cNvPr>
          <p:cNvPicPr>
            <a:picLocks noChangeAspect="1"/>
          </p:cNvPicPr>
          <p:nvPr/>
        </p:nvPicPr>
        <p:blipFill>
          <a:blip r:embed="rId5"/>
          <a:stretch>
            <a:fillRect/>
          </a:stretch>
        </p:blipFill>
        <p:spPr>
          <a:xfrm>
            <a:off x="8095474" y="1682216"/>
            <a:ext cx="3295238" cy="1600000"/>
          </a:xfrm>
          <a:prstGeom prst="rect">
            <a:avLst/>
          </a:prstGeom>
          <a:ln>
            <a:solidFill>
              <a:schemeClr val="accent1"/>
            </a:solidFill>
          </a:ln>
        </p:spPr>
      </p:pic>
      <p:sp>
        <p:nvSpPr>
          <p:cNvPr id="17" name="TextBox 16">
            <a:extLst>
              <a:ext uri="{FF2B5EF4-FFF2-40B4-BE49-F238E27FC236}">
                <a16:creationId xmlns:a16="http://schemas.microsoft.com/office/drawing/2014/main" id="{403D732A-B04E-4ECE-BDB5-D298B7ED52F5}"/>
              </a:ext>
            </a:extLst>
          </p:cNvPr>
          <p:cNvSpPr txBox="1"/>
          <p:nvPr/>
        </p:nvSpPr>
        <p:spPr>
          <a:xfrm>
            <a:off x="3957356" y="3379125"/>
            <a:ext cx="7433356" cy="2827184"/>
          </a:xfrm>
          <a:prstGeom prst="rect">
            <a:avLst/>
          </a:prstGeom>
          <a:noFill/>
        </p:spPr>
        <p:txBody>
          <a:bodyPr wrap="square">
            <a:spAutoFit/>
          </a:bodyPr>
          <a:lstStyle/>
          <a:p>
            <a:pPr marL="285750" marR="0" indent="-285750">
              <a:lnSpc>
                <a:spcPct val="115000"/>
              </a:lnSpc>
              <a:spcBef>
                <a:spcPts val="600"/>
              </a:spcBef>
              <a:spcAft>
                <a:spcPts val="600"/>
              </a:spcAft>
              <a:buFont typeface="Arial" panose="020B0604020202020204" pitchFamily="34" charset="0"/>
              <a:buChar char="•"/>
            </a:pPr>
            <a:r>
              <a:rPr lang="en-US" sz="1600">
                <a:solidFill>
                  <a:srgbClr val="000000"/>
                </a:solidFill>
                <a:latin typeface="Calibri" panose="020F0502020204030204" pitchFamily="34" charset="0"/>
                <a:ea typeface="Calibri" panose="020F0502020204030204" pitchFamily="34" charset="0"/>
                <a:cs typeface="Arial" panose="020B0604020202020204" pitchFamily="34" charset="0"/>
              </a:rPr>
              <a:t>Target Campus Allocations</a:t>
            </a: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 will always </a:t>
            </a:r>
            <a:r>
              <a:rPr lang="en-US" sz="1600">
                <a:solidFill>
                  <a:srgbClr val="000000"/>
                </a:solidFill>
                <a:latin typeface="Calibri" panose="020F0502020204030204" pitchFamily="34" charset="0"/>
                <a:ea typeface="Calibri" panose="020F0502020204030204" pitchFamily="34" charset="0"/>
                <a:cs typeface="Arial" panose="020B0604020202020204" pitchFamily="34" charset="0"/>
              </a:rPr>
              <a:t>have the </a:t>
            </a: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Status = </a:t>
            </a:r>
            <a:r>
              <a:rPr lang="en-US" sz="160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Approved (PA)</a:t>
            </a:r>
            <a:r>
              <a:rPr lang="en-US" sz="1600">
                <a:solidFill>
                  <a:srgbClr val="000000"/>
                </a:solidFill>
                <a:latin typeface="Calibri" panose="020F0502020204030204" pitchFamily="34" charset="0"/>
                <a:ea typeface="Calibri" panose="020F0502020204030204" pitchFamily="34" charset="0"/>
                <a:cs typeface="Arial" panose="020B0604020202020204" pitchFamily="34" charset="0"/>
              </a:rPr>
              <a:t>”</a:t>
            </a:r>
          </a:p>
          <a:p>
            <a:pPr marL="285750" marR="0" indent="-285750">
              <a:lnSpc>
                <a:spcPct val="115000"/>
              </a:lnSpc>
              <a:spcBef>
                <a:spcPts val="600"/>
              </a:spcBef>
              <a:spcAft>
                <a:spcPts val="600"/>
              </a:spcAft>
              <a:buFont typeface="Arial" panose="020B0604020202020204" pitchFamily="34" charset="0"/>
              <a:buChar char="•"/>
            </a:pP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UWSA Allocations will </a:t>
            </a:r>
            <a:r>
              <a:rPr lang="en-US" sz="1600" u="sng">
                <a:solidFill>
                  <a:srgbClr val="000000"/>
                </a:solidFill>
                <a:effectLst/>
                <a:latin typeface="Calibri" panose="020F0502020204030204" pitchFamily="34" charset="0"/>
                <a:ea typeface="Calibri" panose="020F0502020204030204" pitchFamily="34" charset="0"/>
                <a:cs typeface="Arial" panose="020B0604020202020204" pitchFamily="34" charset="0"/>
              </a:rPr>
              <a:t>always</a:t>
            </a: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a:solidFill>
                  <a:srgbClr val="000000"/>
                </a:solidFill>
                <a:latin typeface="Calibri" panose="020F0502020204030204" pitchFamily="34" charset="0"/>
                <a:ea typeface="Calibri" panose="020F0502020204030204" pitchFamily="34" charset="0"/>
                <a:cs typeface="Arial" panose="020B0604020202020204" pitchFamily="34" charset="0"/>
              </a:rPr>
              <a:t>be:</a:t>
            </a:r>
          </a:p>
          <a:p>
            <a:pPr marL="742950" lvl="1" indent="-285750">
              <a:lnSpc>
                <a:spcPct val="115000"/>
              </a:lnSpc>
              <a:spcBef>
                <a:spcPts val="600"/>
              </a:spcBef>
              <a:spcAft>
                <a:spcPts val="600"/>
              </a:spcAft>
              <a:buFont typeface="Arial" panose="020B0604020202020204" pitchFamily="34" charset="0"/>
              <a:buChar char="•"/>
            </a:pP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Duration = </a:t>
            </a:r>
            <a:r>
              <a:rPr lang="en-US" sz="1600">
                <a:solidFill>
                  <a:srgbClr val="000000"/>
                </a:solidFill>
                <a:latin typeface="Calibri" panose="020F0502020204030204" pitchFamily="34" charset="0"/>
                <a:ea typeface="Calibri" panose="020F0502020204030204" pitchFamily="34" charset="0"/>
                <a:cs typeface="Arial" panose="020B0604020202020204" pitchFamily="34" charset="0"/>
              </a:rPr>
              <a:t>“Base / Permanent”, and</a:t>
            </a:r>
          </a:p>
          <a:p>
            <a:pPr marL="742950" lvl="1" indent="-285750">
              <a:lnSpc>
                <a:spcPct val="115000"/>
              </a:lnSpc>
              <a:spcBef>
                <a:spcPts val="600"/>
              </a:spcBef>
              <a:spcAft>
                <a:spcPts val="600"/>
              </a:spcAft>
              <a:buFont typeface="Arial" panose="020B0604020202020204" pitchFamily="34" charset="0"/>
              <a:buChar char="•"/>
            </a:pPr>
            <a:r>
              <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rPr>
              <a:t>Status = “Approved (PA)”</a:t>
            </a:r>
          </a:p>
          <a:p>
            <a:pPr marL="285750" indent="-285750">
              <a:lnSpc>
                <a:spcPct val="115000"/>
              </a:lnSpc>
              <a:spcBef>
                <a:spcPts val="600"/>
              </a:spcBef>
              <a:spcAft>
                <a:spcPts val="600"/>
              </a:spcAft>
              <a:buFont typeface="Arial" panose="020B0604020202020204" pitchFamily="34" charset="0"/>
              <a:buChar char="•"/>
            </a:pPr>
            <a:r>
              <a:rPr lang="en-US" sz="1600">
                <a:solidFill>
                  <a:srgbClr val="000000"/>
                </a:solidFill>
                <a:latin typeface="Calibri" panose="020F0502020204030204" pitchFamily="34" charset="0"/>
                <a:ea typeface="Calibri" panose="020F0502020204030204" pitchFamily="34" charset="0"/>
                <a:cs typeface="Arial" panose="020B0604020202020204" pitchFamily="34" charset="0"/>
              </a:rPr>
              <a:t>Campus Allocations with the “Base / Permanent” </a:t>
            </a:r>
            <a:r>
              <a:rPr lang="en-US" sz="1600" u="sng">
                <a:solidFill>
                  <a:srgbClr val="000000"/>
                </a:solidFill>
                <a:latin typeface="Calibri" panose="020F0502020204030204" pitchFamily="34" charset="0"/>
                <a:ea typeface="Calibri" panose="020F0502020204030204" pitchFamily="34" charset="0"/>
                <a:cs typeface="Arial" panose="020B0604020202020204" pitchFamily="34" charset="0"/>
              </a:rPr>
              <a:t>Duration</a:t>
            </a:r>
            <a:r>
              <a:rPr lang="en-US" sz="1600">
                <a:solidFill>
                  <a:srgbClr val="000000"/>
                </a:solidFill>
                <a:latin typeface="Calibri" panose="020F0502020204030204" pitchFamily="34" charset="0"/>
                <a:ea typeface="Calibri" panose="020F0502020204030204" pitchFamily="34" charset="0"/>
                <a:cs typeface="Arial" panose="020B0604020202020204" pitchFamily="34" charset="0"/>
              </a:rPr>
              <a:t> will be copied to the next fiscal year when Campus Allocations (Budget Targets) are initialized</a:t>
            </a:r>
          </a:p>
          <a:p>
            <a:pPr marL="285750" indent="-285750">
              <a:lnSpc>
                <a:spcPct val="115000"/>
              </a:lnSpc>
              <a:spcBef>
                <a:spcPts val="600"/>
              </a:spcBef>
              <a:spcAft>
                <a:spcPts val="600"/>
              </a:spcAft>
              <a:buFont typeface="Arial" panose="020B0604020202020204" pitchFamily="34" charset="0"/>
              <a:buChar char="•"/>
            </a:pPr>
            <a:r>
              <a:rPr lang="en-US" sz="1600">
                <a:solidFill>
                  <a:srgbClr val="000000"/>
                </a:solidFill>
                <a:latin typeface="Calibri" panose="020F0502020204030204" pitchFamily="34" charset="0"/>
                <a:ea typeface="Calibri" panose="020F0502020204030204" pitchFamily="34" charset="0"/>
                <a:cs typeface="Arial" panose="020B0604020202020204" pitchFamily="34" charset="0"/>
              </a:rPr>
              <a:t>PlanUW Admins can add more </a:t>
            </a:r>
            <a:r>
              <a:rPr lang="en-US" sz="1600" u="sng">
                <a:solidFill>
                  <a:srgbClr val="000000"/>
                </a:solidFill>
                <a:latin typeface="Calibri" panose="020F0502020204030204" pitchFamily="34" charset="0"/>
                <a:ea typeface="Calibri" panose="020F0502020204030204" pitchFamily="34" charset="0"/>
                <a:cs typeface="Arial" panose="020B0604020202020204" pitchFamily="34" charset="0"/>
              </a:rPr>
              <a:t>Types</a:t>
            </a:r>
            <a:r>
              <a:rPr lang="en-US" sz="1600">
                <a:solidFill>
                  <a:srgbClr val="000000"/>
                </a:solidFill>
                <a:latin typeface="Calibri" panose="020F0502020204030204" pitchFamily="34" charset="0"/>
                <a:ea typeface="Calibri" panose="020F0502020204030204" pitchFamily="34" charset="0"/>
                <a:cs typeface="Arial" panose="020B0604020202020204" pitchFamily="34" charset="0"/>
              </a:rPr>
              <a:t> as necessary</a:t>
            </a:r>
          </a:p>
        </p:txBody>
      </p:sp>
    </p:spTree>
    <p:custDataLst>
      <p:tags r:id="rId1"/>
    </p:custDataLst>
    <p:extLst>
      <p:ext uri="{BB962C8B-B14F-4D97-AF65-F5344CB8AC3E}">
        <p14:creationId xmlns:p14="http://schemas.microsoft.com/office/powerpoint/2010/main" val="386196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E3D35-E0FE-4958-B232-17FCC1D54CE9}"/>
              </a:ext>
            </a:extLst>
          </p:cNvPr>
          <p:cNvSpPr/>
          <p:nvPr/>
        </p:nvSpPr>
        <p:spPr>
          <a:xfrm>
            <a:off x="0" y="-8877"/>
            <a:ext cx="12192000" cy="826729"/>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3F1B0-2399-4D6C-AF0F-F1AA34B2BD12}"/>
              </a:ext>
            </a:extLst>
          </p:cNvPr>
          <p:cNvSpPr txBox="1">
            <a:spLocks/>
          </p:cNvSpPr>
          <p:nvPr/>
        </p:nvSpPr>
        <p:spPr>
          <a:xfrm>
            <a:off x="180513" y="64729"/>
            <a:ext cx="12011487"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3600">
                <a:solidFill>
                  <a:schemeClr val="bg1"/>
                </a:solidFill>
              </a:rPr>
              <a:t>Distribution </a:t>
            </a:r>
            <a:r>
              <a:rPr lang="en-US" sz="3600" b="0">
                <a:solidFill>
                  <a:schemeClr val="bg1"/>
                </a:solidFill>
              </a:rPr>
              <a:t>&amp; </a:t>
            </a:r>
            <a:r>
              <a:rPr lang="en-US" sz="3600">
                <a:solidFill>
                  <a:schemeClr val="bg1"/>
                </a:solidFill>
                <a:effectLst/>
                <a:latin typeface="Arial Narrow" panose="020B0606020202030204" pitchFamily="34" charset="0"/>
              </a:rPr>
              <a:t>ALC_To_From</a:t>
            </a:r>
            <a:r>
              <a:rPr lang="en-US" sz="3600">
                <a:solidFill>
                  <a:schemeClr val="bg1"/>
                </a:solidFill>
              </a:rPr>
              <a:t> </a:t>
            </a:r>
            <a:r>
              <a:rPr lang="en-US" sz="4400">
                <a:solidFill>
                  <a:schemeClr val="bg1"/>
                </a:solidFill>
              </a:rPr>
              <a:t> </a:t>
            </a:r>
          </a:p>
          <a:p>
            <a:endParaRPr lang="en-US" sz="900">
              <a:solidFill>
                <a:schemeClr val="bg1"/>
              </a:solidFill>
            </a:endParaRPr>
          </a:p>
        </p:txBody>
      </p:sp>
      <p:sp>
        <p:nvSpPr>
          <p:cNvPr id="6" name="TextBox 5">
            <a:extLst>
              <a:ext uri="{FF2B5EF4-FFF2-40B4-BE49-F238E27FC236}">
                <a16:creationId xmlns:a16="http://schemas.microsoft.com/office/drawing/2014/main" id="{36FED5E4-4B05-414F-9A14-63041A4DFAC6}"/>
              </a:ext>
            </a:extLst>
          </p:cNvPr>
          <p:cNvSpPr txBox="1"/>
          <p:nvPr/>
        </p:nvSpPr>
        <p:spPr>
          <a:xfrm>
            <a:off x="251534" y="1100282"/>
            <a:ext cx="11731460" cy="2277547"/>
          </a:xfrm>
          <a:prstGeom prst="rect">
            <a:avLst/>
          </a:prstGeom>
          <a:noFill/>
        </p:spPr>
        <p:txBody>
          <a:bodyPr wrap="square">
            <a:spAutoFit/>
          </a:bodyPr>
          <a:lstStyle/>
          <a:p>
            <a:pPr marR="0" algn="just">
              <a:spcBef>
                <a:spcPts val="0"/>
              </a:spcBef>
              <a:spcAft>
                <a:spcPts val="60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Distribution</a:t>
            </a:r>
          </a:p>
          <a:p>
            <a:pPr marL="285750" marR="0" indent="-285750" algn="just">
              <a:spcBef>
                <a:spcPts val="0"/>
              </a:spcBef>
              <a:spcAft>
                <a:spcPts val="600"/>
              </a:spcAft>
              <a:buFont typeface="Arial" panose="020B0604020202020204" pitchFamily="34" charset="0"/>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Used to enable unique transactions for Allocations</a:t>
            </a:r>
          </a:p>
          <a:p>
            <a:pPr marL="285750" marR="0" indent="-285750" algn="just">
              <a:spcBef>
                <a:spcPts val="0"/>
              </a:spcBef>
              <a:spcAft>
                <a:spcPts val="600"/>
              </a:spcAft>
              <a:buFont typeface="Arial" panose="020B0604020202020204" pitchFamily="34" charset="0"/>
              <a:buChar char="•"/>
            </a:pPr>
            <a:r>
              <a:rPr lang="en-US" sz="1600">
                <a:latin typeface="Calibri" panose="020F0502020204030204" pitchFamily="34" charset="0"/>
                <a:ea typeface="Times New Roman" panose="02020603050405020304" pitchFamily="18" charset="0"/>
                <a:cs typeface="Times New Roman" panose="02020603050405020304" pitchFamily="18" charset="0"/>
              </a:rPr>
              <a:t>Unique distributions must be used to capture unique transactions or lines (when using the same Dept-Fund-Program-Project) combo</a:t>
            </a:r>
          </a:p>
          <a:p>
            <a:pPr marL="285750" marR="0" indent="-285750" algn="just">
              <a:spcBef>
                <a:spcPts val="0"/>
              </a:spcBef>
              <a:spcAft>
                <a:spcPts val="600"/>
              </a:spcAft>
              <a:buFont typeface="Arial" panose="020B0604020202020204" pitchFamily="34" charset="0"/>
              <a:buChar char="•"/>
            </a:pPr>
            <a:r>
              <a:rPr lang="en-US" sz="1600">
                <a:latin typeface="Calibri" panose="020F0502020204030204" pitchFamily="34" charset="0"/>
                <a:ea typeface="Times New Roman" panose="02020603050405020304" pitchFamily="18" charset="0"/>
                <a:cs typeface="Times New Roman" panose="02020603050405020304" pitchFamily="18" charset="0"/>
              </a:rPr>
              <a:t>A single distribution member can be used when using different DeptIDs (as show on Distribution 5 below), but isn’t’ required</a:t>
            </a:r>
          </a:p>
          <a:p>
            <a:pPr marR="0" algn="just">
              <a:spcBef>
                <a:spcPts val="0"/>
              </a:spcBef>
              <a:spcAft>
                <a:spcPts val="60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ALC_To</a:t>
            </a:r>
            <a:r>
              <a:rPr lang="en-US" sz="1600" b="1">
                <a:latin typeface="Calibri" panose="020F0502020204030204" pitchFamily="34" charset="0"/>
                <a:ea typeface="Times New Roman" panose="02020603050405020304" pitchFamily="18" charset="0"/>
                <a:cs typeface="Times New Roman" panose="02020603050405020304" pitchFamily="18" charset="0"/>
              </a:rPr>
              <a:t>_From</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gn="just">
              <a:spcBef>
                <a:spcPts val="0"/>
              </a:spcBef>
              <a:spcAft>
                <a:spcPts val="600"/>
              </a:spcAft>
              <a:buFont typeface="Arial" panose="020B0604020202020204" pitchFamily="34" charset="0"/>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Distributions can be tagged as </a:t>
            </a:r>
            <a:r>
              <a:rPr lang="en-US" sz="16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‘To’</a:t>
            </a:r>
            <a:r>
              <a:rPr lang="en-US" sz="1600">
                <a:effectLst/>
                <a:latin typeface="Calibri" panose="020F0502020204030204" pitchFamily="34" charset="0"/>
                <a:ea typeface="Times New Roman" panose="02020603050405020304" pitchFamily="18" charset="0"/>
                <a:cs typeface="Times New Roman" panose="02020603050405020304" pitchFamily="18" charset="0"/>
              </a:rPr>
              <a:t> or </a:t>
            </a:r>
            <a:r>
              <a:rPr lang="en-US"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‘From’</a:t>
            </a:r>
            <a:r>
              <a:rPr lang="en-US" sz="1600">
                <a:effectLst/>
                <a:latin typeface="Calibri" panose="020F0502020204030204" pitchFamily="34" charset="0"/>
                <a:ea typeface="Times New Roman" panose="02020603050405020304" pitchFamily="18" charset="0"/>
                <a:cs typeface="Times New Roman" panose="02020603050405020304" pitchFamily="18" charset="0"/>
              </a:rPr>
              <a:t>, or left as default (No To From)</a:t>
            </a:r>
          </a:p>
          <a:p>
            <a:pPr marL="285750" indent="-285750" algn="just">
              <a:spcAft>
                <a:spcPts val="600"/>
              </a:spcAft>
              <a:buFont typeface="Arial" panose="020B0604020202020204" pitchFamily="34" charset="0"/>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If users choose to tag Distributions, </a:t>
            </a:r>
            <a:r>
              <a:rPr lang="en-US" sz="1600" b="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‘To’</a:t>
            </a:r>
            <a:r>
              <a:rPr lang="en-US" sz="1600">
                <a:effectLst/>
                <a:latin typeface="Calibri" panose="020F0502020204030204" pitchFamily="34" charset="0"/>
                <a:ea typeface="Times New Roman" panose="02020603050405020304" pitchFamily="18" charset="0"/>
                <a:cs typeface="Times New Roman" panose="02020603050405020304" pitchFamily="18" charset="0"/>
              </a:rPr>
              <a:t> should generally be used for Positive amounts and </a:t>
            </a:r>
            <a:r>
              <a:rPr lang="en-US"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‘From’</a:t>
            </a:r>
            <a:r>
              <a:rPr lang="en-US" sz="1600">
                <a:effectLst/>
                <a:latin typeface="Calibri" panose="020F0502020204030204" pitchFamily="34" charset="0"/>
                <a:ea typeface="Times New Roman" panose="02020603050405020304" pitchFamily="18" charset="0"/>
                <a:cs typeface="Times New Roman" panose="02020603050405020304" pitchFamily="18" charset="0"/>
              </a:rPr>
              <a:t> for </a:t>
            </a:r>
            <a:r>
              <a:rPr lang="en-US"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Negative</a:t>
            </a:r>
            <a:r>
              <a:rPr lang="en-US" sz="1600">
                <a:effectLst/>
                <a:latin typeface="Calibri" panose="020F0502020204030204" pitchFamily="34" charset="0"/>
                <a:ea typeface="Times New Roman" panose="02020603050405020304" pitchFamily="18" charset="0"/>
                <a:cs typeface="Times New Roman" panose="02020603050405020304" pitchFamily="18" charset="0"/>
              </a:rPr>
              <a:t> amounts</a:t>
            </a:r>
          </a:p>
        </p:txBody>
      </p:sp>
      <p:grpSp>
        <p:nvGrpSpPr>
          <p:cNvPr id="19" name="Group 18">
            <a:extLst>
              <a:ext uri="{FF2B5EF4-FFF2-40B4-BE49-F238E27FC236}">
                <a16:creationId xmlns:a16="http://schemas.microsoft.com/office/drawing/2014/main" id="{155F7D0D-07DC-4FF6-9259-6590F3F28D26}"/>
              </a:ext>
            </a:extLst>
          </p:cNvPr>
          <p:cNvGrpSpPr/>
          <p:nvPr/>
        </p:nvGrpSpPr>
        <p:grpSpPr>
          <a:xfrm>
            <a:off x="1589196" y="3429000"/>
            <a:ext cx="9013608" cy="2732374"/>
            <a:chOff x="952871" y="2974773"/>
            <a:chExt cx="9758908" cy="3106711"/>
          </a:xfrm>
        </p:grpSpPr>
        <p:grpSp>
          <p:nvGrpSpPr>
            <p:cNvPr id="14" name="Group 13">
              <a:extLst>
                <a:ext uri="{FF2B5EF4-FFF2-40B4-BE49-F238E27FC236}">
                  <a16:creationId xmlns:a16="http://schemas.microsoft.com/office/drawing/2014/main" id="{A900A268-1D07-4B3B-9908-91398A1282D5}"/>
                </a:ext>
              </a:extLst>
            </p:cNvPr>
            <p:cNvGrpSpPr/>
            <p:nvPr/>
          </p:nvGrpSpPr>
          <p:grpSpPr>
            <a:xfrm>
              <a:off x="952871" y="2974773"/>
              <a:ext cx="9758908" cy="3106710"/>
              <a:chOff x="251534" y="2956738"/>
              <a:chExt cx="9758908" cy="3106710"/>
            </a:xfrm>
          </p:grpSpPr>
          <p:pic>
            <p:nvPicPr>
              <p:cNvPr id="9" name="Picture 8">
                <a:extLst>
                  <a:ext uri="{FF2B5EF4-FFF2-40B4-BE49-F238E27FC236}">
                    <a16:creationId xmlns:a16="http://schemas.microsoft.com/office/drawing/2014/main" id="{CEF9BDB8-CBF0-4F09-8380-A7106B546C46}"/>
                  </a:ext>
                </a:extLst>
              </p:cNvPr>
              <p:cNvPicPr>
                <a:picLocks noChangeAspect="1"/>
              </p:cNvPicPr>
              <p:nvPr/>
            </p:nvPicPr>
            <p:blipFill>
              <a:blip r:embed="rId3"/>
              <a:stretch>
                <a:fillRect/>
              </a:stretch>
            </p:blipFill>
            <p:spPr>
              <a:xfrm>
                <a:off x="3904006" y="3429000"/>
                <a:ext cx="6106436" cy="2634448"/>
              </a:xfrm>
              <a:prstGeom prst="rect">
                <a:avLst/>
              </a:prstGeom>
            </p:spPr>
          </p:pic>
          <p:pic>
            <p:nvPicPr>
              <p:cNvPr id="13" name="Picture 12">
                <a:extLst>
                  <a:ext uri="{FF2B5EF4-FFF2-40B4-BE49-F238E27FC236}">
                    <a16:creationId xmlns:a16="http://schemas.microsoft.com/office/drawing/2014/main" id="{A5B763FE-A125-49A5-8EE8-4E23FA6B18C2}"/>
                  </a:ext>
                </a:extLst>
              </p:cNvPr>
              <p:cNvPicPr>
                <a:picLocks noChangeAspect="1"/>
              </p:cNvPicPr>
              <p:nvPr/>
            </p:nvPicPr>
            <p:blipFill>
              <a:blip r:embed="rId4"/>
              <a:stretch>
                <a:fillRect/>
              </a:stretch>
            </p:blipFill>
            <p:spPr>
              <a:xfrm>
                <a:off x="251534" y="2956738"/>
                <a:ext cx="6391920" cy="2243714"/>
              </a:xfrm>
              <a:prstGeom prst="rect">
                <a:avLst/>
              </a:prstGeom>
            </p:spPr>
          </p:pic>
        </p:grpSp>
        <p:sp>
          <p:nvSpPr>
            <p:cNvPr id="15" name="Rectangle 14">
              <a:extLst>
                <a:ext uri="{FF2B5EF4-FFF2-40B4-BE49-F238E27FC236}">
                  <a16:creationId xmlns:a16="http://schemas.microsoft.com/office/drawing/2014/main" id="{68EEFC97-812F-41C0-A6DC-B7E43664DABB}"/>
                </a:ext>
              </a:extLst>
            </p:cNvPr>
            <p:cNvSpPr/>
            <p:nvPr/>
          </p:nvSpPr>
          <p:spPr>
            <a:xfrm>
              <a:off x="952871" y="4096630"/>
              <a:ext cx="637094" cy="11218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2735CC-4CF5-4085-AB9F-1B611199E169}"/>
                </a:ext>
              </a:extLst>
            </p:cNvPr>
            <p:cNvSpPr/>
            <p:nvPr/>
          </p:nvSpPr>
          <p:spPr>
            <a:xfrm>
              <a:off x="6096000" y="4096629"/>
              <a:ext cx="637094" cy="11218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35E010-A3F1-4B42-8BAE-060B2A36C5A5}"/>
                </a:ext>
              </a:extLst>
            </p:cNvPr>
            <p:cNvSpPr/>
            <p:nvPr/>
          </p:nvSpPr>
          <p:spPr>
            <a:xfrm>
              <a:off x="6787491" y="5274860"/>
              <a:ext cx="3924288" cy="8066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366814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A2BF00-C9D6-4AC3-9B89-5634F6AA4E10}"/>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Planning Allocation </a:t>
            </a:r>
          </a:p>
          <a:p>
            <a:r>
              <a:rPr lang="en-US" sz="4000">
                <a:solidFill>
                  <a:schemeClr val="tx1">
                    <a:lumMod val="65000"/>
                    <a:lumOff val="35000"/>
                  </a:schemeClr>
                </a:solidFill>
              </a:rPr>
              <a:t>Setting User Variables</a:t>
            </a:r>
            <a:endParaRPr lang="en-US" sz="4400">
              <a:solidFill>
                <a:srgbClr val="700000"/>
              </a:solidFill>
            </a:endParaRPr>
          </a:p>
        </p:txBody>
      </p:sp>
      <p:pic>
        <p:nvPicPr>
          <p:cNvPr id="4" name="Graphic 3" descr="Network">
            <a:extLst>
              <a:ext uri="{FF2B5EF4-FFF2-40B4-BE49-F238E27FC236}">
                <a16:creationId xmlns:a16="http://schemas.microsoft.com/office/drawing/2014/main" id="{F7EBEE4C-9594-4CFB-89F7-91AD982E16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1601" y="2324100"/>
            <a:ext cx="2057399" cy="205739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1219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37F17B62-2775-4BA9-BD4A-3AD0F4B5ECB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Setting User Variables</a:t>
            </a:r>
          </a:p>
        </p:txBody>
      </p:sp>
      <p:grpSp>
        <p:nvGrpSpPr>
          <p:cNvPr id="16" name="Group 15">
            <a:extLst>
              <a:ext uri="{FF2B5EF4-FFF2-40B4-BE49-F238E27FC236}">
                <a16:creationId xmlns:a16="http://schemas.microsoft.com/office/drawing/2014/main" id="{8553DBBC-9301-4728-BBF6-8F92A03722A8}"/>
              </a:ext>
            </a:extLst>
          </p:cNvPr>
          <p:cNvGrpSpPr/>
          <p:nvPr/>
        </p:nvGrpSpPr>
        <p:grpSpPr>
          <a:xfrm>
            <a:off x="6686557" y="2439873"/>
            <a:ext cx="3997732" cy="1261884"/>
            <a:chOff x="6910172" y="3507402"/>
            <a:chExt cx="3997732" cy="1261884"/>
          </a:xfrm>
        </p:grpSpPr>
        <p:sp>
          <p:nvSpPr>
            <p:cNvPr id="6" name="TextBox 5"/>
            <p:cNvSpPr txBox="1"/>
            <p:nvPr/>
          </p:nvSpPr>
          <p:spPr>
            <a:xfrm>
              <a:off x="6910172" y="3507402"/>
              <a:ext cx="3696553" cy="1261884"/>
            </a:xfrm>
            <a:prstGeom prst="rect">
              <a:avLst/>
            </a:prstGeom>
            <a:noFill/>
          </p:spPr>
          <p:txBody>
            <a:bodyPr wrap="square" rtlCol="0">
              <a:spAutoFit/>
            </a:bodyPr>
            <a:lstStyle/>
            <a:p>
              <a:r>
                <a:rPr lang="en-US" sz="2000">
                  <a:latin typeface="Arial Narrow" panose="020B0606020202030204" pitchFamily="34" charset="0"/>
                </a:rPr>
                <a:t>To access Preferences: </a:t>
              </a:r>
            </a:p>
            <a:p>
              <a:endParaRPr lang="en-US" sz="800">
                <a:latin typeface="Arial Narrow" panose="020B0606020202030204" pitchFamily="34" charset="0"/>
              </a:endParaRPr>
            </a:p>
            <a:p>
              <a:r>
                <a:rPr lang="en-US" sz="2000">
                  <a:latin typeface="Arial Narrow" panose="020B0606020202030204" pitchFamily="34" charset="0"/>
                </a:rPr>
                <a:t>1. Click the </a:t>
              </a:r>
              <a:r>
                <a:rPr lang="en-US" sz="2000" b="1">
                  <a:latin typeface="Arial Narrow" panose="020B0606020202030204" pitchFamily="34" charset="0"/>
                </a:rPr>
                <a:t>Tools</a:t>
              </a:r>
              <a:r>
                <a:rPr lang="en-US" sz="2000">
                  <a:latin typeface="Arial Narrow" panose="020B0606020202030204" pitchFamily="34" charset="0"/>
                </a:rPr>
                <a:t> cluster         </a:t>
              </a:r>
            </a:p>
            <a:p>
              <a:endParaRPr lang="en-US" sz="800">
                <a:latin typeface="Arial Narrow" panose="020B0606020202030204" pitchFamily="34" charset="0"/>
              </a:endParaRPr>
            </a:p>
            <a:p>
              <a:r>
                <a:rPr lang="en-US" sz="2000">
                  <a:latin typeface="Arial Narrow" panose="020B0606020202030204" pitchFamily="34" charset="0"/>
                </a:rPr>
                <a:t>2. Select the </a:t>
              </a:r>
              <a:r>
                <a:rPr lang="en-US" sz="2000" b="1">
                  <a:latin typeface="Arial Narrow" panose="020B0606020202030204" pitchFamily="34" charset="0"/>
                </a:rPr>
                <a:t>User Preferences</a:t>
              </a:r>
              <a:r>
                <a:rPr lang="en-US" sz="2000">
                  <a:latin typeface="Arial Narrow" panose="020B0606020202030204" pitchFamily="34" charset="0"/>
                </a:rPr>
                <a:t> card  </a:t>
              </a:r>
              <a:r>
                <a:rPr lang="en-US" sz="2000" b="1">
                  <a:latin typeface="Arial Narrow" panose="020B0606020202030204" pitchFamily="34" charset="0"/>
                </a:rPr>
                <a:t>        </a:t>
              </a:r>
              <a:endParaRPr lang="en-US" sz="2000">
                <a:latin typeface="Arial Narrow" panose="020B0606020202030204" pitchFamily="34" charset="0"/>
              </a:endParaRPr>
            </a:p>
          </p:txBody>
        </p:sp>
        <p:pic>
          <p:nvPicPr>
            <p:cNvPr id="12" name="Picture 11">
              <a:extLst>
                <a:ext uri="{FF2B5EF4-FFF2-40B4-BE49-F238E27FC236}">
                  <a16:creationId xmlns:a16="http://schemas.microsoft.com/office/drawing/2014/main" id="{E685F2DB-1D37-4F98-9536-055317F3D583}"/>
                </a:ext>
              </a:extLst>
            </p:cNvPr>
            <p:cNvPicPr>
              <a:picLocks noChangeAspect="1"/>
            </p:cNvPicPr>
            <p:nvPr/>
          </p:nvPicPr>
          <p:blipFill rotWithShape="1">
            <a:blip r:embed="rId4">
              <a:extLst>
                <a:ext uri="{28A0092B-C50C-407E-A947-70E740481C1C}">
                  <a14:useLocalDpi xmlns:a14="http://schemas.microsoft.com/office/drawing/2010/main" val="0"/>
                </a:ext>
              </a:extLst>
            </a:blip>
            <a:srcRect t="10254" r="3139" b="7342"/>
            <a:stretch/>
          </p:blipFill>
          <p:spPr>
            <a:xfrm>
              <a:off x="9417988" y="3902948"/>
              <a:ext cx="407194" cy="364981"/>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173D28EE-C470-4499-BB27-40F5CE0CB2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500710" y="4300153"/>
              <a:ext cx="407194" cy="397498"/>
            </a:xfrm>
            <a:prstGeom prst="rect">
              <a:avLst/>
            </a:prstGeom>
            <a:ln>
              <a:solidFill>
                <a:schemeClr val="tx1"/>
              </a:solidFill>
            </a:ln>
            <a:effectLst>
              <a:outerShdw blurRad="50800" dist="38100" dir="2700000" algn="tl" rotWithShape="0">
                <a:prstClr val="black">
                  <a:alpha val="40000"/>
                </a:prstClr>
              </a:outerShdw>
            </a:effectLst>
          </p:spPr>
        </p:pic>
      </p:grpSp>
      <p:sp>
        <p:nvSpPr>
          <p:cNvPr id="23" name="TextBox 22">
            <a:extLst>
              <a:ext uri="{FF2B5EF4-FFF2-40B4-BE49-F238E27FC236}">
                <a16:creationId xmlns:a16="http://schemas.microsoft.com/office/drawing/2014/main" id="{58851B43-956C-4570-8502-8128DEC5A4F1}"/>
              </a:ext>
            </a:extLst>
          </p:cNvPr>
          <p:cNvSpPr txBox="1"/>
          <p:nvPr/>
        </p:nvSpPr>
        <p:spPr>
          <a:xfrm>
            <a:off x="6510711" y="939734"/>
            <a:ext cx="5149669" cy="1323439"/>
          </a:xfrm>
          <a:prstGeom prst="rect">
            <a:avLst/>
          </a:prstGeom>
          <a:noFill/>
        </p:spPr>
        <p:txBody>
          <a:bodyPr wrap="square" rtlCol="0">
            <a:spAutoFit/>
          </a:bodyPr>
          <a:lstStyle/>
          <a:p>
            <a:r>
              <a:rPr lang="en-US" sz="2000" b="1">
                <a:latin typeface="Arial Narrow" panose="020B0606020202030204" pitchFamily="34" charset="0"/>
              </a:rPr>
              <a:t>Users </a:t>
            </a:r>
            <a:r>
              <a:rPr lang="en-US" sz="2000">
                <a:latin typeface="Arial Narrow" panose="020B0606020202030204" pitchFamily="34" charset="0"/>
              </a:rPr>
              <a:t>need to set </a:t>
            </a:r>
            <a:r>
              <a:rPr lang="en-US" sz="2000" b="1">
                <a:latin typeface="Arial Narrow" panose="020B0606020202030204" pitchFamily="34" charset="0"/>
              </a:rPr>
              <a:t>User Variables</a:t>
            </a:r>
            <a:r>
              <a:rPr lang="en-US" sz="2000">
                <a:latin typeface="Arial Narrow" panose="020B0606020202030204" pitchFamily="34" charset="0"/>
              </a:rPr>
              <a:t> according to their institutions. Setting User Variables ensures that the user filters input and review forms to campus exclusive data.</a:t>
            </a:r>
          </a:p>
        </p:txBody>
      </p:sp>
      <p:sp>
        <p:nvSpPr>
          <p:cNvPr id="24" name="TextBox 23">
            <a:extLst>
              <a:ext uri="{FF2B5EF4-FFF2-40B4-BE49-F238E27FC236}">
                <a16:creationId xmlns:a16="http://schemas.microsoft.com/office/drawing/2014/main" id="{8668E211-3A1A-47D5-AD4E-EF109252287F}"/>
              </a:ext>
            </a:extLst>
          </p:cNvPr>
          <p:cNvSpPr txBox="1"/>
          <p:nvPr/>
        </p:nvSpPr>
        <p:spPr>
          <a:xfrm>
            <a:off x="889484" y="4877468"/>
            <a:ext cx="10956323" cy="1338828"/>
          </a:xfrm>
          <a:prstGeom prst="rect">
            <a:avLst/>
          </a:prstGeom>
          <a:noFill/>
        </p:spPr>
        <p:txBody>
          <a:bodyPr wrap="square" lIns="91440" tIns="45720" rIns="91440" bIns="45720" rtlCol="0" anchor="t">
            <a:spAutoFit/>
          </a:bodyPr>
          <a:lstStyle/>
          <a:p>
            <a:pPr>
              <a:buClr>
                <a:srgbClr val="920000"/>
              </a:buClr>
            </a:pPr>
            <a:endParaRPr lang="en-US" sz="900">
              <a:latin typeface="Arial Narrow" panose="020B0606020202030204" pitchFamily="34" charset="0"/>
            </a:endParaRPr>
          </a:p>
          <a:p>
            <a:pPr>
              <a:buClr>
                <a:srgbClr val="920000"/>
              </a:buClr>
            </a:pPr>
            <a:r>
              <a:rPr lang="en-US" b="1">
                <a:latin typeface="Arial Narrow"/>
              </a:rPr>
              <a:t>NOTE: </a:t>
            </a:r>
            <a:r>
              <a:rPr lang="en-US">
                <a:latin typeface="Arial Narrow"/>
              </a:rPr>
              <a:t>It</a:t>
            </a:r>
            <a:r>
              <a:rPr lang="en-US" b="1">
                <a:latin typeface="Arial Narrow"/>
              </a:rPr>
              <a:t> </a:t>
            </a:r>
            <a:r>
              <a:rPr lang="en-US">
                <a:latin typeface="Arial Narrow"/>
              </a:rPr>
              <a:t>is important that users select the specific user variables in order to access certain forms and reports. Failure to set user variables may cause users to be unable to access these forms and reports. User variables only need to be set once, but they can be changed at any time. </a:t>
            </a:r>
            <a:endParaRPr lang="en-US">
              <a:latin typeface="Arial Narrow" panose="020B0606020202030204" pitchFamily="34" charset="0"/>
            </a:endParaRPr>
          </a:p>
          <a:p>
            <a:pPr>
              <a:buClr>
                <a:srgbClr val="920000"/>
              </a:buClr>
            </a:pPr>
            <a:endParaRPr lang="en-US">
              <a:latin typeface="Arial Narrow" panose="020B0606020202030204" pitchFamily="34" charset="0"/>
            </a:endParaRPr>
          </a:p>
        </p:txBody>
      </p:sp>
      <p:pic>
        <p:nvPicPr>
          <p:cNvPr id="2" name="Picture 1">
            <a:extLst>
              <a:ext uri="{FF2B5EF4-FFF2-40B4-BE49-F238E27FC236}">
                <a16:creationId xmlns:a16="http://schemas.microsoft.com/office/drawing/2014/main" id="{8032A6DB-A283-4B0F-94FB-869CB571080A}"/>
              </a:ext>
            </a:extLst>
          </p:cNvPr>
          <p:cNvPicPr>
            <a:picLocks noChangeAspect="1"/>
          </p:cNvPicPr>
          <p:nvPr/>
        </p:nvPicPr>
        <p:blipFill>
          <a:blip r:embed="rId6"/>
          <a:stretch>
            <a:fillRect/>
          </a:stretch>
        </p:blipFill>
        <p:spPr>
          <a:xfrm>
            <a:off x="370612" y="1795964"/>
            <a:ext cx="5814564" cy="2430991"/>
          </a:xfrm>
          <a:prstGeom prst="rect">
            <a:avLst/>
          </a:prstGeom>
        </p:spPr>
      </p:pic>
      <p:pic>
        <p:nvPicPr>
          <p:cNvPr id="3" name="Graphic 2" descr="Information">
            <a:extLst>
              <a:ext uri="{FF2B5EF4-FFF2-40B4-BE49-F238E27FC236}">
                <a16:creationId xmlns:a16="http://schemas.microsoft.com/office/drawing/2014/main" id="{F37542E5-B2BC-4373-9311-C04C36BCD1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9251" y="5016846"/>
            <a:ext cx="558772" cy="558772"/>
          </a:xfrm>
          <a:prstGeom prst="rect">
            <a:avLst/>
          </a:prstGeom>
        </p:spPr>
      </p:pic>
    </p:spTree>
    <p:custDataLst>
      <p:tags r:id="rId1"/>
    </p:custDataLst>
    <p:extLst>
      <p:ext uri="{BB962C8B-B14F-4D97-AF65-F5344CB8AC3E}">
        <p14:creationId xmlns:p14="http://schemas.microsoft.com/office/powerpoint/2010/main" val="1653077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picture containing graphical user interface, text&#10;&#10;Description automatically generated">
            <a:extLst>
              <a:ext uri="{FF2B5EF4-FFF2-40B4-BE49-F238E27FC236}">
                <a16:creationId xmlns:a16="http://schemas.microsoft.com/office/drawing/2014/main" id="{7E7B3FC4-6326-47E9-BFB5-D24651036FB7}"/>
              </a:ext>
            </a:extLst>
          </p:cNvPr>
          <p:cNvPicPr>
            <a:picLocks noChangeAspect="1"/>
          </p:cNvPicPr>
          <p:nvPr/>
        </p:nvPicPr>
        <p:blipFill>
          <a:blip r:embed="rId4"/>
          <a:stretch>
            <a:fillRect/>
          </a:stretch>
        </p:blipFill>
        <p:spPr>
          <a:xfrm>
            <a:off x="206062" y="1304430"/>
            <a:ext cx="11694016" cy="2800266"/>
          </a:xfrm>
          <a:prstGeom prst="rect">
            <a:avLst/>
          </a:prstGeom>
        </p:spPr>
      </p:pic>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Setting User Variables – End Users</a:t>
            </a:r>
          </a:p>
        </p:txBody>
      </p:sp>
      <p:sp>
        <p:nvSpPr>
          <p:cNvPr id="5" name="Rectangle 4">
            <a:extLst>
              <a:ext uri="{FF2B5EF4-FFF2-40B4-BE49-F238E27FC236}">
                <a16:creationId xmlns:a16="http://schemas.microsoft.com/office/drawing/2014/main" id="{B821D723-8160-4877-8D80-8B5CBC2FDA91}"/>
              </a:ext>
            </a:extLst>
          </p:cNvPr>
          <p:cNvSpPr/>
          <p:nvPr/>
        </p:nvSpPr>
        <p:spPr>
          <a:xfrm>
            <a:off x="603740" y="4706927"/>
            <a:ext cx="9519973" cy="646331"/>
          </a:xfrm>
          <a:prstGeom prst="rect">
            <a:avLst/>
          </a:prstGeom>
        </p:spPr>
        <p:txBody>
          <a:bodyPr wrap="square">
            <a:spAutoFit/>
          </a:bodyPr>
          <a:lstStyle/>
          <a:p>
            <a:r>
              <a:rPr lang="en-US">
                <a:latin typeface="Arial Narrow" panose="020B0606020202030204" pitchFamily="34" charset="0"/>
              </a:rPr>
              <a:t>Members can be selected for each User Variable by clicking</a:t>
            </a:r>
            <a:r>
              <a:rPr lang="en-US" b="1">
                <a:latin typeface="Arial Narrow" panose="020B0606020202030204" pitchFamily="34" charset="0"/>
              </a:rPr>
              <a:t> Member Selector</a:t>
            </a:r>
          </a:p>
          <a:p>
            <a:endParaRPr lang="en-US" b="1">
              <a:latin typeface="Arial Narrow" panose="020B0606020202030204" pitchFamily="34" charset="0"/>
            </a:endParaRPr>
          </a:p>
        </p:txBody>
      </p:sp>
      <p:pic>
        <p:nvPicPr>
          <p:cNvPr id="13" name="Picture 12">
            <a:extLst>
              <a:ext uri="{FF2B5EF4-FFF2-40B4-BE49-F238E27FC236}">
                <a16:creationId xmlns:a16="http://schemas.microsoft.com/office/drawing/2014/main" id="{8C3E1A13-941D-4A12-BF32-9BDE4A993240}"/>
              </a:ext>
            </a:extLst>
          </p:cNvPr>
          <p:cNvPicPr>
            <a:picLocks noChangeAspect="1"/>
          </p:cNvPicPr>
          <p:nvPr/>
        </p:nvPicPr>
        <p:blipFill>
          <a:blip r:embed="rId5"/>
          <a:stretch>
            <a:fillRect/>
          </a:stretch>
        </p:blipFill>
        <p:spPr>
          <a:xfrm>
            <a:off x="7416800" y="4698186"/>
            <a:ext cx="401216" cy="382494"/>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7FE96BE-2B53-4AE7-B6C7-D611A4215D70}"/>
              </a:ext>
            </a:extLst>
          </p:cNvPr>
          <p:cNvSpPr/>
          <p:nvPr/>
        </p:nvSpPr>
        <p:spPr>
          <a:xfrm>
            <a:off x="3238879" y="2047869"/>
            <a:ext cx="8667102" cy="19115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15">
            <a:extLst>
              <a:ext uri="{FF2B5EF4-FFF2-40B4-BE49-F238E27FC236}">
                <a16:creationId xmlns:a16="http://schemas.microsoft.com/office/drawing/2014/main" id="{130A825F-35AA-459C-8731-5CE7A243FAD1}"/>
              </a:ext>
            </a:extLst>
          </p:cNvPr>
          <p:cNvSpPr/>
          <p:nvPr/>
        </p:nvSpPr>
        <p:spPr>
          <a:xfrm>
            <a:off x="9628176" y="1735267"/>
            <a:ext cx="1832949" cy="497935"/>
          </a:xfrm>
          <a:prstGeom prst="wedgeRectCallout">
            <a:avLst>
              <a:gd name="adj1" fmla="val 55778"/>
              <a:gd name="adj2" fmla="val 89923"/>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Member Selectors</a:t>
            </a:r>
            <a:endParaRPr lang="en-US" b="1">
              <a:solidFill>
                <a:schemeClr val="tx1"/>
              </a:solidFill>
              <a:latin typeface="Arial Narrow" panose="020B0606020202030204" pitchFamily="34" charset="0"/>
            </a:endParaRPr>
          </a:p>
        </p:txBody>
      </p:sp>
      <p:sp>
        <p:nvSpPr>
          <p:cNvPr id="9" name="Rectangle 8">
            <a:extLst>
              <a:ext uri="{FF2B5EF4-FFF2-40B4-BE49-F238E27FC236}">
                <a16:creationId xmlns:a16="http://schemas.microsoft.com/office/drawing/2014/main" id="{22D8310B-BDD6-435F-934A-CA7AD4E0206A}"/>
              </a:ext>
            </a:extLst>
          </p:cNvPr>
          <p:cNvSpPr/>
          <p:nvPr/>
        </p:nvSpPr>
        <p:spPr>
          <a:xfrm>
            <a:off x="396412" y="3117446"/>
            <a:ext cx="1368055" cy="310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478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AFE2B16-51C3-4D79-93AC-7582C56E7787}"/>
              </a:ext>
            </a:extLst>
          </p:cNvPr>
          <p:cNvGraphicFramePr>
            <a:graphicFrameLocks noGrp="1"/>
          </p:cNvGraphicFramePr>
          <p:nvPr>
            <p:ph idx="1"/>
            <p:extLst>
              <p:ext uri="{D42A27DB-BD31-4B8C-83A1-F6EECF244321}">
                <p14:modId xmlns:p14="http://schemas.microsoft.com/office/powerpoint/2010/main" val="2214774546"/>
              </p:ext>
            </p:extLst>
          </p:nvPr>
        </p:nvGraphicFramePr>
        <p:xfrm>
          <a:off x="436880" y="726461"/>
          <a:ext cx="11337908" cy="4818379"/>
        </p:xfrm>
        <a:graphic>
          <a:graphicData uri="http://schemas.openxmlformats.org/drawingml/2006/table">
            <a:tbl>
              <a:tblPr firstRow="1" bandRow="1">
                <a:tableStyleId>{5C22544A-7EE6-4342-B048-85BDC9FD1C3A}</a:tableStyleId>
              </a:tblPr>
              <a:tblGrid>
                <a:gridCol w="1663698">
                  <a:extLst>
                    <a:ext uri="{9D8B030D-6E8A-4147-A177-3AD203B41FA5}">
                      <a16:colId xmlns:a16="http://schemas.microsoft.com/office/drawing/2014/main" val="1436043898"/>
                    </a:ext>
                  </a:extLst>
                </a:gridCol>
                <a:gridCol w="1122123">
                  <a:extLst>
                    <a:ext uri="{9D8B030D-6E8A-4147-A177-3AD203B41FA5}">
                      <a16:colId xmlns:a16="http://schemas.microsoft.com/office/drawing/2014/main" val="3215562608"/>
                    </a:ext>
                  </a:extLst>
                </a:gridCol>
                <a:gridCol w="2192571">
                  <a:extLst>
                    <a:ext uri="{9D8B030D-6E8A-4147-A177-3AD203B41FA5}">
                      <a16:colId xmlns:a16="http://schemas.microsoft.com/office/drawing/2014/main" val="1845432127"/>
                    </a:ext>
                  </a:extLst>
                </a:gridCol>
                <a:gridCol w="2209797">
                  <a:extLst>
                    <a:ext uri="{9D8B030D-6E8A-4147-A177-3AD203B41FA5}">
                      <a16:colId xmlns:a16="http://schemas.microsoft.com/office/drawing/2014/main" val="1064986163"/>
                    </a:ext>
                  </a:extLst>
                </a:gridCol>
                <a:gridCol w="4149719">
                  <a:extLst>
                    <a:ext uri="{9D8B030D-6E8A-4147-A177-3AD203B41FA5}">
                      <a16:colId xmlns:a16="http://schemas.microsoft.com/office/drawing/2014/main" val="1780983845"/>
                    </a:ext>
                  </a:extLst>
                </a:gridCol>
              </a:tblGrid>
              <a:tr h="370840">
                <a:tc>
                  <a:txBody>
                    <a:bodyPr/>
                    <a:lstStyle/>
                    <a:p>
                      <a:r>
                        <a:rPr lang="en-US" sz="1400"/>
                        <a:t>User Variable</a:t>
                      </a:r>
                    </a:p>
                  </a:txBody>
                  <a:tcPr/>
                </a:tc>
                <a:tc>
                  <a:txBody>
                    <a:bodyPr/>
                    <a:lstStyle/>
                    <a:p>
                      <a:r>
                        <a:rPr lang="en-US" sz="1400"/>
                        <a:t>Cluster</a:t>
                      </a:r>
                    </a:p>
                  </a:txBody>
                  <a:tcPr/>
                </a:tc>
                <a:tc>
                  <a:txBody>
                    <a:bodyPr/>
                    <a:lstStyle/>
                    <a:p>
                      <a:r>
                        <a:rPr lang="en-US" sz="1400"/>
                        <a:t>Object</a:t>
                      </a:r>
                    </a:p>
                  </a:txBody>
                  <a:tcPr/>
                </a:tc>
                <a:tc>
                  <a:txBody>
                    <a:bodyPr/>
                    <a:lstStyle/>
                    <a:p>
                      <a:r>
                        <a:rPr lang="en-US" sz="1400"/>
                        <a:t>Restriction</a:t>
                      </a:r>
                    </a:p>
                  </a:txBody>
                  <a:tcPr/>
                </a:tc>
                <a:tc>
                  <a:txBody>
                    <a:bodyPr/>
                    <a:lstStyle/>
                    <a:p>
                      <a:r>
                        <a:rPr lang="en-US" sz="1400"/>
                        <a:t>Description</a:t>
                      </a:r>
                    </a:p>
                  </a:txBody>
                  <a:tcPr/>
                </a:tc>
                <a:extLst>
                  <a:ext uri="{0D108BD9-81ED-4DB2-BD59-A6C34878D82A}">
                    <a16:rowId xmlns:a16="http://schemas.microsoft.com/office/drawing/2014/main" val="2838529625"/>
                  </a:ext>
                </a:extLst>
              </a:tr>
              <a:tr h="370840">
                <a:tc>
                  <a:txBody>
                    <a:bodyPr/>
                    <a:lstStyle/>
                    <a:p>
                      <a:r>
                        <a:rPr lang="en-US" sz="1600"/>
                        <a:t>Total Institution</a:t>
                      </a:r>
                    </a:p>
                  </a:txBody>
                  <a:tcPr/>
                </a:tc>
                <a:tc>
                  <a:txBody>
                    <a:bodyPr/>
                    <a:lstStyle/>
                    <a:p>
                      <a:endParaRPr lang="en-US" sz="1600"/>
                    </a:p>
                  </a:txBody>
                  <a:tcPr/>
                </a:tc>
                <a:tc>
                  <a:txBody>
                    <a:bodyPr/>
                    <a:lstStyle/>
                    <a:p>
                      <a:pPr lvl="0">
                        <a:buNone/>
                      </a:pPr>
                      <a:r>
                        <a:rPr lang="en-US" sz="1600" b="0" i="0" u="none" strike="noStrike" noProof="0">
                          <a:latin typeface="Calibri"/>
                        </a:rPr>
                        <a:t>UWSA Allocation vs Budget Report</a:t>
                      </a:r>
                      <a:endParaRPr lang="en-US" sz="1600"/>
                    </a:p>
                  </a:txBody>
                  <a:tcPr/>
                </a:tc>
                <a:tc>
                  <a:txBody>
                    <a:bodyPr/>
                    <a:lstStyle/>
                    <a:p>
                      <a:pPr lvl="0">
                        <a:buNone/>
                      </a:pPr>
                      <a:r>
                        <a:rPr lang="en-US" sz="1600" b="0" i="0" u="none" strike="noStrike" noProof="0">
                          <a:latin typeface="Calibri"/>
                        </a:rPr>
                        <a:t>Needs to be set to one of the "main" campus parents</a:t>
                      </a:r>
                      <a:endParaRPr lang="en-US" sz="1600"/>
                    </a:p>
                  </a:txBody>
                  <a:tcPr/>
                </a:tc>
                <a:tc>
                  <a:txBody>
                    <a:bodyPr/>
                    <a:lstStyle/>
                    <a:p>
                      <a:pPr lvl="0">
                        <a:buNone/>
                      </a:pPr>
                      <a:r>
                        <a:rPr lang="en-US" sz="1600" b="0" i="0" u="none" strike="noStrike" noProof="0">
                          <a:latin typeface="Calibri"/>
                        </a:rPr>
                        <a:t>Example UWMSN, UWMIL, UWRVF, etc. so the report will pull in all department IDs for both allocations and budget</a:t>
                      </a:r>
                      <a:endParaRPr lang="en-US" sz="1600"/>
                    </a:p>
                  </a:txBody>
                  <a:tcPr/>
                </a:tc>
                <a:extLst>
                  <a:ext uri="{0D108BD9-81ED-4DB2-BD59-A6C34878D82A}">
                    <a16:rowId xmlns:a16="http://schemas.microsoft.com/office/drawing/2014/main" val="3224831586"/>
                  </a:ext>
                </a:extLst>
              </a:tr>
              <a:tr h="651782">
                <a:tc>
                  <a:txBody>
                    <a:bodyPr/>
                    <a:lstStyle/>
                    <a:p>
                      <a:pPr marL="0" marR="0" lvl="0" indent="0" algn="l">
                        <a:lnSpc>
                          <a:spcPct val="100000"/>
                        </a:lnSpc>
                        <a:spcBef>
                          <a:spcPts val="0"/>
                        </a:spcBef>
                        <a:spcAft>
                          <a:spcPts val="0"/>
                        </a:spcAft>
                        <a:buNone/>
                      </a:pPr>
                      <a:r>
                        <a:rPr lang="en-US" sz="1600" b="0" i="0" u="none" strike="noStrike" noProof="0">
                          <a:latin typeface="Calibri"/>
                        </a:rPr>
                        <a:t>User Division Alloc</a:t>
                      </a:r>
                    </a:p>
                    <a:p>
                      <a:pPr lvl="0">
                        <a:buNone/>
                      </a:pPr>
                      <a:endParaRPr lang="en-US" sz="1600"/>
                    </a:p>
                  </a:txBody>
                  <a:tcPr/>
                </a:tc>
                <a:tc>
                  <a:txBody>
                    <a:bodyPr/>
                    <a:lstStyle/>
                    <a:p>
                      <a:pPr lvl="0">
                        <a:buNone/>
                      </a:pPr>
                      <a:endParaRPr lang="en-US" sz="1600"/>
                    </a:p>
                  </a:txBody>
                  <a:tcPr/>
                </a:tc>
                <a:tc>
                  <a:txBody>
                    <a:bodyPr/>
                    <a:lstStyle/>
                    <a:p>
                      <a:pPr marL="0" lvl="0" indent="0" algn="l">
                        <a:lnSpc>
                          <a:spcPct val="100000"/>
                        </a:lnSpc>
                        <a:spcBef>
                          <a:spcPts val="0"/>
                        </a:spcBef>
                        <a:spcAft>
                          <a:spcPts val="0"/>
                        </a:spcAft>
                        <a:buNone/>
                      </a:pPr>
                      <a:r>
                        <a:rPr lang="en-US" sz="1600" b="0" i="0" u="none" strike="noStrike" noProof="0">
                          <a:latin typeface="Calibri"/>
                        </a:rPr>
                        <a:t>Divisional Enter Distributions form</a:t>
                      </a:r>
                      <a:endParaRPr lang="en-US" sz="1600"/>
                    </a:p>
                  </a:txBody>
                  <a:tcPr/>
                </a:tc>
                <a:tc>
                  <a:txBody>
                    <a:bodyPr/>
                    <a:lstStyle/>
                    <a:p>
                      <a:pPr lvl="0" algn="l">
                        <a:lnSpc>
                          <a:spcPct val="100000"/>
                        </a:lnSpc>
                        <a:spcBef>
                          <a:spcPts val="0"/>
                        </a:spcBef>
                        <a:spcAft>
                          <a:spcPts val="0"/>
                        </a:spcAft>
                        <a:buNone/>
                      </a:pPr>
                      <a:r>
                        <a:rPr lang="en-US" sz="1600" b="0" i="0" u="none" strike="noStrike" noProof="0">
                          <a:latin typeface="Calibri"/>
                        </a:rPr>
                        <a:t>Currently only available to Madison</a:t>
                      </a:r>
                    </a:p>
                  </a:txBody>
                  <a:tcPr/>
                </a:tc>
                <a:tc>
                  <a:txBody>
                    <a:bodyPr/>
                    <a:lstStyle/>
                    <a:p>
                      <a:pPr lvl="0">
                        <a:buNone/>
                      </a:pPr>
                      <a:r>
                        <a:rPr lang="en-US" sz="1600" b="0" i="0" u="none" strike="noStrike" noProof="0">
                          <a:latin typeface="Calibri"/>
                        </a:rPr>
                        <a:t>Needs to be set to a division in the PA_Dept_Members parent</a:t>
                      </a:r>
                      <a:endParaRPr lang="en-US" sz="1600"/>
                    </a:p>
                  </a:txBody>
                  <a:tcPr/>
                </a:tc>
                <a:extLst>
                  <a:ext uri="{0D108BD9-81ED-4DB2-BD59-A6C34878D82A}">
                    <a16:rowId xmlns:a16="http://schemas.microsoft.com/office/drawing/2014/main" val="2746131216"/>
                  </a:ext>
                </a:extLst>
              </a:tr>
              <a:tr h="370840">
                <a:tc>
                  <a:txBody>
                    <a:bodyPr/>
                    <a:lstStyle/>
                    <a:p>
                      <a:r>
                        <a:rPr lang="en-US" sz="1600"/>
                        <a:t>User Institution Alloc</a:t>
                      </a:r>
                    </a:p>
                  </a:txBody>
                  <a:tcPr/>
                </a:tc>
                <a:tc>
                  <a:txBody>
                    <a:bodyPr/>
                    <a:lstStyle/>
                    <a:p>
                      <a:endParaRPr lang="en-US" sz="1600"/>
                    </a:p>
                  </a:txBody>
                  <a:tcPr/>
                </a:tc>
                <a:tc>
                  <a:txBody>
                    <a:bodyPr/>
                    <a:lstStyle/>
                    <a:p>
                      <a:pPr marL="0" marR="0" lvl="0" indent="0" algn="l">
                        <a:lnSpc>
                          <a:spcPct val="100000"/>
                        </a:lnSpc>
                        <a:spcBef>
                          <a:spcPts val="0"/>
                        </a:spcBef>
                        <a:spcAft>
                          <a:spcPts val="0"/>
                        </a:spcAft>
                        <a:buNone/>
                      </a:pPr>
                      <a:r>
                        <a:rPr lang="en-US" sz="1600" b="0" i="0" u="none" strike="noStrike" noProof="0">
                          <a:latin typeface="Calibri"/>
                        </a:rPr>
                        <a:t>Allocation List report</a:t>
                      </a:r>
                      <a:endParaRPr lang="en-US" sz="1600"/>
                    </a:p>
                    <a:p>
                      <a:pPr marL="0" marR="0" lvl="0" indent="0" algn="l">
                        <a:lnSpc>
                          <a:spcPct val="100000"/>
                        </a:lnSpc>
                        <a:spcBef>
                          <a:spcPts val="0"/>
                        </a:spcBef>
                        <a:spcAft>
                          <a:spcPts val="0"/>
                        </a:spcAft>
                        <a:buNone/>
                      </a:pPr>
                      <a:endParaRPr lang="en-US" sz="1600" b="0" i="0" u="none" strike="noStrike" noProof="0">
                        <a:latin typeface="Calibri"/>
                      </a:endParaRPr>
                    </a:p>
                    <a:p>
                      <a:pPr marL="0" marR="0" lvl="0" indent="0" algn="l">
                        <a:lnSpc>
                          <a:spcPct val="100000"/>
                        </a:lnSpc>
                        <a:spcBef>
                          <a:spcPts val="0"/>
                        </a:spcBef>
                        <a:spcAft>
                          <a:spcPts val="0"/>
                        </a:spcAft>
                        <a:buNone/>
                      </a:pPr>
                      <a:r>
                        <a:rPr lang="en-US" sz="1600" b="0" i="0" u="none" strike="noStrike" noProof="0">
                          <a:latin typeface="Calibri"/>
                        </a:rPr>
                        <a:t>UWSA Alloc by Fund-Ref report</a:t>
                      </a:r>
                      <a:endParaRPr lang="en-US" sz="1600"/>
                    </a:p>
                    <a:p>
                      <a:pPr marL="0" marR="0" lvl="0" indent="0" algn="l">
                        <a:lnSpc>
                          <a:spcPct val="100000"/>
                        </a:lnSpc>
                        <a:spcBef>
                          <a:spcPts val="0"/>
                        </a:spcBef>
                        <a:spcAft>
                          <a:spcPts val="0"/>
                        </a:spcAft>
                        <a:buClr>
                          <a:srgbClr val="000000"/>
                        </a:buClr>
                        <a:buNone/>
                      </a:pPr>
                      <a:endParaRPr lang="en-US" sz="1600" b="0" i="0" u="none" strike="noStrike" noProof="0">
                        <a:latin typeface="Calibri"/>
                      </a:endParaRPr>
                    </a:p>
                    <a:p>
                      <a:pPr marL="0" marR="0" lvl="0" indent="0" algn="l">
                        <a:lnSpc>
                          <a:spcPct val="100000"/>
                        </a:lnSpc>
                        <a:spcBef>
                          <a:spcPts val="0"/>
                        </a:spcBef>
                        <a:spcAft>
                          <a:spcPts val="0"/>
                        </a:spcAft>
                        <a:buNone/>
                      </a:pPr>
                      <a:r>
                        <a:rPr lang="en-US" sz="1600" b="0" i="0" u="none" strike="noStrike" noProof="0">
                          <a:latin typeface="Calibri"/>
                        </a:rPr>
                        <a:t>UWSA Alloc by Ref-Fund report</a:t>
                      </a:r>
                      <a:endParaRPr lang="en-US" sz="1600"/>
                    </a:p>
                  </a:txBody>
                  <a:tcPr/>
                </a:tc>
                <a:tc>
                  <a:txBody>
                    <a:bodyPr/>
                    <a:lstStyle/>
                    <a:p>
                      <a:endParaRPr lang="en-US" sz="1600"/>
                    </a:p>
                  </a:txBody>
                  <a:tcPr/>
                </a:tc>
                <a:tc>
                  <a:txBody>
                    <a:bodyPr/>
                    <a:lstStyle/>
                    <a:p>
                      <a:pPr lvl="0">
                        <a:buNone/>
                      </a:pPr>
                      <a:r>
                        <a:rPr lang="en-US" sz="1600" b="0" i="0" u="none" strike="noStrike" noProof="0">
                          <a:latin typeface="Calibri"/>
                        </a:rPr>
                        <a:t>Recommendation is to set to Tot_xxx_Input where xxx is the campus code (e.g., MSN, WTW, SUP, etc.)</a:t>
                      </a:r>
                      <a:endParaRPr lang="en-US" sz="1600"/>
                    </a:p>
                  </a:txBody>
                  <a:tcPr/>
                </a:tc>
                <a:extLst>
                  <a:ext uri="{0D108BD9-81ED-4DB2-BD59-A6C34878D82A}">
                    <a16:rowId xmlns:a16="http://schemas.microsoft.com/office/drawing/2014/main" val="2194356227"/>
                  </a:ext>
                </a:extLst>
              </a:tr>
              <a:tr h="1003299">
                <a:tc>
                  <a:txBody>
                    <a:bodyPr/>
                    <a:lstStyle/>
                    <a:p>
                      <a:r>
                        <a:rPr lang="en-US" sz="1600"/>
                        <a:t>User Institution UWSA Alloc</a:t>
                      </a:r>
                    </a:p>
                  </a:txBody>
                  <a:tcPr/>
                </a:tc>
                <a:tc>
                  <a:txBody>
                    <a:bodyPr/>
                    <a:lstStyle/>
                    <a:p>
                      <a:endParaRPr lang="en-US" sz="1600"/>
                    </a:p>
                  </a:txBody>
                  <a:tcPr/>
                </a:tc>
                <a:tc>
                  <a:txBody>
                    <a:bodyPr/>
                    <a:lstStyle/>
                    <a:p>
                      <a:pPr lvl="0">
                        <a:buNone/>
                      </a:pPr>
                      <a:r>
                        <a:rPr lang="en-US" sz="1600" b="0" i="0" u="none" strike="noStrike" noProof="0">
                          <a:latin typeface="Calibri"/>
                        </a:rPr>
                        <a:t>UWSA Enter Distributions form</a:t>
                      </a:r>
                      <a:endParaRPr lang="en-US" sz="1600"/>
                    </a:p>
                  </a:txBody>
                  <a:tcPr/>
                </a:tc>
                <a:tc>
                  <a:txBody>
                    <a:bodyPr/>
                    <a:lstStyle/>
                    <a:p>
                      <a:endParaRPr lang="en-US" sz="1600"/>
                    </a:p>
                  </a:txBody>
                  <a:tcPr/>
                </a:tc>
                <a:tc>
                  <a:txBody>
                    <a:bodyPr/>
                    <a:lstStyle/>
                    <a:p>
                      <a:pPr lvl="0">
                        <a:buNone/>
                      </a:pPr>
                      <a:r>
                        <a:rPr lang="en-US" sz="1600" b="0" i="0" u="none" strike="noStrike" noProof="0">
                          <a:latin typeface="Calibri"/>
                        </a:rPr>
                        <a:t>Recommendation is to set to Tot_xxx_Input where xxx is the campus code (e.g., MSN, WTW, SUP, etc.)</a:t>
                      </a:r>
                      <a:endParaRPr lang="en-US" sz="1600"/>
                    </a:p>
                  </a:txBody>
                  <a:tcPr/>
                </a:tc>
                <a:extLst>
                  <a:ext uri="{0D108BD9-81ED-4DB2-BD59-A6C34878D82A}">
                    <a16:rowId xmlns:a16="http://schemas.microsoft.com/office/drawing/2014/main" val="2751750573"/>
                  </a:ext>
                </a:extLst>
              </a:tr>
            </a:tbl>
          </a:graphicData>
        </a:graphic>
      </p:graphicFrame>
      <p:sp>
        <p:nvSpPr>
          <p:cNvPr id="13" name="Rectangle 4">
            <a:extLst>
              <a:ext uri="{FF2B5EF4-FFF2-40B4-BE49-F238E27FC236}">
                <a16:creationId xmlns:a16="http://schemas.microsoft.com/office/drawing/2014/main" id="{F7A18C4D-47E8-40C7-BE2F-FE5F891A9B7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Setting User Variables</a:t>
            </a:r>
          </a:p>
        </p:txBody>
      </p:sp>
      <p:pic>
        <p:nvPicPr>
          <p:cNvPr id="14" name="Picture 14" descr="A picture containing icon&#10;&#10;Description automatically generated">
            <a:extLst>
              <a:ext uri="{FF2B5EF4-FFF2-40B4-BE49-F238E27FC236}">
                <a16:creationId xmlns:a16="http://schemas.microsoft.com/office/drawing/2014/main" id="{15F79EED-B0E2-4248-957A-5F3FB28427CA}"/>
              </a:ext>
            </a:extLst>
          </p:cNvPr>
          <p:cNvPicPr>
            <a:picLocks noChangeAspect="1"/>
          </p:cNvPicPr>
          <p:nvPr/>
        </p:nvPicPr>
        <p:blipFill>
          <a:blip r:embed="rId2"/>
          <a:stretch>
            <a:fillRect/>
          </a:stretch>
        </p:blipFill>
        <p:spPr>
          <a:xfrm>
            <a:off x="2144752" y="1145222"/>
            <a:ext cx="664261" cy="610722"/>
          </a:xfrm>
          <a:prstGeom prst="rect">
            <a:avLst/>
          </a:prstGeom>
        </p:spPr>
      </p:pic>
      <p:pic>
        <p:nvPicPr>
          <p:cNvPr id="16" name="Picture 14" descr="A picture containing icon&#10;&#10;Description automatically generated">
            <a:extLst>
              <a:ext uri="{FF2B5EF4-FFF2-40B4-BE49-F238E27FC236}">
                <a16:creationId xmlns:a16="http://schemas.microsoft.com/office/drawing/2014/main" id="{CD5FE98B-58DA-4F1D-AD12-C329D28BB9E3}"/>
              </a:ext>
            </a:extLst>
          </p:cNvPr>
          <p:cNvPicPr>
            <a:picLocks noChangeAspect="1"/>
          </p:cNvPicPr>
          <p:nvPr/>
        </p:nvPicPr>
        <p:blipFill>
          <a:blip r:embed="rId2"/>
          <a:stretch>
            <a:fillRect/>
          </a:stretch>
        </p:blipFill>
        <p:spPr>
          <a:xfrm>
            <a:off x="2155190" y="3520625"/>
            <a:ext cx="647700" cy="615315"/>
          </a:xfrm>
          <a:prstGeom prst="rect">
            <a:avLst/>
          </a:prstGeom>
        </p:spPr>
      </p:pic>
      <p:pic>
        <p:nvPicPr>
          <p:cNvPr id="17" name="Picture 14" descr="A picture containing icon&#10;&#10;Description automatically generated">
            <a:extLst>
              <a:ext uri="{FF2B5EF4-FFF2-40B4-BE49-F238E27FC236}">
                <a16:creationId xmlns:a16="http://schemas.microsoft.com/office/drawing/2014/main" id="{18397024-7445-4AC1-AC40-0C0CC3B953F9}"/>
              </a:ext>
            </a:extLst>
          </p:cNvPr>
          <p:cNvPicPr>
            <a:picLocks noChangeAspect="1"/>
          </p:cNvPicPr>
          <p:nvPr/>
        </p:nvPicPr>
        <p:blipFill>
          <a:blip r:embed="rId2"/>
          <a:stretch>
            <a:fillRect/>
          </a:stretch>
        </p:blipFill>
        <p:spPr>
          <a:xfrm>
            <a:off x="2144752" y="4640427"/>
            <a:ext cx="647700" cy="615315"/>
          </a:xfrm>
          <a:prstGeom prst="rect">
            <a:avLst/>
          </a:prstGeom>
        </p:spPr>
      </p:pic>
      <p:pic>
        <p:nvPicPr>
          <p:cNvPr id="3" name="Picture 2">
            <a:extLst>
              <a:ext uri="{FF2B5EF4-FFF2-40B4-BE49-F238E27FC236}">
                <a16:creationId xmlns:a16="http://schemas.microsoft.com/office/drawing/2014/main" id="{AA4A92C6-E97B-44F6-AAE3-E9D26E0D4BBB}"/>
              </a:ext>
            </a:extLst>
          </p:cNvPr>
          <p:cNvPicPr>
            <a:picLocks noChangeAspect="1"/>
          </p:cNvPicPr>
          <p:nvPr/>
        </p:nvPicPr>
        <p:blipFill>
          <a:blip r:embed="rId3"/>
          <a:stretch>
            <a:fillRect/>
          </a:stretch>
        </p:blipFill>
        <p:spPr>
          <a:xfrm>
            <a:off x="2134314" y="2804660"/>
            <a:ext cx="679248" cy="627685"/>
          </a:xfrm>
          <a:prstGeom prst="rect">
            <a:avLst/>
          </a:prstGeom>
        </p:spPr>
      </p:pic>
      <p:pic>
        <p:nvPicPr>
          <p:cNvPr id="8" name="Picture 7" descr="A close up of a box&#10;&#10;Description automatically generated">
            <a:extLst>
              <a:ext uri="{FF2B5EF4-FFF2-40B4-BE49-F238E27FC236}">
                <a16:creationId xmlns:a16="http://schemas.microsoft.com/office/drawing/2014/main" id="{6259B15F-41F1-4EB3-B4E8-5A91B08562BE}"/>
              </a:ext>
            </a:extLst>
          </p:cNvPr>
          <p:cNvPicPr>
            <a:picLocks noChangeAspect="1"/>
          </p:cNvPicPr>
          <p:nvPr/>
        </p:nvPicPr>
        <p:blipFill>
          <a:blip r:embed="rId3"/>
          <a:stretch>
            <a:fillRect/>
          </a:stretch>
        </p:blipFill>
        <p:spPr>
          <a:xfrm>
            <a:off x="2144750" y="1990467"/>
            <a:ext cx="658371" cy="585931"/>
          </a:xfrm>
          <a:prstGeom prst="rect">
            <a:avLst/>
          </a:prstGeom>
        </p:spPr>
      </p:pic>
    </p:spTree>
    <p:extLst>
      <p:ext uri="{BB962C8B-B14F-4D97-AF65-F5344CB8AC3E}">
        <p14:creationId xmlns:p14="http://schemas.microsoft.com/office/powerpoint/2010/main" val="3915829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Setting User Variables</a:t>
            </a:r>
          </a:p>
        </p:txBody>
      </p:sp>
      <p:pic>
        <p:nvPicPr>
          <p:cNvPr id="4" name="Picture 4" descr="Graphical user interface, application&#10;&#10;Description automatically generated">
            <a:extLst>
              <a:ext uri="{FF2B5EF4-FFF2-40B4-BE49-F238E27FC236}">
                <a16:creationId xmlns:a16="http://schemas.microsoft.com/office/drawing/2014/main" id="{131C336C-841C-4E41-9BF5-7D9570AB41C7}"/>
              </a:ext>
            </a:extLst>
          </p:cNvPr>
          <p:cNvPicPr>
            <a:picLocks noChangeAspect="1"/>
          </p:cNvPicPr>
          <p:nvPr/>
        </p:nvPicPr>
        <p:blipFill>
          <a:blip r:embed="rId4"/>
          <a:stretch>
            <a:fillRect/>
          </a:stretch>
        </p:blipFill>
        <p:spPr>
          <a:xfrm>
            <a:off x="3826701" y="936868"/>
            <a:ext cx="8077200" cy="2134592"/>
          </a:xfrm>
          <a:prstGeom prst="rect">
            <a:avLst/>
          </a:prstGeom>
        </p:spPr>
      </p:pic>
      <p:pic>
        <p:nvPicPr>
          <p:cNvPr id="5" name="Picture 6" descr="Graphical user interface, application, Word&#10;&#10;Description automatically generated">
            <a:extLst>
              <a:ext uri="{FF2B5EF4-FFF2-40B4-BE49-F238E27FC236}">
                <a16:creationId xmlns:a16="http://schemas.microsoft.com/office/drawing/2014/main" id="{C51387FB-1C1E-4113-BE2D-2BA6CE7D08DA}"/>
              </a:ext>
            </a:extLst>
          </p:cNvPr>
          <p:cNvPicPr>
            <a:picLocks noChangeAspect="1"/>
          </p:cNvPicPr>
          <p:nvPr/>
        </p:nvPicPr>
        <p:blipFill>
          <a:blip r:embed="rId5"/>
          <a:stretch>
            <a:fillRect/>
          </a:stretch>
        </p:blipFill>
        <p:spPr>
          <a:xfrm>
            <a:off x="3826701" y="3609047"/>
            <a:ext cx="8118953" cy="2322564"/>
          </a:xfrm>
          <a:prstGeom prst="rect">
            <a:avLst/>
          </a:prstGeom>
        </p:spPr>
      </p:pic>
      <p:sp>
        <p:nvSpPr>
          <p:cNvPr id="7" name="Rectangle 6">
            <a:extLst>
              <a:ext uri="{FF2B5EF4-FFF2-40B4-BE49-F238E27FC236}">
                <a16:creationId xmlns:a16="http://schemas.microsoft.com/office/drawing/2014/main" id="{BE628DF4-3146-4E5B-B7A0-9534B9CDC9DA}"/>
              </a:ext>
            </a:extLst>
          </p:cNvPr>
          <p:cNvSpPr/>
          <p:nvPr/>
        </p:nvSpPr>
        <p:spPr>
          <a:xfrm>
            <a:off x="3823427" y="2235759"/>
            <a:ext cx="8061678" cy="760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C46503-15DC-4DA3-8EDD-325D02696DA4}"/>
              </a:ext>
            </a:extLst>
          </p:cNvPr>
          <p:cNvSpPr/>
          <p:nvPr/>
        </p:nvSpPr>
        <p:spPr>
          <a:xfrm>
            <a:off x="5838030" y="4772280"/>
            <a:ext cx="2017869" cy="10424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9A6477E-5376-4C13-9876-F48D0D2AAB48}"/>
              </a:ext>
            </a:extLst>
          </p:cNvPr>
          <p:cNvSpPr txBox="1"/>
          <p:nvPr/>
        </p:nvSpPr>
        <p:spPr>
          <a:xfrm>
            <a:off x="637502" y="4643876"/>
            <a:ext cx="3191717" cy="1477328"/>
          </a:xfrm>
          <a:prstGeom prst="rect">
            <a:avLst/>
          </a:prstGeom>
          <a:noFill/>
        </p:spPr>
        <p:txBody>
          <a:bodyPr wrap="square" lIns="91440" tIns="45720" rIns="91440" bIns="45720" rtlCol="0" anchor="t">
            <a:spAutoFit/>
          </a:bodyPr>
          <a:lstStyle/>
          <a:p>
            <a:r>
              <a:rPr lang="en-US" i="1">
                <a:latin typeface="Arial Narrow"/>
              </a:rPr>
              <a:t>If User Variables were </a:t>
            </a:r>
            <a:r>
              <a:rPr lang="en-US" b="1" i="1">
                <a:latin typeface="Arial Narrow"/>
              </a:rPr>
              <a:t>not selected</a:t>
            </a:r>
            <a:r>
              <a:rPr lang="en-US" i="1">
                <a:latin typeface="Arial Narrow"/>
              </a:rPr>
              <a:t>, you can expect to see the </a:t>
            </a:r>
            <a:r>
              <a:rPr lang="en-US" b="1" i="1">
                <a:solidFill>
                  <a:srgbClr val="FF0000"/>
                </a:solidFill>
                <a:latin typeface="Arial Narrow"/>
              </a:rPr>
              <a:t>error warnings</a:t>
            </a:r>
            <a:r>
              <a:rPr lang="en-US" i="1">
                <a:latin typeface="Arial Narrow"/>
              </a:rPr>
              <a:t> when opening specific forms and reports as seen on the right. </a:t>
            </a:r>
          </a:p>
        </p:txBody>
      </p:sp>
      <p:pic>
        <p:nvPicPr>
          <p:cNvPr id="15" name="Graphic 14" descr="Information">
            <a:extLst>
              <a:ext uri="{FF2B5EF4-FFF2-40B4-BE49-F238E27FC236}">
                <a16:creationId xmlns:a16="http://schemas.microsoft.com/office/drawing/2014/main" id="{7CEC8D4D-BB9E-4730-AB16-3CD7AD5126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730" y="4964654"/>
            <a:ext cx="558772" cy="558772"/>
          </a:xfrm>
          <a:prstGeom prst="rect">
            <a:avLst/>
          </a:prstGeom>
        </p:spPr>
      </p:pic>
      <p:pic>
        <p:nvPicPr>
          <p:cNvPr id="2" name="Picture 5" descr="A picture containing graphical user interface, text&#10;&#10;Description automatically generated">
            <a:extLst>
              <a:ext uri="{FF2B5EF4-FFF2-40B4-BE49-F238E27FC236}">
                <a16:creationId xmlns:a16="http://schemas.microsoft.com/office/drawing/2014/main" id="{93A8C7C0-5F06-4F4F-90E5-5477F72C7116}"/>
              </a:ext>
            </a:extLst>
          </p:cNvPr>
          <p:cNvPicPr>
            <a:picLocks noChangeAspect="1"/>
          </p:cNvPicPr>
          <p:nvPr/>
        </p:nvPicPr>
        <p:blipFill rotWithShape="1">
          <a:blip r:embed="rId8"/>
          <a:srcRect l="25505" t="12826" r="47064" b="-397"/>
          <a:stretch/>
        </p:blipFill>
        <p:spPr>
          <a:xfrm>
            <a:off x="356315" y="936005"/>
            <a:ext cx="3060530" cy="2367627"/>
          </a:xfrm>
          <a:prstGeom prst="rect">
            <a:avLst/>
          </a:prstGeom>
          <a:ln>
            <a:solidFill>
              <a:schemeClr val="tx1"/>
            </a:solidFill>
          </a:ln>
        </p:spPr>
      </p:pic>
    </p:spTree>
    <p:custDataLst>
      <p:tags r:id="rId1"/>
    </p:custDataLst>
    <p:extLst>
      <p:ext uri="{BB962C8B-B14F-4D97-AF65-F5344CB8AC3E}">
        <p14:creationId xmlns:p14="http://schemas.microsoft.com/office/powerpoint/2010/main" val="119357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088840C6-AE2A-4778-93FE-D953D9936AD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Course Objectives</a:t>
            </a:r>
          </a:p>
        </p:txBody>
      </p:sp>
      <p:sp>
        <p:nvSpPr>
          <p:cNvPr id="71" name="TextBox 70">
            <a:extLst>
              <a:ext uri="{FF2B5EF4-FFF2-40B4-BE49-F238E27FC236}">
                <a16:creationId xmlns:a16="http://schemas.microsoft.com/office/drawing/2014/main" id="{0652D779-9206-41CE-A113-FB138750D552}"/>
              </a:ext>
            </a:extLst>
          </p:cNvPr>
          <p:cNvSpPr txBox="1"/>
          <p:nvPr/>
        </p:nvSpPr>
        <p:spPr>
          <a:xfrm>
            <a:off x="761999" y="745207"/>
            <a:ext cx="10659209" cy="1200329"/>
          </a:xfrm>
          <a:prstGeom prst="rect">
            <a:avLst/>
          </a:prstGeom>
        </p:spPr>
        <p:txBody>
          <a:bodyPr vert="horz" wrap="square" rtlCol="0">
            <a:spAutoFit/>
          </a:bodyPr>
          <a:lstStyle/>
          <a:p>
            <a:r>
              <a:rPr lang="en-US" sz="2400">
                <a:latin typeface="Arial Narrow" panose="020B0606020202030204" pitchFamily="34" charset="0"/>
              </a:rPr>
              <a:t>In this course you will learn how to perform Planning Allocation tasks within PlanUW</a:t>
            </a:r>
          </a:p>
          <a:p>
            <a:endParaRPr lang="en-US" sz="2400">
              <a:latin typeface="Arial Narrow" panose="020B0606020202030204" pitchFamily="34" charset="0"/>
            </a:endParaRPr>
          </a:p>
          <a:p>
            <a:pPr marL="342900" indent="-342900">
              <a:buClr>
                <a:srgbClr val="C00000"/>
              </a:buClr>
              <a:buFont typeface="Wingdings" panose="05000000000000000000" pitchFamily="2" charset="2"/>
              <a:buChar char="ü"/>
            </a:pPr>
            <a:r>
              <a:rPr lang="en-US" sz="2400">
                <a:latin typeface="Arial Narrow" panose="020B0606020202030204" pitchFamily="34" charset="0"/>
              </a:rPr>
              <a:t>After completing this class, you will have learned:</a:t>
            </a:r>
          </a:p>
        </p:txBody>
      </p:sp>
      <p:cxnSp>
        <p:nvCxnSpPr>
          <p:cNvPr id="44" name="Straight Connector 43">
            <a:extLst>
              <a:ext uri="{FF2B5EF4-FFF2-40B4-BE49-F238E27FC236}">
                <a16:creationId xmlns:a16="http://schemas.microsoft.com/office/drawing/2014/main" id="{7852027A-C8C8-4499-9D63-76D1777464AB}"/>
              </a:ext>
            </a:extLst>
          </p:cNvPr>
          <p:cNvCxnSpPr/>
          <p:nvPr/>
        </p:nvCxnSpPr>
        <p:spPr>
          <a:xfrm>
            <a:off x="2916684" y="3159891"/>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B8540A6-7CD2-4DB8-A1DD-A077834D635B}"/>
              </a:ext>
            </a:extLst>
          </p:cNvPr>
          <p:cNvSpPr txBox="1"/>
          <p:nvPr/>
        </p:nvSpPr>
        <p:spPr>
          <a:xfrm>
            <a:off x="1544718" y="2311545"/>
            <a:ext cx="2836780" cy="707886"/>
          </a:xfrm>
          <a:prstGeom prst="rect">
            <a:avLst/>
          </a:prstGeom>
        </p:spPr>
        <p:txBody>
          <a:bodyPr vert="horz" wrap="square" lIns="91440" tIns="45720" rIns="91440" bIns="45720" rtlCol="0" anchor="t">
            <a:spAutoFit/>
          </a:bodyPr>
          <a:lstStyle/>
          <a:p>
            <a:pPr algn="ctr" eaLnBrk="0" fontAlgn="base" hangingPunct="0">
              <a:spcBef>
                <a:spcPct val="20000"/>
              </a:spcBef>
              <a:spcAft>
                <a:spcPct val="0"/>
              </a:spcAft>
            </a:pPr>
            <a:r>
              <a:rPr lang="en-US" sz="2000" kern="0">
                <a:solidFill>
                  <a:srgbClr val="000000"/>
                </a:solidFill>
                <a:latin typeface="Arial Narrow"/>
                <a:ea typeface="ＭＳ Ｐゴシック"/>
              </a:rPr>
              <a:t>UWSA Allocation Process and Concepts</a:t>
            </a:r>
          </a:p>
        </p:txBody>
      </p:sp>
      <p:cxnSp>
        <p:nvCxnSpPr>
          <p:cNvPr id="32" name="Straight Connector 31">
            <a:extLst>
              <a:ext uri="{FF2B5EF4-FFF2-40B4-BE49-F238E27FC236}">
                <a16:creationId xmlns:a16="http://schemas.microsoft.com/office/drawing/2014/main" id="{450A7657-263C-4147-871B-4B1CC14BD322}"/>
              </a:ext>
            </a:extLst>
          </p:cNvPr>
          <p:cNvCxnSpPr/>
          <p:nvPr/>
        </p:nvCxnSpPr>
        <p:spPr>
          <a:xfrm>
            <a:off x="5774927" y="3142542"/>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AE4F62C-A175-4DA7-8974-4354C7C6F5ED}"/>
              </a:ext>
            </a:extLst>
          </p:cNvPr>
          <p:cNvSpPr txBox="1"/>
          <p:nvPr/>
        </p:nvSpPr>
        <p:spPr>
          <a:xfrm>
            <a:off x="4598635" y="2373100"/>
            <a:ext cx="2394010" cy="707886"/>
          </a:xfrm>
          <a:prstGeom prst="rect">
            <a:avLst/>
          </a:prstGeom>
        </p:spPr>
        <p:txBody>
          <a:bodyPr vert="horz" wrap="square" lIns="91440" tIns="45720" rIns="91440" bIns="45720" rtlCol="0" anchor="t">
            <a:spAutoFit/>
          </a:bodyPr>
          <a:lstStyle/>
          <a:p>
            <a:pPr algn="ctr" eaLnBrk="0" fontAlgn="base" hangingPunct="0">
              <a:spcBef>
                <a:spcPct val="20000"/>
              </a:spcBef>
              <a:spcAft>
                <a:spcPct val="0"/>
              </a:spcAft>
            </a:pPr>
            <a:r>
              <a:rPr lang="en-US" sz="2000" kern="0">
                <a:solidFill>
                  <a:srgbClr val="000000"/>
                </a:solidFill>
                <a:latin typeface="Arial Narrow"/>
                <a:ea typeface="ＭＳ Ｐゴシック"/>
              </a:rPr>
              <a:t>How to Report on Allocations from UWSA </a:t>
            </a:r>
            <a:endParaRPr lang="en-US" sz="2000" b="0" i="0" strike="noStrike" kern="0" cap="none" spc="0" normalizeH="0" baseline="0" noProof="0">
              <a:ln>
                <a:noFill/>
              </a:ln>
              <a:solidFill>
                <a:srgbClr val="000000"/>
              </a:solidFill>
              <a:effectLst/>
              <a:uLnTx/>
              <a:uFillTx/>
              <a:latin typeface="Arial Narrow"/>
              <a:ea typeface="ＭＳ Ｐゴシック" pitchFamily="-106" charset="-128"/>
            </a:endParaRPr>
          </a:p>
        </p:txBody>
      </p:sp>
      <p:cxnSp>
        <p:nvCxnSpPr>
          <p:cNvPr id="36" name="Straight Connector 35">
            <a:extLst>
              <a:ext uri="{FF2B5EF4-FFF2-40B4-BE49-F238E27FC236}">
                <a16:creationId xmlns:a16="http://schemas.microsoft.com/office/drawing/2014/main" id="{AA602A3C-2ECF-49D0-AE8C-0CE1298E73A5}"/>
              </a:ext>
            </a:extLst>
          </p:cNvPr>
          <p:cNvCxnSpPr/>
          <p:nvPr/>
        </p:nvCxnSpPr>
        <p:spPr>
          <a:xfrm>
            <a:off x="8724901" y="3159891"/>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6F36CCA-8F09-403E-9436-A6AC60906D82}"/>
              </a:ext>
            </a:extLst>
          </p:cNvPr>
          <p:cNvSpPr txBox="1"/>
          <p:nvPr/>
        </p:nvSpPr>
        <p:spPr>
          <a:xfrm>
            <a:off x="7306514" y="2367573"/>
            <a:ext cx="2836774" cy="707886"/>
          </a:xfrm>
          <a:prstGeom prst="rect">
            <a:avLst/>
          </a:prstGeom>
        </p:spPr>
        <p:txBody>
          <a:bodyPr vert="horz" wrap="square" lIns="91440" tIns="45720" rIns="91440" bIns="45720" rtlCol="0" anchor="t">
            <a:spAutoFit/>
          </a:bodyPr>
          <a:lstStyle/>
          <a:p>
            <a:pPr algn="ctr" eaLnBrk="0" fontAlgn="base" hangingPunct="0">
              <a:spcBef>
                <a:spcPct val="20000"/>
              </a:spcBef>
              <a:spcAft>
                <a:spcPct val="0"/>
              </a:spcAft>
            </a:pPr>
            <a:r>
              <a:rPr lang="en-US" sz="2000" kern="0">
                <a:solidFill>
                  <a:srgbClr val="000000"/>
                </a:solidFill>
                <a:latin typeface="Arial Narrow"/>
                <a:ea typeface="ＭＳ Ｐゴシック"/>
              </a:rPr>
              <a:t>How to Create and Report on Campus Allocations</a:t>
            </a:r>
            <a:endParaRPr lang="en-US" sz="2000" kern="0">
              <a:ea typeface="ＭＳ Ｐゴシック"/>
              <a:cs typeface="+mn-lt"/>
            </a:endParaRPr>
          </a:p>
        </p:txBody>
      </p:sp>
      <p:pic>
        <p:nvPicPr>
          <p:cNvPr id="15" name="Graphic 14" descr="Monthly calendar">
            <a:extLst>
              <a:ext uri="{FF2B5EF4-FFF2-40B4-BE49-F238E27FC236}">
                <a16:creationId xmlns:a16="http://schemas.microsoft.com/office/drawing/2014/main" id="{8E6D6A43-B36F-4528-84C8-6AB5414162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59484" y="4307253"/>
            <a:ext cx="914400" cy="914400"/>
          </a:xfrm>
          <a:prstGeom prst="rect">
            <a:avLst/>
          </a:prstGeom>
          <a:effectLst>
            <a:outerShdw blurRad="50800" dist="38100" dir="2700000" algn="tl" rotWithShape="0">
              <a:prstClr val="black">
                <a:alpha val="40000"/>
              </a:prstClr>
            </a:outerShdw>
          </a:effectLst>
        </p:spPr>
      </p:pic>
      <p:pic>
        <p:nvPicPr>
          <p:cNvPr id="16" name="Graphic 15" descr="Calculator">
            <a:extLst>
              <a:ext uri="{FF2B5EF4-FFF2-40B4-BE49-F238E27FC236}">
                <a16:creationId xmlns:a16="http://schemas.microsoft.com/office/drawing/2014/main" id="{D86AE131-AF87-4816-8402-198E8475B5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67701" y="4230490"/>
            <a:ext cx="914400" cy="914400"/>
          </a:xfrm>
          <a:prstGeom prst="rect">
            <a:avLst/>
          </a:prstGeom>
          <a:effectLst>
            <a:outerShdw blurRad="50800" dist="38100" dir="2700000" algn="tl" rotWithShape="0">
              <a:prstClr val="black">
                <a:alpha val="40000"/>
              </a:prstClr>
            </a:outerShdw>
          </a:effectLst>
        </p:spPr>
      </p:pic>
      <p:pic>
        <p:nvPicPr>
          <p:cNvPr id="17" name="Graphic 16" descr="Hierarchy">
            <a:extLst>
              <a:ext uri="{FF2B5EF4-FFF2-40B4-BE49-F238E27FC236}">
                <a16:creationId xmlns:a16="http://schemas.microsoft.com/office/drawing/2014/main" id="{CDC481DB-0B58-400B-BF53-65AB702FE7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17727" y="4230490"/>
            <a:ext cx="914400" cy="914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3955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3967" y="990600"/>
            <a:ext cx="3643091" cy="1200329"/>
          </a:xfrm>
          <a:prstGeom prst="rect">
            <a:avLst/>
          </a:prstGeom>
          <a:noFill/>
        </p:spPr>
        <p:txBody>
          <a:bodyPr wrap="square" rtlCol="0">
            <a:spAutoFit/>
          </a:bodyPr>
          <a:lstStyle/>
          <a:p>
            <a:r>
              <a:rPr lang="en-US">
                <a:latin typeface="Arial Narrow" panose="020B0606020202030204" pitchFamily="34" charset="0"/>
              </a:rPr>
              <a:t>Members can be selected in two ways from the Member Selection window:</a:t>
            </a:r>
          </a:p>
          <a:p>
            <a:pPr marL="285750" indent="-285750">
              <a:buClr>
                <a:srgbClr val="920000"/>
              </a:buClr>
              <a:buFont typeface="Arial" panose="020B0604020202020204" pitchFamily="34" charset="0"/>
              <a:buChar char="•"/>
            </a:pPr>
            <a:r>
              <a:rPr lang="en-US" b="1">
                <a:latin typeface="Arial Narrow" panose="020B0606020202030204" pitchFamily="34" charset="0"/>
              </a:rPr>
              <a:t>Search Bar</a:t>
            </a:r>
          </a:p>
          <a:p>
            <a:pPr marL="285750" indent="-285750">
              <a:buClr>
                <a:srgbClr val="920000"/>
              </a:buClr>
              <a:buFont typeface="Arial" panose="020B0604020202020204" pitchFamily="34" charset="0"/>
              <a:buChar char="•"/>
            </a:pPr>
            <a:r>
              <a:rPr lang="en-US" b="1">
                <a:latin typeface="Arial Narrow" panose="020B0606020202030204" pitchFamily="34" charset="0"/>
              </a:rPr>
              <a:t>Hierarchy</a:t>
            </a:r>
            <a:r>
              <a:rPr lang="en-US">
                <a:latin typeface="Arial Narrow" panose="020B0606020202030204" pitchFamily="34" charset="0"/>
              </a:rPr>
              <a:t>  </a:t>
            </a:r>
          </a:p>
        </p:txBody>
      </p:sp>
      <p:sp>
        <p:nvSpPr>
          <p:cNvPr id="13" name="Rectangle 4">
            <a:extLst>
              <a:ext uri="{FF2B5EF4-FFF2-40B4-BE49-F238E27FC236}">
                <a16:creationId xmlns:a16="http://schemas.microsoft.com/office/drawing/2014/main" id="{9F5C7D10-0F15-4B6D-B219-70B18552AD7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Selecting Members</a:t>
            </a:r>
          </a:p>
        </p:txBody>
      </p:sp>
      <p:sp>
        <p:nvSpPr>
          <p:cNvPr id="16" name="TextBox 15">
            <a:extLst>
              <a:ext uri="{FF2B5EF4-FFF2-40B4-BE49-F238E27FC236}">
                <a16:creationId xmlns:a16="http://schemas.microsoft.com/office/drawing/2014/main" id="{A010C213-7BEA-4847-B6D6-A97BB17FEAE4}"/>
              </a:ext>
            </a:extLst>
          </p:cNvPr>
          <p:cNvSpPr txBox="1"/>
          <p:nvPr/>
        </p:nvSpPr>
        <p:spPr>
          <a:xfrm>
            <a:off x="423327" y="2417881"/>
            <a:ext cx="3436735" cy="2277547"/>
          </a:xfrm>
          <a:prstGeom prst="rect">
            <a:avLst/>
          </a:prstGeom>
          <a:noFill/>
        </p:spPr>
        <p:txBody>
          <a:bodyPr wrap="square" rtlCol="0">
            <a:spAutoFit/>
          </a:bodyPr>
          <a:lstStyle/>
          <a:p>
            <a:r>
              <a:rPr lang="en-US">
                <a:latin typeface="Arial Narrow" panose="020B0606020202030204" pitchFamily="34" charset="0"/>
              </a:rPr>
              <a:t>When selecting members through a Hierarchy, drill into a member by clicking</a:t>
            </a:r>
            <a:endParaRPr lang="en-US" b="1">
              <a:latin typeface="Arial Narrow" panose="020B0606020202030204" pitchFamily="34" charset="0"/>
            </a:endParaRPr>
          </a:p>
          <a:p>
            <a:endParaRPr lang="en-US" sz="800">
              <a:latin typeface="Arial Narrow" panose="020B0606020202030204" pitchFamily="34" charset="0"/>
            </a:endParaRPr>
          </a:p>
          <a:p>
            <a:endParaRPr lang="en-US" sz="800">
              <a:latin typeface="Arial Narrow" panose="020B0606020202030204" pitchFamily="34" charset="0"/>
            </a:endParaRPr>
          </a:p>
          <a:p>
            <a:r>
              <a:rPr lang="en-US">
                <a:latin typeface="Arial Narrow" panose="020B0606020202030204" pitchFamily="34" charset="0"/>
              </a:rPr>
              <a:t>To select a member, click on the member.</a:t>
            </a:r>
            <a:r>
              <a:rPr lang="en-US" b="1">
                <a:latin typeface="Arial Narrow" panose="020B0606020202030204" pitchFamily="34" charset="0"/>
              </a:rPr>
              <a:t> </a:t>
            </a:r>
          </a:p>
          <a:p>
            <a:pPr marL="285750" indent="-285750">
              <a:buFont typeface="Arial" panose="020B0604020202020204" pitchFamily="34" charset="0"/>
              <a:buChar char="•"/>
            </a:pPr>
            <a:r>
              <a:rPr lang="en-US">
                <a:latin typeface="Arial Narrow" panose="020B0606020202030204" pitchFamily="34" charset="0"/>
              </a:rPr>
              <a:t>Note that you are only able to select one member at a time</a:t>
            </a:r>
          </a:p>
        </p:txBody>
      </p:sp>
      <p:pic>
        <p:nvPicPr>
          <p:cNvPr id="3" name="Picture 2">
            <a:extLst>
              <a:ext uri="{FF2B5EF4-FFF2-40B4-BE49-F238E27FC236}">
                <a16:creationId xmlns:a16="http://schemas.microsoft.com/office/drawing/2014/main" id="{866A0276-58CE-499C-830E-398150CE1577}"/>
              </a:ext>
            </a:extLst>
          </p:cNvPr>
          <p:cNvPicPr>
            <a:picLocks noChangeAspect="1"/>
          </p:cNvPicPr>
          <p:nvPr/>
        </p:nvPicPr>
        <p:blipFill>
          <a:blip r:embed="rId4"/>
          <a:stretch>
            <a:fillRect/>
          </a:stretch>
        </p:blipFill>
        <p:spPr>
          <a:xfrm>
            <a:off x="1234978" y="3081487"/>
            <a:ext cx="285750" cy="28575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803FC11-482A-41AA-92E5-4F38EAECC3FB}"/>
              </a:ext>
            </a:extLst>
          </p:cNvPr>
          <p:cNvPicPr>
            <a:picLocks noChangeAspect="1"/>
          </p:cNvPicPr>
          <p:nvPr/>
        </p:nvPicPr>
        <p:blipFill>
          <a:blip r:embed="rId5"/>
          <a:stretch>
            <a:fillRect/>
          </a:stretch>
        </p:blipFill>
        <p:spPr>
          <a:xfrm>
            <a:off x="4225548" y="990600"/>
            <a:ext cx="7604154" cy="4612239"/>
          </a:xfrm>
          <a:prstGeom prst="rect">
            <a:avLst/>
          </a:prstGeom>
          <a:ln>
            <a:solidFill>
              <a:schemeClr val="tx1"/>
            </a:solidFill>
          </a:ln>
          <a:effectLst>
            <a:outerShdw blurRad="50800" dist="38100" dir="2700000" algn="tl" rotWithShape="0">
              <a:prstClr val="black">
                <a:alpha val="40000"/>
              </a:prstClr>
            </a:outerShdw>
          </a:effectLst>
        </p:spPr>
      </p:pic>
      <p:sp>
        <p:nvSpPr>
          <p:cNvPr id="11" name="Speech Bubble: Rectangle 10"/>
          <p:cNvSpPr/>
          <p:nvPr/>
        </p:nvSpPr>
        <p:spPr>
          <a:xfrm>
            <a:off x="5515427" y="1524532"/>
            <a:ext cx="1327995" cy="307283"/>
          </a:xfrm>
          <a:prstGeom prst="wedgeRectCallout">
            <a:avLst>
              <a:gd name="adj1" fmla="val -65316"/>
              <a:gd name="adj2" fmla="val 99882"/>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Search Bar</a:t>
            </a:r>
            <a:endParaRPr lang="en-US" b="1">
              <a:solidFill>
                <a:schemeClr val="tx1"/>
              </a:solidFill>
              <a:latin typeface="Arial Narrow" panose="020B0606020202030204" pitchFamily="34" charset="0"/>
            </a:endParaRPr>
          </a:p>
        </p:txBody>
      </p:sp>
      <p:sp>
        <p:nvSpPr>
          <p:cNvPr id="12" name="Speech Bubble: Rectangle 11"/>
          <p:cNvSpPr/>
          <p:nvPr/>
        </p:nvSpPr>
        <p:spPr>
          <a:xfrm>
            <a:off x="5076264" y="3376262"/>
            <a:ext cx="1103161" cy="307283"/>
          </a:xfrm>
          <a:prstGeom prst="wedgeRectCallout">
            <a:avLst>
              <a:gd name="adj1" fmla="val 72058"/>
              <a:gd name="adj2" fmla="val -191035"/>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Hierarchy</a:t>
            </a:r>
            <a:endParaRPr lang="en-US" b="1">
              <a:solidFill>
                <a:schemeClr val="tx1"/>
              </a:solidFill>
              <a:latin typeface="Arial Narrow" panose="020B0606020202030204" pitchFamily="34" charset="0"/>
            </a:endParaRPr>
          </a:p>
        </p:txBody>
      </p:sp>
      <p:sp>
        <p:nvSpPr>
          <p:cNvPr id="21" name="Rectangle 20">
            <a:extLst>
              <a:ext uri="{FF2B5EF4-FFF2-40B4-BE49-F238E27FC236}">
                <a16:creationId xmlns:a16="http://schemas.microsoft.com/office/drawing/2014/main" id="{93864BD1-0300-402E-B6E7-9D746449589B}"/>
              </a:ext>
            </a:extLst>
          </p:cNvPr>
          <p:cNvSpPr/>
          <p:nvPr/>
        </p:nvSpPr>
        <p:spPr>
          <a:xfrm>
            <a:off x="6788164" y="2348704"/>
            <a:ext cx="1798787" cy="22050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peech Bubble: Rectangle 21">
            <a:extLst>
              <a:ext uri="{FF2B5EF4-FFF2-40B4-BE49-F238E27FC236}">
                <a16:creationId xmlns:a16="http://schemas.microsoft.com/office/drawing/2014/main" id="{140F5F9B-E3FE-4E1F-A28B-233D6AB8FAB2}"/>
              </a:ext>
            </a:extLst>
          </p:cNvPr>
          <p:cNvSpPr/>
          <p:nvPr/>
        </p:nvSpPr>
        <p:spPr>
          <a:xfrm>
            <a:off x="6961912" y="1756734"/>
            <a:ext cx="1103161" cy="307283"/>
          </a:xfrm>
          <a:prstGeom prst="wedgeRectCallout">
            <a:avLst>
              <a:gd name="adj1" fmla="val -51382"/>
              <a:gd name="adj2" fmla="val 136845"/>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Select</a:t>
            </a:r>
            <a:endParaRPr lang="en-US" b="1">
              <a:solidFill>
                <a:schemeClr val="tx1"/>
              </a:solidFill>
              <a:latin typeface="Arial Narrow" panose="020B0606020202030204" pitchFamily="34" charset="0"/>
            </a:endParaRPr>
          </a:p>
        </p:txBody>
      </p:sp>
      <p:sp>
        <p:nvSpPr>
          <p:cNvPr id="23" name="Rectangle 22">
            <a:extLst>
              <a:ext uri="{FF2B5EF4-FFF2-40B4-BE49-F238E27FC236}">
                <a16:creationId xmlns:a16="http://schemas.microsoft.com/office/drawing/2014/main" id="{A143DE98-4E71-4F36-9CF7-30AFB285B9CB}"/>
              </a:ext>
            </a:extLst>
          </p:cNvPr>
          <p:cNvSpPr/>
          <p:nvPr/>
        </p:nvSpPr>
        <p:spPr>
          <a:xfrm>
            <a:off x="6449107" y="2569212"/>
            <a:ext cx="220568" cy="3072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818FFED-0A78-46BE-9D6C-B9DC5B3DE425}"/>
              </a:ext>
            </a:extLst>
          </p:cNvPr>
          <p:cNvSpPr txBox="1"/>
          <p:nvPr/>
        </p:nvSpPr>
        <p:spPr>
          <a:xfrm>
            <a:off x="888023" y="4696068"/>
            <a:ext cx="3118649" cy="1200329"/>
          </a:xfrm>
          <a:prstGeom prst="rect">
            <a:avLst/>
          </a:prstGeom>
          <a:noFill/>
        </p:spPr>
        <p:txBody>
          <a:bodyPr wrap="square" rtlCol="0">
            <a:spAutoFit/>
          </a:bodyPr>
          <a:lstStyle/>
          <a:p>
            <a:r>
              <a:rPr lang="en-US" i="1">
                <a:latin typeface="Arial Narrow" panose="020B0606020202030204" pitchFamily="34" charset="0"/>
              </a:rPr>
              <a:t>If the member selected does not appear on the User Variables selected, the next slide will explain the next steps.</a:t>
            </a:r>
          </a:p>
        </p:txBody>
      </p:sp>
      <p:pic>
        <p:nvPicPr>
          <p:cNvPr id="19" name="Graphic 18" descr="Information">
            <a:extLst>
              <a:ext uri="{FF2B5EF4-FFF2-40B4-BE49-F238E27FC236}">
                <a16:creationId xmlns:a16="http://schemas.microsoft.com/office/drawing/2014/main" id="{6AC4E062-C1E4-432E-B4CF-B1875EAC31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251" y="5016846"/>
            <a:ext cx="558772" cy="558772"/>
          </a:xfrm>
          <a:prstGeom prst="rect">
            <a:avLst/>
          </a:prstGeom>
        </p:spPr>
      </p:pic>
    </p:spTree>
    <p:custDataLst>
      <p:tags r:id="rId1"/>
    </p:custDataLst>
    <p:extLst>
      <p:ext uri="{BB962C8B-B14F-4D97-AF65-F5344CB8AC3E}">
        <p14:creationId xmlns:p14="http://schemas.microsoft.com/office/powerpoint/2010/main" val="2109951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9F5C7D10-0F15-4B6D-B219-70B18552AD7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Selecting Members - Before Continuing </a:t>
            </a:r>
          </a:p>
        </p:txBody>
      </p:sp>
      <p:sp>
        <p:nvSpPr>
          <p:cNvPr id="18" name="TextBox 17">
            <a:extLst>
              <a:ext uri="{FF2B5EF4-FFF2-40B4-BE49-F238E27FC236}">
                <a16:creationId xmlns:a16="http://schemas.microsoft.com/office/drawing/2014/main" id="{D9971189-F2C8-4374-8304-53A7AAC72748}"/>
              </a:ext>
            </a:extLst>
          </p:cNvPr>
          <p:cNvSpPr txBox="1"/>
          <p:nvPr/>
        </p:nvSpPr>
        <p:spPr>
          <a:xfrm>
            <a:off x="6840319" y="1082962"/>
            <a:ext cx="4828756" cy="2862322"/>
          </a:xfrm>
          <a:prstGeom prst="rect">
            <a:avLst/>
          </a:prstGeom>
          <a:noFill/>
        </p:spPr>
        <p:txBody>
          <a:bodyPr wrap="square" rtlCol="0">
            <a:spAutoFit/>
          </a:bodyPr>
          <a:lstStyle/>
          <a:p>
            <a:r>
              <a:rPr lang="en-US" sz="2000">
                <a:latin typeface="Arial Narrow" panose="020B0606020202030204" pitchFamily="34" charset="0"/>
              </a:rPr>
              <a:t>If you are not able to select a specific member, </a:t>
            </a:r>
            <a:r>
              <a:rPr lang="en-US" sz="2000" i="1">
                <a:latin typeface="Arial Narrow" panose="020B0606020202030204" pitchFamily="34" charset="0"/>
              </a:rPr>
              <a:t>in this example “CHANCELLOR – Chancellor’s Office”</a:t>
            </a:r>
            <a:r>
              <a:rPr lang="en-US" sz="2000">
                <a:latin typeface="Arial Narrow" panose="020B0606020202030204" pitchFamily="34" charset="0"/>
              </a:rPr>
              <a:t>, PlanUW lets you click the member, the blue check box confirms the selection, and then they can click OK. However, the selection does not actually get set as the “User Institution”. </a:t>
            </a:r>
          </a:p>
          <a:p>
            <a:endParaRPr lang="en-US" sz="2000">
              <a:latin typeface="Arial Narrow" panose="020B0606020202030204" pitchFamily="34" charset="0"/>
            </a:endParaRPr>
          </a:p>
          <a:p>
            <a:r>
              <a:rPr lang="en-US" sz="2000">
                <a:latin typeface="Arial Narrow" panose="020B0606020202030204" pitchFamily="34" charset="0"/>
              </a:rPr>
              <a:t>A work around for this is to </a:t>
            </a:r>
            <a:r>
              <a:rPr lang="en-US" sz="2000" b="1">
                <a:latin typeface="Arial Narrow" panose="020B0606020202030204" pitchFamily="34" charset="0"/>
              </a:rPr>
              <a:t>type the member name directly into the box. </a:t>
            </a:r>
          </a:p>
        </p:txBody>
      </p:sp>
      <p:sp>
        <p:nvSpPr>
          <p:cNvPr id="19" name="Rectangle 18">
            <a:extLst>
              <a:ext uri="{FF2B5EF4-FFF2-40B4-BE49-F238E27FC236}">
                <a16:creationId xmlns:a16="http://schemas.microsoft.com/office/drawing/2014/main" id="{4305CA99-1E13-4C30-9406-153B0F181764}"/>
              </a:ext>
            </a:extLst>
          </p:cNvPr>
          <p:cNvSpPr/>
          <p:nvPr/>
        </p:nvSpPr>
        <p:spPr>
          <a:xfrm>
            <a:off x="830670" y="1850677"/>
            <a:ext cx="5385491" cy="22205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A9CB8BF-DB33-4FEA-8DCA-45A735E0996C}"/>
              </a:ext>
            </a:extLst>
          </p:cNvPr>
          <p:cNvPicPr>
            <a:picLocks noChangeAspect="1"/>
          </p:cNvPicPr>
          <p:nvPr/>
        </p:nvPicPr>
        <p:blipFill>
          <a:blip r:embed="rId4"/>
          <a:stretch>
            <a:fillRect/>
          </a:stretch>
        </p:blipFill>
        <p:spPr>
          <a:xfrm>
            <a:off x="522925" y="1055068"/>
            <a:ext cx="5866887" cy="3684343"/>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39AE49A-7AFD-4FFB-9950-FE5D7BD1F164}"/>
              </a:ext>
            </a:extLst>
          </p:cNvPr>
          <p:cNvPicPr>
            <a:picLocks noChangeAspect="1"/>
          </p:cNvPicPr>
          <p:nvPr/>
        </p:nvPicPr>
        <p:blipFill>
          <a:blip r:embed="rId5"/>
          <a:stretch>
            <a:fillRect/>
          </a:stretch>
        </p:blipFill>
        <p:spPr>
          <a:xfrm>
            <a:off x="522925" y="4818645"/>
            <a:ext cx="7487956" cy="1203421"/>
          </a:xfrm>
          <a:prstGeom prst="rect">
            <a:avLst/>
          </a:prstGeom>
          <a:ln>
            <a:solidFill>
              <a:schemeClr val="tx1"/>
            </a:solidFill>
          </a:ln>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id="{755A5DB2-27ED-404C-81A9-BC251A0A58D3}"/>
              </a:ext>
            </a:extLst>
          </p:cNvPr>
          <p:cNvSpPr/>
          <p:nvPr/>
        </p:nvSpPr>
        <p:spPr>
          <a:xfrm>
            <a:off x="4402647" y="2019979"/>
            <a:ext cx="1987165" cy="24559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BCB894-50F6-4155-A8CD-050A4A0800FB}"/>
              </a:ext>
            </a:extLst>
          </p:cNvPr>
          <p:cNvSpPr/>
          <p:nvPr/>
        </p:nvSpPr>
        <p:spPr>
          <a:xfrm>
            <a:off x="522926" y="5673455"/>
            <a:ext cx="4814006" cy="27893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Rectangle 25">
            <a:extLst>
              <a:ext uri="{FF2B5EF4-FFF2-40B4-BE49-F238E27FC236}">
                <a16:creationId xmlns:a16="http://schemas.microsoft.com/office/drawing/2014/main" id="{0557366A-77D7-4F72-87ED-AC47382273E8}"/>
              </a:ext>
            </a:extLst>
          </p:cNvPr>
          <p:cNvSpPr/>
          <p:nvPr/>
        </p:nvSpPr>
        <p:spPr>
          <a:xfrm>
            <a:off x="5938473" y="5023283"/>
            <a:ext cx="1913057" cy="549117"/>
          </a:xfrm>
          <a:prstGeom prst="wedgeRectCallout">
            <a:avLst>
              <a:gd name="adj1" fmla="val -80177"/>
              <a:gd name="adj2" fmla="val 61965"/>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a:solidFill>
                  <a:schemeClr val="tx1"/>
                </a:solidFill>
                <a:latin typeface="Arial Narrow" panose="020B0606020202030204" pitchFamily="34" charset="0"/>
              </a:rPr>
              <a:t>Did not update with new selection</a:t>
            </a:r>
            <a:endParaRPr lang="en-US" sz="1600" b="1">
              <a:solidFill>
                <a:schemeClr val="tx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258573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Saving User Variable Selections</a:t>
            </a:r>
          </a:p>
        </p:txBody>
      </p:sp>
      <p:pic>
        <p:nvPicPr>
          <p:cNvPr id="2" name="Picture 2" descr="A picture containing graphical user interface, text, application, email&#10;&#10;Description automatically generated">
            <a:extLst>
              <a:ext uri="{FF2B5EF4-FFF2-40B4-BE49-F238E27FC236}">
                <a16:creationId xmlns:a16="http://schemas.microsoft.com/office/drawing/2014/main" id="{82C695FB-18FB-4C2D-817E-03DF52B15CF3}"/>
              </a:ext>
            </a:extLst>
          </p:cNvPr>
          <p:cNvPicPr>
            <a:picLocks noChangeAspect="1"/>
          </p:cNvPicPr>
          <p:nvPr/>
        </p:nvPicPr>
        <p:blipFill>
          <a:blip r:embed="rId4"/>
          <a:stretch>
            <a:fillRect/>
          </a:stretch>
        </p:blipFill>
        <p:spPr>
          <a:xfrm>
            <a:off x="528034" y="1174099"/>
            <a:ext cx="11457903" cy="2985801"/>
          </a:xfrm>
          <a:prstGeom prst="rect">
            <a:avLst/>
          </a:prstGeom>
        </p:spPr>
      </p:pic>
      <p:sp>
        <p:nvSpPr>
          <p:cNvPr id="4" name="Rectangle 3">
            <a:extLst>
              <a:ext uri="{FF2B5EF4-FFF2-40B4-BE49-F238E27FC236}">
                <a16:creationId xmlns:a16="http://schemas.microsoft.com/office/drawing/2014/main" id="{BCAE4639-2080-4ECA-89FF-A3791D5B58A9}"/>
              </a:ext>
            </a:extLst>
          </p:cNvPr>
          <p:cNvSpPr/>
          <p:nvPr/>
        </p:nvSpPr>
        <p:spPr>
          <a:xfrm>
            <a:off x="11292843" y="1333106"/>
            <a:ext cx="570490" cy="29925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122F3C2-B2A7-4CF5-9E21-E2BADA668A6F}"/>
              </a:ext>
            </a:extLst>
          </p:cNvPr>
          <p:cNvSpPr/>
          <p:nvPr/>
        </p:nvSpPr>
        <p:spPr>
          <a:xfrm rot="1020000">
            <a:off x="10114401" y="1168993"/>
            <a:ext cx="1083971" cy="3112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349736-C37F-4C0B-81B3-E7680B99B419}"/>
              </a:ext>
            </a:extLst>
          </p:cNvPr>
          <p:cNvSpPr txBox="1"/>
          <p:nvPr/>
        </p:nvSpPr>
        <p:spPr>
          <a:xfrm>
            <a:off x="1134868" y="4653138"/>
            <a:ext cx="10094705" cy="923330"/>
          </a:xfrm>
          <a:prstGeom prst="rect">
            <a:avLst/>
          </a:prstGeom>
          <a:noFill/>
        </p:spPr>
        <p:txBody>
          <a:bodyPr wrap="square" lIns="91440" tIns="45720" rIns="91440" bIns="45720" rtlCol="0" anchor="t">
            <a:spAutoFit/>
          </a:bodyPr>
          <a:lstStyle/>
          <a:p>
            <a:r>
              <a:rPr lang="en-US" i="1">
                <a:latin typeface="Arial Narrow"/>
              </a:rPr>
              <a:t>Note: Please remember to save your user variable selection on the top right corner of the page to apply your selections. If user variables were not saved after clicking out, the selections will not be updated, and users will have to make the selection again. </a:t>
            </a:r>
          </a:p>
        </p:txBody>
      </p:sp>
      <p:pic>
        <p:nvPicPr>
          <p:cNvPr id="11" name="Graphic 10" descr="Information">
            <a:extLst>
              <a:ext uri="{FF2B5EF4-FFF2-40B4-BE49-F238E27FC236}">
                <a16:creationId xmlns:a16="http://schemas.microsoft.com/office/drawing/2014/main" id="{0AB1BC0D-A816-4424-8FCB-E97972E7A0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6096" y="4587550"/>
            <a:ext cx="558772" cy="558772"/>
          </a:xfrm>
          <a:prstGeom prst="rect">
            <a:avLst/>
          </a:prstGeom>
        </p:spPr>
      </p:pic>
    </p:spTree>
    <p:custDataLst>
      <p:tags r:id="rId1"/>
    </p:custDataLst>
    <p:extLst>
      <p:ext uri="{BB962C8B-B14F-4D97-AF65-F5344CB8AC3E}">
        <p14:creationId xmlns:p14="http://schemas.microsoft.com/office/powerpoint/2010/main" val="132568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User Variables – Special Notes</a:t>
            </a:r>
          </a:p>
        </p:txBody>
      </p:sp>
      <p:sp>
        <p:nvSpPr>
          <p:cNvPr id="2" name="TextBox 1">
            <a:extLst>
              <a:ext uri="{FF2B5EF4-FFF2-40B4-BE49-F238E27FC236}">
                <a16:creationId xmlns:a16="http://schemas.microsoft.com/office/drawing/2014/main" id="{B669FE37-7E8C-410A-8C29-B5222690F90F}"/>
              </a:ext>
            </a:extLst>
          </p:cNvPr>
          <p:cNvSpPr txBox="1"/>
          <p:nvPr/>
        </p:nvSpPr>
        <p:spPr>
          <a:xfrm>
            <a:off x="685800" y="914400"/>
            <a:ext cx="5477782" cy="5250668"/>
          </a:xfrm>
          <a:prstGeom prst="rect">
            <a:avLst/>
          </a:prstGeom>
        </p:spPr>
        <p:txBody>
          <a:bodyPr vert="horz" wrap="non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1600" b="1" kern="0">
                <a:solidFill>
                  <a:srgbClr val="990033"/>
                </a:solidFill>
                <a:latin typeface="Arial Narrow"/>
                <a:ea typeface="ＭＳ Ｐゴシック" pitchFamily="-106" charset="-128"/>
              </a:rPr>
              <a:t>LIST OF USAGE OF USER VARIABLES IN REPORTS AND FORMS </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1400" kern="0">
                <a:solidFill>
                  <a:srgbClr val="000000"/>
                </a:solidFill>
                <a:latin typeface="Arial Narrow"/>
                <a:ea typeface="ＭＳ Ｐゴシック" pitchFamily="-106" charset="-128"/>
              </a:rPr>
              <a:t>Total Institution</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400" kern="0">
                <a:solidFill>
                  <a:srgbClr val="000000"/>
                </a:solidFill>
                <a:latin typeface="Arial Narrow"/>
                <a:ea typeface="ＭＳ Ｐゴシック" pitchFamily="-106" charset="-128"/>
              </a:rPr>
              <a:t>UWSA Alloc vs Budget reports</a:t>
            </a:r>
          </a:p>
          <a:p>
            <a:pPr marR="0" algn="l" defTabSz="914400" rtl="0" eaLnBrk="0" fontAlgn="base" latinLnBrk="0" hangingPunct="0">
              <a:lnSpc>
                <a:spcPct val="100000"/>
              </a:lnSpc>
              <a:spcBef>
                <a:spcPct val="20000"/>
              </a:spcBef>
              <a:spcAft>
                <a:spcPct val="0"/>
              </a:spcAft>
              <a:buClrTx/>
              <a:buSzTx/>
              <a:tabLst/>
            </a:pPr>
            <a:r>
              <a:rPr lang="en-US" sz="1400" kern="0">
                <a:solidFill>
                  <a:srgbClr val="000000"/>
                </a:solidFill>
                <a:latin typeface="Arial Narrow"/>
                <a:ea typeface="ＭＳ Ｐゴシック" pitchFamily="-106" charset="-128"/>
              </a:rPr>
              <a:t>User Institution Alloc</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400" kern="0">
                <a:solidFill>
                  <a:srgbClr val="000000"/>
                </a:solidFill>
                <a:latin typeface="Arial Narrow"/>
                <a:ea typeface="ＭＳ Ｐゴシック" pitchFamily="-106" charset="-128"/>
              </a:rPr>
              <a:t>UWSA Ref/Fund and Fund/Ref reports</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400" kern="0">
                <a:solidFill>
                  <a:srgbClr val="000000"/>
                </a:solidFill>
                <a:latin typeface="Arial Narrow"/>
                <a:ea typeface="ＭＳ Ｐゴシック" pitchFamily="-106" charset="-128"/>
              </a:rPr>
              <a:t>UWSA Allocation List report</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1400" kern="0">
                <a:solidFill>
                  <a:srgbClr val="000000"/>
                </a:solidFill>
                <a:latin typeface="Arial Narrow"/>
                <a:ea typeface="ＭＳ Ｐゴシック" pitchFamily="-106" charset="-128"/>
              </a:rPr>
              <a:t>User Institution UWSA Alloc</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400" kern="0">
                <a:solidFill>
                  <a:srgbClr val="000000"/>
                </a:solidFill>
                <a:latin typeface="Arial Narrow"/>
                <a:ea typeface="ＭＳ Ｐゴシック" pitchFamily="-106" charset="-128"/>
              </a:rPr>
              <a:t>UWSA Enter Distribution form</a:t>
            </a:r>
          </a:p>
          <a:p>
            <a:pPr marR="0" algn="l" defTabSz="914400" rtl="0" eaLnBrk="0" fontAlgn="base" latinLnBrk="0" hangingPunct="0">
              <a:lnSpc>
                <a:spcPct val="100000"/>
              </a:lnSpc>
              <a:spcBef>
                <a:spcPct val="20000"/>
              </a:spcBef>
              <a:spcAft>
                <a:spcPct val="0"/>
              </a:spcAft>
              <a:buClrTx/>
              <a:buSzTx/>
              <a:tabLst/>
            </a:pPr>
            <a:r>
              <a:rPr lang="en-US" sz="1400" kern="0">
                <a:solidFill>
                  <a:srgbClr val="000000"/>
                </a:solidFill>
                <a:latin typeface="Arial Narrow"/>
                <a:ea typeface="ＭＳ Ｐゴシック" pitchFamily="-106" charset="-128"/>
              </a:rPr>
              <a:t>User Division Alloc</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400" kern="0">
                <a:solidFill>
                  <a:srgbClr val="000000"/>
                </a:solidFill>
                <a:latin typeface="Arial Narrow"/>
                <a:ea typeface="ＭＳ Ｐゴシック" pitchFamily="-106" charset="-128"/>
              </a:rPr>
              <a:t>Divisional enter distribution forms (target, non-target, revision)</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1400" kern="0">
                <a:solidFill>
                  <a:srgbClr val="000000"/>
                </a:solidFill>
                <a:latin typeface="Arial Narrow"/>
                <a:ea typeface="ＭＳ Ｐゴシック" pitchFamily="-106" charset="-128"/>
              </a:rPr>
              <a:t>No User Variable for Dept ID</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400" b="0" i="0" strike="noStrike" kern="0" cap="none" spc="0" normalizeH="0" baseline="0" noProof="0">
                <a:ln>
                  <a:noFill/>
                </a:ln>
                <a:solidFill>
                  <a:srgbClr val="000000"/>
                </a:solidFill>
                <a:effectLst/>
                <a:uLnTx/>
                <a:uFillTx/>
                <a:latin typeface="Arial Narrow"/>
                <a:ea typeface="ＭＳ Ｐゴシック" pitchFamily="-106" charset="-128"/>
              </a:rPr>
              <a:t>Campus and Division Alloc vs Budget reports – selectable in POV</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400" b="0" i="0" strike="noStrike" kern="0" cap="none" spc="0" normalizeH="0" baseline="0" noProof="0">
                <a:ln>
                  <a:noFill/>
                </a:ln>
                <a:solidFill>
                  <a:srgbClr val="000000"/>
                </a:solidFill>
                <a:effectLst/>
                <a:uLnTx/>
                <a:uFillTx/>
                <a:latin typeface="Arial Narrow"/>
                <a:ea typeface="ＭＳ Ｐゴシック" pitchFamily="-106" charset="-128"/>
              </a:rPr>
              <a:t>Campus and Division </a:t>
            </a:r>
            <a:r>
              <a:rPr lang="en-US" sz="1400" kern="0">
                <a:solidFill>
                  <a:srgbClr val="000000"/>
                </a:solidFill>
                <a:latin typeface="Arial Narrow"/>
                <a:ea typeface="ＭＳ Ｐゴシック" pitchFamily="-106" charset="-128"/>
              </a:rPr>
              <a:t>Allocation List – no Dept ID</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1400" b="0" i="0" strike="noStrike" kern="0" cap="none" spc="0" normalizeH="0" baseline="0" noProof="0">
                <a:ln>
                  <a:noFill/>
                </a:ln>
                <a:solidFill>
                  <a:srgbClr val="000000"/>
                </a:solidFill>
                <a:effectLst/>
                <a:uLnTx/>
                <a:uFillTx/>
                <a:latin typeface="Arial Narrow"/>
                <a:ea typeface="ＭＳ Ｐゴシック" pitchFamily="-106" charset="-128"/>
              </a:rPr>
              <a:t>Campus and Division Duration reports – in page</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400" kern="0">
                <a:solidFill>
                  <a:srgbClr val="000000"/>
                </a:solidFill>
                <a:latin typeface="Arial Narrow"/>
                <a:ea typeface="ＭＳ Ｐゴシック" pitchFamily="-106" charset="-128"/>
              </a:rPr>
              <a:t>Campus and Division </a:t>
            </a:r>
            <a:r>
              <a:rPr kumimoji="0" lang="en-US" sz="1400" b="0" i="0" strike="noStrike" kern="0" cap="none" spc="0" normalizeH="0" baseline="0" noProof="0">
                <a:ln>
                  <a:noFill/>
                </a:ln>
                <a:solidFill>
                  <a:srgbClr val="000000"/>
                </a:solidFill>
                <a:effectLst/>
                <a:uLnTx/>
                <a:uFillTx/>
                <a:latin typeface="Arial Narrow"/>
                <a:ea typeface="ＭＳ Ｐゴシック" pitchFamily="-106" charset="-128"/>
              </a:rPr>
              <a:t>Ref/Fund and Fund/Ref - in row</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400" kern="0">
                <a:solidFill>
                  <a:srgbClr val="000000"/>
                </a:solidFill>
                <a:latin typeface="Arial Narrow"/>
                <a:ea typeface="ＭＳ Ｐゴシック" pitchFamily="-106" charset="-128"/>
              </a:rPr>
              <a:t>Campus and Division POV reports- selectable in POV</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400" kern="0">
                <a:solidFill>
                  <a:srgbClr val="000000"/>
                </a:solidFill>
                <a:latin typeface="Arial Narrow"/>
                <a:ea typeface="ＭＳ Ｐゴシック" pitchFamily="-106" charset="-128"/>
              </a:rPr>
              <a:t>Campus enter distribution forms (target, non-target, revision)</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400" kern="0">
                <a:solidFill>
                  <a:srgbClr val="000000"/>
                </a:solidFill>
                <a:latin typeface="Arial Narrow"/>
                <a:ea typeface="ＭＳ Ｐゴシック" pitchFamily="-106" charset="-128"/>
              </a:rPr>
              <a:t>Allocation setup forms (all campus and divisional) – no Dept ID</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sz="1400" kern="0">
                <a:solidFill>
                  <a:srgbClr val="000000"/>
                </a:solidFill>
                <a:latin typeface="Arial Narrow"/>
                <a:ea typeface="ＭＳ Ｐゴシック" pitchFamily="-106" charset="-128"/>
              </a:rPr>
              <a:t>Allocation list forms (all campus and divisional) – no Dept ID</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kumimoji="0" lang="en-US" sz="1400" b="0" i="0" u="sng" strike="noStrike" kern="0" cap="none" spc="0" normalizeH="0" baseline="0" noProof="0">
              <a:ln>
                <a:noFill/>
              </a:ln>
              <a:solidFill>
                <a:srgbClr val="000000"/>
              </a:solidFill>
              <a:effectLst/>
              <a:uLnTx/>
              <a:uFillTx/>
              <a:latin typeface="Arial Narrow"/>
              <a:ea typeface="ＭＳ Ｐゴシック" pitchFamily="-106" charset="-128"/>
            </a:endParaRPr>
          </a:p>
        </p:txBody>
      </p:sp>
    </p:spTree>
    <p:custDataLst>
      <p:tags r:id="rId1"/>
    </p:custDataLst>
    <p:extLst>
      <p:ext uri="{BB962C8B-B14F-4D97-AF65-F5344CB8AC3E}">
        <p14:creationId xmlns:p14="http://schemas.microsoft.com/office/powerpoint/2010/main" val="4178299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lIns="91440" tIns="45720" rIns="91440" bIns="45720" anchor="t"/>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latin typeface="Arial Narrow"/>
              </a:rPr>
              <a:t>UWSA Planning Allocation Reports </a:t>
            </a:r>
            <a:endParaRPr lang="en-US" sz="4400">
              <a:solidFill>
                <a:srgbClr val="700000"/>
              </a:solidFill>
            </a:endParaRPr>
          </a:p>
        </p:txBody>
      </p:sp>
    </p:spTree>
    <p:custDataLst>
      <p:tags r:id="rId1"/>
    </p:custDataLst>
    <p:extLst>
      <p:ext uri="{BB962C8B-B14F-4D97-AF65-F5344CB8AC3E}">
        <p14:creationId xmlns:p14="http://schemas.microsoft.com/office/powerpoint/2010/main" val="28228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2844800" y="59865"/>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UWSA Allocation Reports</a:t>
            </a:r>
          </a:p>
        </p:txBody>
      </p:sp>
      <p:pic>
        <p:nvPicPr>
          <p:cNvPr id="3" name="Picture 2">
            <a:extLst>
              <a:ext uri="{FF2B5EF4-FFF2-40B4-BE49-F238E27FC236}">
                <a16:creationId xmlns:a16="http://schemas.microsoft.com/office/drawing/2014/main" id="{42B66C6C-D66E-4706-B554-CE400123F218}"/>
              </a:ext>
            </a:extLst>
          </p:cNvPr>
          <p:cNvPicPr>
            <a:picLocks noChangeAspect="1"/>
          </p:cNvPicPr>
          <p:nvPr/>
        </p:nvPicPr>
        <p:blipFill>
          <a:blip r:embed="rId3"/>
          <a:stretch>
            <a:fillRect/>
          </a:stretch>
        </p:blipFill>
        <p:spPr>
          <a:xfrm>
            <a:off x="429087" y="830160"/>
            <a:ext cx="1901166" cy="1453114"/>
          </a:xfrm>
          <a:prstGeom prst="rect">
            <a:avLst/>
          </a:prstGeom>
        </p:spPr>
      </p:pic>
      <p:sp>
        <p:nvSpPr>
          <p:cNvPr id="9" name="TextBox 8">
            <a:extLst>
              <a:ext uri="{FF2B5EF4-FFF2-40B4-BE49-F238E27FC236}">
                <a16:creationId xmlns:a16="http://schemas.microsoft.com/office/drawing/2014/main" id="{74B5BCB3-29FF-48FA-A9BB-2B5AD5CC79B4}"/>
              </a:ext>
            </a:extLst>
          </p:cNvPr>
          <p:cNvSpPr txBox="1"/>
          <p:nvPr/>
        </p:nvSpPr>
        <p:spPr>
          <a:xfrm>
            <a:off x="2517027" y="729893"/>
            <a:ext cx="9308516" cy="1107996"/>
          </a:xfrm>
          <a:prstGeom prst="rect">
            <a:avLst/>
          </a:prstGeom>
          <a:noFill/>
        </p:spPr>
        <p:txBody>
          <a:bodyPr wrap="square" lIns="91440" tIns="45720" rIns="91440" bIns="45720" anchor="t">
            <a:spAutoFit/>
          </a:bodyPr>
          <a:lstStyle/>
          <a:p>
            <a:r>
              <a:rPr lang="en-US" sz="1600" b="1"/>
              <a:t>What you will learn: </a:t>
            </a:r>
            <a:r>
              <a:rPr lang="en-US" sz="1600"/>
              <a:t>How to report on Budget Targets (or Allocations provided by UWSA) using the reports in the table below. Please note – These reports will be refreshed with Budget Target data from the UWSA Foundation pod on a nightly basis.</a:t>
            </a:r>
            <a:endParaRPr lang="en-US" sz="1600">
              <a:cs typeface="Calibri"/>
            </a:endParaRPr>
          </a:p>
          <a:p>
            <a:endParaRPr lang="en-US" sz="1800">
              <a:solidFill>
                <a:schemeClr val="tx1">
                  <a:lumMod val="65000"/>
                  <a:lumOff val="35000"/>
                </a:schemeClr>
              </a:solidFill>
            </a:endParaRPr>
          </a:p>
        </p:txBody>
      </p:sp>
      <p:graphicFrame>
        <p:nvGraphicFramePr>
          <p:cNvPr id="2" name="Table 3">
            <a:extLst>
              <a:ext uri="{FF2B5EF4-FFF2-40B4-BE49-F238E27FC236}">
                <a16:creationId xmlns:a16="http://schemas.microsoft.com/office/drawing/2014/main" id="{B91620CE-254B-4FC0-8239-AC2C4BB85524}"/>
              </a:ext>
            </a:extLst>
          </p:cNvPr>
          <p:cNvGraphicFramePr>
            <a:graphicFrameLocks noGrp="1"/>
          </p:cNvGraphicFramePr>
          <p:nvPr>
            <p:extLst>
              <p:ext uri="{D42A27DB-BD31-4B8C-83A1-F6EECF244321}">
                <p14:modId xmlns:p14="http://schemas.microsoft.com/office/powerpoint/2010/main" val="1241349179"/>
              </p:ext>
            </p:extLst>
          </p:nvPr>
        </p:nvGraphicFramePr>
        <p:xfrm>
          <a:off x="2517027" y="1739638"/>
          <a:ext cx="8862780" cy="4120188"/>
        </p:xfrm>
        <a:graphic>
          <a:graphicData uri="http://schemas.openxmlformats.org/drawingml/2006/table">
            <a:tbl>
              <a:tblPr firstRow="1" bandRow="1">
                <a:tableStyleId>{21E4AEA4-8DFA-4A89-87EB-49C32662AFE0}</a:tableStyleId>
              </a:tblPr>
              <a:tblGrid>
                <a:gridCol w="3999183">
                  <a:extLst>
                    <a:ext uri="{9D8B030D-6E8A-4147-A177-3AD203B41FA5}">
                      <a16:colId xmlns:a16="http://schemas.microsoft.com/office/drawing/2014/main" val="2388244842"/>
                    </a:ext>
                  </a:extLst>
                </a:gridCol>
                <a:gridCol w="4863597">
                  <a:extLst>
                    <a:ext uri="{9D8B030D-6E8A-4147-A177-3AD203B41FA5}">
                      <a16:colId xmlns:a16="http://schemas.microsoft.com/office/drawing/2014/main" val="2624806611"/>
                    </a:ext>
                  </a:extLst>
                </a:gridCol>
              </a:tblGrid>
              <a:tr h="254462">
                <a:tc>
                  <a:txBody>
                    <a:bodyPr/>
                    <a:lstStyle/>
                    <a:p>
                      <a:r>
                        <a:rPr lang="en-US"/>
                        <a:t>Report Name</a:t>
                      </a:r>
                    </a:p>
                  </a:txBody>
                  <a:tcPr/>
                </a:tc>
                <a:tc>
                  <a:txBody>
                    <a:bodyPr/>
                    <a:lstStyle/>
                    <a:p>
                      <a:r>
                        <a:rPr lang="en-US"/>
                        <a:t>Description</a:t>
                      </a:r>
                    </a:p>
                  </a:txBody>
                  <a:tcPr/>
                </a:tc>
                <a:extLst>
                  <a:ext uri="{0D108BD9-81ED-4DB2-BD59-A6C34878D82A}">
                    <a16:rowId xmlns:a16="http://schemas.microsoft.com/office/drawing/2014/main" val="1420144342"/>
                  </a:ext>
                </a:extLst>
              </a:tr>
              <a:tr h="216764">
                <a:tc>
                  <a:txBody>
                    <a:bodyPr/>
                    <a:lstStyle/>
                    <a:p>
                      <a:pPr lvl="0" algn="l">
                        <a:lnSpc>
                          <a:spcPct val="100000"/>
                        </a:lnSpc>
                        <a:spcBef>
                          <a:spcPts val="0"/>
                        </a:spcBef>
                        <a:spcAft>
                          <a:spcPts val="0"/>
                        </a:spcAft>
                        <a:buNone/>
                      </a:pPr>
                      <a:r>
                        <a:rPr lang="en-US" sz="1400" b="1" i="0" u="none" strike="noStrike" noProof="0">
                          <a:solidFill>
                            <a:schemeClr val="tx1"/>
                          </a:solidFill>
                          <a:latin typeface="Calibri"/>
                        </a:rPr>
                        <a:t>Budget vs. Budget Target (Allocation)</a:t>
                      </a:r>
                    </a:p>
                  </a:txBody>
                  <a:tcPr/>
                </a:tc>
                <a:tc>
                  <a:txBody>
                    <a:bodyPr/>
                    <a:lstStyle/>
                    <a:p>
                      <a:r>
                        <a:rPr lang="en-US" sz="1400" b="1"/>
                        <a:t>Variances by Program, FTE, Major Class (uses Total Institution variable)</a:t>
                      </a:r>
                    </a:p>
                  </a:txBody>
                  <a:tcPr/>
                </a:tc>
                <a:extLst>
                  <a:ext uri="{0D108BD9-81ED-4DB2-BD59-A6C34878D82A}">
                    <a16:rowId xmlns:a16="http://schemas.microsoft.com/office/drawing/2014/main" val="3627840853"/>
                  </a:ext>
                </a:extLst>
              </a:tr>
              <a:tr h="254462">
                <a:tc>
                  <a:txBody>
                    <a:bodyPr/>
                    <a:lstStyle/>
                    <a:p>
                      <a:pPr lvl="1">
                        <a:buNone/>
                      </a:pPr>
                      <a:r>
                        <a:rPr lang="en-US" sz="1400"/>
                        <a:t>Working</a:t>
                      </a:r>
                    </a:p>
                  </a:txBody>
                  <a:tcPr/>
                </a:tc>
                <a:tc>
                  <a:txBody>
                    <a:bodyPr/>
                    <a:lstStyle/>
                    <a:p>
                      <a:r>
                        <a:rPr lang="en-US" sz="1400"/>
                        <a:t>Working version – UWSA Allocation vs. Budget</a:t>
                      </a:r>
                    </a:p>
                  </a:txBody>
                  <a:tcPr/>
                </a:tc>
                <a:extLst>
                  <a:ext uri="{0D108BD9-81ED-4DB2-BD59-A6C34878D82A}">
                    <a16:rowId xmlns:a16="http://schemas.microsoft.com/office/drawing/2014/main" val="376154955"/>
                  </a:ext>
                </a:extLst>
              </a:tr>
              <a:tr h="254462">
                <a:tc>
                  <a:txBody>
                    <a:bodyPr/>
                    <a:lstStyle/>
                    <a:p>
                      <a:pPr lvl="1"/>
                      <a:r>
                        <a:rPr lang="en-US" sz="1400"/>
                        <a:t>Final</a:t>
                      </a:r>
                    </a:p>
                  </a:txBody>
                  <a:tcPr/>
                </a:tc>
                <a:tc>
                  <a:txBody>
                    <a:bodyPr/>
                    <a:lstStyle/>
                    <a:p>
                      <a:r>
                        <a:rPr lang="en-US" sz="1400"/>
                        <a:t>Final version – UWSA Allocation vs. Budget</a:t>
                      </a:r>
                    </a:p>
                  </a:txBody>
                  <a:tcPr/>
                </a:tc>
                <a:extLst>
                  <a:ext uri="{0D108BD9-81ED-4DB2-BD59-A6C34878D82A}">
                    <a16:rowId xmlns:a16="http://schemas.microsoft.com/office/drawing/2014/main" val="4201972186"/>
                  </a:ext>
                </a:extLst>
              </a:tr>
              <a:tr h="254462">
                <a:tc>
                  <a:txBody>
                    <a:bodyPr/>
                    <a:lstStyle/>
                    <a:p>
                      <a:pPr lvl="1"/>
                      <a:r>
                        <a:rPr lang="en-US" sz="1400"/>
                        <a:t>Revised (Only Applicable to Revised Budget)</a:t>
                      </a:r>
                    </a:p>
                  </a:txBody>
                  <a:tcPr/>
                </a:tc>
                <a:tc>
                  <a:txBody>
                    <a:bodyPr/>
                    <a:lstStyle/>
                    <a:p>
                      <a:r>
                        <a:rPr lang="en-US" sz="1400"/>
                        <a:t>Revised version – UWSA Allocation vs. Budget</a:t>
                      </a:r>
                    </a:p>
                  </a:txBody>
                  <a:tcPr/>
                </a:tc>
                <a:extLst>
                  <a:ext uri="{0D108BD9-81ED-4DB2-BD59-A6C34878D82A}">
                    <a16:rowId xmlns:a16="http://schemas.microsoft.com/office/drawing/2014/main" val="4240861360"/>
                  </a:ext>
                </a:extLst>
              </a:tr>
              <a:tr h="254462">
                <a:tc>
                  <a:txBody>
                    <a:bodyPr/>
                    <a:lstStyle/>
                    <a:p>
                      <a:pPr lvl="1"/>
                      <a:r>
                        <a:rPr lang="en-US" sz="1400"/>
                        <a:t>PDF – Any Version</a:t>
                      </a:r>
                    </a:p>
                  </a:txBody>
                  <a:tcPr/>
                </a:tc>
                <a:tc>
                  <a:txBody>
                    <a:bodyPr/>
                    <a:lstStyle/>
                    <a:p>
                      <a:r>
                        <a:rPr lang="en-US" sz="1400"/>
                        <a:t>User selectable versions</a:t>
                      </a:r>
                    </a:p>
                  </a:txBody>
                  <a:tcPr/>
                </a:tc>
                <a:extLst>
                  <a:ext uri="{0D108BD9-81ED-4DB2-BD59-A6C34878D82A}">
                    <a16:rowId xmlns:a16="http://schemas.microsoft.com/office/drawing/2014/main" val="3124422721"/>
                  </a:ext>
                </a:extLst>
              </a:tr>
              <a:tr h="216764">
                <a:tc>
                  <a:txBody>
                    <a:bodyPr/>
                    <a:lstStyle/>
                    <a:p>
                      <a:pPr lvl="0">
                        <a:buNone/>
                      </a:pPr>
                      <a:r>
                        <a:rPr lang="en-US" sz="1400" b="1" i="0" u="none" strike="noStrike" noProof="0">
                          <a:solidFill>
                            <a:schemeClr val="tx1"/>
                          </a:solidFill>
                          <a:latin typeface="Calibri"/>
                        </a:rPr>
                        <a:t>Budget Target (Allocation)</a:t>
                      </a:r>
                      <a:endParaRPr lang="en-US" sz="1400" b="1">
                        <a:solidFill>
                          <a:schemeClr val="tx1"/>
                        </a:solidFill>
                      </a:endParaRPr>
                    </a:p>
                  </a:txBody>
                  <a:tcPr/>
                </a:tc>
                <a:tc>
                  <a:txBody>
                    <a:bodyPr/>
                    <a:lstStyle/>
                    <a:p>
                      <a:pPr lvl="0">
                        <a:buNone/>
                      </a:pPr>
                      <a:r>
                        <a:rPr lang="en-US" sz="1400" b="1">
                          <a:solidFill>
                            <a:schemeClr val="tx1"/>
                          </a:solidFill>
                        </a:rPr>
                        <a:t>(uses User Institution Alloc variable)</a:t>
                      </a:r>
                    </a:p>
                  </a:txBody>
                  <a:tcPr/>
                </a:tc>
                <a:extLst>
                  <a:ext uri="{0D108BD9-81ED-4DB2-BD59-A6C34878D82A}">
                    <a16:rowId xmlns:a16="http://schemas.microsoft.com/office/drawing/2014/main" val="2282706271"/>
                  </a:ext>
                </a:extLst>
              </a:tr>
              <a:tr h="367556">
                <a:tc>
                  <a:txBody>
                    <a:bodyPr/>
                    <a:lstStyle/>
                    <a:p>
                      <a:pPr marL="457200" marR="0" lvl="1" indent="0" algn="l">
                        <a:lnSpc>
                          <a:spcPct val="100000"/>
                        </a:lnSpc>
                        <a:spcBef>
                          <a:spcPts val="0"/>
                        </a:spcBef>
                        <a:spcAft>
                          <a:spcPts val="0"/>
                        </a:spcAft>
                        <a:buClr>
                          <a:srgbClr val="000000"/>
                        </a:buClr>
                        <a:buNone/>
                      </a:pPr>
                      <a:r>
                        <a:rPr lang="en-US" sz="1400" b="0" i="0" u="none" strike="noStrike" noProof="0">
                          <a:solidFill>
                            <a:schemeClr val="tx1"/>
                          </a:solidFill>
                          <a:latin typeface="Calibri"/>
                        </a:rPr>
                        <a:t>Allocation List</a:t>
                      </a:r>
                    </a:p>
                  </a:txBody>
                  <a:tcPr/>
                </a:tc>
                <a:tc>
                  <a:txBody>
                    <a:bodyPr/>
                    <a:lstStyle/>
                    <a:p>
                      <a:r>
                        <a:rPr lang="en-US" sz="1400"/>
                        <a:t>List of UWSA allocations with key characteristics</a:t>
                      </a:r>
                    </a:p>
                  </a:txBody>
                  <a:tcPr/>
                </a:tc>
                <a:extLst>
                  <a:ext uri="{0D108BD9-81ED-4DB2-BD59-A6C34878D82A}">
                    <a16:rowId xmlns:a16="http://schemas.microsoft.com/office/drawing/2014/main" val="3161519580"/>
                  </a:ext>
                </a:extLst>
              </a:tr>
              <a:tr h="367556">
                <a:tc>
                  <a:txBody>
                    <a:bodyPr/>
                    <a:lstStyle/>
                    <a:p>
                      <a:pPr marL="457200" marR="0" lvl="1" indent="0" algn="l">
                        <a:lnSpc>
                          <a:spcPct val="100000"/>
                        </a:lnSpc>
                        <a:spcBef>
                          <a:spcPts val="0"/>
                        </a:spcBef>
                        <a:spcAft>
                          <a:spcPts val="0"/>
                        </a:spcAft>
                        <a:buClr>
                          <a:srgbClr val="000000"/>
                        </a:buClr>
                        <a:buNone/>
                      </a:pPr>
                      <a:r>
                        <a:rPr lang="en-US" sz="1400" b="0" i="0" u="none" strike="noStrike" noProof="0">
                          <a:solidFill>
                            <a:schemeClr val="tx1"/>
                          </a:solidFill>
                          <a:latin typeface="Calibri"/>
                        </a:rPr>
                        <a:t>Allocation by Fund / Ref</a:t>
                      </a:r>
                      <a:endParaRPr lang="en-US" sz="1400" b="0" i="0" u="none" strike="noStrike" noProof="0">
                        <a:solidFill>
                          <a:schemeClr val="tx1"/>
                        </a:solidFill>
                      </a:endParaRPr>
                    </a:p>
                  </a:txBody>
                  <a:tcPr/>
                </a:tc>
                <a:tc>
                  <a:txBody>
                    <a:bodyPr/>
                    <a:lstStyle/>
                    <a:p>
                      <a:pPr lvl="0">
                        <a:buNone/>
                      </a:pPr>
                      <a:r>
                        <a:rPr lang="en-US" sz="1400"/>
                        <a:t>Allocations with Fund on the page and Allocation Ref on the row</a:t>
                      </a:r>
                    </a:p>
                  </a:txBody>
                  <a:tcPr/>
                </a:tc>
                <a:extLst>
                  <a:ext uri="{0D108BD9-81ED-4DB2-BD59-A6C34878D82A}">
                    <a16:rowId xmlns:a16="http://schemas.microsoft.com/office/drawing/2014/main" val="892272875"/>
                  </a:ext>
                </a:extLst>
              </a:tr>
              <a:tr h="367556">
                <a:tc>
                  <a:txBody>
                    <a:bodyPr/>
                    <a:lstStyle/>
                    <a:p>
                      <a:pPr marL="457200" marR="0" lvl="1" indent="0" algn="l">
                        <a:lnSpc>
                          <a:spcPct val="100000"/>
                        </a:lnSpc>
                        <a:spcBef>
                          <a:spcPts val="0"/>
                        </a:spcBef>
                        <a:spcAft>
                          <a:spcPts val="0"/>
                        </a:spcAft>
                        <a:buClr>
                          <a:srgbClr val="000000"/>
                        </a:buClr>
                        <a:buNone/>
                      </a:pPr>
                      <a:r>
                        <a:rPr lang="en-US" sz="1400" b="0" i="0" u="none" strike="noStrike" noProof="0">
                          <a:solidFill>
                            <a:schemeClr val="tx1"/>
                          </a:solidFill>
                          <a:latin typeface="Calibri"/>
                        </a:rPr>
                        <a:t>Allocation by Ref / Fund</a:t>
                      </a:r>
                      <a:endParaRPr lang="en-US" sz="1400" b="0" i="0" u="none" strike="noStrike" noProof="0">
                        <a:solidFill>
                          <a:schemeClr val="tx1"/>
                        </a:solidFill>
                      </a:endParaRPr>
                    </a:p>
                  </a:txBody>
                  <a:tcPr/>
                </a:tc>
                <a:tc>
                  <a:txBody>
                    <a:bodyPr/>
                    <a:lstStyle/>
                    <a:p>
                      <a:pPr lvl="0">
                        <a:buNone/>
                      </a:pPr>
                      <a:r>
                        <a:rPr lang="en-US" sz="1400"/>
                        <a:t>Allocations with Allocation Ref on the Page and Fund on the row</a:t>
                      </a:r>
                    </a:p>
                  </a:txBody>
                  <a:tcPr/>
                </a:tc>
                <a:extLst>
                  <a:ext uri="{0D108BD9-81ED-4DB2-BD59-A6C34878D82A}">
                    <a16:rowId xmlns:a16="http://schemas.microsoft.com/office/drawing/2014/main" val="3391391127"/>
                  </a:ext>
                </a:extLst>
              </a:tr>
              <a:tr h="295883">
                <a:tc>
                  <a:txBody>
                    <a:bodyPr/>
                    <a:lstStyle/>
                    <a:p>
                      <a:pPr marL="457200" marR="0" lvl="1" indent="0" algn="l">
                        <a:lnSpc>
                          <a:spcPct val="100000"/>
                        </a:lnSpc>
                        <a:spcBef>
                          <a:spcPts val="0"/>
                        </a:spcBef>
                        <a:spcAft>
                          <a:spcPts val="0"/>
                        </a:spcAft>
                        <a:buClr>
                          <a:srgbClr val="000000"/>
                        </a:buClr>
                        <a:buNone/>
                      </a:pPr>
                      <a:r>
                        <a:rPr lang="en-US" sz="1400" b="0" i="0" u="none" strike="noStrike" noProof="0">
                          <a:solidFill>
                            <a:schemeClr val="tx1"/>
                          </a:solidFill>
                          <a:latin typeface="Calibri"/>
                        </a:rPr>
                        <a:t>Allocation Report by Fund</a:t>
                      </a:r>
                    </a:p>
                  </a:txBody>
                  <a:tcPr/>
                </a:tc>
                <a:tc>
                  <a:txBody>
                    <a:bodyPr/>
                    <a:lstStyle/>
                    <a:p>
                      <a:pPr lvl="0">
                        <a:buNone/>
                      </a:pPr>
                      <a:r>
                        <a:rPr lang="en-US" sz="1400"/>
                        <a:t>Allocations with Account in Row and Program in Columns</a:t>
                      </a:r>
                    </a:p>
                  </a:txBody>
                  <a:tcPr/>
                </a:tc>
                <a:extLst>
                  <a:ext uri="{0D108BD9-81ED-4DB2-BD59-A6C34878D82A}">
                    <a16:rowId xmlns:a16="http://schemas.microsoft.com/office/drawing/2014/main" val="81206638"/>
                  </a:ext>
                </a:extLst>
              </a:tr>
              <a:tr h="254462">
                <a:tc>
                  <a:txBody>
                    <a:bodyPr/>
                    <a:lstStyle/>
                    <a:p>
                      <a:pPr marL="0" lvl="0" indent="0" algn="l">
                        <a:lnSpc>
                          <a:spcPct val="100000"/>
                        </a:lnSpc>
                        <a:spcBef>
                          <a:spcPts val="0"/>
                        </a:spcBef>
                        <a:spcAft>
                          <a:spcPts val="0"/>
                        </a:spcAft>
                        <a:buNone/>
                      </a:pPr>
                      <a:r>
                        <a:rPr lang="en-US" sz="1400" b="1" i="0" u="none" strike="noStrike" noProof="0">
                          <a:solidFill>
                            <a:schemeClr val="tx1"/>
                          </a:solidFill>
                          <a:latin typeface="Calibri"/>
                        </a:rPr>
                        <a:t>Allocation Distribution Dashboard</a:t>
                      </a:r>
                      <a:endParaRPr lang="en-US" b="1">
                        <a:solidFill>
                          <a:schemeClr val="tx1"/>
                        </a:solidFill>
                      </a:endParaRPr>
                    </a:p>
                  </a:txBody>
                  <a:tcPr/>
                </a:tc>
                <a:tc>
                  <a:txBody>
                    <a:bodyPr/>
                    <a:lstStyle/>
                    <a:p>
                      <a:pPr lvl="0">
                        <a:buNone/>
                      </a:pPr>
                      <a:endParaRPr lang="en-US" sz="1400"/>
                    </a:p>
                  </a:txBody>
                  <a:tcPr/>
                </a:tc>
                <a:extLst>
                  <a:ext uri="{0D108BD9-81ED-4DB2-BD59-A6C34878D82A}">
                    <a16:rowId xmlns:a16="http://schemas.microsoft.com/office/drawing/2014/main" val="2999923535"/>
                  </a:ext>
                </a:extLst>
              </a:tr>
            </a:tbl>
          </a:graphicData>
        </a:graphic>
      </p:graphicFrame>
    </p:spTree>
    <p:custDataLst>
      <p:tags r:id="rId1"/>
    </p:custDataLst>
    <p:extLst>
      <p:ext uri="{BB962C8B-B14F-4D97-AF65-F5344CB8AC3E}">
        <p14:creationId xmlns:p14="http://schemas.microsoft.com/office/powerpoint/2010/main" val="298297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26</a:t>
            </a:fld>
            <a:endParaRPr lang="en-US"/>
          </a:p>
        </p:txBody>
      </p:sp>
      <p:sp>
        <p:nvSpPr>
          <p:cNvPr id="12" name="TextBox 11">
            <a:extLst>
              <a:ext uri="{FF2B5EF4-FFF2-40B4-BE49-F238E27FC236}">
                <a16:creationId xmlns:a16="http://schemas.microsoft.com/office/drawing/2014/main" id="{CAA32FD2-98B8-497F-AF92-0E7511CF3606}"/>
              </a:ext>
            </a:extLst>
          </p:cNvPr>
          <p:cNvSpPr txBox="1"/>
          <p:nvPr/>
        </p:nvSpPr>
        <p:spPr>
          <a:xfrm>
            <a:off x="945519" y="2820442"/>
            <a:ext cx="10555771" cy="1366528"/>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To view the UWSA Allocations reports:</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Go to </a:t>
            </a:r>
            <a:r>
              <a:rPr kumimoji="0" lang="en-US" sz="1800" b="1" i="0" u="none" strike="noStrike" kern="0" cap="none" spc="0" normalizeH="0" baseline="0" noProof="0">
                <a:ln>
                  <a:noFill/>
                </a:ln>
                <a:solidFill>
                  <a:srgbClr val="000000"/>
                </a:solidFill>
                <a:effectLst/>
                <a:uLnTx/>
                <a:uFillTx/>
                <a:latin typeface="Arial Narrow"/>
                <a:ea typeface="ＭＳ Ｐゴシック" pitchFamily="-106" charset="-128"/>
                <a:cs typeface="+mn-cs"/>
              </a:rPr>
              <a:t>Home </a:t>
            </a:r>
            <a:r>
              <a:rPr lang="en-US" kern="0">
                <a:solidFill>
                  <a:srgbClr val="000000"/>
                </a:solidFill>
                <a:latin typeface="Arial Narrow"/>
                <a:ea typeface="ＭＳ Ｐゴシック" pitchFamily="-106" charset="-128"/>
              </a:rPr>
              <a:t>screen</a:t>
            </a:r>
            <a:endParaRPr kumimoji="0" lang="en-US" sz="1800" i="0" u="none" strike="noStrike" kern="0" cap="none" spc="0" normalizeH="0" baseline="0" noProof="0">
              <a:ln>
                <a:noFill/>
              </a:ln>
              <a:solidFill>
                <a:srgbClr val="000000"/>
              </a:solidFill>
              <a:effectLst/>
              <a:uLnTx/>
              <a:uFillTx/>
              <a:latin typeface="Arial Narrow"/>
              <a:ea typeface="ＭＳ Ｐゴシック" pitchFamily="-106" charset="-128"/>
              <a:cs typeface="+mn-cs"/>
            </a:endParaRP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Click on the </a:t>
            </a:r>
            <a:r>
              <a:rPr lang="en-US" b="1" kern="0">
                <a:solidFill>
                  <a:srgbClr val="000000"/>
                </a:solidFill>
                <a:latin typeface="Arial Narrow"/>
                <a:ea typeface="ＭＳ Ｐゴシック" pitchFamily="-106" charset="-128"/>
              </a:rPr>
              <a:t>UWSA Allocations </a:t>
            </a: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tile to open</a:t>
            </a:r>
          </a:p>
          <a:p>
            <a:pPr marR="0" lvl="0" algn="l" defTabSz="914400" rtl="0" eaLnBrk="0" fontAlgn="base" latinLnBrk="0" hangingPunct="0">
              <a:lnSpc>
                <a:spcPct val="100000"/>
              </a:lnSpc>
              <a:spcBef>
                <a:spcPct val="20000"/>
              </a:spcBef>
              <a:spcAft>
                <a:spcPct val="0"/>
              </a:spcAft>
              <a:buClrTx/>
              <a:buSzTx/>
              <a:tabLst/>
              <a:defRPr/>
            </a:pPr>
            <a:endPar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endParaRPr>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UWSA Allocation Reports</a:t>
            </a:r>
          </a:p>
        </p:txBody>
      </p:sp>
      <p:pic>
        <p:nvPicPr>
          <p:cNvPr id="9" name="Picture 8">
            <a:extLst>
              <a:ext uri="{FF2B5EF4-FFF2-40B4-BE49-F238E27FC236}">
                <a16:creationId xmlns:a16="http://schemas.microsoft.com/office/drawing/2014/main" id="{806953E1-879A-4A98-848C-EC2C380D8DA0}"/>
              </a:ext>
            </a:extLst>
          </p:cNvPr>
          <p:cNvPicPr>
            <a:picLocks noChangeAspect="1"/>
          </p:cNvPicPr>
          <p:nvPr/>
        </p:nvPicPr>
        <p:blipFill>
          <a:blip r:embed="rId2"/>
          <a:stretch>
            <a:fillRect/>
          </a:stretch>
        </p:blipFill>
        <p:spPr>
          <a:xfrm>
            <a:off x="1429281" y="1020680"/>
            <a:ext cx="8404146" cy="1366528"/>
          </a:xfrm>
          <a:prstGeom prst="rect">
            <a:avLst/>
          </a:prstGeom>
        </p:spPr>
      </p:pic>
    </p:spTree>
    <p:extLst>
      <p:ext uri="{BB962C8B-B14F-4D97-AF65-F5344CB8AC3E}">
        <p14:creationId xmlns:p14="http://schemas.microsoft.com/office/powerpoint/2010/main" val="2975485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1812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UWSA Allocation Reports</a:t>
            </a:r>
          </a:p>
        </p:txBody>
      </p:sp>
      <p:sp>
        <p:nvSpPr>
          <p:cNvPr id="8" name="TextBox 7">
            <a:extLst>
              <a:ext uri="{FF2B5EF4-FFF2-40B4-BE49-F238E27FC236}">
                <a16:creationId xmlns:a16="http://schemas.microsoft.com/office/drawing/2014/main" id="{48288EDD-AD66-44D8-B993-2484F1F16DEE}"/>
              </a:ext>
            </a:extLst>
          </p:cNvPr>
          <p:cNvSpPr txBox="1"/>
          <p:nvPr/>
        </p:nvSpPr>
        <p:spPr>
          <a:xfrm>
            <a:off x="373887" y="857168"/>
            <a:ext cx="5263993" cy="4524315"/>
          </a:xfrm>
          <a:prstGeom prst="rect">
            <a:avLst/>
          </a:prstGeom>
        </p:spPr>
        <p:txBody>
          <a:bodyPr vert="horz" wrap="square" lIns="91440" tIns="45720" rIns="91440" bIns="45720" rtlCol="0" anchor="t">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a:rPr>
              <a:t>The </a:t>
            </a:r>
            <a:r>
              <a:rPr lang="en-US" b="1" kern="0">
                <a:solidFill>
                  <a:srgbClr val="000000"/>
                </a:solidFill>
                <a:latin typeface="Arial Narrow"/>
                <a:ea typeface="ＭＳ Ｐゴシック"/>
              </a:rPr>
              <a:t>UWSA</a:t>
            </a:r>
            <a:r>
              <a:rPr kumimoji="0" lang="en-US" b="1" i="0" strike="noStrike" kern="0" cap="none" spc="0" normalizeH="0" baseline="0" noProof="0">
                <a:ln>
                  <a:noFill/>
                </a:ln>
                <a:solidFill>
                  <a:srgbClr val="000000"/>
                </a:solidFill>
                <a:effectLst/>
                <a:uLnTx/>
                <a:uFillTx/>
                <a:latin typeface="Arial Narrow"/>
                <a:ea typeface="ＭＳ Ｐゴシック"/>
              </a:rPr>
              <a:t> Allocation </a:t>
            </a:r>
            <a:r>
              <a:rPr kumimoji="0" lang="en-US" i="0" strike="noStrike" kern="0" cap="none" spc="0" normalizeH="0" baseline="0" noProof="0">
                <a:ln>
                  <a:noFill/>
                </a:ln>
                <a:solidFill>
                  <a:srgbClr val="000000"/>
                </a:solidFill>
                <a:effectLst/>
                <a:uLnTx/>
                <a:uFillTx/>
                <a:latin typeface="Arial Narrow"/>
                <a:ea typeface="ＭＳ Ｐゴシック"/>
              </a:rPr>
              <a:t>tile is a new edition to the homepage and </a:t>
            </a:r>
            <a:r>
              <a:rPr lang="en-US" kern="0">
                <a:solidFill>
                  <a:srgbClr val="000000"/>
                </a:solidFill>
                <a:latin typeface="Arial Narrow"/>
                <a:ea typeface="ＭＳ Ｐゴシック"/>
              </a:rPr>
              <a:t>provides a clear review of the Planning Allocations done in the UWSA pod. The UWSA Allocation Reports are available in 3 vertical tabs</a:t>
            </a:r>
            <a:r>
              <a:rPr kumimoji="0" lang="en-US" b="0" i="0" strike="noStrike" kern="0" cap="none" spc="0" normalizeH="0" baseline="0" noProof="0">
                <a:ln>
                  <a:noFill/>
                </a:ln>
                <a:solidFill>
                  <a:srgbClr val="000000"/>
                </a:solidFill>
                <a:effectLst/>
                <a:uLnTx/>
                <a:uFillTx/>
                <a:latin typeface="Arial Narrow"/>
                <a:ea typeface="ＭＳ Ｐゴシック"/>
              </a:rPr>
              <a:t>:</a:t>
            </a:r>
          </a:p>
          <a:p>
            <a:pPr>
              <a:spcBef>
                <a:spcPct val="20000"/>
              </a:spcBef>
              <a:spcAft>
                <a:spcPct val="0"/>
              </a:spcAft>
            </a:pPr>
            <a:endParaRPr lang="en-US" kern="0">
              <a:solidFill>
                <a:srgbClr val="000000"/>
              </a:solidFill>
              <a:latin typeface="Arial Narrow"/>
              <a:ea typeface="ＭＳ Ｐゴシック"/>
            </a:endParaRPr>
          </a:p>
          <a:p>
            <a:pPr marL="800100" lvl="1" indent="-342900" eaLnBrk="0" fontAlgn="base" hangingPunct="0">
              <a:spcBef>
                <a:spcPct val="20000"/>
              </a:spcBef>
              <a:spcAft>
                <a:spcPct val="0"/>
              </a:spcAft>
              <a:buFont typeface="Arial" panose="020B0604020202020204" pitchFamily="34" charset="0"/>
              <a:buChar char="•"/>
            </a:pPr>
            <a:r>
              <a:rPr lang="en-US" b="1" kern="0">
                <a:solidFill>
                  <a:srgbClr val="000000"/>
                </a:solidFill>
                <a:latin typeface="Arial Narrow"/>
                <a:ea typeface="ＭＳ Ｐゴシック"/>
              </a:rPr>
              <a:t>UWSA Budget vs Allocation</a:t>
            </a:r>
          </a:p>
          <a:p>
            <a:pPr marL="800100" lvl="1" indent="-342900" eaLnBrk="0" fontAlgn="base" hangingPunct="0">
              <a:spcBef>
                <a:spcPct val="20000"/>
              </a:spcBef>
              <a:spcAft>
                <a:spcPct val="0"/>
              </a:spcAft>
              <a:buFont typeface="Arial" panose="020B0604020202020204" pitchFamily="34" charset="0"/>
              <a:buChar char="•"/>
            </a:pPr>
            <a:endParaRPr lang="en-US" b="1" kern="0">
              <a:solidFill>
                <a:srgbClr val="000000"/>
              </a:solidFill>
              <a:latin typeface="Arial Narrow"/>
              <a:ea typeface="ＭＳ Ｐゴシック" pitchFamily="-106" charset="-128"/>
            </a:endParaRPr>
          </a:p>
          <a:p>
            <a:pPr marL="800100" lvl="1" indent="-342900" eaLnBrk="0" fontAlgn="base" hangingPunct="0">
              <a:spcBef>
                <a:spcPct val="20000"/>
              </a:spcBef>
              <a:spcAft>
                <a:spcPct val="0"/>
              </a:spcAft>
              <a:buFont typeface="Arial" panose="020B0604020202020204" pitchFamily="34" charset="0"/>
              <a:buChar char="•"/>
            </a:pPr>
            <a:r>
              <a:rPr lang="en-US" b="1" kern="0">
                <a:solidFill>
                  <a:srgbClr val="000000"/>
                </a:solidFill>
                <a:latin typeface="Arial Narrow"/>
                <a:ea typeface="ＭＳ Ｐゴシック"/>
              </a:rPr>
              <a:t>UWSA Allocation Reports</a:t>
            </a:r>
          </a:p>
          <a:p>
            <a:pPr marL="800100" lvl="1" indent="-342900" eaLnBrk="0" fontAlgn="base" hangingPunct="0">
              <a:spcBef>
                <a:spcPct val="20000"/>
              </a:spcBef>
              <a:spcAft>
                <a:spcPct val="0"/>
              </a:spcAft>
              <a:buFont typeface="Arial" panose="020B0604020202020204" pitchFamily="34" charset="0"/>
              <a:buChar char="•"/>
            </a:pPr>
            <a:endParaRPr lang="en-US" b="1" kern="0">
              <a:solidFill>
                <a:srgbClr val="000000"/>
              </a:solidFill>
              <a:latin typeface="Arial Narrow"/>
              <a:ea typeface="ＭＳ Ｐゴシック" pitchFamily="-106" charset="-128"/>
            </a:endParaRPr>
          </a:p>
          <a:p>
            <a:pPr marL="800100" lvl="1" indent="-342900" eaLnBrk="0" fontAlgn="base" hangingPunct="0">
              <a:spcBef>
                <a:spcPct val="20000"/>
              </a:spcBef>
              <a:spcAft>
                <a:spcPct val="0"/>
              </a:spcAft>
              <a:buFont typeface="Arial" panose="020B0604020202020204" pitchFamily="34" charset="0"/>
              <a:buChar char="•"/>
            </a:pPr>
            <a:r>
              <a:rPr lang="en-US" b="1" kern="0">
                <a:solidFill>
                  <a:srgbClr val="000000"/>
                </a:solidFill>
                <a:latin typeface="Arial Narrow"/>
                <a:ea typeface="ＭＳ Ｐゴシック"/>
              </a:rPr>
              <a:t>UWSA Allocation Reviews</a:t>
            </a:r>
          </a:p>
          <a:p>
            <a:pPr marL="800100" lvl="1" indent="-342900" eaLnBrk="0" fontAlgn="base" hangingPunct="0">
              <a:spcBef>
                <a:spcPct val="20000"/>
              </a:spcBef>
              <a:spcAft>
                <a:spcPct val="0"/>
              </a:spcAft>
              <a:buFont typeface="Arial" panose="020B0604020202020204" pitchFamily="34" charset="0"/>
              <a:buChar char="•"/>
            </a:pPr>
            <a:endParaRPr lang="en-US" b="1" kern="0">
              <a:solidFill>
                <a:srgbClr val="000000"/>
              </a:solidFill>
              <a:latin typeface="Arial Narrow"/>
              <a:ea typeface="ＭＳ Ｐゴシック" pitchFamily="-106" charset="-128"/>
            </a:endParaRPr>
          </a:p>
          <a:p>
            <a:pPr lvl="1" eaLnBrk="0" fontAlgn="base" hangingPunct="0">
              <a:spcBef>
                <a:spcPct val="20000"/>
              </a:spcBef>
              <a:spcAft>
                <a:spcPct val="0"/>
              </a:spcAft>
            </a:pPr>
            <a:endParaRPr lang="en-US" b="1" kern="0">
              <a:solidFill>
                <a:srgbClr val="000000"/>
              </a:solidFill>
              <a:latin typeface="Arial Narrow"/>
              <a:ea typeface="ＭＳ Ｐゴシック" pitchFamily="-106" charset="-128"/>
            </a:endParaRP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marL="800100" lvl="1" indent="-342900" eaLnBrk="0" fontAlgn="base" hangingPunct="0">
              <a:spcBef>
                <a:spcPct val="20000"/>
              </a:spcBef>
              <a:spcAft>
                <a:spcPct val="0"/>
              </a:spcAft>
              <a:buFont typeface="Arial" panose="020B0604020202020204" pitchFamily="34" charset="0"/>
              <a:buChar char="•"/>
            </a:pPr>
            <a:endParaRPr lang="en-US" kern="0">
              <a:solidFill>
                <a:srgbClr val="000000"/>
              </a:solidFill>
              <a:latin typeface="Arial Narrow"/>
              <a:ea typeface="ＭＳ Ｐゴシック" pitchFamily="-106" charset="-128"/>
            </a:endParaRPr>
          </a:p>
        </p:txBody>
      </p:sp>
      <p:pic>
        <p:nvPicPr>
          <p:cNvPr id="3073" name="Picture 1">
            <a:extLst>
              <a:ext uri="{FF2B5EF4-FFF2-40B4-BE49-F238E27FC236}">
                <a16:creationId xmlns:a16="http://schemas.microsoft.com/office/drawing/2014/main" id="{3C8E35FA-3FEA-482B-8B9A-E2A0AA56E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265" y="1763485"/>
            <a:ext cx="5743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39FD563-719C-4A2D-BCF8-2877B4090F4E}"/>
              </a:ext>
            </a:extLst>
          </p:cNvPr>
          <p:cNvPicPr>
            <a:picLocks noChangeAspect="1"/>
          </p:cNvPicPr>
          <p:nvPr/>
        </p:nvPicPr>
        <p:blipFill>
          <a:blip r:embed="rId4"/>
          <a:stretch>
            <a:fillRect/>
          </a:stretch>
        </p:blipFill>
        <p:spPr>
          <a:xfrm>
            <a:off x="657348" y="2274494"/>
            <a:ext cx="505737" cy="1684052"/>
          </a:xfrm>
          <a:prstGeom prst="rect">
            <a:avLst/>
          </a:prstGeom>
        </p:spPr>
      </p:pic>
      <p:sp>
        <p:nvSpPr>
          <p:cNvPr id="13" name="TextBox 12">
            <a:extLst>
              <a:ext uri="{FF2B5EF4-FFF2-40B4-BE49-F238E27FC236}">
                <a16:creationId xmlns:a16="http://schemas.microsoft.com/office/drawing/2014/main" id="{06354D60-37AA-415A-8DAC-B1125EF95154}"/>
              </a:ext>
            </a:extLst>
          </p:cNvPr>
          <p:cNvSpPr txBox="1"/>
          <p:nvPr/>
        </p:nvSpPr>
        <p:spPr>
          <a:xfrm>
            <a:off x="372111" y="4099873"/>
            <a:ext cx="11076988" cy="2252924"/>
          </a:xfrm>
          <a:prstGeom prst="rect">
            <a:avLst/>
          </a:prstGeom>
          <a:noFill/>
        </p:spPr>
        <p:txBody>
          <a:bodyPr wrap="square" lIns="91440" tIns="45720" rIns="91440" bIns="45720" anchor="t">
            <a:spAutoFit/>
          </a:bodyPr>
          <a:lstStyle/>
          <a:p>
            <a:pPr eaLnBrk="0" fontAlgn="base" hangingPunct="0">
              <a:spcBef>
                <a:spcPct val="20000"/>
              </a:spcBef>
              <a:spcAft>
                <a:spcPct val="0"/>
              </a:spcAft>
            </a:pPr>
            <a:r>
              <a:rPr lang="en-US" kern="0">
                <a:solidFill>
                  <a:srgbClr val="000000"/>
                </a:solidFill>
                <a:latin typeface="Arial Narrow"/>
                <a:ea typeface="ＭＳ Ｐゴシック"/>
              </a:rPr>
              <a:t>The </a:t>
            </a:r>
            <a:r>
              <a:rPr lang="en-US" b="1" kern="0">
                <a:solidFill>
                  <a:srgbClr val="000000"/>
                </a:solidFill>
                <a:latin typeface="Arial Narrow"/>
                <a:ea typeface="ＭＳ Ｐゴシック"/>
              </a:rPr>
              <a:t>UWSA Budget vs Allocation </a:t>
            </a:r>
            <a:r>
              <a:rPr lang="en-US" kern="0">
                <a:solidFill>
                  <a:srgbClr val="000000"/>
                </a:solidFill>
                <a:latin typeface="Arial Narrow"/>
                <a:ea typeface="ＭＳ Ｐゴシック"/>
              </a:rPr>
              <a:t>tab</a:t>
            </a:r>
            <a:r>
              <a:rPr lang="en-US" b="1" kern="0">
                <a:solidFill>
                  <a:srgbClr val="000000"/>
                </a:solidFill>
                <a:latin typeface="Arial Narrow"/>
                <a:ea typeface="ＭＳ Ｐゴシック"/>
              </a:rPr>
              <a:t> </a:t>
            </a:r>
            <a:r>
              <a:rPr lang="en-US" kern="0">
                <a:solidFill>
                  <a:srgbClr val="000000"/>
                </a:solidFill>
                <a:latin typeface="Arial Narrow"/>
                <a:ea typeface="ＭＳ Ｐゴシック"/>
              </a:rPr>
              <a:t>presents several out of the box reports to view allocations that mirror the layout of the Budget reports for comparison. </a:t>
            </a:r>
            <a:endParaRPr lang="en-US" kern="0">
              <a:solidFill>
                <a:srgbClr val="000000"/>
              </a:solidFill>
              <a:latin typeface="Arial Narrow"/>
              <a:ea typeface="ＭＳ Ｐゴシック" pitchFamily="-106" charset="-128"/>
            </a:endParaRP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a:solidFill>
                  <a:srgbClr val="000000"/>
                </a:solidFill>
                <a:latin typeface="Arial Narrow"/>
                <a:ea typeface="ＭＳ Ｐゴシック"/>
              </a:rPr>
              <a:t>The </a:t>
            </a:r>
            <a:r>
              <a:rPr lang="en-US" b="1" kern="0">
                <a:solidFill>
                  <a:srgbClr val="000000"/>
                </a:solidFill>
                <a:latin typeface="Arial Narrow"/>
                <a:ea typeface="ＭＳ Ｐゴシック"/>
              </a:rPr>
              <a:t>UWSA Allocation Reports </a:t>
            </a:r>
            <a:r>
              <a:rPr lang="en-US" kern="0">
                <a:solidFill>
                  <a:srgbClr val="000000"/>
                </a:solidFill>
                <a:latin typeface="Arial Narrow"/>
                <a:ea typeface="ＭＳ Ｐゴシック"/>
              </a:rPr>
              <a:t>tab provides users the ability to view a list of allocations and reports by different cuts of Allocation Reference, Fund and Department.</a:t>
            </a: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a:solidFill>
                  <a:srgbClr val="000000"/>
                </a:solidFill>
                <a:latin typeface="Arial Narrow"/>
                <a:ea typeface="ＭＳ Ｐゴシック"/>
              </a:rPr>
              <a:t>The </a:t>
            </a:r>
            <a:r>
              <a:rPr lang="en-US" b="1" kern="0">
                <a:solidFill>
                  <a:srgbClr val="000000"/>
                </a:solidFill>
                <a:latin typeface="Arial Narrow"/>
                <a:ea typeface="ＭＳ Ｐゴシック"/>
              </a:rPr>
              <a:t>UWSA Allocation Reviews </a:t>
            </a:r>
            <a:r>
              <a:rPr lang="en-US" kern="0">
                <a:solidFill>
                  <a:srgbClr val="000000"/>
                </a:solidFill>
                <a:latin typeface="Arial Narrow"/>
                <a:ea typeface="ＭＳ Ｐゴシック"/>
              </a:rPr>
              <a:t>tab</a:t>
            </a:r>
            <a:r>
              <a:rPr lang="en-US" b="1" kern="0">
                <a:solidFill>
                  <a:srgbClr val="000000"/>
                </a:solidFill>
                <a:latin typeface="Arial Narrow"/>
                <a:ea typeface="ＭＳ Ｐゴシック"/>
              </a:rPr>
              <a:t> </a:t>
            </a:r>
            <a:r>
              <a:rPr lang="en-US" kern="0">
                <a:solidFill>
                  <a:srgbClr val="000000"/>
                </a:solidFill>
                <a:latin typeface="Arial Narrow"/>
                <a:ea typeface="ＭＳ Ｐゴシック"/>
              </a:rPr>
              <a:t>provides users the ability to view detail distributions for each UWSA allocation.</a:t>
            </a:r>
          </a:p>
        </p:txBody>
      </p:sp>
    </p:spTree>
    <p:custDataLst>
      <p:tags r:id="rId1"/>
    </p:custDataLst>
    <p:extLst>
      <p:ext uri="{BB962C8B-B14F-4D97-AF65-F5344CB8AC3E}">
        <p14:creationId xmlns:p14="http://schemas.microsoft.com/office/powerpoint/2010/main" val="3142934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C770C5E-9B8A-41FA-B4B2-164CBBF25530}"/>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Point of View Change – Before Continuing</a:t>
            </a:r>
          </a:p>
        </p:txBody>
      </p:sp>
      <p:sp>
        <p:nvSpPr>
          <p:cNvPr id="5" name="Rectangle 4">
            <a:extLst>
              <a:ext uri="{FF2B5EF4-FFF2-40B4-BE49-F238E27FC236}">
                <a16:creationId xmlns:a16="http://schemas.microsoft.com/office/drawing/2014/main" id="{0BC737CD-87BF-48FA-891B-4CBF6703F6C3}"/>
              </a:ext>
            </a:extLst>
          </p:cNvPr>
          <p:cNvSpPr/>
          <p:nvPr/>
        </p:nvSpPr>
        <p:spPr>
          <a:xfrm>
            <a:off x="596348" y="1209327"/>
            <a:ext cx="10974329" cy="923330"/>
          </a:xfrm>
          <a:prstGeom prst="rect">
            <a:avLst/>
          </a:prstGeom>
        </p:spPr>
        <p:txBody>
          <a:bodyPr wrap="square">
            <a:spAutoFit/>
          </a:bodyPr>
          <a:lstStyle/>
          <a:p>
            <a:r>
              <a:rPr lang="en-US" kern="0">
                <a:solidFill>
                  <a:srgbClr val="000000"/>
                </a:solidFill>
                <a:latin typeface="Arial Narrow"/>
                <a:ea typeface="ＭＳ Ｐゴシック" pitchFamily="-106" charset="-128"/>
              </a:rPr>
              <a:t>The active POV for reports will typically be the last POV a user selected while working in the system.  If a report opens with unexpected results, the first step is to check the POV to ensure it correctly reflects the members that are desired.  The selected Version and Department often lead to blank or null reports.</a:t>
            </a:r>
          </a:p>
        </p:txBody>
      </p:sp>
      <p:sp>
        <p:nvSpPr>
          <p:cNvPr id="16" name="Rectangle 15">
            <a:extLst>
              <a:ext uri="{FF2B5EF4-FFF2-40B4-BE49-F238E27FC236}">
                <a16:creationId xmlns:a16="http://schemas.microsoft.com/office/drawing/2014/main" id="{5B1C717A-4404-43C4-A9B3-30DD1F916F54}"/>
              </a:ext>
            </a:extLst>
          </p:cNvPr>
          <p:cNvSpPr/>
          <p:nvPr/>
        </p:nvSpPr>
        <p:spPr>
          <a:xfrm>
            <a:off x="596348" y="2325831"/>
            <a:ext cx="11097421" cy="2031325"/>
          </a:xfrm>
          <a:prstGeom prst="rect">
            <a:avLst/>
          </a:prstGeom>
        </p:spPr>
        <p:txBody>
          <a:bodyPr wrap="square">
            <a:spAutoFit/>
          </a:bodyPr>
          <a:lstStyle/>
          <a:p>
            <a:r>
              <a:rPr lang="en-US" kern="0">
                <a:solidFill>
                  <a:srgbClr val="000000"/>
                </a:solidFill>
                <a:latin typeface="Arial Narrow"/>
                <a:ea typeface="ＭＳ Ｐゴシック" pitchFamily="-106" charset="-128"/>
              </a:rPr>
              <a:t>If the POV can change for version, users should remember to always use one of the following 4 versions:</a:t>
            </a:r>
          </a:p>
          <a:p>
            <a:endParaRPr lang="en-US" kern="0">
              <a:solidFill>
                <a:srgbClr val="000000"/>
              </a:solidFill>
              <a:latin typeface="Arial Narrow"/>
              <a:ea typeface="ＭＳ Ｐゴシック" pitchFamily="-106" charset="-128"/>
            </a:endParaRPr>
          </a:p>
          <a:p>
            <a:pPr marL="342900" marR="0" lvl="0" indent="-342900">
              <a:spcBef>
                <a:spcPts val="0"/>
              </a:spcBef>
              <a:spcAft>
                <a:spcPts val="0"/>
              </a:spcAft>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rPr>
              <a:t>Working</a:t>
            </a:r>
            <a:r>
              <a:rPr lang="en-US" sz="1800">
                <a:solidFill>
                  <a:srgbClr val="000000"/>
                </a:solidFill>
                <a:effectLst/>
                <a:latin typeface="Calibri" panose="020F0502020204030204" pitchFamily="34" charset="0"/>
                <a:ea typeface="Times New Roman" panose="02020603050405020304" pitchFamily="18" charset="0"/>
              </a:rPr>
              <a:t>: This version contains the Target Allocations you created (or provided by UWSA)</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rPr>
              <a:t>Final</a:t>
            </a:r>
            <a:r>
              <a:rPr lang="en-US" sz="1800">
                <a:solidFill>
                  <a:srgbClr val="000000"/>
                </a:solidFill>
                <a:effectLst/>
                <a:latin typeface="Calibri" panose="020F0502020204030204" pitchFamily="34" charset="0"/>
                <a:ea typeface="Times New Roman" panose="02020603050405020304" pitchFamily="18" charset="0"/>
              </a:rPr>
              <a:t>: This version contains the Target Allocations you created </a:t>
            </a:r>
            <a:r>
              <a:rPr lang="en-US" sz="1800" u="sng">
                <a:solidFill>
                  <a:srgbClr val="000000"/>
                </a:solidFill>
                <a:effectLst/>
                <a:latin typeface="Calibri" panose="020F0502020204030204" pitchFamily="34" charset="0"/>
                <a:ea typeface="Times New Roman" panose="02020603050405020304" pitchFamily="18" charset="0"/>
              </a:rPr>
              <a:t>after</a:t>
            </a:r>
            <a:r>
              <a:rPr lang="en-US" sz="1800">
                <a:solidFill>
                  <a:srgbClr val="000000"/>
                </a:solidFill>
                <a:effectLst/>
                <a:latin typeface="Calibri" panose="020F0502020204030204" pitchFamily="34" charset="0"/>
                <a:ea typeface="Times New Roman" panose="02020603050405020304" pitchFamily="18" charset="0"/>
              </a:rPr>
              <a:t> they have been copied to final </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rPr>
              <a:t>Revised</a:t>
            </a:r>
            <a:r>
              <a:rPr lang="en-US" sz="1800">
                <a:solidFill>
                  <a:srgbClr val="000000"/>
                </a:solidFill>
                <a:effectLst/>
                <a:latin typeface="Calibri" panose="020F0502020204030204" pitchFamily="34" charset="0"/>
                <a:ea typeface="Times New Roman" panose="02020603050405020304" pitchFamily="18" charset="0"/>
              </a:rPr>
              <a:t>: This version contains the Allocation Revisions made + Final</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a:solidFill>
                  <a:srgbClr val="000000"/>
                </a:solidFill>
                <a:effectLst/>
                <a:latin typeface="Calibri" panose="020F0502020204030204" pitchFamily="34" charset="0"/>
                <a:ea typeface="Times New Roman" panose="02020603050405020304" pitchFamily="18" charset="0"/>
              </a:rPr>
              <a:t>Requests</a:t>
            </a:r>
            <a:r>
              <a:rPr lang="en-US" sz="1800">
                <a:solidFill>
                  <a:srgbClr val="000000"/>
                </a:solidFill>
                <a:effectLst/>
                <a:latin typeface="Calibri" panose="020F0502020204030204" pitchFamily="34" charset="0"/>
                <a:ea typeface="Times New Roman" panose="02020603050405020304" pitchFamily="18" charset="0"/>
              </a:rPr>
              <a:t>: This version contains the Non-Target Allocations you created </a:t>
            </a:r>
            <a:r>
              <a:rPr lang="en-US" sz="1800" u="sng">
                <a:solidFill>
                  <a:srgbClr val="000000"/>
                </a:solidFill>
                <a:effectLst/>
                <a:latin typeface="Calibri" panose="020F0502020204030204" pitchFamily="34" charset="0"/>
                <a:ea typeface="Times New Roman" panose="02020603050405020304" pitchFamily="18" charset="0"/>
              </a:rPr>
              <a:t>and have not approved</a:t>
            </a:r>
            <a:endParaRPr lang="en-US" sz="1800">
              <a:solidFill>
                <a:srgbClr val="444444"/>
              </a:solidFill>
              <a:effectLst/>
              <a:latin typeface="Calibri" panose="020F0502020204030204" pitchFamily="34" charset="0"/>
              <a:ea typeface="Calibri" panose="020F0502020204030204" pitchFamily="34" charset="0"/>
            </a:endParaRPr>
          </a:p>
          <a:p>
            <a:endParaRPr lang="en-US" kern="0">
              <a:solidFill>
                <a:srgbClr val="000000"/>
              </a:solidFill>
              <a:latin typeface="Arial Narrow"/>
              <a:ea typeface="ＭＳ Ｐゴシック" pitchFamily="-106" charset="-128"/>
            </a:endParaRPr>
          </a:p>
        </p:txBody>
      </p:sp>
    </p:spTree>
    <p:extLst>
      <p:ext uri="{BB962C8B-B14F-4D97-AF65-F5344CB8AC3E}">
        <p14:creationId xmlns:p14="http://schemas.microsoft.com/office/powerpoint/2010/main" val="699631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4F35B4-0542-40FF-A580-835B0B5095F0}"/>
              </a:ext>
            </a:extLst>
          </p:cNvPr>
          <p:cNvPicPr>
            <a:picLocks noChangeAspect="1"/>
          </p:cNvPicPr>
          <p:nvPr/>
        </p:nvPicPr>
        <p:blipFill rotWithShape="1">
          <a:blip r:embed="rId2"/>
          <a:srcRect b="42453"/>
          <a:stretch/>
        </p:blipFill>
        <p:spPr>
          <a:xfrm>
            <a:off x="279503" y="660179"/>
            <a:ext cx="11611979" cy="1864359"/>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29</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0" y="59865"/>
            <a:ext cx="1198880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Working - UWSA Allocations vs Budget (HTML Format)</a:t>
            </a:r>
          </a:p>
        </p:txBody>
      </p:sp>
      <p:sp>
        <p:nvSpPr>
          <p:cNvPr id="5" name="Rectangle 4">
            <a:extLst>
              <a:ext uri="{FF2B5EF4-FFF2-40B4-BE49-F238E27FC236}">
                <a16:creationId xmlns:a16="http://schemas.microsoft.com/office/drawing/2014/main" id="{82443288-F09B-46B7-87AB-7CBC9CD5551F}"/>
              </a:ext>
            </a:extLst>
          </p:cNvPr>
          <p:cNvSpPr/>
          <p:nvPr/>
        </p:nvSpPr>
        <p:spPr>
          <a:xfrm>
            <a:off x="3530994" y="826935"/>
            <a:ext cx="703075" cy="65879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638091" y="2037521"/>
            <a:ext cx="1061499" cy="48701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732501" y="3951016"/>
            <a:ext cx="3883004" cy="1366528"/>
          </a:xfrm>
          <a:prstGeom prst="rect">
            <a:avLst/>
          </a:prstGeom>
          <a:noFill/>
        </p:spPr>
        <p:txBody>
          <a:bodyPr wrap="square" lIns="91440" tIns="45720" rIns="91440" bIns="45720" anchor="t">
            <a:spAutoFit/>
          </a:bodyPr>
          <a:lstStyle/>
          <a:p>
            <a:pPr eaLnBrk="0" fontAlgn="base" hangingPunct="0">
              <a:spcBef>
                <a:spcPct val="20000"/>
              </a:spcBef>
              <a:spcAft>
                <a:spcPct val="0"/>
              </a:spcAft>
              <a:defRPr/>
            </a:pPr>
            <a:r>
              <a:rPr lang="en-US" b="1" kern="0">
                <a:solidFill>
                  <a:srgbClr val="000000"/>
                </a:solidFill>
                <a:latin typeface="Arial Narrow"/>
                <a:ea typeface="ＭＳ Ｐゴシック"/>
              </a:rPr>
              <a:t>UWSA Allocations vs Budget report </a:t>
            </a:r>
            <a:endParaRPr lang="en-US" b="1" kern="0">
              <a:solidFill>
                <a:srgbClr val="000000"/>
              </a:solidFill>
              <a:latin typeface="Arial Narrow"/>
              <a:ea typeface="ＭＳ Ｐゴシック" pitchFamily="-106" charset="-128"/>
            </a:endParaRPr>
          </a:p>
          <a:p>
            <a:pPr marR="0" lvl="0" algn="l" defTabSz="914400" rtl="0" eaLnBrk="0" fontAlgn="base" latinLnBrk="0" hangingPunct="0">
              <a:lnSpc>
                <a:spcPct val="100000"/>
              </a:lnSpc>
              <a:spcBef>
                <a:spcPct val="20000"/>
              </a:spcBef>
              <a:spcAft>
                <a:spcPct val="0"/>
              </a:spcAft>
              <a:buClrTx/>
              <a:buSzTx/>
              <a:tabLst/>
              <a:defRPr/>
            </a:pPr>
            <a:r>
              <a:rPr lang="en-US" kern="0">
                <a:solidFill>
                  <a:srgbClr val="000000"/>
                </a:solidFill>
                <a:latin typeface="Arial Narrow"/>
                <a:ea typeface="ＭＳ Ｐゴシック"/>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a:cs typeface="+mn-cs"/>
              </a:rPr>
              <a:t>2. Select Years and Fund</a:t>
            </a:r>
            <a:endParaRPr lang="en-US" sz="1800" b="0" i="0" u="none" strike="noStrike" kern="0" cap="none" spc="0" normalizeH="0" baseline="0" noProof="0">
              <a:ln>
                <a:noFill/>
              </a:ln>
              <a:solidFill>
                <a:srgbClr val="000000"/>
              </a:solidFill>
              <a:effectLst/>
              <a:uLnTx/>
              <a:uFillTx/>
              <a:latin typeface="Arial Narrow"/>
              <a:ea typeface="ＭＳ Ｐゴシック"/>
            </a:endParaRPr>
          </a:p>
          <a:p>
            <a:pPr marR="0" lvl="0" algn="l" defTabSz="914400" rtl="0" eaLnBrk="0" fontAlgn="base" latinLnBrk="0" hangingPunct="0">
              <a:lnSpc>
                <a:spcPct val="100000"/>
              </a:lnSpc>
              <a:spcBef>
                <a:spcPct val="20000"/>
              </a:spcBef>
              <a:spcAft>
                <a:spcPct val="0"/>
              </a:spcAft>
              <a:buClrTx/>
              <a:buSzTx/>
              <a:tabLst/>
              <a:defRPr/>
            </a:pPr>
            <a:endParaRPr lang="en-US" kern="0">
              <a:solidFill>
                <a:srgbClr val="000000"/>
              </a:solidFill>
              <a:latin typeface="Arial Narrow"/>
              <a:ea typeface="ＭＳ Ｐゴシック" pitchFamily="-106" charset="-128"/>
            </a:endParaRPr>
          </a:p>
        </p:txBody>
      </p:sp>
      <p:pic>
        <p:nvPicPr>
          <p:cNvPr id="11" name="Picture 10">
            <a:extLst>
              <a:ext uri="{FF2B5EF4-FFF2-40B4-BE49-F238E27FC236}">
                <a16:creationId xmlns:a16="http://schemas.microsoft.com/office/drawing/2014/main" id="{4BCE196F-5294-461A-B382-425ACA9DCF85}"/>
              </a:ext>
            </a:extLst>
          </p:cNvPr>
          <p:cNvPicPr>
            <a:picLocks noChangeAspect="1"/>
          </p:cNvPicPr>
          <p:nvPr/>
        </p:nvPicPr>
        <p:blipFill>
          <a:blip r:embed="rId3"/>
          <a:stretch>
            <a:fillRect/>
          </a:stretch>
        </p:blipFill>
        <p:spPr>
          <a:xfrm>
            <a:off x="7576497" y="717685"/>
            <a:ext cx="4615503" cy="6140315"/>
          </a:xfrm>
          <a:prstGeom prst="rect">
            <a:avLst/>
          </a:prstGeom>
        </p:spPr>
      </p:pic>
    </p:spTree>
    <p:extLst>
      <p:ext uri="{BB962C8B-B14F-4D97-AF65-F5344CB8AC3E}">
        <p14:creationId xmlns:p14="http://schemas.microsoft.com/office/powerpoint/2010/main" val="93672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088840C6-AE2A-4778-93FE-D953D9936AD0}"/>
              </a:ext>
            </a:extLst>
          </p:cNvPr>
          <p:cNvSpPr txBox="1">
            <a:spLocks noChangeArrowheads="1"/>
          </p:cNvSpPr>
          <p:nvPr/>
        </p:nvSpPr>
        <p:spPr>
          <a:xfrm>
            <a:off x="200297" y="76200"/>
            <a:ext cx="11788503"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3600" b="0">
                <a:solidFill>
                  <a:srgbClr val="700000"/>
                </a:solidFill>
                <a:latin typeface="Arial Narrow"/>
              </a:rPr>
              <a:t>Agenda (aimee to edit)</a:t>
            </a:r>
            <a:endParaRPr lang="en-US" sz="3600" b="0">
              <a:solidFill>
                <a:srgbClr val="700000"/>
              </a:solidFill>
            </a:endParaRPr>
          </a:p>
        </p:txBody>
      </p:sp>
      <p:sp>
        <p:nvSpPr>
          <p:cNvPr id="18" name="Rectangle 17">
            <a:extLst>
              <a:ext uri="{FF2B5EF4-FFF2-40B4-BE49-F238E27FC236}">
                <a16:creationId xmlns:a16="http://schemas.microsoft.com/office/drawing/2014/main" id="{89127219-AD76-4454-B2B8-C050C7930809}"/>
              </a:ext>
            </a:extLst>
          </p:cNvPr>
          <p:cNvSpPr/>
          <p:nvPr/>
        </p:nvSpPr>
        <p:spPr>
          <a:xfrm>
            <a:off x="596348" y="869693"/>
            <a:ext cx="7981595" cy="5355312"/>
          </a:xfrm>
          <a:prstGeom prst="rect">
            <a:avLst/>
          </a:prstGeom>
        </p:spPr>
        <p:txBody>
          <a:bodyPr wrap="square" lIns="91440" tIns="45720" rIns="91440" bIns="45720" anchor="t">
            <a:spAutoFit/>
          </a:bodyPr>
          <a:lstStyle/>
          <a:p>
            <a:r>
              <a:rPr lang="en-US" b="1" u="sng" kern="0">
                <a:solidFill>
                  <a:srgbClr val="000000"/>
                </a:solidFill>
                <a:latin typeface="Arial Narrow"/>
                <a:ea typeface="ＭＳ Ｐゴシック"/>
              </a:rPr>
              <a:t>Planning Allocation Overview</a:t>
            </a:r>
          </a:p>
          <a:p>
            <a:pPr marL="285750" indent="-285750">
              <a:buFont typeface="Arial" panose="020B0604020202020204" pitchFamily="34" charset="0"/>
              <a:buChar char="•"/>
            </a:pPr>
            <a:r>
              <a:rPr lang="en-US" kern="0">
                <a:solidFill>
                  <a:srgbClr val="000000"/>
                </a:solidFill>
                <a:latin typeface="Arial Narrow"/>
                <a:ea typeface="ＭＳ Ｐゴシック"/>
              </a:rPr>
              <a:t>Process Overview</a:t>
            </a:r>
          </a:p>
          <a:p>
            <a:pPr marL="285750" indent="-285750">
              <a:buFont typeface="Arial" panose="020B0604020202020204" pitchFamily="34" charset="0"/>
              <a:buChar char="•"/>
            </a:pPr>
            <a:r>
              <a:rPr lang="en-US" kern="0">
                <a:solidFill>
                  <a:srgbClr val="000000"/>
                </a:solidFill>
                <a:latin typeface="Arial Narrow"/>
                <a:ea typeface="ＭＳ Ｐゴシック"/>
              </a:rPr>
              <a:t>Dimensional Overview</a:t>
            </a:r>
            <a:endParaRPr lang="en-US">
              <a:ea typeface="ＭＳ Ｐゴシック"/>
            </a:endParaRPr>
          </a:p>
          <a:p>
            <a:endParaRPr lang="en-US" kern="0">
              <a:solidFill>
                <a:srgbClr val="000000"/>
              </a:solidFill>
              <a:latin typeface="Arial Narrow"/>
              <a:ea typeface="ＭＳ Ｐゴシック" pitchFamily="-106" charset="-128"/>
            </a:endParaRPr>
          </a:p>
          <a:p>
            <a:r>
              <a:rPr lang="en-US" b="1" u="sng" kern="0">
                <a:solidFill>
                  <a:srgbClr val="000000"/>
                </a:solidFill>
                <a:latin typeface="Arial Narrow"/>
                <a:ea typeface="ＭＳ Ｐゴシック"/>
              </a:rPr>
              <a:t>Planning Allocation Functions</a:t>
            </a:r>
          </a:p>
          <a:p>
            <a:pPr marL="285750" indent="-285750">
              <a:buFont typeface="Arial" panose="020B0604020202020204" pitchFamily="34" charset="0"/>
              <a:buChar char="•"/>
            </a:pPr>
            <a:r>
              <a:rPr lang="en-US" kern="0">
                <a:solidFill>
                  <a:srgbClr val="000000"/>
                </a:solidFill>
                <a:latin typeface="Arial Narrow"/>
                <a:ea typeface="ＭＳ Ｐゴシック"/>
              </a:rPr>
              <a:t>Setting User Variables</a:t>
            </a:r>
          </a:p>
          <a:p>
            <a:pPr marL="285750" indent="-285750">
              <a:buFont typeface="Arial" panose="020B0604020202020204" pitchFamily="34" charset="0"/>
              <a:buChar char="•"/>
            </a:pPr>
            <a:r>
              <a:rPr lang="en-US" kern="0">
                <a:solidFill>
                  <a:srgbClr val="000000"/>
                </a:solidFill>
                <a:latin typeface="Arial Narrow"/>
                <a:ea typeface="ＭＳ Ｐゴシック"/>
              </a:rPr>
              <a:t>Reviewing UWSA Allocation (Budget Target) Reports – refreshed nightly</a:t>
            </a:r>
          </a:p>
          <a:p>
            <a:pPr marL="285750" indent="-285750">
              <a:buFont typeface="Arial" panose="020B0604020202020204" pitchFamily="34" charset="0"/>
              <a:buChar char="•"/>
            </a:pPr>
            <a:r>
              <a:rPr lang="en-US" kern="0">
                <a:solidFill>
                  <a:srgbClr val="000000"/>
                </a:solidFill>
                <a:latin typeface="Arial Narrow"/>
                <a:ea typeface="ＭＳ Ｐゴシック"/>
              </a:rPr>
              <a:t>Campus Allocations</a:t>
            </a:r>
          </a:p>
          <a:p>
            <a:pPr marL="742950" lvl="1" indent="-285750">
              <a:buFont typeface="Arial" panose="020B0604020202020204" pitchFamily="34" charset="0"/>
              <a:buChar char="•"/>
            </a:pPr>
            <a:r>
              <a:rPr lang="en-US" kern="0">
                <a:solidFill>
                  <a:srgbClr val="000000"/>
                </a:solidFill>
                <a:latin typeface="Arial Narrow"/>
                <a:ea typeface="ＭＳ Ｐゴシック"/>
              </a:rPr>
              <a:t>Target Allocations</a:t>
            </a:r>
          </a:p>
          <a:p>
            <a:pPr marL="1200150" lvl="2" indent="-285750">
              <a:buFont typeface="Arial" panose="020B0604020202020204" pitchFamily="34" charset="0"/>
              <a:buChar char="•"/>
            </a:pPr>
            <a:r>
              <a:rPr lang="en-US" kern="0">
                <a:solidFill>
                  <a:srgbClr val="000000"/>
                </a:solidFill>
                <a:latin typeface="Arial Narrow"/>
                <a:ea typeface="ＭＳ Ｐゴシック"/>
              </a:rPr>
              <a:t>Creating an Allocations</a:t>
            </a:r>
          </a:p>
          <a:p>
            <a:pPr marL="1200150" lvl="2" indent="-285750">
              <a:buFont typeface="Arial" panose="020B0604020202020204" pitchFamily="34" charset="0"/>
              <a:buChar char="•"/>
            </a:pPr>
            <a:r>
              <a:rPr lang="en-US" kern="0">
                <a:solidFill>
                  <a:srgbClr val="000000"/>
                </a:solidFill>
                <a:latin typeface="Arial Narrow"/>
                <a:ea typeface="ＭＳ Ｐゴシック"/>
              </a:rPr>
              <a:t>Creating Distributions</a:t>
            </a:r>
          </a:p>
          <a:p>
            <a:pPr marL="1200150" lvl="2" indent="-285750">
              <a:buFont typeface="Arial" panose="020B0604020202020204" pitchFamily="34" charset="0"/>
              <a:buChar char="•"/>
            </a:pPr>
            <a:r>
              <a:rPr lang="en-US" kern="0">
                <a:solidFill>
                  <a:srgbClr val="000000"/>
                </a:solidFill>
                <a:latin typeface="Arial Narrow"/>
                <a:ea typeface="ＭＳ Ｐゴシック"/>
              </a:rPr>
              <a:t>SmartView</a:t>
            </a:r>
          </a:p>
          <a:p>
            <a:pPr marL="742950" lvl="1" indent="-285750">
              <a:buFont typeface="Arial" panose="020B0604020202020204" pitchFamily="34" charset="0"/>
              <a:buChar char="•"/>
            </a:pPr>
            <a:r>
              <a:rPr lang="en-US" kern="0">
                <a:solidFill>
                  <a:srgbClr val="000000"/>
                </a:solidFill>
                <a:latin typeface="Arial Narrow"/>
                <a:ea typeface="ＭＳ Ｐゴシック"/>
              </a:rPr>
              <a:t>Campus Allocation Reports</a:t>
            </a:r>
          </a:p>
          <a:p>
            <a:pPr marL="1200150" lvl="2" indent="-285750">
              <a:buFont typeface="Arial" panose="020B0604020202020204" pitchFamily="34" charset="0"/>
              <a:buChar char="•"/>
            </a:pPr>
            <a:r>
              <a:rPr lang="en-US" kern="0">
                <a:solidFill>
                  <a:srgbClr val="000000"/>
                </a:solidFill>
                <a:latin typeface="Arial Narrow"/>
                <a:ea typeface="ＭＳ Ｐゴシック"/>
              </a:rPr>
              <a:t>Budget vs. Budget Target Reports – refreshed every 15 minutes</a:t>
            </a:r>
          </a:p>
          <a:p>
            <a:pPr marL="1200150" lvl="2" indent="-285750">
              <a:buFont typeface="Arial" panose="020B0604020202020204" pitchFamily="34" charset="0"/>
              <a:buChar char="•"/>
            </a:pPr>
            <a:r>
              <a:rPr lang="en-US" kern="0">
                <a:solidFill>
                  <a:srgbClr val="000000"/>
                </a:solidFill>
                <a:latin typeface="Arial Narrow"/>
                <a:ea typeface="ＭＳ Ｐゴシック"/>
              </a:rPr>
              <a:t>Allocation (Budget Target) Reports – refreshed in real time</a:t>
            </a:r>
          </a:p>
          <a:p>
            <a:pPr marL="742950" lvl="1" indent="-285750">
              <a:buFont typeface="Arial" panose="020B0604020202020204" pitchFamily="34" charset="0"/>
              <a:buChar char="•"/>
            </a:pPr>
            <a:r>
              <a:rPr lang="en-US" kern="0">
                <a:solidFill>
                  <a:srgbClr val="000000"/>
                </a:solidFill>
                <a:latin typeface="Arial Narrow"/>
                <a:ea typeface="ＭＳ Ｐゴシック"/>
              </a:rPr>
              <a:t>Non-Target Allocations</a:t>
            </a:r>
          </a:p>
          <a:p>
            <a:pPr marL="742950" lvl="1" indent="-285750">
              <a:buFont typeface="Arial" panose="020B0604020202020204" pitchFamily="34" charset="0"/>
              <a:buChar char="•"/>
            </a:pPr>
            <a:r>
              <a:rPr lang="en-US" kern="0">
                <a:solidFill>
                  <a:srgbClr val="000000"/>
                </a:solidFill>
                <a:latin typeface="Arial Narrow"/>
                <a:ea typeface="ＭＳ Ｐゴシック"/>
              </a:rPr>
              <a:t>Allocation Upload Template</a:t>
            </a:r>
          </a:p>
          <a:p>
            <a:pPr marL="742950" lvl="1" indent="-285750">
              <a:buFont typeface="Arial" panose="020B0604020202020204" pitchFamily="34" charset="0"/>
              <a:buChar char="•"/>
            </a:pPr>
            <a:r>
              <a:rPr lang="en-US" kern="0">
                <a:solidFill>
                  <a:srgbClr val="000000"/>
                </a:solidFill>
                <a:latin typeface="Arial Narrow"/>
                <a:ea typeface="ＭＳ Ｐゴシック"/>
              </a:rPr>
              <a:t>Finalize &amp; Revise Allocations</a:t>
            </a:r>
          </a:p>
          <a:p>
            <a:pPr marL="1200150" lvl="2" indent="-285750">
              <a:buFont typeface="Arial" panose="020B0604020202020204" pitchFamily="34" charset="0"/>
              <a:buChar char="•"/>
            </a:pPr>
            <a:endParaRPr lang="en-US" kern="0">
              <a:solidFill>
                <a:srgbClr val="000000"/>
              </a:solidFill>
              <a:latin typeface="Arial Narrow"/>
              <a:ea typeface="ＭＳ Ｐゴシック" pitchFamily="-106" charset="-128"/>
            </a:endParaRPr>
          </a:p>
        </p:txBody>
      </p:sp>
    </p:spTree>
    <p:custDataLst>
      <p:tags r:id="rId1"/>
    </p:custDataLst>
    <p:extLst>
      <p:ext uri="{BB962C8B-B14F-4D97-AF65-F5344CB8AC3E}">
        <p14:creationId xmlns:p14="http://schemas.microsoft.com/office/powerpoint/2010/main" val="1456749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3BE8D8-5D75-4F8B-AF93-007801E6C375}"/>
              </a:ext>
            </a:extLst>
          </p:cNvPr>
          <p:cNvPicPr>
            <a:picLocks noChangeAspect="1"/>
          </p:cNvPicPr>
          <p:nvPr/>
        </p:nvPicPr>
        <p:blipFill>
          <a:blip r:embed="rId2"/>
          <a:stretch>
            <a:fillRect/>
          </a:stretch>
        </p:blipFill>
        <p:spPr>
          <a:xfrm>
            <a:off x="216555" y="923893"/>
            <a:ext cx="11445781" cy="3588472"/>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30</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latin typeface="Arial Narrow"/>
              </a:rPr>
              <a:t>Final - UWSA - Allocation vs Budget in PDF Format</a:t>
            </a:r>
          </a:p>
        </p:txBody>
      </p:sp>
      <p:sp>
        <p:nvSpPr>
          <p:cNvPr id="7" name="Rectangle 6">
            <a:extLst>
              <a:ext uri="{FF2B5EF4-FFF2-40B4-BE49-F238E27FC236}">
                <a16:creationId xmlns:a16="http://schemas.microsoft.com/office/drawing/2014/main" id="{D0E0E1B2-C178-49BC-9F41-CEBCBDEAF98E}"/>
              </a:ext>
            </a:extLst>
          </p:cNvPr>
          <p:cNvSpPr/>
          <p:nvPr/>
        </p:nvSpPr>
        <p:spPr>
          <a:xfrm>
            <a:off x="675861" y="1791710"/>
            <a:ext cx="1202635" cy="40880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D012A8-34E6-4C17-99D6-20C8820231FF}"/>
              </a:ext>
            </a:extLst>
          </p:cNvPr>
          <p:cNvSpPr/>
          <p:nvPr/>
        </p:nvSpPr>
        <p:spPr>
          <a:xfrm>
            <a:off x="4530138" y="2200517"/>
            <a:ext cx="3172688" cy="231184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493229" y="4827753"/>
            <a:ext cx="4555354" cy="1366528"/>
          </a:xfrm>
          <a:prstGeom prst="rect">
            <a:avLst/>
          </a:prstGeom>
          <a:noFill/>
        </p:spPr>
        <p:txBody>
          <a:bodyPr wrap="square" lIns="91440" tIns="45720" rIns="91440" bIns="45720" anchor="t">
            <a:spAutoFit/>
          </a:bodyPr>
          <a:lstStyle/>
          <a:p>
            <a:pPr eaLnBrk="0" fontAlgn="base" hangingPunct="0">
              <a:spcBef>
                <a:spcPct val="20000"/>
              </a:spcBef>
              <a:spcAft>
                <a:spcPct val="0"/>
              </a:spcAft>
              <a:defRPr/>
            </a:pPr>
            <a:r>
              <a:rPr kumimoji="0" lang="en-US" sz="1800" b="1" i="0" u="none" strike="noStrike" kern="0" cap="none" spc="0" normalizeH="0" baseline="0" noProof="0">
                <a:ln>
                  <a:noFill/>
                </a:ln>
                <a:solidFill>
                  <a:srgbClr val="000000"/>
                </a:solidFill>
                <a:effectLst/>
                <a:uLnTx/>
                <a:uFillTx/>
                <a:latin typeface="Arial Narrow"/>
                <a:ea typeface="ＭＳ Ｐゴシック"/>
                <a:cs typeface="+mn-cs"/>
              </a:rPr>
              <a:t>Final-</a:t>
            </a:r>
            <a:r>
              <a:rPr lang="en-US" b="1" kern="0">
                <a:solidFill>
                  <a:srgbClr val="000000"/>
                </a:solidFill>
                <a:latin typeface="Arial Narrow"/>
                <a:ea typeface="ＭＳ Ｐゴシック"/>
              </a:rPr>
              <a:t>  UWSA</a:t>
            </a:r>
            <a:r>
              <a:rPr kumimoji="0" lang="en-US" sz="1800" b="1" i="0" u="none" strike="noStrike" kern="0" cap="none" spc="0" normalizeH="0" baseline="0" noProof="0">
                <a:ln>
                  <a:noFill/>
                </a:ln>
                <a:solidFill>
                  <a:srgbClr val="000000"/>
                </a:solidFill>
                <a:effectLst/>
                <a:uLnTx/>
                <a:uFillTx/>
                <a:latin typeface="Arial Narrow"/>
                <a:ea typeface="ＭＳ Ｐゴシック"/>
                <a:cs typeface="+mn-cs"/>
              </a:rPr>
              <a:t> - Allocation vs Budget</a:t>
            </a:r>
            <a:r>
              <a:rPr lang="en-US" b="1" kern="0">
                <a:solidFill>
                  <a:srgbClr val="000000"/>
                </a:solidFill>
                <a:latin typeface="Arial Narrow"/>
                <a:ea typeface="ＭＳ Ｐゴシック"/>
              </a:rPr>
              <a:t> </a:t>
            </a:r>
            <a:endParaRPr kumimoji="0" lang="en-US" sz="1800" b="1" i="0" u="none" strike="noStrike" kern="0" cap="none" spc="0" normalizeH="0" baseline="0" noProof="0">
              <a:ln>
                <a:noFill/>
              </a:ln>
              <a:solidFill>
                <a:srgbClr val="000000"/>
              </a:solidFill>
              <a:effectLst/>
              <a:uLnTx/>
              <a:uFillTx/>
              <a:latin typeface="Arial Narrow"/>
              <a:ea typeface="ＭＳ Ｐゴシック" pitchFamily="-106" charset="-128"/>
              <a:cs typeface="+mn-cs"/>
            </a:endParaRPr>
          </a:p>
          <a:p>
            <a:pPr marR="0" lvl="0" algn="l" defTabSz="914400" rtl="0" eaLnBrk="0" fontAlgn="base" latinLnBrk="0" hangingPunct="0">
              <a:lnSpc>
                <a:spcPct val="100000"/>
              </a:lnSpc>
              <a:spcBef>
                <a:spcPct val="20000"/>
              </a:spcBef>
              <a:spcAft>
                <a:spcPct val="0"/>
              </a:spcAft>
              <a:buClrTx/>
              <a:buSzTx/>
              <a:tabLst/>
              <a:defRPr/>
            </a:pPr>
            <a:r>
              <a:rPr lang="en-US" kern="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2. Select </a:t>
            </a:r>
            <a:r>
              <a:rPr lang="en-US" kern="0">
                <a:solidFill>
                  <a:srgbClr val="000000"/>
                </a:solidFill>
                <a:latin typeface="Arial Narrow"/>
                <a:ea typeface="ＭＳ Ｐゴシック" pitchFamily="-106" charset="-128"/>
              </a:rPr>
              <a:t>Years </a:t>
            </a: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and Fund</a:t>
            </a:r>
          </a:p>
          <a:p>
            <a:pPr marR="0" lvl="0" algn="l" defTabSz="914400" rtl="0" eaLnBrk="0" fontAlgn="base" latinLnBrk="0" hangingPunct="0">
              <a:lnSpc>
                <a:spcPct val="100000"/>
              </a:lnSpc>
              <a:spcBef>
                <a:spcPct val="20000"/>
              </a:spcBef>
              <a:spcAft>
                <a:spcPct val="0"/>
              </a:spcAft>
              <a:buClrTx/>
              <a:buSzTx/>
              <a:tabLst/>
              <a:defRPr/>
            </a:pPr>
            <a:endParaRPr lang="en-US" kern="0">
              <a:solidFill>
                <a:srgbClr val="000000"/>
              </a:solidFill>
              <a:latin typeface="Arial Narrow"/>
              <a:ea typeface="ＭＳ Ｐゴシック" pitchFamily="-106" charset="-128"/>
            </a:endParaRPr>
          </a:p>
        </p:txBody>
      </p:sp>
    </p:spTree>
    <p:extLst>
      <p:ext uri="{BB962C8B-B14F-4D97-AF65-F5344CB8AC3E}">
        <p14:creationId xmlns:p14="http://schemas.microsoft.com/office/powerpoint/2010/main" val="3567354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31</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latin typeface="Arial Narrow"/>
              </a:rPr>
              <a:t> Revised - UWSA - Allocation vs Budget</a:t>
            </a:r>
          </a:p>
        </p:txBody>
      </p:sp>
      <p:sp>
        <p:nvSpPr>
          <p:cNvPr id="18" name="TextBox 17">
            <a:extLst>
              <a:ext uri="{FF2B5EF4-FFF2-40B4-BE49-F238E27FC236}">
                <a16:creationId xmlns:a16="http://schemas.microsoft.com/office/drawing/2014/main" id="{59CACE58-24B0-49DF-B54C-CF189295C0B2}"/>
              </a:ext>
            </a:extLst>
          </p:cNvPr>
          <p:cNvSpPr txBox="1"/>
          <p:nvPr/>
        </p:nvSpPr>
        <p:spPr>
          <a:xfrm>
            <a:off x="537346" y="3721932"/>
            <a:ext cx="4555354" cy="1366528"/>
          </a:xfrm>
          <a:prstGeom prst="rect">
            <a:avLst/>
          </a:prstGeom>
          <a:noFill/>
        </p:spPr>
        <p:txBody>
          <a:bodyPr wrap="square" lIns="91440" tIns="45720" rIns="91440" bIns="45720" anchor="t">
            <a:spAutoFit/>
          </a:bodyPr>
          <a:lstStyle/>
          <a:p>
            <a:pPr marR="0" lvl="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a:ln>
                  <a:noFill/>
                </a:ln>
                <a:solidFill>
                  <a:srgbClr val="000000"/>
                </a:solidFill>
                <a:effectLst/>
                <a:uLnTx/>
                <a:uFillTx/>
                <a:latin typeface="Arial Narrow"/>
                <a:ea typeface="ＭＳ Ｐゴシック"/>
                <a:cs typeface="+mn-cs"/>
              </a:rPr>
              <a:t>Revised - </a:t>
            </a:r>
            <a:r>
              <a:rPr lang="en-US" b="1" kern="0">
                <a:solidFill>
                  <a:srgbClr val="000000"/>
                </a:solidFill>
                <a:latin typeface="Arial Narrow"/>
                <a:ea typeface="ＭＳ Ｐゴシック"/>
              </a:rPr>
              <a:t>UWSA</a:t>
            </a:r>
            <a:r>
              <a:rPr kumimoji="0" lang="en-US" sz="1800" b="1" i="0" u="none" strike="noStrike" kern="0" cap="none" spc="0" normalizeH="0" baseline="0" noProof="0">
                <a:ln>
                  <a:noFill/>
                </a:ln>
                <a:solidFill>
                  <a:srgbClr val="000000"/>
                </a:solidFill>
                <a:effectLst/>
                <a:uLnTx/>
                <a:uFillTx/>
                <a:latin typeface="Arial Narrow"/>
                <a:ea typeface="ＭＳ Ｐゴシック"/>
                <a:cs typeface="+mn-cs"/>
              </a:rPr>
              <a:t> - Allocation vs Budget</a:t>
            </a:r>
          </a:p>
          <a:p>
            <a:pPr marR="0" lvl="0" algn="l" defTabSz="914400" rtl="0" eaLnBrk="0" fontAlgn="base" latinLnBrk="0" hangingPunct="0">
              <a:lnSpc>
                <a:spcPct val="100000"/>
              </a:lnSpc>
              <a:spcBef>
                <a:spcPct val="20000"/>
              </a:spcBef>
              <a:spcAft>
                <a:spcPct val="0"/>
              </a:spcAft>
              <a:buClrTx/>
              <a:buSzTx/>
              <a:tabLst/>
              <a:defRPr/>
            </a:pPr>
            <a:r>
              <a:rPr lang="en-US" kern="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2. Select Years and Fund</a:t>
            </a:r>
          </a:p>
          <a:p>
            <a:pPr marR="0" lvl="0" algn="l" defTabSz="914400" rtl="0" eaLnBrk="0" fontAlgn="base" latinLnBrk="0" hangingPunct="0">
              <a:lnSpc>
                <a:spcPct val="100000"/>
              </a:lnSpc>
              <a:spcBef>
                <a:spcPct val="20000"/>
              </a:spcBef>
              <a:spcAft>
                <a:spcPct val="0"/>
              </a:spcAft>
              <a:buClrTx/>
              <a:buSzTx/>
              <a:tabLst/>
              <a:defRPr/>
            </a:pPr>
            <a:endParaRPr lang="en-US" kern="0">
              <a:solidFill>
                <a:srgbClr val="000000"/>
              </a:solidFill>
              <a:latin typeface="Arial Narrow"/>
              <a:ea typeface="ＭＳ Ｐゴシック" pitchFamily="-106" charset="-128"/>
            </a:endParaRPr>
          </a:p>
        </p:txBody>
      </p:sp>
      <p:pic>
        <p:nvPicPr>
          <p:cNvPr id="7" name="Picture 6">
            <a:extLst>
              <a:ext uri="{FF2B5EF4-FFF2-40B4-BE49-F238E27FC236}">
                <a16:creationId xmlns:a16="http://schemas.microsoft.com/office/drawing/2014/main" id="{62C2C2BF-5A2D-49EB-A22E-618F38925705}"/>
              </a:ext>
            </a:extLst>
          </p:cNvPr>
          <p:cNvPicPr>
            <a:picLocks noChangeAspect="1"/>
          </p:cNvPicPr>
          <p:nvPr/>
        </p:nvPicPr>
        <p:blipFill>
          <a:blip r:embed="rId2"/>
          <a:stretch>
            <a:fillRect/>
          </a:stretch>
        </p:blipFill>
        <p:spPr>
          <a:xfrm>
            <a:off x="493229" y="872066"/>
            <a:ext cx="10388600" cy="2308578"/>
          </a:xfrm>
          <a:prstGeom prst="rect">
            <a:avLst/>
          </a:prstGeom>
        </p:spPr>
      </p:pic>
      <p:pic>
        <p:nvPicPr>
          <p:cNvPr id="9" name="Picture 8">
            <a:extLst>
              <a:ext uri="{FF2B5EF4-FFF2-40B4-BE49-F238E27FC236}">
                <a16:creationId xmlns:a16="http://schemas.microsoft.com/office/drawing/2014/main" id="{D5CE09DF-7C5E-484B-B0D1-5FD61E706DB4}"/>
              </a:ext>
            </a:extLst>
          </p:cNvPr>
          <p:cNvPicPr>
            <a:picLocks noChangeAspect="1"/>
          </p:cNvPicPr>
          <p:nvPr/>
        </p:nvPicPr>
        <p:blipFill>
          <a:blip r:embed="rId3"/>
          <a:stretch>
            <a:fillRect/>
          </a:stretch>
        </p:blipFill>
        <p:spPr>
          <a:xfrm>
            <a:off x="4728079" y="1750910"/>
            <a:ext cx="7260722" cy="4165450"/>
          </a:xfrm>
          <a:prstGeom prst="rect">
            <a:avLst/>
          </a:prstGeom>
        </p:spPr>
      </p:pic>
      <p:sp>
        <p:nvSpPr>
          <p:cNvPr id="10" name="Rectangle 9">
            <a:extLst>
              <a:ext uri="{FF2B5EF4-FFF2-40B4-BE49-F238E27FC236}">
                <a16:creationId xmlns:a16="http://schemas.microsoft.com/office/drawing/2014/main" id="{0B2A8A93-128A-43D2-B8EA-D4045A15F2E8}"/>
              </a:ext>
            </a:extLst>
          </p:cNvPr>
          <p:cNvSpPr/>
          <p:nvPr/>
        </p:nvSpPr>
        <p:spPr>
          <a:xfrm>
            <a:off x="1310171" y="2348300"/>
            <a:ext cx="1810716" cy="54573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044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2243C4-F51E-453C-8201-3FC816F46D20}"/>
              </a:ext>
            </a:extLst>
          </p:cNvPr>
          <p:cNvPicPr>
            <a:picLocks noChangeAspect="1"/>
          </p:cNvPicPr>
          <p:nvPr/>
        </p:nvPicPr>
        <p:blipFill rotWithShape="1">
          <a:blip r:embed="rId2"/>
          <a:srcRect b="60662"/>
          <a:stretch/>
        </p:blipFill>
        <p:spPr>
          <a:xfrm>
            <a:off x="168964" y="799634"/>
            <a:ext cx="11769539" cy="1357157"/>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32</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latin typeface="Arial Narrow"/>
              </a:rPr>
              <a:t>PDF - UWSA - Allocation vs Budget</a:t>
            </a:r>
          </a:p>
        </p:txBody>
      </p:sp>
      <p:sp>
        <p:nvSpPr>
          <p:cNvPr id="7" name="Rectangle 6">
            <a:extLst>
              <a:ext uri="{FF2B5EF4-FFF2-40B4-BE49-F238E27FC236}">
                <a16:creationId xmlns:a16="http://schemas.microsoft.com/office/drawing/2014/main" id="{D0E0E1B2-C178-49BC-9F41-CEBCBDEAF98E}"/>
              </a:ext>
            </a:extLst>
          </p:cNvPr>
          <p:cNvSpPr/>
          <p:nvPr/>
        </p:nvSpPr>
        <p:spPr>
          <a:xfrm>
            <a:off x="724671" y="1739936"/>
            <a:ext cx="555958" cy="23795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537346" y="3967696"/>
            <a:ext cx="2806987" cy="2197525"/>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a:ln>
                  <a:noFill/>
                </a:ln>
                <a:solidFill>
                  <a:srgbClr val="000000"/>
                </a:solidFill>
                <a:effectLst/>
                <a:uLnTx/>
                <a:uFillTx/>
                <a:latin typeface="Arial Narrow"/>
                <a:ea typeface="ＭＳ Ｐゴシック" pitchFamily="-106" charset="-128"/>
                <a:cs typeface="+mn-cs"/>
              </a:rPr>
              <a:t>Expense Planning Allocation Report</a:t>
            </a:r>
          </a:p>
          <a:p>
            <a:pPr marR="0" lvl="0" algn="l" defTabSz="914400" rtl="0" eaLnBrk="0" fontAlgn="base" latinLnBrk="0" hangingPunct="0">
              <a:lnSpc>
                <a:spcPct val="100000"/>
              </a:lnSpc>
              <a:spcBef>
                <a:spcPct val="20000"/>
              </a:spcBef>
              <a:spcAft>
                <a:spcPct val="0"/>
              </a:spcAft>
              <a:buClrTx/>
              <a:buSzTx/>
              <a:tabLst/>
              <a:defRPr/>
            </a:pPr>
            <a:r>
              <a:rPr lang="en-US" kern="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2. Select Department and </a:t>
            </a:r>
            <a:r>
              <a:rPr lang="en-US" kern="0">
                <a:solidFill>
                  <a:srgbClr val="000000"/>
                </a:solidFill>
                <a:latin typeface="Arial Narrow"/>
                <a:ea typeface="ＭＳ Ｐゴシック" pitchFamily="-106" charset="-128"/>
              </a:rPr>
              <a:t>Version</a:t>
            </a:r>
            <a:endPar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endParaRPr>
          </a:p>
          <a:p>
            <a:pPr marR="0" lvl="0" algn="l" defTabSz="914400" rtl="0" eaLnBrk="0" fontAlgn="base" latinLnBrk="0" hangingPunct="0">
              <a:lnSpc>
                <a:spcPct val="100000"/>
              </a:lnSpc>
              <a:spcBef>
                <a:spcPct val="20000"/>
              </a:spcBef>
              <a:spcAft>
                <a:spcPct val="0"/>
              </a:spcAft>
              <a:buClrTx/>
              <a:buSzTx/>
              <a:tabLst/>
              <a:defRPr/>
            </a:pPr>
            <a:endParaRPr lang="en-US" kern="0">
              <a:solidFill>
                <a:srgbClr val="000000"/>
              </a:solidFill>
              <a:latin typeface="Arial Narrow"/>
              <a:ea typeface="ＭＳ Ｐゴシック" pitchFamily="-106" charset="-128"/>
            </a:endParaRPr>
          </a:p>
        </p:txBody>
      </p:sp>
      <p:pic>
        <p:nvPicPr>
          <p:cNvPr id="12" name="Picture 11">
            <a:extLst>
              <a:ext uri="{FF2B5EF4-FFF2-40B4-BE49-F238E27FC236}">
                <a16:creationId xmlns:a16="http://schemas.microsoft.com/office/drawing/2014/main" id="{C885C972-3477-4AF7-B482-B2D47B2D328D}"/>
              </a:ext>
            </a:extLst>
          </p:cNvPr>
          <p:cNvPicPr>
            <a:picLocks noChangeAspect="1"/>
          </p:cNvPicPr>
          <p:nvPr/>
        </p:nvPicPr>
        <p:blipFill>
          <a:blip r:embed="rId3"/>
          <a:stretch>
            <a:fillRect/>
          </a:stretch>
        </p:blipFill>
        <p:spPr>
          <a:xfrm>
            <a:off x="4148360" y="1284668"/>
            <a:ext cx="7212066" cy="4880553"/>
          </a:xfrm>
          <a:prstGeom prst="rect">
            <a:avLst/>
          </a:prstGeom>
        </p:spPr>
      </p:pic>
    </p:spTree>
    <p:extLst>
      <p:ext uri="{BB962C8B-B14F-4D97-AF65-F5344CB8AC3E}">
        <p14:creationId xmlns:p14="http://schemas.microsoft.com/office/powerpoint/2010/main" val="629574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0453F2-D0AB-4DD5-95FD-4934267E3D37}"/>
              </a:ext>
            </a:extLst>
          </p:cNvPr>
          <p:cNvPicPr>
            <a:picLocks noChangeAspect="1"/>
          </p:cNvPicPr>
          <p:nvPr/>
        </p:nvPicPr>
        <p:blipFill>
          <a:blip r:embed="rId2"/>
          <a:stretch>
            <a:fillRect/>
          </a:stretch>
        </p:blipFill>
        <p:spPr>
          <a:xfrm>
            <a:off x="493229" y="1157890"/>
            <a:ext cx="8638700" cy="1836574"/>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33</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latin typeface="Arial Narrow"/>
              </a:rPr>
              <a:t>UWSA Allocation Reports</a:t>
            </a:r>
          </a:p>
        </p:txBody>
      </p:sp>
      <p:sp>
        <p:nvSpPr>
          <p:cNvPr id="18" name="TextBox 17">
            <a:extLst>
              <a:ext uri="{FF2B5EF4-FFF2-40B4-BE49-F238E27FC236}">
                <a16:creationId xmlns:a16="http://schemas.microsoft.com/office/drawing/2014/main" id="{59CACE58-24B0-49DF-B54C-CF189295C0B2}"/>
              </a:ext>
            </a:extLst>
          </p:cNvPr>
          <p:cNvSpPr txBox="1"/>
          <p:nvPr/>
        </p:nvSpPr>
        <p:spPr>
          <a:xfrm>
            <a:off x="747939" y="3659583"/>
            <a:ext cx="4253315" cy="1366528"/>
          </a:xfrm>
          <a:prstGeom prst="rect">
            <a:avLst/>
          </a:prstGeom>
          <a:noFill/>
        </p:spPr>
        <p:txBody>
          <a:bodyPr wrap="square" lIns="91440" tIns="45720" rIns="91440" bIns="45720" anchor="t">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a:rPr>
              <a:t>UWSA</a:t>
            </a:r>
            <a:r>
              <a:rPr kumimoji="0" lang="en-US" sz="1800" b="1" i="0" u="none" strike="noStrike" kern="0" cap="none" spc="0" normalizeH="0" baseline="0" noProof="0">
                <a:ln>
                  <a:noFill/>
                </a:ln>
                <a:solidFill>
                  <a:srgbClr val="000000"/>
                </a:solidFill>
                <a:effectLst/>
                <a:uLnTx/>
                <a:uFillTx/>
                <a:latin typeface="Arial Narrow"/>
                <a:ea typeface="ＭＳ Ｐゴシック"/>
                <a:cs typeface="+mn-cs"/>
              </a:rPr>
              <a:t> Allocation Reports</a:t>
            </a:r>
          </a:p>
          <a:p>
            <a:pPr marR="0" lvl="0" algn="l" defTabSz="914400" rtl="0" eaLnBrk="0" fontAlgn="base" latinLnBrk="0" hangingPunct="0">
              <a:lnSpc>
                <a:spcPct val="100000"/>
              </a:lnSpc>
              <a:spcBef>
                <a:spcPct val="20000"/>
              </a:spcBef>
              <a:spcAft>
                <a:spcPct val="0"/>
              </a:spcAft>
              <a:buClrTx/>
              <a:buSzTx/>
              <a:tabLst/>
              <a:defRPr/>
            </a:pPr>
            <a:r>
              <a:rPr lang="en-US" kern="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2. Select Department and </a:t>
            </a:r>
            <a:r>
              <a:rPr lang="en-US" kern="0">
                <a:solidFill>
                  <a:srgbClr val="000000"/>
                </a:solidFill>
                <a:latin typeface="Arial Narrow"/>
                <a:ea typeface="ＭＳ Ｐゴシック" pitchFamily="-106" charset="-128"/>
              </a:rPr>
              <a:t>Version</a:t>
            </a:r>
            <a:endPar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endParaRPr>
          </a:p>
          <a:p>
            <a:pPr marR="0" lvl="0" algn="l" defTabSz="914400" rtl="0" eaLnBrk="0" fontAlgn="base" latinLnBrk="0" hangingPunct="0">
              <a:lnSpc>
                <a:spcPct val="100000"/>
              </a:lnSpc>
              <a:spcBef>
                <a:spcPct val="20000"/>
              </a:spcBef>
              <a:spcAft>
                <a:spcPct val="0"/>
              </a:spcAft>
              <a:buClrTx/>
              <a:buSzTx/>
              <a:tabLst/>
              <a:defRPr/>
            </a:pPr>
            <a:endParaRPr lang="en-US" kern="0">
              <a:solidFill>
                <a:srgbClr val="000000"/>
              </a:solidFill>
              <a:latin typeface="Arial Narrow"/>
              <a:ea typeface="ＭＳ Ｐゴシック" pitchFamily="-106" charset="-128"/>
            </a:endParaRPr>
          </a:p>
        </p:txBody>
      </p:sp>
    </p:spTree>
    <p:extLst>
      <p:ext uri="{BB962C8B-B14F-4D97-AF65-F5344CB8AC3E}">
        <p14:creationId xmlns:p14="http://schemas.microsoft.com/office/powerpoint/2010/main" val="14555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34</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latin typeface="Arial Narrow"/>
              </a:rPr>
              <a:t>UWSA Allocation List</a:t>
            </a:r>
          </a:p>
        </p:txBody>
      </p:sp>
      <p:sp>
        <p:nvSpPr>
          <p:cNvPr id="5" name="Rectangle 4">
            <a:extLst>
              <a:ext uri="{FF2B5EF4-FFF2-40B4-BE49-F238E27FC236}">
                <a16:creationId xmlns:a16="http://schemas.microsoft.com/office/drawing/2014/main" id="{82443288-F09B-46B7-87AB-7CBC9CD5551F}"/>
              </a:ext>
            </a:extLst>
          </p:cNvPr>
          <p:cNvSpPr/>
          <p:nvPr/>
        </p:nvSpPr>
        <p:spPr>
          <a:xfrm>
            <a:off x="7950200" y="929640"/>
            <a:ext cx="1193800" cy="9455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6384940" y="1971102"/>
            <a:ext cx="2090193" cy="49826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493229" y="4524661"/>
            <a:ext cx="4859602" cy="1034129"/>
          </a:xfrm>
          <a:prstGeom prst="rect">
            <a:avLst/>
          </a:prstGeom>
          <a:noFill/>
        </p:spPr>
        <p:txBody>
          <a:bodyPr wrap="square" lIns="91440" tIns="45720" rIns="91440" bIns="45720" anchor="t">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a:rPr>
              <a:t>UWSA</a:t>
            </a:r>
            <a:r>
              <a:rPr kumimoji="0" lang="en-US" sz="1800" b="1" i="0" u="none" strike="noStrike" kern="0" cap="none" spc="0" normalizeH="0" baseline="0" noProof="0">
                <a:ln>
                  <a:noFill/>
                </a:ln>
                <a:solidFill>
                  <a:srgbClr val="000000"/>
                </a:solidFill>
                <a:effectLst/>
                <a:uLnTx/>
                <a:uFillTx/>
                <a:latin typeface="Arial Narrow"/>
                <a:ea typeface="ＭＳ Ｐゴシック"/>
                <a:cs typeface="+mn-cs"/>
              </a:rPr>
              <a:t> Allocation List</a:t>
            </a:r>
          </a:p>
          <a:p>
            <a:pPr marR="0" lvl="0" algn="l" defTabSz="914400" rtl="0" eaLnBrk="0" fontAlgn="base" latinLnBrk="0" hangingPunct="0">
              <a:lnSpc>
                <a:spcPct val="100000"/>
              </a:lnSpc>
              <a:spcBef>
                <a:spcPct val="20000"/>
              </a:spcBef>
              <a:spcAft>
                <a:spcPct val="0"/>
              </a:spcAft>
              <a:buClrTx/>
              <a:buSzTx/>
              <a:tabLst/>
              <a:defRPr/>
            </a:pPr>
            <a:r>
              <a:rPr lang="en-US" kern="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2. Select Years and Allocation Type</a:t>
            </a:r>
          </a:p>
        </p:txBody>
      </p:sp>
      <p:pic>
        <p:nvPicPr>
          <p:cNvPr id="10" name="Picture 9">
            <a:extLst>
              <a:ext uri="{FF2B5EF4-FFF2-40B4-BE49-F238E27FC236}">
                <a16:creationId xmlns:a16="http://schemas.microsoft.com/office/drawing/2014/main" id="{AEAB9B5D-3CD4-4891-B13F-1DEA7EA9C037}"/>
              </a:ext>
            </a:extLst>
          </p:cNvPr>
          <p:cNvPicPr>
            <a:picLocks noChangeAspect="1"/>
          </p:cNvPicPr>
          <p:nvPr/>
        </p:nvPicPr>
        <p:blipFill>
          <a:blip r:embed="rId2"/>
          <a:stretch>
            <a:fillRect/>
          </a:stretch>
        </p:blipFill>
        <p:spPr>
          <a:xfrm>
            <a:off x="369000" y="951359"/>
            <a:ext cx="11448197" cy="2895084"/>
          </a:xfrm>
          <a:prstGeom prst="rect">
            <a:avLst/>
          </a:prstGeom>
        </p:spPr>
      </p:pic>
    </p:spTree>
    <p:extLst>
      <p:ext uri="{BB962C8B-B14F-4D97-AF65-F5344CB8AC3E}">
        <p14:creationId xmlns:p14="http://schemas.microsoft.com/office/powerpoint/2010/main" val="796880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7BA498-96C0-4188-950D-7006074D9026}"/>
              </a:ext>
            </a:extLst>
          </p:cNvPr>
          <p:cNvPicPr>
            <a:picLocks noChangeAspect="1"/>
          </p:cNvPicPr>
          <p:nvPr/>
        </p:nvPicPr>
        <p:blipFill>
          <a:blip r:embed="rId2"/>
          <a:stretch>
            <a:fillRect/>
          </a:stretch>
        </p:blipFill>
        <p:spPr>
          <a:xfrm>
            <a:off x="334214" y="875196"/>
            <a:ext cx="11320440" cy="3133072"/>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35</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latin typeface="Arial Narrow"/>
              </a:rPr>
              <a:t>UWSA Allocation by Fund/Ref</a:t>
            </a:r>
          </a:p>
        </p:txBody>
      </p:sp>
      <p:sp>
        <p:nvSpPr>
          <p:cNvPr id="5" name="Rectangle 4">
            <a:extLst>
              <a:ext uri="{FF2B5EF4-FFF2-40B4-BE49-F238E27FC236}">
                <a16:creationId xmlns:a16="http://schemas.microsoft.com/office/drawing/2014/main" id="{82443288-F09B-46B7-87AB-7CBC9CD5551F}"/>
              </a:ext>
            </a:extLst>
          </p:cNvPr>
          <p:cNvSpPr/>
          <p:nvPr/>
        </p:nvSpPr>
        <p:spPr>
          <a:xfrm>
            <a:off x="3895034" y="2152152"/>
            <a:ext cx="4473713" cy="185611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844191" y="1721972"/>
            <a:ext cx="1531261" cy="3056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493229" y="4481545"/>
            <a:ext cx="4859602" cy="1034129"/>
          </a:xfrm>
          <a:prstGeom prst="rect">
            <a:avLst/>
          </a:prstGeom>
          <a:noFill/>
        </p:spPr>
        <p:txBody>
          <a:bodyPr wrap="square" lIns="91440" tIns="45720" rIns="91440" bIns="45720" anchor="t">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a:rPr>
              <a:t>UWSA</a:t>
            </a:r>
            <a:r>
              <a:rPr kumimoji="0" lang="en-US" sz="1800" b="1" i="0" u="none" strike="noStrike" kern="0" cap="none" spc="0" normalizeH="0" baseline="0" noProof="0">
                <a:ln>
                  <a:noFill/>
                </a:ln>
                <a:solidFill>
                  <a:srgbClr val="000000"/>
                </a:solidFill>
                <a:effectLst/>
                <a:uLnTx/>
                <a:uFillTx/>
                <a:latin typeface="Arial Narrow"/>
                <a:ea typeface="ＭＳ Ｐゴシック"/>
                <a:cs typeface="+mn-cs"/>
              </a:rPr>
              <a:t> Allocation by Fund/Ref</a:t>
            </a:r>
          </a:p>
          <a:p>
            <a:pPr marR="0" lvl="0" algn="l" defTabSz="914400" rtl="0" eaLnBrk="0" fontAlgn="base" latinLnBrk="0" hangingPunct="0">
              <a:lnSpc>
                <a:spcPct val="100000"/>
              </a:lnSpc>
              <a:spcBef>
                <a:spcPct val="20000"/>
              </a:spcBef>
              <a:spcAft>
                <a:spcPct val="0"/>
              </a:spcAft>
              <a:buClrTx/>
              <a:buSzTx/>
              <a:tabLst/>
              <a:defRPr/>
            </a:pPr>
            <a:r>
              <a:rPr lang="en-US" kern="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2. Select Years, Version and Allocation Type</a:t>
            </a:r>
          </a:p>
        </p:txBody>
      </p:sp>
    </p:spTree>
    <p:extLst>
      <p:ext uri="{BB962C8B-B14F-4D97-AF65-F5344CB8AC3E}">
        <p14:creationId xmlns:p14="http://schemas.microsoft.com/office/powerpoint/2010/main" val="1955176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8C40F-EA19-489D-818D-9E7266C438F4}"/>
              </a:ext>
            </a:extLst>
          </p:cNvPr>
          <p:cNvPicPr>
            <a:picLocks noChangeAspect="1"/>
          </p:cNvPicPr>
          <p:nvPr/>
        </p:nvPicPr>
        <p:blipFill>
          <a:blip r:embed="rId2"/>
          <a:stretch>
            <a:fillRect/>
          </a:stretch>
        </p:blipFill>
        <p:spPr>
          <a:xfrm>
            <a:off x="259420" y="875195"/>
            <a:ext cx="11729381" cy="3010520"/>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36</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latin typeface="Arial Narrow"/>
              </a:rPr>
              <a:t>UWSA Allocation by Ref/Fund</a:t>
            </a:r>
          </a:p>
        </p:txBody>
      </p:sp>
      <p:sp>
        <p:nvSpPr>
          <p:cNvPr id="5" name="Rectangle 4">
            <a:extLst>
              <a:ext uri="{FF2B5EF4-FFF2-40B4-BE49-F238E27FC236}">
                <a16:creationId xmlns:a16="http://schemas.microsoft.com/office/drawing/2014/main" id="{82443288-F09B-46B7-87AB-7CBC9CD5551F}"/>
              </a:ext>
            </a:extLst>
          </p:cNvPr>
          <p:cNvSpPr/>
          <p:nvPr/>
        </p:nvSpPr>
        <p:spPr>
          <a:xfrm>
            <a:off x="3895034" y="2152152"/>
            <a:ext cx="4473713" cy="185611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747939" y="1731912"/>
            <a:ext cx="1657331" cy="42023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537346" y="4484760"/>
            <a:ext cx="4859602" cy="1034129"/>
          </a:xfrm>
          <a:prstGeom prst="rect">
            <a:avLst/>
          </a:prstGeom>
          <a:noFill/>
        </p:spPr>
        <p:txBody>
          <a:bodyPr wrap="square" lIns="91440" tIns="45720" rIns="91440" bIns="45720" anchor="t">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a:rPr>
              <a:t>UWSA</a:t>
            </a:r>
            <a:r>
              <a:rPr kumimoji="0" lang="en-US" sz="1800" b="1" i="0" u="none" strike="noStrike" kern="0" cap="none" spc="0" normalizeH="0" baseline="0" noProof="0">
                <a:ln>
                  <a:noFill/>
                </a:ln>
                <a:solidFill>
                  <a:srgbClr val="000000"/>
                </a:solidFill>
                <a:effectLst/>
                <a:uLnTx/>
                <a:uFillTx/>
                <a:latin typeface="Arial Narrow"/>
                <a:ea typeface="ＭＳ Ｐゴシック"/>
                <a:cs typeface="+mn-cs"/>
              </a:rPr>
              <a:t> Allocation by Ref/Fund</a:t>
            </a:r>
          </a:p>
          <a:p>
            <a:pPr marR="0" lvl="0" algn="l" defTabSz="914400" rtl="0" eaLnBrk="0" fontAlgn="base" latinLnBrk="0" hangingPunct="0">
              <a:lnSpc>
                <a:spcPct val="100000"/>
              </a:lnSpc>
              <a:spcBef>
                <a:spcPct val="20000"/>
              </a:spcBef>
              <a:spcAft>
                <a:spcPct val="0"/>
              </a:spcAft>
              <a:buClrTx/>
              <a:buSzTx/>
              <a:tabLst/>
              <a:defRPr/>
            </a:pPr>
            <a:r>
              <a:rPr lang="en-US" kern="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2. Select Years, Version and Allocation Type</a:t>
            </a:r>
          </a:p>
        </p:txBody>
      </p:sp>
    </p:spTree>
    <p:extLst>
      <p:ext uri="{BB962C8B-B14F-4D97-AF65-F5344CB8AC3E}">
        <p14:creationId xmlns:p14="http://schemas.microsoft.com/office/powerpoint/2010/main" val="875547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496D43-2CBB-4FD6-B55C-B6BCBE3E9074}"/>
              </a:ext>
            </a:extLst>
          </p:cNvPr>
          <p:cNvPicPr>
            <a:picLocks noChangeAspect="1"/>
          </p:cNvPicPr>
          <p:nvPr/>
        </p:nvPicPr>
        <p:blipFill>
          <a:blip r:embed="rId2"/>
          <a:stretch>
            <a:fillRect/>
          </a:stretch>
        </p:blipFill>
        <p:spPr>
          <a:xfrm>
            <a:off x="327529" y="1084998"/>
            <a:ext cx="11661272" cy="2938225"/>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37</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latin typeface="Arial Narrow"/>
              </a:rPr>
              <a:t>UWSA Allocation Report by Fund</a:t>
            </a:r>
          </a:p>
        </p:txBody>
      </p:sp>
      <p:sp>
        <p:nvSpPr>
          <p:cNvPr id="5" name="Rectangle 4">
            <a:extLst>
              <a:ext uri="{FF2B5EF4-FFF2-40B4-BE49-F238E27FC236}">
                <a16:creationId xmlns:a16="http://schemas.microsoft.com/office/drawing/2014/main" id="{82443288-F09B-46B7-87AB-7CBC9CD5551F}"/>
              </a:ext>
            </a:extLst>
          </p:cNvPr>
          <p:cNvSpPr/>
          <p:nvPr/>
        </p:nvSpPr>
        <p:spPr>
          <a:xfrm>
            <a:off x="2871304" y="2397876"/>
            <a:ext cx="6958496" cy="162534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771535" y="1942031"/>
            <a:ext cx="1657331" cy="32409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537346" y="4484760"/>
            <a:ext cx="4859602" cy="1034129"/>
          </a:xfrm>
          <a:prstGeom prst="rect">
            <a:avLst/>
          </a:prstGeom>
          <a:noFill/>
        </p:spPr>
        <p:txBody>
          <a:bodyPr wrap="square" lIns="91440" tIns="45720" rIns="91440" bIns="45720" anchor="t">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a:rPr>
              <a:t>UWSA</a:t>
            </a:r>
            <a:r>
              <a:rPr kumimoji="0" lang="en-US" sz="1800" b="1" i="0" u="none" strike="noStrike" kern="0" cap="none" spc="0" normalizeH="0" baseline="0" noProof="0">
                <a:ln>
                  <a:noFill/>
                </a:ln>
                <a:solidFill>
                  <a:srgbClr val="000000"/>
                </a:solidFill>
                <a:effectLst/>
                <a:uLnTx/>
                <a:uFillTx/>
                <a:latin typeface="Arial Narrow"/>
                <a:ea typeface="ＭＳ Ｐゴシック"/>
                <a:cs typeface="+mn-cs"/>
              </a:rPr>
              <a:t> Allocation Report by Fund</a:t>
            </a:r>
          </a:p>
          <a:p>
            <a:pPr marR="0" lvl="0" algn="l" defTabSz="914400" rtl="0" eaLnBrk="0" fontAlgn="base" latinLnBrk="0" hangingPunct="0">
              <a:lnSpc>
                <a:spcPct val="100000"/>
              </a:lnSpc>
              <a:spcBef>
                <a:spcPct val="20000"/>
              </a:spcBef>
              <a:spcAft>
                <a:spcPct val="0"/>
              </a:spcAft>
              <a:buClrTx/>
              <a:buSzTx/>
              <a:tabLst/>
              <a:defRPr/>
            </a:pPr>
            <a:r>
              <a:rPr lang="en-US" kern="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2. Select Years, Department and Fund</a:t>
            </a:r>
          </a:p>
        </p:txBody>
      </p:sp>
    </p:spTree>
    <p:extLst>
      <p:ext uri="{BB962C8B-B14F-4D97-AF65-F5344CB8AC3E}">
        <p14:creationId xmlns:p14="http://schemas.microsoft.com/office/powerpoint/2010/main" val="209467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9CACE58-24B0-49DF-B54C-CF189295C0B2}"/>
              </a:ext>
            </a:extLst>
          </p:cNvPr>
          <p:cNvSpPr txBox="1"/>
          <p:nvPr/>
        </p:nvSpPr>
        <p:spPr>
          <a:xfrm>
            <a:off x="747939" y="5026111"/>
            <a:ext cx="9668270" cy="1366528"/>
          </a:xfrm>
          <a:prstGeom prst="rect">
            <a:avLst/>
          </a:prstGeom>
          <a:noFill/>
        </p:spPr>
        <p:txBody>
          <a:bodyPr wrap="square" lIns="91440" tIns="45720" rIns="91440" bIns="45720" anchor="t">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a:rPr>
              <a:t>The third vertical icon shows the UWSA Allocation Review form</a:t>
            </a:r>
            <a:r>
              <a:rPr kumimoji="0" lang="en-US" sz="1800" b="1" i="0" u="none" strike="noStrike" kern="0" cap="none" spc="0" normalizeH="0" baseline="0" noProof="0">
                <a:ln>
                  <a:noFill/>
                </a:ln>
                <a:solidFill>
                  <a:srgbClr val="000000"/>
                </a:solidFill>
                <a:effectLst/>
                <a:uLnTx/>
                <a:uFillTx/>
                <a:latin typeface="Arial Narrow"/>
                <a:ea typeface="ＭＳ Ｐゴシック"/>
                <a:cs typeface="+mn-cs"/>
              </a:rPr>
              <a:t>:</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a:solidFill>
                  <a:srgbClr val="000000"/>
                </a:solidFill>
                <a:latin typeface="Arial Narrow"/>
                <a:ea typeface="ＭＳ Ｐゴシック" pitchFamily="-106" charset="-128"/>
              </a:rPr>
              <a:t>Select Allocation and Years from drop down list for review</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a:solidFill>
                  <a:srgbClr val="000000"/>
                </a:solidFill>
                <a:latin typeface="Arial Narrow"/>
                <a:ea typeface="ＭＳ Ｐゴシック"/>
              </a:rPr>
              <a:t>Review UWSA Allocation Information</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a:solidFill>
                  <a:srgbClr val="000000"/>
                </a:solidFill>
                <a:latin typeface="Arial Narrow"/>
                <a:ea typeface="ＭＳ Ｐゴシック" pitchFamily="-106" charset="-128"/>
              </a:rPr>
              <a:t>Review Distribution data.</a:t>
            </a:r>
          </a:p>
        </p:txBody>
      </p:sp>
      <p:pic>
        <p:nvPicPr>
          <p:cNvPr id="6" name="Picture 5">
            <a:extLst>
              <a:ext uri="{FF2B5EF4-FFF2-40B4-BE49-F238E27FC236}">
                <a16:creationId xmlns:a16="http://schemas.microsoft.com/office/drawing/2014/main" id="{032C4FDC-BFE5-4F62-BD31-BA3C5B7CF09B}"/>
              </a:ext>
            </a:extLst>
          </p:cNvPr>
          <p:cNvPicPr>
            <a:picLocks noChangeAspect="1"/>
          </p:cNvPicPr>
          <p:nvPr/>
        </p:nvPicPr>
        <p:blipFill>
          <a:blip r:embed="rId2"/>
          <a:stretch>
            <a:fillRect/>
          </a:stretch>
        </p:blipFill>
        <p:spPr>
          <a:xfrm>
            <a:off x="155299" y="820016"/>
            <a:ext cx="11338699" cy="3994583"/>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38</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latin typeface="Arial Narrow"/>
              </a:rPr>
              <a:t>UWSA Allocation Review</a:t>
            </a:r>
          </a:p>
        </p:txBody>
      </p:sp>
      <p:sp>
        <p:nvSpPr>
          <p:cNvPr id="7" name="Rectangle 6">
            <a:extLst>
              <a:ext uri="{FF2B5EF4-FFF2-40B4-BE49-F238E27FC236}">
                <a16:creationId xmlns:a16="http://schemas.microsoft.com/office/drawing/2014/main" id="{48593DF3-B7FA-4618-848E-6111CCFFE06E}"/>
              </a:ext>
            </a:extLst>
          </p:cNvPr>
          <p:cNvSpPr/>
          <p:nvPr/>
        </p:nvSpPr>
        <p:spPr>
          <a:xfrm>
            <a:off x="493229" y="1470991"/>
            <a:ext cx="6255441" cy="86470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CCC34F9-D3CA-4D12-9C4E-E22549766F75}"/>
              </a:ext>
            </a:extLst>
          </p:cNvPr>
          <p:cNvSpPr/>
          <p:nvPr/>
        </p:nvSpPr>
        <p:spPr>
          <a:xfrm>
            <a:off x="2728090" y="1015544"/>
            <a:ext cx="258051" cy="259920"/>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9" name="Oval 8">
            <a:extLst>
              <a:ext uri="{FF2B5EF4-FFF2-40B4-BE49-F238E27FC236}">
                <a16:creationId xmlns:a16="http://schemas.microsoft.com/office/drawing/2014/main" id="{678B0548-D4C2-4777-A57E-2AC06514D75A}"/>
              </a:ext>
            </a:extLst>
          </p:cNvPr>
          <p:cNvSpPr/>
          <p:nvPr/>
        </p:nvSpPr>
        <p:spPr>
          <a:xfrm>
            <a:off x="6665475" y="1341031"/>
            <a:ext cx="258051" cy="259920"/>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11" name="Rectangle 10">
            <a:extLst>
              <a:ext uri="{FF2B5EF4-FFF2-40B4-BE49-F238E27FC236}">
                <a16:creationId xmlns:a16="http://schemas.microsoft.com/office/drawing/2014/main" id="{DEFEEE76-B9E3-4637-B655-353544EDFF48}"/>
              </a:ext>
            </a:extLst>
          </p:cNvPr>
          <p:cNvSpPr/>
          <p:nvPr/>
        </p:nvSpPr>
        <p:spPr>
          <a:xfrm>
            <a:off x="470773" y="2449091"/>
            <a:ext cx="11023225" cy="236550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D71C436-D05F-4660-BEBF-63A107A117FD}"/>
              </a:ext>
            </a:extLst>
          </p:cNvPr>
          <p:cNvSpPr/>
          <p:nvPr/>
        </p:nvSpPr>
        <p:spPr>
          <a:xfrm>
            <a:off x="11364972" y="2269959"/>
            <a:ext cx="258051" cy="259920"/>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13" name="TextBox 12">
            <a:extLst>
              <a:ext uri="{FF2B5EF4-FFF2-40B4-BE49-F238E27FC236}">
                <a16:creationId xmlns:a16="http://schemas.microsoft.com/office/drawing/2014/main" id="{C9618ED8-278D-45D9-B386-5E3B3AC92B36}"/>
              </a:ext>
            </a:extLst>
          </p:cNvPr>
          <p:cNvSpPr txBox="1"/>
          <p:nvPr/>
        </p:nvSpPr>
        <p:spPr>
          <a:xfrm>
            <a:off x="7406684" y="1650838"/>
            <a:ext cx="3951497" cy="276999"/>
          </a:xfrm>
          <a:prstGeom prst="rect">
            <a:avLst/>
          </a:prstGeom>
          <a:noFill/>
          <a:ln>
            <a:solidFill>
              <a:srgbClr val="FF0000"/>
            </a:solidFill>
          </a:ln>
        </p:spPr>
        <p:txBody>
          <a:bodyPr wrap="square">
            <a:spAutoFit/>
          </a:bodyPr>
          <a:lstStyle/>
          <a:p>
            <a:r>
              <a:rPr lang="en-US" sz="1200" b="1"/>
              <a:t>Note: Cells should be read only on both forms</a:t>
            </a:r>
          </a:p>
        </p:txBody>
      </p:sp>
      <p:pic>
        <p:nvPicPr>
          <p:cNvPr id="15" name="Graphic 14" descr="Information">
            <a:extLst>
              <a:ext uri="{FF2B5EF4-FFF2-40B4-BE49-F238E27FC236}">
                <a16:creationId xmlns:a16="http://schemas.microsoft.com/office/drawing/2014/main" id="{4ED791CC-FC18-4C65-AFA4-546A578F735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3526" y="1654738"/>
            <a:ext cx="483158" cy="483158"/>
          </a:xfrm>
          <a:prstGeom prst="rect">
            <a:avLst/>
          </a:prstGeom>
        </p:spPr>
      </p:pic>
    </p:spTree>
    <p:extLst>
      <p:ext uri="{BB962C8B-B14F-4D97-AF65-F5344CB8AC3E}">
        <p14:creationId xmlns:p14="http://schemas.microsoft.com/office/powerpoint/2010/main" val="627923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Campus Allocations</a:t>
            </a:r>
            <a:r>
              <a:rPr lang="en-US" sz="4000">
                <a:solidFill>
                  <a:srgbClr val="700000"/>
                </a:solidFill>
              </a:rPr>
              <a:t> </a:t>
            </a:r>
          </a:p>
          <a:p>
            <a:r>
              <a:rPr lang="en-US" sz="4000">
                <a:solidFill>
                  <a:schemeClr val="tx1">
                    <a:lumMod val="65000"/>
                    <a:lumOff val="35000"/>
                  </a:schemeClr>
                </a:solidFill>
              </a:rPr>
              <a:t>Target Allocation</a:t>
            </a:r>
          </a:p>
          <a:p>
            <a:endParaRPr lang="en-US" sz="4000">
              <a:solidFill>
                <a:srgbClr val="700000"/>
              </a:solidFill>
            </a:endParaRPr>
          </a:p>
          <a:p>
            <a:r>
              <a:rPr lang="en-US" sz="4000">
                <a:solidFill>
                  <a:srgbClr val="700000"/>
                </a:solidFill>
              </a:rPr>
              <a:t> </a:t>
            </a:r>
          </a:p>
        </p:txBody>
      </p:sp>
    </p:spTree>
    <p:custDataLst>
      <p:tags r:id="rId1"/>
    </p:custDataLst>
    <p:extLst>
      <p:ext uri="{BB962C8B-B14F-4D97-AF65-F5344CB8AC3E}">
        <p14:creationId xmlns:p14="http://schemas.microsoft.com/office/powerpoint/2010/main" val="119674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A2BF00-C9D6-4AC3-9B89-5634F6AA4E10}"/>
              </a:ext>
            </a:extLst>
          </p:cNvPr>
          <p:cNvSpPr txBox="1">
            <a:spLocks/>
          </p:cNvSpPr>
          <p:nvPr/>
        </p:nvSpPr>
        <p:spPr>
          <a:xfrm>
            <a:off x="1143000" y="2659930"/>
            <a:ext cx="7772400" cy="762000"/>
          </a:xfrm>
          <a:prstGeom prst="rect">
            <a:avLst/>
          </a:prstGeom>
        </p:spPr>
        <p:txBody>
          <a:bodyPr lIns="91440" tIns="45720" rIns="91440" bIns="45720" anchor="t"/>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latin typeface="Arial Narrow"/>
              </a:rPr>
              <a:t>UW Planning Allocation </a:t>
            </a:r>
            <a:endParaRPr lang="en-US">
              <a:solidFill>
                <a:schemeClr val="tx1">
                  <a:lumMod val="65000"/>
                  <a:lumOff val="35000"/>
                </a:schemeClr>
              </a:solidFill>
            </a:endParaRPr>
          </a:p>
          <a:p>
            <a:r>
              <a:rPr lang="en-US" sz="4000">
                <a:solidFill>
                  <a:schemeClr val="tx1">
                    <a:lumMod val="65000"/>
                    <a:lumOff val="35000"/>
                  </a:schemeClr>
                </a:solidFill>
                <a:latin typeface="Arial Narrow"/>
              </a:rPr>
              <a:t>Process Overview</a:t>
            </a:r>
            <a:endParaRPr lang="en-US">
              <a:solidFill>
                <a:schemeClr val="tx1">
                  <a:lumMod val="65000"/>
                  <a:lumOff val="35000"/>
                </a:schemeClr>
              </a:solidFill>
            </a:endParaRPr>
          </a:p>
        </p:txBody>
      </p:sp>
      <p:pic>
        <p:nvPicPr>
          <p:cNvPr id="5" name="Graphic 4" descr="Monthly calendar">
            <a:extLst>
              <a:ext uri="{FF2B5EF4-FFF2-40B4-BE49-F238E27FC236}">
                <a16:creationId xmlns:a16="http://schemas.microsoft.com/office/drawing/2014/main" id="{BC16440B-A275-4837-98C8-9413441710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400" y="2286000"/>
            <a:ext cx="2057400" cy="2057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471732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669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err="1">
                <a:solidFill>
                  <a:srgbClr val="700000"/>
                </a:solidFill>
              </a:rPr>
              <a:t>PlanUW</a:t>
            </a:r>
            <a:r>
              <a:rPr lang="en-US" sz="3600" b="0">
                <a:solidFill>
                  <a:srgbClr val="700000"/>
                </a:solidFill>
              </a:rPr>
              <a:t> Planning Allocation Tasks and Processes</a:t>
            </a:r>
          </a:p>
        </p:txBody>
      </p:sp>
      <p:sp>
        <p:nvSpPr>
          <p:cNvPr id="8" name="TextBox 7">
            <a:extLst>
              <a:ext uri="{FF2B5EF4-FFF2-40B4-BE49-F238E27FC236}">
                <a16:creationId xmlns:a16="http://schemas.microsoft.com/office/drawing/2014/main" id="{48288EDD-AD66-44D8-B993-2484F1F16DEE}"/>
              </a:ext>
            </a:extLst>
          </p:cNvPr>
          <p:cNvSpPr txBox="1"/>
          <p:nvPr/>
        </p:nvSpPr>
        <p:spPr>
          <a:xfrm>
            <a:off x="309493" y="975224"/>
            <a:ext cx="5263993" cy="5687711"/>
          </a:xfrm>
          <a:prstGeom prst="rect">
            <a:avLst/>
          </a:prstGeom>
        </p:spPr>
        <p:txBody>
          <a:bodyPr vert="horz" wrap="square" lIns="91440" tIns="45720" rIns="91440" bIns="45720" rtlCol="0" anchor="t">
            <a:spAutoFit/>
          </a:bodyPr>
          <a:lstStyle/>
          <a:p>
            <a:pPr eaLnBrk="0" fontAlgn="base" hangingPunct="0">
              <a:spcBef>
                <a:spcPct val="20000"/>
              </a:spcBef>
              <a:spcAft>
                <a:spcPct val="0"/>
              </a:spcAft>
            </a:pPr>
            <a:r>
              <a:rPr kumimoji="0" lang="en-US" b="0" i="0" strike="noStrike" kern="0" cap="none" spc="0" normalizeH="0" baseline="0" noProof="0">
                <a:ln>
                  <a:noFill/>
                </a:ln>
                <a:solidFill>
                  <a:srgbClr val="000000"/>
                </a:solidFill>
                <a:effectLst/>
                <a:uLnTx/>
                <a:uFillTx/>
                <a:latin typeface="Arial Narrow"/>
                <a:ea typeface="ＭＳ Ｐゴシック"/>
              </a:rPr>
              <a:t>The </a:t>
            </a:r>
            <a:r>
              <a:rPr kumimoji="0" lang="en-US" b="1" i="0" strike="noStrike" kern="0" cap="none" spc="0" normalizeH="0" baseline="0" noProof="0">
                <a:ln>
                  <a:noFill/>
                </a:ln>
                <a:solidFill>
                  <a:srgbClr val="000000"/>
                </a:solidFill>
                <a:effectLst/>
                <a:uLnTx/>
                <a:uFillTx/>
                <a:latin typeface="Arial Narrow"/>
                <a:ea typeface="ＭＳ Ｐゴシック"/>
              </a:rPr>
              <a:t>Campus Allocation </a:t>
            </a:r>
            <a:r>
              <a:rPr kumimoji="0" lang="en-US" i="0" strike="noStrike" kern="0" cap="none" spc="0" normalizeH="0" baseline="0" noProof="0">
                <a:ln>
                  <a:noFill/>
                </a:ln>
                <a:solidFill>
                  <a:srgbClr val="000000"/>
                </a:solidFill>
                <a:effectLst/>
                <a:uLnTx/>
                <a:uFillTx/>
                <a:latin typeface="Arial Narrow"/>
                <a:ea typeface="ＭＳ Ｐゴシック"/>
              </a:rPr>
              <a:t>tile is a new </a:t>
            </a:r>
            <a:r>
              <a:rPr lang="en-US" kern="0">
                <a:solidFill>
                  <a:srgbClr val="000000"/>
                </a:solidFill>
                <a:latin typeface="Arial Narrow"/>
                <a:ea typeface="ＭＳ Ｐゴシック"/>
              </a:rPr>
              <a:t>addition</a:t>
            </a:r>
            <a:r>
              <a:rPr kumimoji="0" lang="en-US" i="0" strike="noStrike" kern="0" cap="none" spc="0" normalizeH="0" baseline="0" noProof="0">
                <a:ln>
                  <a:noFill/>
                </a:ln>
                <a:solidFill>
                  <a:srgbClr val="000000"/>
                </a:solidFill>
                <a:effectLst/>
                <a:uLnTx/>
                <a:uFillTx/>
                <a:latin typeface="Arial Narrow"/>
                <a:ea typeface="ＭＳ Ｐゴシック"/>
              </a:rPr>
              <a:t> to the homepage </a:t>
            </a:r>
            <a:r>
              <a:rPr lang="en-US" kern="0">
                <a:solidFill>
                  <a:srgbClr val="000000"/>
                </a:solidFill>
                <a:latin typeface="Arial Narrow"/>
                <a:ea typeface="ＭＳ Ｐゴシック"/>
              </a:rPr>
              <a:t>that provides institutions the ability to allocate funding to divisions at the institution. The Campus Allocation process are</a:t>
            </a:r>
            <a:r>
              <a:rPr kumimoji="0" lang="en-US" b="0" i="0" strike="noStrike" kern="0" cap="none" spc="0" normalizeH="0" baseline="0" noProof="0">
                <a:ln>
                  <a:noFill/>
                </a:ln>
                <a:solidFill>
                  <a:srgbClr val="000000"/>
                </a:solidFill>
                <a:effectLst/>
                <a:uLnTx/>
                <a:uFillTx/>
                <a:latin typeface="Arial Narrow"/>
                <a:ea typeface="ＭＳ Ｐゴシック"/>
              </a:rPr>
              <a:t> divided into sections such as:</a:t>
            </a:r>
          </a:p>
          <a:p>
            <a:pPr marL="800100" lvl="1" indent="-342900" eaLnBrk="0" fontAlgn="base" hangingPunct="0">
              <a:spcBef>
                <a:spcPct val="20000"/>
              </a:spcBef>
              <a:spcAft>
                <a:spcPct val="0"/>
              </a:spcAft>
              <a:buFont typeface="Arial" panose="020B0604020202020204" pitchFamily="34" charset="0"/>
              <a:buChar char="•"/>
            </a:pPr>
            <a:r>
              <a:rPr lang="en-US" b="1" kern="0">
                <a:solidFill>
                  <a:srgbClr val="000000"/>
                </a:solidFill>
                <a:latin typeface="Arial Narrow"/>
                <a:ea typeface="ＭＳ Ｐゴシック"/>
              </a:rPr>
              <a:t>Target Allocations</a:t>
            </a:r>
          </a:p>
          <a:p>
            <a:pPr marL="800100" lvl="1" indent="-342900" eaLnBrk="0" fontAlgn="base" hangingPunct="0">
              <a:spcBef>
                <a:spcPct val="20000"/>
              </a:spcBef>
              <a:spcAft>
                <a:spcPct val="0"/>
              </a:spcAft>
              <a:buFont typeface="Arial" panose="020B0604020202020204" pitchFamily="34" charset="0"/>
              <a:buChar char="•"/>
            </a:pPr>
            <a:r>
              <a:rPr lang="en-US" b="1" kern="0">
                <a:solidFill>
                  <a:srgbClr val="000000"/>
                </a:solidFill>
                <a:latin typeface="Arial Narrow"/>
                <a:ea typeface="ＭＳ Ｐゴシック"/>
              </a:rPr>
              <a:t>Non-Target Allocations</a:t>
            </a:r>
          </a:p>
          <a:p>
            <a:pPr marL="800100" lvl="1" indent="-342900" eaLnBrk="0" fontAlgn="base" hangingPunct="0">
              <a:spcBef>
                <a:spcPct val="20000"/>
              </a:spcBef>
              <a:spcAft>
                <a:spcPct val="0"/>
              </a:spcAft>
              <a:buFont typeface="Arial" panose="020B0604020202020204" pitchFamily="34" charset="0"/>
              <a:buChar char="•"/>
            </a:pPr>
            <a:r>
              <a:rPr lang="en-US" b="1" kern="0">
                <a:solidFill>
                  <a:srgbClr val="000000"/>
                </a:solidFill>
                <a:latin typeface="Arial Narrow"/>
                <a:ea typeface="ＭＳ Ｐゴシック"/>
              </a:rPr>
              <a:t>Distribution Revisions</a:t>
            </a:r>
          </a:p>
          <a:p>
            <a:pPr marL="800100" lvl="1" indent="-342900" eaLnBrk="0" fontAlgn="base" hangingPunct="0">
              <a:spcBef>
                <a:spcPct val="20000"/>
              </a:spcBef>
              <a:spcAft>
                <a:spcPct val="0"/>
              </a:spcAft>
              <a:buFont typeface="Arial" panose="020B0604020202020204" pitchFamily="34" charset="0"/>
              <a:buChar char="•"/>
            </a:pPr>
            <a:r>
              <a:rPr lang="en-US" b="1" kern="0">
                <a:solidFill>
                  <a:srgbClr val="000000"/>
                </a:solidFill>
                <a:latin typeface="Arial Narrow"/>
                <a:ea typeface="ＭＳ Ｐゴシック"/>
              </a:rPr>
              <a:t>Allocation Reports</a:t>
            </a:r>
          </a:p>
          <a:p>
            <a:pPr marL="800100" lvl="1" indent="-342900" eaLnBrk="0" fontAlgn="base" hangingPunct="0">
              <a:spcBef>
                <a:spcPct val="20000"/>
              </a:spcBef>
              <a:spcAft>
                <a:spcPct val="0"/>
              </a:spcAft>
              <a:buFont typeface="Arial" panose="020B0604020202020204" pitchFamily="34" charset="0"/>
              <a:buChar char="•"/>
            </a:pPr>
            <a:endParaRPr lang="en-US" b="1" kern="0">
              <a:solidFill>
                <a:srgbClr val="000000"/>
              </a:solidFill>
              <a:latin typeface="Arial Narrow"/>
              <a:ea typeface="ＭＳ Ｐゴシック" pitchFamily="-106" charset="-128"/>
            </a:endParaRPr>
          </a:p>
          <a:p>
            <a:pPr lvl="1" eaLnBrk="0" fontAlgn="base" hangingPunct="0">
              <a:spcBef>
                <a:spcPct val="20000"/>
              </a:spcBef>
              <a:spcAft>
                <a:spcPct val="0"/>
              </a:spcAft>
            </a:pPr>
            <a:endParaRPr lang="en-US" b="1" kern="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a:solidFill>
                  <a:srgbClr val="000000"/>
                </a:solidFill>
                <a:latin typeface="Arial Narrow"/>
                <a:ea typeface="ＭＳ Ｐゴシック"/>
              </a:rPr>
              <a:t> The </a:t>
            </a:r>
            <a:r>
              <a:rPr lang="en-US" b="1" kern="0">
                <a:solidFill>
                  <a:srgbClr val="000000"/>
                </a:solidFill>
                <a:latin typeface="Arial Narrow"/>
                <a:ea typeface="ＭＳ Ｐゴシック"/>
              </a:rPr>
              <a:t>Target Allocation </a:t>
            </a:r>
            <a:r>
              <a:rPr lang="en-US" kern="0">
                <a:solidFill>
                  <a:srgbClr val="000000"/>
                </a:solidFill>
                <a:latin typeface="Arial Narrow"/>
                <a:ea typeface="ＭＳ Ｐゴシック"/>
              </a:rPr>
              <a:t>tile provides users the ability to create and report on target allocations for each institutions.</a:t>
            </a: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a:solidFill>
                  <a:srgbClr val="000000"/>
                </a:solidFill>
                <a:latin typeface="Arial Narrow"/>
                <a:ea typeface="ＭＳ Ｐゴシック"/>
              </a:rPr>
              <a:t>The </a:t>
            </a:r>
            <a:r>
              <a:rPr lang="en-US" b="1" kern="0">
                <a:solidFill>
                  <a:srgbClr val="000000"/>
                </a:solidFill>
                <a:latin typeface="Arial Narrow"/>
                <a:ea typeface="ＭＳ Ｐゴシック"/>
              </a:rPr>
              <a:t>Non-Target Allocations</a:t>
            </a:r>
            <a:r>
              <a:rPr lang="en-US" kern="0">
                <a:solidFill>
                  <a:srgbClr val="000000"/>
                </a:solidFill>
                <a:latin typeface="Arial Narrow"/>
                <a:ea typeface="ＭＳ Ｐゴシック"/>
              </a:rPr>
              <a:t> tile provides users the ability to create and report on non-target allocations for each institution.</a:t>
            </a: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marL="800100" lvl="1" indent="-342900" eaLnBrk="0" fontAlgn="base" hangingPunct="0">
              <a:spcBef>
                <a:spcPct val="20000"/>
              </a:spcBef>
              <a:spcAft>
                <a:spcPct val="0"/>
              </a:spcAft>
              <a:buFont typeface="Arial" panose="020B0604020202020204" pitchFamily="34" charset="0"/>
              <a:buChar char="•"/>
            </a:pPr>
            <a:endParaRPr lang="en-US" kern="0">
              <a:solidFill>
                <a:srgbClr val="000000"/>
              </a:solidFill>
              <a:latin typeface="Arial Narrow"/>
              <a:ea typeface="ＭＳ Ｐゴシック" pitchFamily="-106" charset="-128"/>
            </a:endParaRPr>
          </a:p>
        </p:txBody>
      </p:sp>
      <p:sp>
        <p:nvSpPr>
          <p:cNvPr id="4" name="Rectangle 3">
            <a:extLst>
              <a:ext uri="{FF2B5EF4-FFF2-40B4-BE49-F238E27FC236}">
                <a16:creationId xmlns:a16="http://schemas.microsoft.com/office/drawing/2014/main" id="{51693421-5C80-470A-9221-3DF4815C3D23}"/>
              </a:ext>
            </a:extLst>
          </p:cNvPr>
          <p:cNvSpPr/>
          <p:nvPr/>
        </p:nvSpPr>
        <p:spPr>
          <a:xfrm>
            <a:off x="5792147" y="1441174"/>
            <a:ext cx="1334210" cy="11231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2370F10-F5ED-46C6-9E14-3F5375E29C71}"/>
              </a:ext>
            </a:extLst>
          </p:cNvPr>
          <p:cNvSpPr/>
          <p:nvPr/>
        </p:nvSpPr>
        <p:spPr>
          <a:xfrm>
            <a:off x="5944547" y="2693504"/>
            <a:ext cx="3706349" cy="10071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23913D6-C3CC-443F-A51A-54662832A283}"/>
              </a:ext>
            </a:extLst>
          </p:cNvPr>
          <p:cNvPicPr>
            <a:picLocks noChangeAspect="1"/>
          </p:cNvPicPr>
          <p:nvPr/>
        </p:nvPicPr>
        <p:blipFill>
          <a:blip r:embed="rId3"/>
          <a:stretch>
            <a:fillRect/>
          </a:stretch>
        </p:blipFill>
        <p:spPr>
          <a:xfrm>
            <a:off x="5695773" y="975224"/>
            <a:ext cx="5410433" cy="2887649"/>
          </a:xfrm>
          <a:prstGeom prst="rect">
            <a:avLst/>
          </a:prstGeom>
        </p:spPr>
      </p:pic>
      <p:sp>
        <p:nvSpPr>
          <p:cNvPr id="10" name="TextBox 9">
            <a:extLst>
              <a:ext uri="{FF2B5EF4-FFF2-40B4-BE49-F238E27FC236}">
                <a16:creationId xmlns:a16="http://schemas.microsoft.com/office/drawing/2014/main" id="{AF8F6166-4107-4AE8-BA52-75A3016DF332}"/>
              </a:ext>
            </a:extLst>
          </p:cNvPr>
          <p:cNvSpPr txBox="1"/>
          <p:nvPr/>
        </p:nvSpPr>
        <p:spPr>
          <a:xfrm>
            <a:off x="5652232" y="4108191"/>
            <a:ext cx="6106884" cy="1865126"/>
          </a:xfrm>
          <a:prstGeom prst="rect">
            <a:avLst/>
          </a:prstGeom>
          <a:noFill/>
        </p:spPr>
        <p:txBody>
          <a:bodyPr wrap="square">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The </a:t>
            </a:r>
            <a:r>
              <a:rPr lang="en-US" b="1" kern="0">
                <a:solidFill>
                  <a:srgbClr val="000000"/>
                </a:solidFill>
                <a:latin typeface="Arial Narrow"/>
                <a:ea typeface="ＭＳ Ｐゴシック" pitchFamily="-106" charset="-128"/>
              </a:rPr>
              <a:t>Distribution Revisions </a:t>
            </a:r>
            <a:r>
              <a:rPr lang="en-US" kern="0">
                <a:solidFill>
                  <a:srgbClr val="000000"/>
                </a:solidFill>
                <a:latin typeface="Arial Narrow"/>
                <a:ea typeface="ＭＳ Ｐゴシック" pitchFamily="-106" charset="-128"/>
              </a:rPr>
              <a:t>tile provides users the ability to make revisions on allocations for each institutions when necessary.</a:t>
            </a:r>
            <a:endParaRPr lang="en-US" b="1" kern="0">
              <a:solidFill>
                <a:srgbClr val="000000"/>
              </a:solidFill>
              <a:latin typeface="Arial Narrow"/>
              <a:ea typeface="ＭＳ Ｐゴシック" pitchFamily="-106" charset="-128"/>
            </a:endParaRP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a:p>
            <a:pPr eaLnBrk="0" fontAlgn="base" hangingPunct="0">
              <a:spcBef>
                <a:spcPct val="20000"/>
              </a:spcBef>
              <a:spcAft>
                <a:spcPct val="0"/>
              </a:spcAft>
            </a:pPr>
            <a:r>
              <a:rPr lang="en-US" kern="0">
                <a:solidFill>
                  <a:srgbClr val="000000"/>
                </a:solidFill>
                <a:latin typeface="Arial Narrow"/>
                <a:ea typeface="ＭＳ Ｐゴシック" pitchFamily="-106" charset="-128"/>
              </a:rPr>
              <a:t>The</a:t>
            </a:r>
            <a:r>
              <a:rPr lang="en-US" b="1" kern="0">
                <a:solidFill>
                  <a:srgbClr val="000000"/>
                </a:solidFill>
                <a:latin typeface="Arial Narrow"/>
                <a:ea typeface="ＭＳ Ｐゴシック" pitchFamily="-106" charset="-128"/>
              </a:rPr>
              <a:t> Allocation Reports </a:t>
            </a:r>
            <a:r>
              <a:rPr lang="en-US" kern="0">
                <a:solidFill>
                  <a:srgbClr val="000000"/>
                </a:solidFill>
                <a:latin typeface="Arial Narrow"/>
                <a:ea typeface="ＭＳ Ｐゴシック" pitchFamily="-106" charset="-128"/>
              </a:rPr>
              <a:t>tile presents several out of the box reports to view allocations that mirror the layout of the Budget reports for comparison</a:t>
            </a:r>
          </a:p>
        </p:txBody>
      </p:sp>
    </p:spTree>
    <p:custDataLst>
      <p:tags r:id="rId1"/>
    </p:custDataLst>
    <p:extLst>
      <p:ext uri="{BB962C8B-B14F-4D97-AF65-F5344CB8AC3E}">
        <p14:creationId xmlns:p14="http://schemas.microsoft.com/office/powerpoint/2010/main" val="3173366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E3D35-E0FE-4958-B232-17FCC1D54CE9}"/>
              </a:ext>
            </a:extLst>
          </p:cNvPr>
          <p:cNvSpPr/>
          <p:nvPr/>
        </p:nvSpPr>
        <p:spPr>
          <a:xfrm>
            <a:off x="0" y="-8877"/>
            <a:ext cx="12192000" cy="826729"/>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3F1B0-2399-4D6C-AF0F-F1AA34B2BD12}"/>
              </a:ext>
            </a:extLst>
          </p:cNvPr>
          <p:cNvSpPr txBox="1">
            <a:spLocks/>
          </p:cNvSpPr>
          <p:nvPr/>
        </p:nvSpPr>
        <p:spPr>
          <a:xfrm>
            <a:off x="180513" y="64729"/>
            <a:ext cx="12011487" cy="762000"/>
          </a:xfrm>
          <a:prstGeom prst="rect">
            <a:avLst/>
          </a:prstGeom>
        </p:spPr>
        <p:txBody>
          <a:bodyPr lIns="91440" tIns="45720" rIns="91440" bIns="45720" anchor="t"/>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chemeClr val="bg1">
                    <a:lumMod val="95000"/>
                  </a:schemeClr>
                </a:solidFill>
                <a:latin typeface="Arial Narrow"/>
              </a:rPr>
              <a:t>Future State</a:t>
            </a:r>
            <a:r>
              <a:rPr lang="en-US" sz="4400">
                <a:solidFill>
                  <a:srgbClr val="700000"/>
                </a:solidFill>
                <a:latin typeface="Arial Narrow"/>
              </a:rPr>
              <a:t> </a:t>
            </a:r>
            <a:endParaRPr lang="en-US" sz="4400">
              <a:solidFill>
                <a:srgbClr val="700000"/>
              </a:solidFill>
            </a:endParaRPr>
          </a:p>
          <a:p>
            <a:endParaRPr lang="en-US" sz="900">
              <a:solidFill>
                <a:srgbClr val="700000"/>
              </a:solidFill>
            </a:endParaRPr>
          </a:p>
          <a:p>
            <a:r>
              <a:rPr lang="en-US" sz="3200">
                <a:solidFill>
                  <a:srgbClr val="492F24"/>
                </a:solidFill>
                <a:latin typeface="Arial Narrow"/>
              </a:rPr>
              <a:t>2. </a:t>
            </a:r>
            <a:r>
              <a:rPr lang="en-US" sz="3600">
                <a:solidFill>
                  <a:srgbClr val="492F24"/>
                </a:solidFill>
                <a:latin typeface="Arial Narrow"/>
              </a:rPr>
              <a:t>Campus</a:t>
            </a:r>
            <a:r>
              <a:rPr lang="en-US" sz="3600" b="0">
                <a:solidFill>
                  <a:srgbClr val="492F24"/>
                </a:solidFill>
                <a:latin typeface="Arial Narrow"/>
              </a:rPr>
              <a:t> </a:t>
            </a:r>
            <a:r>
              <a:rPr lang="en-US" sz="3200" b="0">
                <a:solidFill>
                  <a:srgbClr val="492F24"/>
                </a:solidFill>
                <a:latin typeface="Arial Narrow"/>
              </a:rPr>
              <a:t>Allocations cont.</a:t>
            </a:r>
          </a:p>
        </p:txBody>
      </p:sp>
      <p:graphicFrame>
        <p:nvGraphicFramePr>
          <p:cNvPr id="6" name="Table 5">
            <a:extLst>
              <a:ext uri="{FF2B5EF4-FFF2-40B4-BE49-F238E27FC236}">
                <a16:creationId xmlns:a16="http://schemas.microsoft.com/office/drawing/2014/main" id="{C1553CA0-BE97-440A-9959-B67ADC2214F0}"/>
              </a:ext>
            </a:extLst>
          </p:cNvPr>
          <p:cNvGraphicFramePr>
            <a:graphicFrameLocks noGrp="1"/>
          </p:cNvGraphicFramePr>
          <p:nvPr/>
        </p:nvGraphicFramePr>
        <p:xfrm>
          <a:off x="949922" y="1704301"/>
          <a:ext cx="10537788" cy="4236881"/>
        </p:xfrm>
        <a:graphic>
          <a:graphicData uri="http://schemas.openxmlformats.org/drawingml/2006/table">
            <a:tbl>
              <a:tblPr firstRow="1" bandRow="1">
                <a:tableStyleId>{5C22544A-7EE6-4342-B048-85BDC9FD1C3A}</a:tableStyleId>
              </a:tblPr>
              <a:tblGrid>
                <a:gridCol w="3329120">
                  <a:extLst>
                    <a:ext uri="{9D8B030D-6E8A-4147-A177-3AD203B41FA5}">
                      <a16:colId xmlns:a16="http://schemas.microsoft.com/office/drawing/2014/main" val="3895663016"/>
                    </a:ext>
                  </a:extLst>
                </a:gridCol>
                <a:gridCol w="7208668">
                  <a:extLst>
                    <a:ext uri="{9D8B030D-6E8A-4147-A177-3AD203B41FA5}">
                      <a16:colId xmlns:a16="http://schemas.microsoft.com/office/drawing/2014/main" val="1957262644"/>
                    </a:ext>
                  </a:extLst>
                </a:gridCol>
              </a:tblGrid>
              <a:tr h="385016">
                <a:tc>
                  <a:txBody>
                    <a:bodyPr/>
                    <a:lstStyle/>
                    <a:p>
                      <a:pPr algn="ctr"/>
                      <a:r>
                        <a:rPr lang="en-US"/>
                        <a:t>Card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0033"/>
                    </a:solidFill>
                  </a:tcPr>
                </a:tc>
                <a:tc>
                  <a:txBody>
                    <a:bodyPr/>
                    <a:lstStyle/>
                    <a:p>
                      <a:pPr algn="ctr"/>
                      <a:r>
                        <a:rPr lang="en-US"/>
                        <a:t>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33"/>
                    </a:solidFill>
                  </a:tcPr>
                </a:tc>
                <a:extLst>
                  <a:ext uri="{0D108BD9-81ED-4DB2-BD59-A6C34878D82A}">
                    <a16:rowId xmlns:a16="http://schemas.microsoft.com/office/drawing/2014/main" val="3344902270"/>
                  </a:ext>
                </a:extLst>
              </a:tr>
              <a:tr h="1319704">
                <a:tc>
                  <a:txBody>
                    <a:bodyPr/>
                    <a:lstStyle/>
                    <a:p>
                      <a:pPr algn="ctr"/>
                      <a:r>
                        <a:rPr lang="en-US" i="0"/>
                        <a:t>10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0"/>
                        <a:t>Provides the ability to create allocations within your campus to individual Divisions, Departments or Subdepartments for GPR and PR Funds during Budget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2348547"/>
                  </a:ext>
                </a:extLst>
              </a:tr>
              <a:tr h="1296140">
                <a:tc>
                  <a:txBody>
                    <a:bodyPr/>
                    <a:lstStyle/>
                    <a:p>
                      <a:pPr algn="ctr"/>
                      <a:endParaRPr lang="en-US" i="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i="0"/>
                        <a:t>Provides the ability to create allocations (or commitments) that shouldn’t added to the ‘Budget Target’ until ‘Approved’.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826409"/>
                  </a:ext>
                </a:extLst>
              </a:tr>
              <a:tr h="1236021">
                <a:tc>
                  <a:txBody>
                    <a:bodyPr/>
                    <a:lstStyle/>
                    <a:p>
                      <a:pPr algn="ctr"/>
                      <a:endParaRPr lang="en-US" i="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i="0"/>
                        <a:t>Provides the ability to </a:t>
                      </a:r>
                      <a:r>
                        <a:rPr lang="en-US" i="0" u="sng"/>
                        <a:t>revise,</a:t>
                      </a:r>
                      <a:r>
                        <a:rPr lang="en-US" i="0"/>
                        <a:t> or create new allocations, within your campus </a:t>
                      </a:r>
                      <a:r>
                        <a:rPr lang="en-US" i="0" u="sng"/>
                        <a:t>after </a:t>
                      </a:r>
                      <a:r>
                        <a:rPr lang="en-US" i="0"/>
                        <a:t>you have finalized the budget target for the next fiscal year.</a:t>
                      </a:r>
                    </a:p>
                    <a:p>
                      <a:pPr marL="285750" indent="-285750">
                        <a:buFont typeface="Arial" panose="020B0604020202020204" pitchFamily="34" charset="0"/>
                        <a:buChar char="•"/>
                      </a:pPr>
                      <a:r>
                        <a:rPr lang="en-US" i="1"/>
                        <a:t>Conceptually like Budget Transfers, but for Budget Target, and not Redbook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6181197"/>
                  </a:ext>
                </a:extLst>
              </a:tr>
            </a:tbl>
          </a:graphicData>
        </a:graphic>
      </p:graphicFrame>
      <p:pic>
        <p:nvPicPr>
          <p:cNvPr id="9" name="Picture 8">
            <a:extLst>
              <a:ext uri="{FF2B5EF4-FFF2-40B4-BE49-F238E27FC236}">
                <a16:creationId xmlns:a16="http://schemas.microsoft.com/office/drawing/2014/main" id="{C2B68042-4652-4247-871E-B8E838564AAB}"/>
              </a:ext>
            </a:extLst>
          </p:cNvPr>
          <p:cNvPicPr>
            <a:picLocks noChangeAspect="1"/>
          </p:cNvPicPr>
          <p:nvPr/>
        </p:nvPicPr>
        <p:blipFill>
          <a:blip r:embed="rId3"/>
          <a:stretch>
            <a:fillRect/>
          </a:stretch>
        </p:blipFill>
        <p:spPr>
          <a:xfrm>
            <a:off x="1686975" y="2215318"/>
            <a:ext cx="1455798" cy="1149750"/>
          </a:xfrm>
          <a:prstGeom prst="rect">
            <a:avLst/>
          </a:prstGeom>
        </p:spPr>
      </p:pic>
      <p:pic>
        <p:nvPicPr>
          <p:cNvPr id="10" name="Picture 9">
            <a:extLst>
              <a:ext uri="{FF2B5EF4-FFF2-40B4-BE49-F238E27FC236}">
                <a16:creationId xmlns:a16="http://schemas.microsoft.com/office/drawing/2014/main" id="{1201D5C7-2894-4952-A28F-9103278D268A}"/>
              </a:ext>
            </a:extLst>
          </p:cNvPr>
          <p:cNvPicPr>
            <a:picLocks noChangeAspect="1"/>
          </p:cNvPicPr>
          <p:nvPr/>
        </p:nvPicPr>
        <p:blipFill>
          <a:blip r:embed="rId4"/>
          <a:stretch>
            <a:fillRect/>
          </a:stretch>
        </p:blipFill>
        <p:spPr>
          <a:xfrm>
            <a:off x="1989990" y="3500832"/>
            <a:ext cx="839621" cy="1149751"/>
          </a:xfrm>
          <a:prstGeom prst="rect">
            <a:avLst/>
          </a:prstGeom>
        </p:spPr>
      </p:pic>
      <p:pic>
        <p:nvPicPr>
          <p:cNvPr id="11" name="Picture 10">
            <a:extLst>
              <a:ext uri="{FF2B5EF4-FFF2-40B4-BE49-F238E27FC236}">
                <a16:creationId xmlns:a16="http://schemas.microsoft.com/office/drawing/2014/main" id="{194988BB-A6EA-4B24-AA73-57AE74D0F742}"/>
              </a:ext>
            </a:extLst>
          </p:cNvPr>
          <p:cNvPicPr>
            <a:picLocks noChangeAspect="1"/>
          </p:cNvPicPr>
          <p:nvPr/>
        </p:nvPicPr>
        <p:blipFill>
          <a:blip r:embed="rId5"/>
          <a:stretch>
            <a:fillRect/>
          </a:stretch>
        </p:blipFill>
        <p:spPr>
          <a:xfrm>
            <a:off x="1681901" y="4786347"/>
            <a:ext cx="1455798" cy="1053526"/>
          </a:xfrm>
          <a:prstGeom prst="rect">
            <a:avLst/>
          </a:prstGeom>
        </p:spPr>
      </p:pic>
      <p:sp>
        <p:nvSpPr>
          <p:cNvPr id="12" name="Arrow: Curved Down 11">
            <a:extLst>
              <a:ext uri="{FF2B5EF4-FFF2-40B4-BE49-F238E27FC236}">
                <a16:creationId xmlns:a16="http://schemas.microsoft.com/office/drawing/2014/main" id="{B4D085B2-1E1D-4AAE-A584-671A55633898}"/>
              </a:ext>
            </a:extLst>
          </p:cNvPr>
          <p:cNvSpPr/>
          <p:nvPr/>
        </p:nvSpPr>
        <p:spPr>
          <a:xfrm rot="16200000">
            <a:off x="775495" y="2864353"/>
            <a:ext cx="1468821" cy="960171"/>
          </a:xfrm>
          <a:prstGeom prst="curvedDownArrow">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AB352794-1996-4271-A34C-FFEC081F6253}"/>
              </a:ext>
            </a:extLst>
          </p:cNvPr>
          <p:cNvSpPr txBox="1"/>
          <p:nvPr/>
        </p:nvSpPr>
        <p:spPr>
          <a:xfrm>
            <a:off x="844081" y="3997467"/>
            <a:ext cx="1251750" cy="584775"/>
          </a:xfrm>
          <a:prstGeom prst="rect">
            <a:avLst/>
          </a:prstGeom>
          <a:noFill/>
        </p:spPr>
        <p:txBody>
          <a:bodyPr wrap="square" rtlCol="0">
            <a:spAutoFit/>
          </a:bodyPr>
          <a:lstStyle/>
          <a:p>
            <a:pPr algn="ctr"/>
            <a:r>
              <a:rPr lang="en-US" sz="1600"/>
              <a:t>Once ‘Approved’</a:t>
            </a:r>
          </a:p>
        </p:txBody>
      </p:sp>
      <p:sp>
        <p:nvSpPr>
          <p:cNvPr id="14" name="Arrow: Curved Down 13">
            <a:extLst>
              <a:ext uri="{FF2B5EF4-FFF2-40B4-BE49-F238E27FC236}">
                <a16:creationId xmlns:a16="http://schemas.microsoft.com/office/drawing/2014/main" id="{DE9D0694-5371-4751-89AF-660EA1C8F7A2}"/>
              </a:ext>
            </a:extLst>
          </p:cNvPr>
          <p:cNvSpPr/>
          <p:nvPr/>
        </p:nvSpPr>
        <p:spPr>
          <a:xfrm rot="5400000">
            <a:off x="1891374" y="3576872"/>
            <a:ext cx="2716836" cy="960173"/>
          </a:xfrm>
          <a:prstGeom prst="curvedDownArrow">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CB1FC81A-AE61-41FD-956C-D4EF6F1932A2}"/>
              </a:ext>
            </a:extLst>
          </p:cNvPr>
          <p:cNvSpPr txBox="1"/>
          <p:nvPr/>
        </p:nvSpPr>
        <p:spPr>
          <a:xfrm>
            <a:off x="2978291" y="5042850"/>
            <a:ext cx="1251750" cy="584775"/>
          </a:xfrm>
          <a:prstGeom prst="rect">
            <a:avLst/>
          </a:prstGeom>
          <a:noFill/>
        </p:spPr>
        <p:txBody>
          <a:bodyPr wrap="square" rtlCol="0">
            <a:spAutoFit/>
          </a:bodyPr>
          <a:lstStyle/>
          <a:p>
            <a:pPr algn="ctr"/>
            <a:r>
              <a:rPr lang="en-US" sz="1600"/>
              <a:t>After ‘Finalized’</a:t>
            </a:r>
          </a:p>
        </p:txBody>
      </p:sp>
    </p:spTree>
    <p:custDataLst>
      <p:tags r:id="rId1"/>
    </p:custDataLst>
    <p:extLst>
      <p:ext uri="{BB962C8B-B14F-4D97-AF65-F5344CB8AC3E}">
        <p14:creationId xmlns:p14="http://schemas.microsoft.com/office/powerpoint/2010/main" val="1571275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1812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err="1">
                <a:solidFill>
                  <a:srgbClr val="700000"/>
                </a:solidFill>
              </a:rPr>
              <a:t>PlanUW</a:t>
            </a:r>
            <a:r>
              <a:rPr lang="en-US" sz="3600" b="0">
                <a:solidFill>
                  <a:srgbClr val="700000"/>
                </a:solidFill>
              </a:rPr>
              <a:t> Campus Allocation Column Definitions</a:t>
            </a:r>
          </a:p>
        </p:txBody>
      </p:sp>
      <p:sp>
        <p:nvSpPr>
          <p:cNvPr id="3" name="TextBox 2">
            <a:extLst>
              <a:ext uri="{FF2B5EF4-FFF2-40B4-BE49-F238E27FC236}">
                <a16:creationId xmlns:a16="http://schemas.microsoft.com/office/drawing/2014/main" id="{35BE313C-49E8-4777-AE02-0C0BDE419B70}"/>
              </a:ext>
            </a:extLst>
          </p:cNvPr>
          <p:cNvSpPr txBox="1"/>
          <p:nvPr/>
        </p:nvSpPr>
        <p:spPr>
          <a:xfrm>
            <a:off x="576138" y="1246031"/>
            <a:ext cx="11217276"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a:solidFill>
                  <a:srgbClr val="000000"/>
                </a:solidFill>
                <a:latin typeface="Arial Narrow"/>
                <a:ea typeface="ＭＳ Ｐゴシック" pitchFamily="-106" charset="-128"/>
              </a:rPr>
              <a:t>Each form in these tiles contains specific columns as part of its standard layout.  Here is a brief explanation of these</a:t>
            </a:r>
            <a:r>
              <a:rPr lang="en-US" sz="1400" kern="0">
                <a:solidFill>
                  <a:srgbClr val="000000"/>
                </a:solidFill>
                <a:latin typeface="Arial Narrow"/>
                <a:ea typeface="ＭＳ Ｐゴシック" pitchFamily="-106" charset="-128"/>
              </a:rPr>
              <a:t> </a:t>
            </a:r>
            <a:r>
              <a:rPr lang="en-US" kern="0">
                <a:solidFill>
                  <a:srgbClr val="000000"/>
                </a:solidFill>
                <a:latin typeface="Arial Narrow"/>
                <a:ea typeface="ＭＳ Ｐゴシック" pitchFamily="-106" charset="-128"/>
              </a:rPr>
              <a:t>titles</a:t>
            </a:r>
            <a:r>
              <a:rPr lang="en-US" sz="1400" kern="0">
                <a:solidFill>
                  <a:srgbClr val="000000"/>
                </a:solidFill>
                <a:latin typeface="Arial Narrow"/>
                <a:ea typeface="ＭＳ Ｐゴシック" pitchFamily="-106" charset="-128"/>
              </a:rPr>
              <a:t>.</a:t>
            </a:r>
          </a:p>
        </p:txBody>
      </p:sp>
      <p:graphicFrame>
        <p:nvGraphicFramePr>
          <p:cNvPr id="2" name="Table 1">
            <a:extLst>
              <a:ext uri="{FF2B5EF4-FFF2-40B4-BE49-F238E27FC236}">
                <a16:creationId xmlns:a16="http://schemas.microsoft.com/office/drawing/2014/main" id="{1179DEA5-8AAA-4C3E-BE73-DD866A22D763}"/>
              </a:ext>
            </a:extLst>
          </p:cNvPr>
          <p:cNvGraphicFramePr>
            <a:graphicFrameLocks noGrp="1"/>
          </p:cNvGraphicFramePr>
          <p:nvPr>
            <p:extLst>
              <p:ext uri="{D42A27DB-BD31-4B8C-83A1-F6EECF244321}">
                <p14:modId xmlns:p14="http://schemas.microsoft.com/office/powerpoint/2010/main" val="394836637"/>
              </p:ext>
            </p:extLst>
          </p:nvPr>
        </p:nvGraphicFramePr>
        <p:xfrm>
          <a:off x="783771" y="1792844"/>
          <a:ext cx="10422293" cy="4206244"/>
        </p:xfrm>
        <a:graphic>
          <a:graphicData uri="http://schemas.openxmlformats.org/drawingml/2006/table">
            <a:tbl>
              <a:tblPr firstRow="1" firstCol="1">
                <a:tableStyleId>{9DCAF9ED-07DC-4A11-8D7F-57B35C25682E}</a:tableStyleId>
              </a:tblPr>
              <a:tblGrid>
                <a:gridCol w="1927294">
                  <a:extLst>
                    <a:ext uri="{9D8B030D-6E8A-4147-A177-3AD203B41FA5}">
                      <a16:colId xmlns:a16="http://schemas.microsoft.com/office/drawing/2014/main" val="3503350808"/>
                    </a:ext>
                  </a:extLst>
                </a:gridCol>
                <a:gridCol w="2330058">
                  <a:extLst>
                    <a:ext uri="{9D8B030D-6E8A-4147-A177-3AD203B41FA5}">
                      <a16:colId xmlns:a16="http://schemas.microsoft.com/office/drawing/2014/main" val="1123298196"/>
                    </a:ext>
                  </a:extLst>
                </a:gridCol>
                <a:gridCol w="6164941">
                  <a:extLst>
                    <a:ext uri="{9D8B030D-6E8A-4147-A177-3AD203B41FA5}">
                      <a16:colId xmlns:a16="http://schemas.microsoft.com/office/drawing/2014/main" val="733344097"/>
                    </a:ext>
                  </a:extLst>
                </a:gridCol>
              </a:tblGrid>
              <a:tr h="418251">
                <a:tc>
                  <a:txBody>
                    <a:bodyPr/>
                    <a:lstStyle/>
                    <a:p>
                      <a:pPr algn="ctr" fontAlgn="ctr"/>
                      <a:r>
                        <a:rPr lang="en-US" sz="1600" u="none" strike="noStrike">
                          <a:effectLst/>
                        </a:rPr>
                        <a:t>Members  </a:t>
                      </a:r>
                      <a:endParaRPr lang="en-US" sz="1600" b="1" i="0" u="none" strike="noStrike">
                        <a:solidFill>
                          <a:srgbClr val="FFFFFF"/>
                        </a:solidFill>
                        <a:effectLst/>
                        <a:latin typeface="Calibri" panose="020F0502020204030204" pitchFamily="34" charset="0"/>
                      </a:endParaRPr>
                    </a:p>
                  </a:txBody>
                  <a:tcPr marL="5352" marR="5352" marT="5352" marB="0" anchor="ctr"/>
                </a:tc>
                <a:tc>
                  <a:txBody>
                    <a:bodyPr/>
                    <a:lstStyle/>
                    <a:p>
                      <a:pPr algn="ctr" fontAlgn="ctr"/>
                      <a:r>
                        <a:rPr lang="en-US" sz="1600" u="none" strike="noStrike">
                          <a:effectLst/>
                        </a:rPr>
                        <a:t>Alias</a:t>
                      </a:r>
                      <a:endParaRPr lang="en-US" sz="1600" b="1" i="0" u="none" strike="noStrike">
                        <a:solidFill>
                          <a:srgbClr val="FFFFFF"/>
                        </a:solidFill>
                        <a:effectLst/>
                        <a:latin typeface="Calibri" panose="020F0502020204030204" pitchFamily="34" charset="0"/>
                      </a:endParaRPr>
                    </a:p>
                  </a:txBody>
                  <a:tcPr marL="5352" marR="5352" marT="5352" marB="0" anchor="ctr"/>
                </a:tc>
                <a:tc>
                  <a:txBody>
                    <a:bodyPr/>
                    <a:lstStyle/>
                    <a:p>
                      <a:pPr algn="ctr" fontAlgn="ctr"/>
                      <a:r>
                        <a:rPr lang="en-US" sz="1600" u="none" strike="noStrike">
                          <a:effectLst/>
                        </a:rPr>
                        <a:t>Description</a:t>
                      </a:r>
                      <a:endParaRPr lang="en-US" sz="1600" b="1" i="0" u="none" strike="noStrike">
                        <a:solidFill>
                          <a:srgbClr val="FFFFFF"/>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881887010"/>
                  </a:ext>
                </a:extLst>
              </a:tr>
              <a:tr h="379615">
                <a:tc>
                  <a:txBody>
                    <a:bodyPr/>
                    <a:lstStyle/>
                    <a:p>
                      <a:pPr algn="l" fontAlgn="ctr"/>
                      <a:r>
                        <a:rPr lang="en-US" sz="1600" u="none" strike="noStrike">
                          <a:effectLst/>
                        </a:rPr>
                        <a:t>Alloc_Description</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Description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Name of the Allocation</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3581755677"/>
                  </a:ext>
                </a:extLst>
              </a:tr>
              <a:tr h="751073">
                <a:tc>
                  <a:txBody>
                    <a:bodyPr/>
                    <a:lstStyle/>
                    <a:p>
                      <a:pPr algn="l" fontAlgn="ctr"/>
                      <a:r>
                        <a:rPr lang="en-US" sz="1600" u="none" strike="noStrike">
                          <a:effectLst/>
                        </a:rPr>
                        <a:t>Alloc_Type</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Type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Contains a list of Categories. Tuition Differential, Allocation Between Units, Campus Initiatives, other</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3631048021"/>
                  </a:ext>
                </a:extLst>
              </a:tr>
              <a:tr h="379615">
                <a:tc>
                  <a:txBody>
                    <a:bodyPr/>
                    <a:lstStyle/>
                    <a:p>
                      <a:pPr algn="l" fontAlgn="ctr"/>
                      <a:r>
                        <a:rPr lang="en-US" sz="1600" u="none" strike="noStrike">
                          <a:effectLst/>
                        </a:rPr>
                        <a:t>Alloc_Duration</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Duration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Base / Permanent, One-Time Only, Multi-Year, Renewable</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2026547984"/>
                  </a:ext>
                </a:extLst>
              </a:tr>
              <a:tr h="379615">
                <a:tc>
                  <a:txBody>
                    <a:bodyPr/>
                    <a:lstStyle/>
                    <a:p>
                      <a:pPr algn="l" fontAlgn="ctr"/>
                      <a:r>
                        <a:rPr lang="en-US" sz="1600" u="none" strike="noStrike">
                          <a:effectLst/>
                        </a:rPr>
                        <a:t>Alloc_Status</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Status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Requested, Approved, Declined, Commitment Approved</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1582147656"/>
                  </a:ext>
                </a:extLst>
              </a:tr>
              <a:tr h="379615">
                <a:tc>
                  <a:txBody>
                    <a:bodyPr/>
                    <a:lstStyle/>
                    <a:p>
                      <a:pPr algn="l" fontAlgn="ctr"/>
                      <a:r>
                        <a:rPr lang="en-US" sz="1600" u="none" strike="noStrike">
                          <a:effectLst/>
                        </a:rPr>
                        <a:t>Alloc_To_From</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To / From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In, Out, Balance</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2897117480"/>
                  </a:ext>
                </a:extLst>
              </a:tr>
              <a:tr h="379615">
                <a:tc>
                  <a:txBody>
                    <a:bodyPr/>
                    <a:lstStyle/>
                    <a:p>
                      <a:pPr algn="l" fontAlgn="ctr"/>
                      <a:r>
                        <a:rPr lang="en-US" sz="1600" u="none" strike="noStrike">
                          <a:effectLst/>
                        </a:rPr>
                        <a:t>Alloc_Start_Date</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Start Date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e.g. 7/1/21. Informational</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3816206134"/>
                  </a:ext>
                </a:extLst>
              </a:tr>
              <a:tr h="379615">
                <a:tc rowSpan="2">
                  <a:txBody>
                    <a:bodyPr/>
                    <a:lstStyle/>
                    <a:p>
                      <a:pPr algn="l" fontAlgn="ctr"/>
                      <a:r>
                        <a:rPr lang="en-US" sz="1600" u="none" strike="noStrike">
                          <a:effectLst/>
                        </a:rPr>
                        <a:t>Alloc_End_Date</a:t>
                      </a:r>
                      <a:endParaRPr lang="en-US" sz="1600" b="0" i="0" u="none" strike="noStrike">
                        <a:solidFill>
                          <a:srgbClr val="000000"/>
                        </a:solidFill>
                        <a:effectLst/>
                        <a:latin typeface="Calibri" panose="020F0502020204030204" pitchFamily="34" charset="0"/>
                      </a:endParaRPr>
                    </a:p>
                  </a:txBody>
                  <a:tcPr marL="5352" marR="5352" marT="5352" marB="0" anchor="ctr"/>
                </a:tc>
                <a:tc rowSpan="2">
                  <a:txBody>
                    <a:bodyPr/>
                    <a:lstStyle/>
                    <a:p>
                      <a:pPr algn="l" fontAlgn="ctr"/>
                      <a:r>
                        <a:rPr lang="en-US" sz="1600" u="none" strike="noStrike">
                          <a:effectLst/>
                        </a:rPr>
                        <a:t>End Date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e.g. 6/30/22</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2255588909"/>
                  </a:ext>
                </a:extLst>
              </a:tr>
              <a:tr h="379615">
                <a:tc vMerge="1">
                  <a:txBody>
                    <a:bodyPr/>
                    <a:lstStyle/>
                    <a:p>
                      <a:endParaRPr lang="en-US"/>
                    </a:p>
                  </a:txBody>
                  <a:tcPr/>
                </a:tc>
                <a:tc vMerge="1">
                  <a:txBody>
                    <a:bodyPr/>
                    <a:lstStyle/>
                    <a:p>
                      <a:endParaRPr lang="en-US"/>
                    </a:p>
                  </a:txBody>
                  <a:tcPr/>
                </a:tc>
                <a:tc>
                  <a:txBody>
                    <a:bodyPr/>
                    <a:lstStyle/>
                    <a:p>
                      <a:pPr algn="l" fontAlgn="ctr"/>
                      <a:r>
                        <a:rPr lang="en-US" sz="1600" u="none" strike="noStrike">
                          <a:effectLst/>
                        </a:rPr>
                        <a:t>Informational</a:t>
                      </a:r>
                      <a:endParaRPr lang="en-US" sz="1600" b="0" i="1"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1856042510"/>
                  </a:ext>
                </a:extLst>
              </a:tr>
              <a:tr h="379615">
                <a:tc>
                  <a:txBody>
                    <a:bodyPr/>
                    <a:lstStyle/>
                    <a:p>
                      <a:pPr algn="l" fontAlgn="ctr"/>
                      <a:r>
                        <a:rPr lang="en-US" sz="1600" u="none" strike="noStrike">
                          <a:effectLst/>
                        </a:rPr>
                        <a:t>Alloc_Start_FY</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Year Start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e.g. FY21. Drives start FY for Commitments</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2911938183"/>
                  </a:ext>
                </a:extLst>
              </a:tr>
            </a:tbl>
          </a:graphicData>
        </a:graphic>
      </p:graphicFrame>
      <p:pic>
        <p:nvPicPr>
          <p:cNvPr id="4" name="Picture 3">
            <a:extLst>
              <a:ext uri="{FF2B5EF4-FFF2-40B4-BE49-F238E27FC236}">
                <a16:creationId xmlns:a16="http://schemas.microsoft.com/office/drawing/2014/main" id="{087AA312-7DF7-43D6-BD07-F3F60F468812}"/>
              </a:ext>
            </a:extLst>
          </p:cNvPr>
          <p:cNvPicPr>
            <a:picLocks noChangeAspect="1"/>
          </p:cNvPicPr>
          <p:nvPr/>
        </p:nvPicPr>
        <p:blipFill>
          <a:blip r:embed="rId4"/>
          <a:stretch>
            <a:fillRect/>
          </a:stretch>
        </p:blipFill>
        <p:spPr>
          <a:xfrm>
            <a:off x="238539" y="207122"/>
            <a:ext cx="3656334" cy="864673"/>
          </a:xfrm>
          <a:prstGeom prst="rect">
            <a:avLst/>
          </a:prstGeom>
        </p:spPr>
      </p:pic>
    </p:spTree>
    <p:custDataLst>
      <p:tags r:id="rId1"/>
    </p:custDataLst>
    <p:extLst>
      <p:ext uri="{BB962C8B-B14F-4D97-AF65-F5344CB8AC3E}">
        <p14:creationId xmlns:p14="http://schemas.microsoft.com/office/powerpoint/2010/main" val="3499382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1812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err="1">
                <a:solidFill>
                  <a:srgbClr val="700000"/>
                </a:solidFill>
              </a:rPr>
              <a:t>PlanUW</a:t>
            </a:r>
            <a:r>
              <a:rPr lang="en-US" sz="3600" b="0">
                <a:solidFill>
                  <a:srgbClr val="700000"/>
                </a:solidFill>
              </a:rPr>
              <a:t> Campus Allocation Column Definitions</a:t>
            </a:r>
          </a:p>
        </p:txBody>
      </p:sp>
      <p:graphicFrame>
        <p:nvGraphicFramePr>
          <p:cNvPr id="2" name="Table 1">
            <a:extLst>
              <a:ext uri="{FF2B5EF4-FFF2-40B4-BE49-F238E27FC236}">
                <a16:creationId xmlns:a16="http://schemas.microsoft.com/office/drawing/2014/main" id="{1179DEA5-8AAA-4C3E-BE73-DD866A22D763}"/>
              </a:ext>
            </a:extLst>
          </p:cNvPr>
          <p:cNvGraphicFramePr>
            <a:graphicFrameLocks noGrp="1"/>
          </p:cNvGraphicFramePr>
          <p:nvPr>
            <p:extLst>
              <p:ext uri="{D42A27DB-BD31-4B8C-83A1-F6EECF244321}">
                <p14:modId xmlns:p14="http://schemas.microsoft.com/office/powerpoint/2010/main" val="508889294"/>
              </p:ext>
            </p:extLst>
          </p:nvPr>
        </p:nvGraphicFramePr>
        <p:xfrm>
          <a:off x="581025" y="1389255"/>
          <a:ext cx="10395405" cy="4389122"/>
        </p:xfrm>
        <a:graphic>
          <a:graphicData uri="http://schemas.openxmlformats.org/drawingml/2006/table">
            <a:tbl>
              <a:tblPr firstRow="1" firstCol="1">
                <a:tableStyleId>{9DCAF9ED-07DC-4A11-8D7F-57B35C25682E}</a:tableStyleId>
              </a:tblPr>
              <a:tblGrid>
                <a:gridCol w="2735749">
                  <a:extLst>
                    <a:ext uri="{9D8B030D-6E8A-4147-A177-3AD203B41FA5}">
                      <a16:colId xmlns:a16="http://schemas.microsoft.com/office/drawing/2014/main" val="3503350808"/>
                    </a:ext>
                  </a:extLst>
                </a:gridCol>
                <a:gridCol w="2542882">
                  <a:extLst>
                    <a:ext uri="{9D8B030D-6E8A-4147-A177-3AD203B41FA5}">
                      <a16:colId xmlns:a16="http://schemas.microsoft.com/office/drawing/2014/main" val="1123298196"/>
                    </a:ext>
                  </a:extLst>
                </a:gridCol>
                <a:gridCol w="5116774">
                  <a:extLst>
                    <a:ext uri="{9D8B030D-6E8A-4147-A177-3AD203B41FA5}">
                      <a16:colId xmlns:a16="http://schemas.microsoft.com/office/drawing/2014/main" val="733344097"/>
                    </a:ext>
                  </a:extLst>
                </a:gridCol>
              </a:tblGrid>
              <a:tr h="399792">
                <a:tc>
                  <a:txBody>
                    <a:bodyPr/>
                    <a:lstStyle/>
                    <a:p>
                      <a:pPr algn="ctr" fontAlgn="ctr"/>
                      <a:r>
                        <a:rPr lang="en-US" sz="1600" u="none" strike="noStrike">
                          <a:effectLst/>
                        </a:rPr>
                        <a:t>Members  </a:t>
                      </a:r>
                      <a:endParaRPr lang="en-US" sz="1600" b="1" i="0" u="none" strike="noStrike">
                        <a:solidFill>
                          <a:srgbClr val="FFFFFF"/>
                        </a:solidFill>
                        <a:effectLst/>
                        <a:latin typeface="Calibri" panose="020F0502020204030204" pitchFamily="34" charset="0"/>
                      </a:endParaRPr>
                    </a:p>
                  </a:txBody>
                  <a:tcPr marL="5352" marR="5352" marT="5352" marB="0" anchor="ctr"/>
                </a:tc>
                <a:tc>
                  <a:txBody>
                    <a:bodyPr/>
                    <a:lstStyle/>
                    <a:p>
                      <a:pPr algn="ctr" fontAlgn="ctr"/>
                      <a:r>
                        <a:rPr lang="en-US" sz="1600" u="none" strike="noStrike">
                          <a:effectLst/>
                        </a:rPr>
                        <a:t>Alias</a:t>
                      </a:r>
                      <a:endParaRPr lang="en-US" sz="1600" b="1" i="0" u="none" strike="noStrike">
                        <a:solidFill>
                          <a:srgbClr val="FFFFFF"/>
                        </a:solidFill>
                        <a:effectLst/>
                        <a:latin typeface="Calibri" panose="020F0502020204030204" pitchFamily="34" charset="0"/>
                      </a:endParaRPr>
                    </a:p>
                  </a:txBody>
                  <a:tcPr marL="5352" marR="5352" marT="5352" marB="0" anchor="ctr"/>
                </a:tc>
                <a:tc>
                  <a:txBody>
                    <a:bodyPr/>
                    <a:lstStyle/>
                    <a:p>
                      <a:pPr algn="ctr" fontAlgn="ctr"/>
                      <a:r>
                        <a:rPr lang="en-US" sz="1600" u="none" strike="noStrike">
                          <a:effectLst/>
                        </a:rPr>
                        <a:t>Description</a:t>
                      </a:r>
                      <a:endParaRPr lang="en-US" sz="1600" b="1" i="0" u="none" strike="noStrike">
                        <a:solidFill>
                          <a:srgbClr val="FFFFFF"/>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881887010"/>
                  </a:ext>
                </a:extLst>
              </a:tr>
              <a:tr h="399792">
                <a:tc>
                  <a:txBody>
                    <a:bodyPr/>
                    <a:lstStyle/>
                    <a:p>
                      <a:pPr algn="l" fontAlgn="ctr"/>
                      <a:r>
                        <a:rPr lang="en-US" sz="1600" u="none" strike="noStrike" err="1">
                          <a:effectLst/>
                        </a:rPr>
                        <a:t>Alloc_End_FY</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End Year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e.g. FY21. Drives end FY for Commitments</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3581755677"/>
                  </a:ext>
                </a:extLst>
              </a:tr>
              <a:tr h="790994">
                <a:tc>
                  <a:txBody>
                    <a:bodyPr/>
                    <a:lstStyle/>
                    <a:p>
                      <a:pPr algn="l" fontAlgn="ctr"/>
                      <a:r>
                        <a:rPr lang="en-US" sz="1600" u="none" strike="noStrike" err="1">
                          <a:effectLst/>
                        </a:rPr>
                        <a:t>Alloc_Creation_Date</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Creation Date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e.g. 8/27/20</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3631048021"/>
                  </a:ext>
                </a:extLst>
              </a:tr>
              <a:tr h="399792">
                <a:tc>
                  <a:txBody>
                    <a:bodyPr/>
                    <a:lstStyle/>
                    <a:p>
                      <a:pPr algn="l" fontAlgn="ctr"/>
                      <a:r>
                        <a:rPr lang="en-US" sz="1600" u="none" strike="noStrike" err="1">
                          <a:effectLst/>
                        </a:rPr>
                        <a:t>Alloc_Creator</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Creator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err="1">
                          <a:effectLst/>
                        </a:rPr>
                        <a:t>mroarty</a:t>
                      </a:r>
                      <a:r>
                        <a:rPr lang="en-US" sz="1600" u="none" strike="noStrike">
                          <a:effectLst/>
                        </a:rPr>
                        <a:t> (PBCS username)</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2026547984"/>
                  </a:ext>
                </a:extLst>
              </a:tr>
              <a:tr h="399792">
                <a:tc>
                  <a:txBody>
                    <a:bodyPr/>
                    <a:lstStyle/>
                    <a:p>
                      <a:pPr algn="l" fontAlgn="ctr"/>
                      <a:r>
                        <a:rPr lang="en-US" sz="1600" u="none" strike="noStrike" err="1">
                          <a:effectLst/>
                        </a:rPr>
                        <a:t>Alloc_Fund</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Fund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All level 0 Funds</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1582147656"/>
                  </a:ext>
                </a:extLst>
              </a:tr>
              <a:tr h="399792">
                <a:tc>
                  <a:txBody>
                    <a:bodyPr/>
                    <a:lstStyle/>
                    <a:p>
                      <a:pPr algn="l" fontAlgn="ctr"/>
                      <a:r>
                        <a:rPr lang="en-US" sz="1600" u="none" strike="noStrike">
                          <a:effectLst/>
                        </a:rPr>
                        <a:t>Alloc_Program</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Program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All level 0 Programs</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2897117480"/>
                  </a:ext>
                </a:extLst>
              </a:tr>
              <a:tr h="399792">
                <a:tc>
                  <a:txBody>
                    <a:bodyPr/>
                    <a:lstStyle/>
                    <a:p>
                      <a:pPr algn="l" fontAlgn="ctr"/>
                      <a:r>
                        <a:rPr lang="en-US" sz="1600" u="none" strike="noStrike" err="1">
                          <a:effectLst/>
                        </a:rPr>
                        <a:t>Alloc_Project</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Project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All level 0 Projects</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3816206134"/>
                  </a:ext>
                </a:extLst>
              </a:tr>
              <a:tr h="399792">
                <a:tc>
                  <a:txBody>
                    <a:bodyPr/>
                    <a:lstStyle/>
                    <a:p>
                      <a:pPr algn="l" fontAlgn="ctr"/>
                      <a:r>
                        <a:rPr lang="en-US" sz="1600" u="none" strike="noStrike">
                          <a:effectLst/>
                        </a:rPr>
                        <a:t>Alloc_Comments</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Comment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User comments</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2255588909"/>
                  </a:ext>
                </a:extLst>
              </a:tr>
              <a:tr h="399792">
                <a:tc>
                  <a:txBody>
                    <a:bodyPr/>
                    <a:lstStyle/>
                    <a:p>
                      <a:pPr algn="l" fontAlgn="ctr"/>
                      <a:r>
                        <a:rPr lang="en-US" sz="1600" u="none" strike="noStrike">
                          <a:effectLst/>
                        </a:rPr>
                        <a:t>Alloc_Approval_Date</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Approval Date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e.g., 7/1/21</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1856042510"/>
                  </a:ext>
                </a:extLst>
              </a:tr>
              <a:tr h="399792">
                <a:tc>
                  <a:txBody>
                    <a:bodyPr/>
                    <a:lstStyle/>
                    <a:p>
                      <a:pPr algn="l" fontAlgn="ctr"/>
                      <a:r>
                        <a:rPr lang="en-US" sz="1600" u="none" strike="noStrike">
                          <a:effectLst/>
                        </a:rPr>
                        <a:t>Alloc_Approved_By</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a:effectLst/>
                        </a:rPr>
                        <a:t>Approved By (PA)</a:t>
                      </a:r>
                      <a:endParaRPr lang="en-US" sz="1600" b="0" i="0" u="none" strike="noStrike">
                        <a:solidFill>
                          <a:srgbClr val="000000"/>
                        </a:solidFill>
                        <a:effectLst/>
                        <a:latin typeface="Calibri" panose="020F0502020204030204" pitchFamily="34" charset="0"/>
                      </a:endParaRPr>
                    </a:p>
                  </a:txBody>
                  <a:tcPr marL="5352" marR="5352" marT="5352" marB="0" anchor="ctr"/>
                </a:tc>
                <a:tc>
                  <a:txBody>
                    <a:bodyPr/>
                    <a:lstStyle/>
                    <a:p>
                      <a:pPr algn="l" fontAlgn="ctr"/>
                      <a:r>
                        <a:rPr lang="en-US" sz="1600" u="none" strike="noStrike" err="1">
                          <a:effectLst/>
                        </a:rPr>
                        <a:t>zpalet</a:t>
                      </a:r>
                      <a:r>
                        <a:rPr lang="en-US" sz="1600" u="none" strike="noStrike">
                          <a:effectLst/>
                        </a:rPr>
                        <a:t> (PBCS username)</a:t>
                      </a:r>
                      <a:endParaRPr lang="en-US" sz="1600" b="0" i="0" u="none" strike="noStrike">
                        <a:solidFill>
                          <a:srgbClr val="000000"/>
                        </a:solidFill>
                        <a:effectLst/>
                        <a:latin typeface="Calibri" panose="020F0502020204030204" pitchFamily="34" charset="0"/>
                      </a:endParaRPr>
                    </a:p>
                  </a:txBody>
                  <a:tcPr marL="5352" marR="5352" marT="5352" marB="0" anchor="ctr"/>
                </a:tc>
                <a:extLst>
                  <a:ext uri="{0D108BD9-81ED-4DB2-BD59-A6C34878D82A}">
                    <a16:rowId xmlns:a16="http://schemas.microsoft.com/office/drawing/2014/main" val="2911938183"/>
                  </a:ext>
                </a:extLst>
              </a:tr>
            </a:tbl>
          </a:graphicData>
        </a:graphic>
      </p:graphicFrame>
      <p:pic>
        <p:nvPicPr>
          <p:cNvPr id="3" name="Picture 2">
            <a:extLst>
              <a:ext uri="{FF2B5EF4-FFF2-40B4-BE49-F238E27FC236}">
                <a16:creationId xmlns:a16="http://schemas.microsoft.com/office/drawing/2014/main" id="{6C090798-54C5-4DA6-8E1B-4DC1999B5C26}"/>
              </a:ext>
            </a:extLst>
          </p:cNvPr>
          <p:cNvPicPr>
            <a:picLocks noChangeAspect="1"/>
          </p:cNvPicPr>
          <p:nvPr/>
        </p:nvPicPr>
        <p:blipFill>
          <a:blip r:embed="rId4"/>
          <a:stretch>
            <a:fillRect/>
          </a:stretch>
        </p:blipFill>
        <p:spPr>
          <a:xfrm>
            <a:off x="244613" y="285210"/>
            <a:ext cx="3760858" cy="889392"/>
          </a:xfrm>
          <a:prstGeom prst="rect">
            <a:avLst/>
          </a:prstGeom>
        </p:spPr>
      </p:pic>
    </p:spTree>
    <p:custDataLst>
      <p:tags r:id="rId1"/>
    </p:custDataLst>
    <p:extLst>
      <p:ext uri="{BB962C8B-B14F-4D97-AF65-F5344CB8AC3E}">
        <p14:creationId xmlns:p14="http://schemas.microsoft.com/office/powerpoint/2010/main" val="437389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5074E62-6D3D-40D2-AD7C-975268D9BF0D}"/>
              </a:ext>
            </a:extLst>
          </p:cNvPr>
          <p:cNvPicPr>
            <a:picLocks noChangeAspect="1"/>
          </p:cNvPicPr>
          <p:nvPr/>
        </p:nvPicPr>
        <p:blipFill>
          <a:blip r:embed="rId3"/>
          <a:stretch>
            <a:fillRect/>
          </a:stretch>
        </p:blipFill>
        <p:spPr>
          <a:xfrm>
            <a:off x="6006873" y="1318076"/>
            <a:ext cx="5519408" cy="2945811"/>
          </a:xfrm>
          <a:prstGeom prst="rect">
            <a:avLst/>
          </a:prstGeom>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Target Allocations</a:t>
            </a:r>
          </a:p>
        </p:txBody>
      </p:sp>
      <p:sp>
        <p:nvSpPr>
          <p:cNvPr id="8" name="TextBox 7">
            <a:extLst>
              <a:ext uri="{FF2B5EF4-FFF2-40B4-BE49-F238E27FC236}">
                <a16:creationId xmlns:a16="http://schemas.microsoft.com/office/drawing/2014/main" id="{48288EDD-AD66-44D8-B993-2484F1F16DEE}"/>
              </a:ext>
            </a:extLst>
          </p:cNvPr>
          <p:cNvSpPr txBox="1"/>
          <p:nvPr/>
        </p:nvSpPr>
        <p:spPr>
          <a:xfrm>
            <a:off x="764930" y="1025389"/>
            <a:ext cx="5019644" cy="4524315"/>
          </a:xfrm>
          <a:prstGeom prst="rect">
            <a:avLst/>
          </a:prstGeom>
        </p:spPr>
        <p:txBody>
          <a:bodyPr vert="horz" wrap="square" lIns="91440" tIns="45720" rIns="91440" bIns="45720" rtlCol="0" anchor="t">
            <a:spAutoFit/>
          </a:bodyPr>
          <a:lstStyle/>
          <a:p>
            <a:pPr eaLnBrk="0" fontAlgn="base" hangingPunct="0">
              <a:spcBef>
                <a:spcPct val="20000"/>
              </a:spcBef>
              <a:spcAft>
                <a:spcPct val="0"/>
              </a:spcAft>
            </a:pPr>
            <a:r>
              <a:rPr lang="en-US" kern="0">
                <a:solidFill>
                  <a:srgbClr val="000000"/>
                </a:solidFill>
                <a:latin typeface="Arial Narrow"/>
                <a:ea typeface="ＭＳ Ｐゴシック"/>
              </a:rPr>
              <a:t>In the Target Allocation process, users can:</a:t>
            </a:r>
            <a:endParaRPr lang="en-US" kern="0">
              <a:solidFill>
                <a:srgbClr val="000000"/>
              </a:solidFill>
              <a:latin typeface="Arial Narrow"/>
              <a:ea typeface="ＭＳ Ｐゴシック" pitchFamily="-106" charset="-128"/>
            </a:endParaRP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a:rPr>
              <a:t>Modify and create Allocation Reference numbers</a:t>
            </a: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a:rPr>
              <a:t>Enter distributions by department, fund, program and accounts</a:t>
            </a:r>
            <a:endParaRPr lang="en-US" kern="0">
              <a:solidFill>
                <a:srgbClr val="000000"/>
              </a:solidFill>
              <a:latin typeface="Arial Narrow"/>
              <a:ea typeface="ＭＳ Ｐゴシック" pitchFamily="-106" charset="-128"/>
            </a:endParaRPr>
          </a:p>
          <a:p>
            <a:pPr marL="285750" indent="-285750" eaLnBrk="0" fontAlgn="base" hangingPunct="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a:rPr>
              <a:t>Revise allocation distributions that have been finalized</a:t>
            </a:r>
          </a:p>
          <a:p>
            <a:pPr marL="285750" indent="-285750">
              <a:spcBef>
                <a:spcPct val="20000"/>
              </a:spcBef>
              <a:spcAft>
                <a:spcPct val="0"/>
              </a:spcAft>
              <a:buFont typeface="Arial" panose="020B0604020202020204" pitchFamily="34" charset="0"/>
              <a:buChar char="•"/>
            </a:pPr>
            <a:r>
              <a:rPr lang="en-US" kern="0">
                <a:solidFill>
                  <a:srgbClr val="000000"/>
                </a:solidFill>
                <a:latin typeface="Arial Narrow"/>
                <a:ea typeface="ＭＳ Ｐゴシック"/>
              </a:rPr>
              <a:t>View and report on different intersections of allocations and distributions  </a:t>
            </a:r>
            <a:endParaRPr lang="en-US" kern="0">
              <a:solidFill>
                <a:srgbClr val="000000"/>
              </a:solidFill>
              <a:latin typeface="Arial Narrow"/>
              <a:ea typeface="ＭＳ Ｐゴシック" pitchFamily="-106" charset="-128"/>
            </a:endParaRPr>
          </a:p>
          <a:p>
            <a:pPr>
              <a:spcBef>
                <a:spcPct val="20000"/>
              </a:spcBef>
              <a:spcAft>
                <a:spcPct val="0"/>
              </a:spcAft>
            </a:pPr>
            <a:endParaRPr lang="en-US" kern="0">
              <a:solidFill>
                <a:srgbClr val="000000"/>
              </a:solidFill>
              <a:latin typeface="Arial Narrow"/>
              <a:ea typeface="ＭＳ Ｐゴシック"/>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a:rPr>
              <a:t>To begin the target allocations </a:t>
            </a:r>
            <a:r>
              <a:rPr lang="en-US" kern="0">
                <a:solidFill>
                  <a:srgbClr val="000000"/>
                </a:solidFill>
                <a:latin typeface="Arial Narrow"/>
                <a:ea typeface="ＭＳ Ｐゴシック"/>
              </a:rPr>
              <a:t>input and review process</a:t>
            </a:r>
            <a:r>
              <a:rPr kumimoji="0" lang="en-US" b="0" i="0" strike="noStrike" kern="0" cap="none" spc="0" normalizeH="0" baseline="0" noProof="0">
                <a:ln>
                  <a:noFill/>
                </a:ln>
                <a:solidFill>
                  <a:srgbClr val="000000"/>
                </a:solidFill>
                <a:effectLst/>
                <a:uLnTx/>
                <a:uFillTx/>
                <a:latin typeface="Arial Narrow"/>
                <a:ea typeface="ＭＳ Ｐゴシック"/>
              </a:rPr>
              <a:t>:</a:t>
            </a:r>
            <a:endParaRPr lang="en-US" b="0" i="0" strike="noStrike" kern="0" cap="none" spc="0" normalizeH="0" baseline="0" noProof="0">
              <a:ln>
                <a:noFill/>
              </a:ln>
              <a:solidFill>
                <a:srgbClr val="000000"/>
              </a:solidFill>
              <a:effectLst/>
              <a:uLnTx/>
              <a:uFillTx/>
              <a:latin typeface="Arial Narrow"/>
              <a:ea typeface="ＭＳ Ｐゴシック"/>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a:rPr>
              <a:t>Click</a:t>
            </a:r>
            <a:r>
              <a:rPr kumimoji="0" lang="en-US" b="0" i="0" strike="noStrike" kern="0" cap="none" spc="0" normalizeH="0" baseline="0" noProof="0">
                <a:ln>
                  <a:noFill/>
                </a:ln>
                <a:solidFill>
                  <a:srgbClr val="000000"/>
                </a:solidFill>
                <a:effectLst/>
                <a:uLnTx/>
                <a:uFillTx/>
                <a:latin typeface="Arial Narrow"/>
                <a:ea typeface="ＭＳ Ｐゴシック"/>
              </a:rPr>
              <a:t> the </a:t>
            </a:r>
            <a:r>
              <a:rPr kumimoji="0" lang="en-US" b="1" i="0" strike="noStrike" kern="0" cap="none" spc="0" normalizeH="0" baseline="0" noProof="0">
                <a:ln>
                  <a:noFill/>
                </a:ln>
                <a:solidFill>
                  <a:srgbClr val="000000"/>
                </a:solidFill>
                <a:effectLst/>
                <a:uLnTx/>
                <a:uFillTx/>
                <a:latin typeface="Arial Narrow"/>
                <a:ea typeface="ＭＳ Ｐゴシック"/>
              </a:rPr>
              <a:t>Campus Allocations </a:t>
            </a:r>
            <a:r>
              <a:rPr kumimoji="0" lang="en-US" b="0" i="0" strike="noStrike" kern="0" cap="none" spc="0" normalizeH="0" baseline="0" noProof="0">
                <a:ln>
                  <a:noFill/>
                </a:ln>
                <a:solidFill>
                  <a:srgbClr val="000000"/>
                </a:solidFill>
                <a:effectLst/>
                <a:uLnTx/>
                <a:uFillTx/>
                <a:latin typeface="Arial Narrow"/>
                <a:ea typeface="ＭＳ Ｐゴシック"/>
              </a:rPr>
              <a:t>tile to open the cluster</a:t>
            </a:r>
            <a:endParaRPr lang="en-US" kern="0">
              <a:solidFill>
                <a:srgbClr val="000000"/>
              </a:solidFill>
              <a:latin typeface="Arial Narrow"/>
              <a:ea typeface="ＭＳ Ｐゴシック"/>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a:rPr>
              <a:t>Click on the </a:t>
            </a:r>
            <a:r>
              <a:rPr lang="en-US" b="1" kern="0">
                <a:solidFill>
                  <a:srgbClr val="000000"/>
                </a:solidFill>
                <a:latin typeface="Arial Narrow"/>
                <a:ea typeface="ＭＳ Ｐゴシック"/>
              </a:rPr>
              <a:t>Target Allocation </a:t>
            </a:r>
            <a:r>
              <a:rPr lang="en-US" kern="0">
                <a:solidFill>
                  <a:srgbClr val="000000"/>
                </a:solidFill>
                <a:latin typeface="Arial Narrow"/>
                <a:ea typeface="ＭＳ Ｐゴシック"/>
              </a:rPr>
              <a:t>tile to open the forms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a:solidFill>
                  <a:srgbClr val="000000"/>
                </a:solidFill>
                <a:latin typeface="Arial Narrow"/>
                <a:ea typeface="ＭＳ Ｐゴシック"/>
              </a:rPr>
              <a:t>The Budget Office Target </a:t>
            </a:r>
            <a:r>
              <a:rPr lang="en-US" kern="0" err="1">
                <a:solidFill>
                  <a:srgbClr val="000000"/>
                </a:solidFill>
                <a:latin typeface="Arial Narrow"/>
                <a:ea typeface="ＭＳ Ｐゴシック"/>
              </a:rPr>
              <a:t>Alloc</a:t>
            </a:r>
            <a:r>
              <a:rPr lang="en-US" kern="0">
                <a:solidFill>
                  <a:srgbClr val="000000"/>
                </a:solidFill>
                <a:latin typeface="Arial Narrow"/>
                <a:ea typeface="ＭＳ Ｐゴシック"/>
              </a:rPr>
              <a:t> Setup Dashboard will open.</a:t>
            </a:r>
          </a:p>
        </p:txBody>
      </p:sp>
      <p:sp>
        <p:nvSpPr>
          <p:cNvPr id="13" name="Oval 12">
            <a:extLst>
              <a:ext uri="{FF2B5EF4-FFF2-40B4-BE49-F238E27FC236}">
                <a16:creationId xmlns:a16="http://schemas.microsoft.com/office/drawing/2014/main" id="{1E255C76-5EC0-499E-A9F4-F6F1D8EEC3DB}"/>
              </a:ext>
            </a:extLst>
          </p:cNvPr>
          <p:cNvSpPr/>
          <p:nvPr/>
        </p:nvSpPr>
        <p:spPr>
          <a:xfrm>
            <a:off x="6032826" y="290222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10" name="Rectangle 9">
            <a:extLst>
              <a:ext uri="{FF2B5EF4-FFF2-40B4-BE49-F238E27FC236}">
                <a16:creationId xmlns:a16="http://schemas.microsoft.com/office/drawing/2014/main" id="{18E95B04-5006-45A4-8549-5A139B898DD5}"/>
              </a:ext>
            </a:extLst>
          </p:cNvPr>
          <p:cNvSpPr/>
          <p:nvPr/>
        </p:nvSpPr>
        <p:spPr>
          <a:xfrm>
            <a:off x="8020625" y="1614367"/>
            <a:ext cx="1530879" cy="1287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700EB9-F3E3-47B5-8B55-3BCB2CD44EEC}"/>
              </a:ext>
            </a:extLst>
          </p:cNvPr>
          <p:cNvSpPr/>
          <p:nvPr/>
        </p:nvSpPr>
        <p:spPr>
          <a:xfrm>
            <a:off x="7897533" y="149127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3083216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1812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err="1">
                <a:solidFill>
                  <a:srgbClr val="700000"/>
                </a:solidFill>
              </a:rPr>
              <a:t>PlanUW</a:t>
            </a:r>
            <a:r>
              <a:rPr lang="en-US" sz="3600" b="0">
                <a:solidFill>
                  <a:srgbClr val="700000"/>
                </a:solidFill>
              </a:rPr>
              <a:t> Planning Allocation Tasks and Processes</a:t>
            </a:r>
          </a:p>
        </p:txBody>
      </p:sp>
      <p:sp>
        <p:nvSpPr>
          <p:cNvPr id="3" name="TextBox 2">
            <a:extLst>
              <a:ext uri="{FF2B5EF4-FFF2-40B4-BE49-F238E27FC236}">
                <a16:creationId xmlns:a16="http://schemas.microsoft.com/office/drawing/2014/main" id="{35BE313C-49E8-4777-AE02-0C0BDE419B70}"/>
              </a:ext>
            </a:extLst>
          </p:cNvPr>
          <p:cNvSpPr txBox="1"/>
          <p:nvPr/>
        </p:nvSpPr>
        <p:spPr>
          <a:xfrm>
            <a:off x="487362" y="1628026"/>
            <a:ext cx="11217276" cy="4025717"/>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u="sng" kern="0">
                <a:latin typeface="Arial Narrow"/>
                <a:ea typeface="ＭＳ Ｐゴシック" pitchFamily="-106" charset="-128"/>
              </a:rPr>
              <a:t>Input Forms</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The UWBO Allocation Setup Target and UWBO Allocation List forms</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The UWBO Enter Distributions form</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lang="en-US" kern="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u="sng" kern="0">
                <a:latin typeface="Arial Narrow"/>
                <a:ea typeface="ＭＳ Ｐゴシック" pitchFamily="-106" charset="-128"/>
              </a:rPr>
              <a:t>Action Menus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Some forms will have additional action menu functions that you can use to perform:</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New Target Allocation – creating a new target allocation</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Display 10 Distribution Rows – displays blank rows for Distribution 0001 through Distribution 0010</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Display 100 Distribution Rows -- displays blank rows for Distribution 0001 through Distribution 0100</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Display x Distribution Rows – displays Distribution 0001 through Distribution #...</a:t>
            </a:r>
          </a:p>
          <a:p>
            <a:pPr marL="800100" lvl="1" indent="-342900" eaLnBrk="0" fontAlgn="base" hangingPunct="0">
              <a:spcBef>
                <a:spcPct val="20000"/>
              </a:spcBef>
              <a:spcAft>
                <a:spcPct val="0"/>
              </a:spcAft>
              <a:buFont typeface="+mj-lt"/>
              <a:buAutoNum type="arabicPeriod"/>
            </a:pPr>
            <a:endParaRPr lang="en-US" kern="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Wingdings" panose="05000000000000000000" pitchFamily="2" charset="2"/>
              <a:buChar char="v"/>
            </a:pPr>
            <a:r>
              <a:rPr lang="en-US" sz="1400" kern="0">
                <a:solidFill>
                  <a:srgbClr val="990033"/>
                </a:solidFill>
                <a:latin typeface="Arial Narrow"/>
                <a:ea typeface="ＭＳ Ｐゴシック" pitchFamily="-106" charset="-128"/>
              </a:rPr>
              <a:t>Note that user variables are not used in the Campus (UWBO) forms</a:t>
            </a:r>
          </a:p>
        </p:txBody>
      </p:sp>
      <p:pic>
        <p:nvPicPr>
          <p:cNvPr id="8" name="Picture 7">
            <a:extLst>
              <a:ext uri="{FF2B5EF4-FFF2-40B4-BE49-F238E27FC236}">
                <a16:creationId xmlns:a16="http://schemas.microsoft.com/office/drawing/2014/main" id="{312056C8-D20A-413C-9FD2-F64AF4B849EF}"/>
              </a:ext>
            </a:extLst>
          </p:cNvPr>
          <p:cNvPicPr>
            <a:picLocks noChangeAspect="1"/>
          </p:cNvPicPr>
          <p:nvPr/>
        </p:nvPicPr>
        <p:blipFill rotWithShape="1">
          <a:blip r:embed="rId3"/>
          <a:srcRect l="3138" t="36260" r="77003" b="37141"/>
          <a:stretch/>
        </p:blipFill>
        <p:spPr>
          <a:xfrm>
            <a:off x="487362" y="181266"/>
            <a:ext cx="1202636" cy="1103244"/>
          </a:xfrm>
          <a:prstGeom prst="rect">
            <a:avLst/>
          </a:prstGeom>
        </p:spPr>
      </p:pic>
    </p:spTree>
    <p:custDataLst>
      <p:tags r:id="rId1"/>
    </p:custDataLst>
    <p:extLst>
      <p:ext uri="{BB962C8B-B14F-4D97-AF65-F5344CB8AC3E}">
        <p14:creationId xmlns:p14="http://schemas.microsoft.com/office/powerpoint/2010/main" val="1683236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BC5831-51BC-47E2-9339-FE26890A8ACB}"/>
              </a:ext>
            </a:extLst>
          </p:cNvPr>
          <p:cNvPicPr>
            <a:picLocks noChangeAspect="1"/>
          </p:cNvPicPr>
          <p:nvPr/>
        </p:nvPicPr>
        <p:blipFill rotWithShape="1">
          <a:blip r:embed="rId2"/>
          <a:srcRect l="21" t="325" r="-887" b="9254"/>
          <a:stretch/>
        </p:blipFill>
        <p:spPr>
          <a:xfrm>
            <a:off x="808222" y="669169"/>
            <a:ext cx="10404754" cy="3669511"/>
          </a:xfrm>
          <a:prstGeom prst="rect">
            <a:avLst/>
          </a:prstGeom>
        </p:spPr>
      </p:pic>
      <p:sp>
        <p:nvSpPr>
          <p:cNvPr id="5" name="TextBox 4">
            <a:extLst>
              <a:ext uri="{FF2B5EF4-FFF2-40B4-BE49-F238E27FC236}">
                <a16:creationId xmlns:a16="http://schemas.microsoft.com/office/drawing/2014/main" id="{34476ABD-F63E-454C-8238-FB9A3B5B25AA}"/>
              </a:ext>
            </a:extLst>
          </p:cNvPr>
          <p:cNvSpPr txBox="1"/>
          <p:nvPr/>
        </p:nvSpPr>
        <p:spPr>
          <a:xfrm>
            <a:off x="684296" y="4444774"/>
            <a:ext cx="11351104" cy="1717393"/>
          </a:xfrm>
          <a:prstGeom prst="rect">
            <a:avLst/>
          </a:prstGeom>
        </p:spPr>
        <p:txBody>
          <a:bodyPr vert="horz" wrap="square" lIns="91440" tIns="45720" rIns="91440" bIns="45720" rtlCol="0" anchor="t">
            <a:spAutoFit/>
          </a:bodyPr>
          <a:lstStyle/>
          <a:p>
            <a:pPr eaLnBrk="0" fontAlgn="base" hangingPunct="0">
              <a:spcBef>
                <a:spcPct val="20000"/>
              </a:spcBef>
              <a:spcAft>
                <a:spcPct val="0"/>
              </a:spcAft>
            </a:pPr>
            <a:r>
              <a:rPr lang="en-US" sz="1600" kern="0">
                <a:solidFill>
                  <a:srgbClr val="000000"/>
                </a:solidFill>
                <a:latin typeface="Arial Narrow"/>
                <a:ea typeface="ＭＳ Ｐゴシック"/>
              </a:rPr>
              <a:t>This "form" is a dashboard type of form that contains </a:t>
            </a:r>
            <a:r>
              <a:rPr lang="en-US" sz="1600" b="1" u="sng" kern="0">
                <a:solidFill>
                  <a:srgbClr val="000000"/>
                </a:solidFill>
                <a:latin typeface="Arial Narrow"/>
                <a:ea typeface="ＭＳ Ｐゴシック"/>
              </a:rPr>
              <a:t>3 sections</a:t>
            </a:r>
            <a:r>
              <a:rPr lang="en-US" sz="1600" kern="0">
                <a:solidFill>
                  <a:srgbClr val="000000"/>
                </a:solidFill>
                <a:latin typeface="Arial Narrow"/>
                <a:ea typeface="ＭＳ Ｐゴシック"/>
              </a:rPr>
              <a:t>:</a:t>
            </a:r>
          </a:p>
          <a:p>
            <a:pPr marL="342900" indent="-342900" eaLnBrk="0" fontAlgn="base" hangingPunct="0">
              <a:spcBef>
                <a:spcPct val="20000"/>
              </a:spcBef>
              <a:spcAft>
                <a:spcPct val="0"/>
              </a:spcAft>
              <a:buFont typeface="+mj-lt"/>
              <a:buAutoNum type="arabicPeriod"/>
            </a:pPr>
            <a:r>
              <a:rPr lang="en-US" sz="1600" kern="0">
                <a:solidFill>
                  <a:srgbClr val="000000"/>
                </a:solidFill>
                <a:latin typeface="Arial Narrow"/>
                <a:ea typeface="ＭＳ Ｐゴシック"/>
              </a:rPr>
              <a:t>The upper section where the Years dimension drop-down box is displayed is the "Page" or "POV" section.  It controls the year for the other two sections.</a:t>
            </a:r>
            <a:r>
              <a:rPr lang="en-US" sz="1600" i="1" kern="0">
                <a:solidFill>
                  <a:schemeClr val="accent1"/>
                </a:solidFill>
                <a:latin typeface="Arial Narrow"/>
                <a:ea typeface="ＭＳ Ｐゴシック"/>
              </a:rPr>
              <a:t> If any selection is made in this section, you must hit the "Go"       button on top right to update selection. </a:t>
            </a:r>
            <a:endParaRPr lang="en-US" sz="1600" i="1" kern="0">
              <a:solidFill>
                <a:schemeClr val="accent1"/>
              </a:solidFill>
              <a:latin typeface="Arial Narrow"/>
              <a:ea typeface="ＭＳ Ｐゴシック" pitchFamily="-106" charset="-128"/>
            </a:endParaRPr>
          </a:p>
          <a:p>
            <a:pPr marL="342900" indent="-342900" eaLnBrk="0" fontAlgn="base" hangingPunct="0">
              <a:spcBef>
                <a:spcPct val="20000"/>
              </a:spcBef>
              <a:spcAft>
                <a:spcPct val="0"/>
              </a:spcAft>
              <a:buAutoNum type="arabicPeriod"/>
            </a:pPr>
            <a:r>
              <a:rPr lang="en-US" sz="1600" kern="0">
                <a:solidFill>
                  <a:srgbClr val="000000"/>
                </a:solidFill>
                <a:latin typeface="Arial Narrow"/>
                <a:ea typeface="ＭＳ Ｐゴシック"/>
              </a:rPr>
              <a:t>The left section is the "UWBO Allocation Setup Target" section where you can choose what allocation you want to work on. </a:t>
            </a:r>
            <a:r>
              <a:rPr lang="en-US" sz="1600" i="1" kern="0">
                <a:solidFill>
                  <a:schemeClr val="accent1"/>
                </a:solidFill>
                <a:latin typeface="Arial Narrow"/>
                <a:ea typeface="ＭＳ Ｐゴシック"/>
              </a:rPr>
              <a:t>If any selection is made in this section, you must hit the "Go"        button within section 2 to update selection.</a:t>
            </a:r>
          </a:p>
          <a:p>
            <a:pPr marL="342900" indent="-342900" eaLnBrk="0" fontAlgn="base" hangingPunct="0">
              <a:spcBef>
                <a:spcPct val="20000"/>
              </a:spcBef>
              <a:spcAft>
                <a:spcPct val="0"/>
              </a:spcAft>
              <a:buFont typeface="+mj-lt"/>
              <a:buAutoNum type="arabicPeriod"/>
            </a:pPr>
            <a:r>
              <a:rPr lang="en-US" sz="1600" kern="0">
                <a:solidFill>
                  <a:srgbClr val="000000"/>
                </a:solidFill>
                <a:latin typeface="Arial Narrow"/>
                <a:ea typeface="ＭＳ Ｐゴシック"/>
              </a:rPr>
              <a:t>The right section is the "UWBO Allocation List" section where Allocation reference numbers that have already been setup will appear.</a:t>
            </a:r>
          </a:p>
        </p:txBody>
      </p:sp>
      <p:sp>
        <p:nvSpPr>
          <p:cNvPr id="9" name="Rectangle 8">
            <a:extLst>
              <a:ext uri="{FF2B5EF4-FFF2-40B4-BE49-F238E27FC236}">
                <a16:creationId xmlns:a16="http://schemas.microsoft.com/office/drawing/2014/main" id="{070FC484-136F-44CF-8638-4EA68F1D50A8}"/>
              </a:ext>
            </a:extLst>
          </p:cNvPr>
          <p:cNvSpPr/>
          <p:nvPr/>
        </p:nvSpPr>
        <p:spPr>
          <a:xfrm>
            <a:off x="814604" y="1222902"/>
            <a:ext cx="2450015" cy="312792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683492" y="1359007"/>
            <a:ext cx="247613" cy="239044"/>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0" name="Rectangle 19">
            <a:extLst>
              <a:ext uri="{FF2B5EF4-FFF2-40B4-BE49-F238E27FC236}">
                <a16:creationId xmlns:a16="http://schemas.microsoft.com/office/drawing/2014/main" id="{295C5F4E-BAA9-451B-924D-6E90FAB507AD}"/>
              </a:ext>
            </a:extLst>
          </p:cNvPr>
          <p:cNvSpPr/>
          <p:nvPr/>
        </p:nvSpPr>
        <p:spPr>
          <a:xfrm>
            <a:off x="3264619" y="1221833"/>
            <a:ext cx="7854536" cy="313233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9E17AC-A74C-4C8F-A546-4E31A04FE818}"/>
              </a:ext>
            </a:extLst>
          </p:cNvPr>
          <p:cNvSpPr/>
          <p:nvPr/>
        </p:nvSpPr>
        <p:spPr>
          <a:xfrm>
            <a:off x="864077" y="922297"/>
            <a:ext cx="10250606" cy="3020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1835293" y="921228"/>
            <a:ext cx="247613" cy="239044"/>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
        <p:nvSpPr>
          <p:cNvPr id="15" name="Rectangle 4">
            <a:extLst>
              <a:ext uri="{FF2B5EF4-FFF2-40B4-BE49-F238E27FC236}">
                <a16:creationId xmlns:a16="http://schemas.microsoft.com/office/drawing/2014/main" id="{8C2B987F-9C2D-461C-A844-4C53A40A7574}"/>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latin typeface="Arial Narrow"/>
              </a:rPr>
              <a:t> Target Allocation Setup Dashboard</a:t>
            </a:r>
          </a:p>
        </p:txBody>
      </p:sp>
      <p:sp>
        <p:nvSpPr>
          <p:cNvPr id="18" name="Oval 17">
            <a:extLst>
              <a:ext uri="{FF2B5EF4-FFF2-40B4-BE49-F238E27FC236}">
                <a16:creationId xmlns:a16="http://schemas.microsoft.com/office/drawing/2014/main" id="{D1B1EF49-DD5B-4B52-9134-D148A5E4CD1C}"/>
              </a:ext>
            </a:extLst>
          </p:cNvPr>
          <p:cNvSpPr/>
          <p:nvPr/>
        </p:nvSpPr>
        <p:spPr>
          <a:xfrm>
            <a:off x="3510941" y="1357532"/>
            <a:ext cx="247613" cy="239044"/>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2" name="Picture 2">
            <a:extLst>
              <a:ext uri="{FF2B5EF4-FFF2-40B4-BE49-F238E27FC236}">
                <a16:creationId xmlns:a16="http://schemas.microsoft.com/office/drawing/2014/main" id="{20B7917B-16CE-4821-8D71-661990B0688B}"/>
              </a:ext>
            </a:extLst>
          </p:cNvPr>
          <p:cNvPicPr>
            <a:picLocks noChangeAspect="1"/>
          </p:cNvPicPr>
          <p:nvPr/>
        </p:nvPicPr>
        <p:blipFill>
          <a:blip r:embed="rId3"/>
          <a:stretch>
            <a:fillRect/>
          </a:stretch>
        </p:blipFill>
        <p:spPr>
          <a:xfrm>
            <a:off x="2957512" y="1344786"/>
            <a:ext cx="180975" cy="180975"/>
          </a:xfrm>
          <a:prstGeom prst="rect">
            <a:avLst/>
          </a:prstGeom>
        </p:spPr>
      </p:pic>
      <p:pic>
        <p:nvPicPr>
          <p:cNvPr id="3" name="Picture 3">
            <a:extLst>
              <a:ext uri="{FF2B5EF4-FFF2-40B4-BE49-F238E27FC236}">
                <a16:creationId xmlns:a16="http://schemas.microsoft.com/office/drawing/2014/main" id="{424C1C7C-2454-4B44-9652-F7948A608CFD}"/>
              </a:ext>
            </a:extLst>
          </p:cNvPr>
          <p:cNvPicPr>
            <a:picLocks noChangeAspect="1"/>
          </p:cNvPicPr>
          <p:nvPr/>
        </p:nvPicPr>
        <p:blipFill>
          <a:blip r:embed="rId3"/>
          <a:stretch>
            <a:fillRect/>
          </a:stretch>
        </p:blipFill>
        <p:spPr>
          <a:xfrm>
            <a:off x="10420937" y="1000320"/>
            <a:ext cx="180975" cy="180975"/>
          </a:xfrm>
          <a:prstGeom prst="rect">
            <a:avLst/>
          </a:prstGeom>
        </p:spPr>
      </p:pic>
      <p:sp>
        <p:nvSpPr>
          <p:cNvPr id="4" name="Rectangle 3">
            <a:extLst>
              <a:ext uri="{FF2B5EF4-FFF2-40B4-BE49-F238E27FC236}">
                <a16:creationId xmlns:a16="http://schemas.microsoft.com/office/drawing/2014/main" id="{D1A64013-106A-4C55-821D-EBD9649BB929}"/>
              </a:ext>
            </a:extLst>
          </p:cNvPr>
          <p:cNvSpPr/>
          <p:nvPr/>
        </p:nvSpPr>
        <p:spPr>
          <a:xfrm>
            <a:off x="2956140" y="1301661"/>
            <a:ext cx="240083" cy="19833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A9800EF-8BC1-49EC-B098-DF6FEDE5DB74}"/>
              </a:ext>
            </a:extLst>
          </p:cNvPr>
          <p:cNvSpPr/>
          <p:nvPr/>
        </p:nvSpPr>
        <p:spPr>
          <a:xfrm>
            <a:off x="10419564" y="978072"/>
            <a:ext cx="240083" cy="19833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F459962B-DAAC-4D88-8C0B-BE8A814473FC}"/>
              </a:ext>
            </a:extLst>
          </p:cNvPr>
          <p:cNvCxnSpPr/>
          <p:nvPr/>
        </p:nvCxnSpPr>
        <p:spPr>
          <a:xfrm flipV="1">
            <a:off x="1874467" y="1405787"/>
            <a:ext cx="1039661" cy="41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AE0AA70-4575-4E48-B7D8-032EA4967361}"/>
              </a:ext>
            </a:extLst>
          </p:cNvPr>
          <p:cNvCxnSpPr>
            <a:cxnSpLocks/>
          </p:cNvCxnSpPr>
          <p:nvPr/>
        </p:nvCxnSpPr>
        <p:spPr>
          <a:xfrm>
            <a:off x="2177179" y="1075934"/>
            <a:ext cx="8179495" cy="167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294E1B7-033C-4313-841F-E289FC8602A4}"/>
              </a:ext>
            </a:extLst>
          </p:cNvPr>
          <p:cNvPicPr>
            <a:picLocks noChangeAspect="1"/>
          </p:cNvPicPr>
          <p:nvPr/>
        </p:nvPicPr>
        <p:blipFill>
          <a:blip r:embed="rId4"/>
          <a:stretch>
            <a:fillRect/>
          </a:stretch>
        </p:blipFill>
        <p:spPr>
          <a:xfrm>
            <a:off x="6282536" y="5072223"/>
            <a:ext cx="266723" cy="160034"/>
          </a:xfrm>
          <a:prstGeom prst="rect">
            <a:avLst/>
          </a:prstGeom>
        </p:spPr>
      </p:pic>
      <p:pic>
        <p:nvPicPr>
          <p:cNvPr id="21" name="Picture 20">
            <a:extLst>
              <a:ext uri="{FF2B5EF4-FFF2-40B4-BE49-F238E27FC236}">
                <a16:creationId xmlns:a16="http://schemas.microsoft.com/office/drawing/2014/main" id="{0CA37213-4621-422B-A6FF-E2F8DE1C17CB}"/>
              </a:ext>
            </a:extLst>
          </p:cNvPr>
          <p:cNvPicPr>
            <a:picLocks noChangeAspect="1"/>
          </p:cNvPicPr>
          <p:nvPr/>
        </p:nvPicPr>
        <p:blipFill>
          <a:blip r:embed="rId4"/>
          <a:stretch>
            <a:fillRect/>
          </a:stretch>
        </p:blipFill>
        <p:spPr>
          <a:xfrm>
            <a:off x="3826480" y="5619072"/>
            <a:ext cx="266723" cy="160034"/>
          </a:xfrm>
          <a:prstGeom prst="rect">
            <a:avLst/>
          </a:prstGeom>
        </p:spPr>
      </p:pic>
    </p:spTree>
    <p:extLst>
      <p:ext uri="{BB962C8B-B14F-4D97-AF65-F5344CB8AC3E}">
        <p14:creationId xmlns:p14="http://schemas.microsoft.com/office/powerpoint/2010/main" val="4199785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34EA9BF-7C0B-4833-8D7E-6621FCE3063F}"/>
              </a:ext>
            </a:extLst>
          </p:cNvPr>
          <p:cNvSpPr txBox="1"/>
          <p:nvPr/>
        </p:nvSpPr>
        <p:spPr>
          <a:xfrm>
            <a:off x="315082" y="4272500"/>
            <a:ext cx="6340734" cy="2049792"/>
          </a:xfrm>
          <a:prstGeom prst="rect">
            <a:avLst/>
          </a:prstGeom>
          <a:noFill/>
          <a:ln>
            <a:solidFill>
              <a:srgbClr val="0070C0"/>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t">
            <a:spAutoFit/>
          </a:bodyPr>
          <a:lstStyle/>
          <a:p>
            <a:pPr eaLnBrk="0" fontAlgn="base" hangingPunct="0">
              <a:spcBef>
                <a:spcPct val="20000"/>
              </a:spcBef>
              <a:spcAft>
                <a:spcPct val="0"/>
              </a:spcAft>
            </a:pPr>
            <a:r>
              <a:rPr lang="en-US" sz="1600" kern="0">
                <a:solidFill>
                  <a:srgbClr val="000000"/>
                </a:solidFill>
                <a:latin typeface="Arial Narrow"/>
                <a:ea typeface="ＭＳ Ｐゴシック"/>
              </a:rPr>
              <a:t>Section 2: Action icons within this section exclusively controls the "UWBO Allocation Setup Target" only. After you have selected which allocation to work on. Hit "Go"        whenever a selection is made.</a:t>
            </a:r>
            <a:endParaRPr lang="en-US" sz="1600" kern="0">
              <a:solidFill>
                <a:srgbClr val="000000"/>
              </a:solidFill>
              <a:latin typeface="Arial Narrow"/>
              <a:ea typeface="ＭＳ Ｐゴシック" pitchFamily="-106" charset="-128"/>
            </a:endParaRPr>
          </a:p>
          <a:p>
            <a:pPr>
              <a:spcBef>
                <a:spcPct val="20000"/>
              </a:spcBef>
              <a:spcAft>
                <a:spcPct val="0"/>
              </a:spcAft>
            </a:pPr>
            <a:r>
              <a:rPr lang="en-US" sz="1600" kern="0">
                <a:solidFill>
                  <a:srgbClr val="000000"/>
                </a:solidFill>
                <a:latin typeface="Arial Narrow"/>
                <a:ea typeface="ＭＳ Ｐゴシック"/>
              </a:rPr>
              <a:t>Other important icons to know:</a:t>
            </a:r>
            <a:endParaRPr lang="en-US" sz="1600" kern="0">
              <a:solidFill>
                <a:srgbClr val="000000"/>
              </a:solidFill>
              <a:latin typeface="Arial Narrow"/>
              <a:ea typeface="ＭＳ Ｐゴシック" pitchFamily="-106" charset="-128"/>
            </a:endParaRPr>
          </a:p>
          <a:p>
            <a:pPr>
              <a:spcBef>
                <a:spcPct val="20000"/>
              </a:spcBef>
              <a:spcAft>
                <a:spcPct val="0"/>
              </a:spcAft>
            </a:pPr>
            <a:r>
              <a:rPr lang="en-US" sz="1600" kern="0">
                <a:solidFill>
                  <a:srgbClr val="000000"/>
                </a:solidFill>
                <a:latin typeface="Arial Narrow"/>
                <a:ea typeface="ＭＳ Ｐゴシック"/>
              </a:rPr>
              <a:t>        Action Menu</a:t>
            </a:r>
          </a:p>
          <a:p>
            <a:pPr>
              <a:spcBef>
                <a:spcPct val="20000"/>
              </a:spcBef>
              <a:spcAft>
                <a:spcPct val="0"/>
              </a:spcAft>
            </a:pPr>
            <a:r>
              <a:rPr lang="en-US" sz="1600" kern="0">
                <a:solidFill>
                  <a:srgbClr val="000000"/>
                </a:solidFill>
                <a:latin typeface="Arial Narrow"/>
                <a:ea typeface="ＭＳ Ｐゴシック"/>
              </a:rPr>
              <a:t>        Save</a:t>
            </a:r>
          </a:p>
          <a:p>
            <a:pPr>
              <a:spcBef>
                <a:spcPct val="20000"/>
              </a:spcBef>
              <a:spcAft>
                <a:spcPct val="0"/>
              </a:spcAft>
            </a:pPr>
            <a:r>
              <a:rPr lang="en-US" sz="1600" kern="0">
                <a:solidFill>
                  <a:srgbClr val="000000"/>
                </a:solidFill>
                <a:latin typeface="Arial Narrow"/>
                <a:ea typeface="ＭＳ Ｐゴシック"/>
              </a:rPr>
              <a:t>        Refresh</a:t>
            </a:r>
            <a:endParaRPr lang="en-US" b="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15" name="Rectangle 4">
            <a:extLst>
              <a:ext uri="{FF2B5EF4-FFF2-40B4-BE49-F238E27FC236}">
                <a16:creationId xmlns:a16="http://schemas.microsoft.com/office/drawing/2014/main" id="{8C2B987F-9C2D-461C-A844-4C53A40A7574}"/>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latin typeface="Arial Narrow"/>
              </a:rPr>
              <a:t> Target Allocation Setup Dashboard</a:t>
            </a:r>
          </a:p>
        </p:txBody>
      </p:sp>
      <p:pic>
        <p:nvPicPr>
          <p:cNvPr id="8" name="Picture 7">
            <a:extLst>
              <a:ext uri="{FF2B5EF4-FFF2-40B4-BE49-F238E27FC236}">
                <a16:creationId xmlns:a16="http://schemas.microsoft.com/office/drawing/2014/main" id="{5294E1B7-033C-4313-841F-E289FC8602A4}"/>
              </a:ext>
            </a:extLst>
          </p:cNvPr>
          <p:cNvPicPr>
            <a:picLocks noChangeAspect="1"/>
          </p:cNvPicPr>
          <p:nvPr/>
        </p:nvPicPr>
        <p:blipFill>
          <a:blip r:embed="rId2"/>
          <a:stretch>
            <a:fillRect/>
          </a:stretch>
        </p:blipFill>
        <p:spPr>
          <a:xfrm>
            <a:off x="1028229" y="4847066"/>
            <a:ext cx="266723" cy="160034"/>
          </a:xfrm>
          <a:prstGeom prst="rect">
            <a:avLst/>
          </a:prstGeom>
        </p:spPr>
      </p:pic>
      <p:pic>
        <p:nvPicPr>
          <p:cNvPr id="10" name="Picture 10" descr="Graphical user interface, text, application, email&#10;&#10;Description automatically generated">
            <a:extLst>
              <a:ext uri="{FF2B5EF4-FFF2-40B4-BE49-F238E27FC236}">
                <a16:creationId xmlns:a16="http://schemas.microsoft.com/office/drawing/2014/main" id="{3917F354-9EC6-48E6-AEEF-5993A8A42DF2}"/>
              </a:ext>
            </a:extLst>
          </p:cNvPr>
          <p:cNvPicPr>
            <a:picLocks noChangeAspect="1"/>
          </p:cNvPicPr>
          <p:nvPr/>
        </p:nvPicPr>
        <p:blipFill>
          <a:blip r:embed="rId3"/>
          <a:stretch>
            <a:fillRect/>
          </a:stretch>
        </p:blipFill>
        <p:spPr>
          <a:xfrm>
            <a:off x="872647" y="1415528"/>
            <a:ext cx="10770295" cy="2763904"/>
          </a:xfrm>
          <a:prstGeom prst="rect">
            <a:avLst/>
          </a:prstGeom>
        </p:spPr>
      </p:pic>
      <p:sp>
        <p:nvSpPr>
          <p:cNvPr id="11" name="TextBox 10">
            <a:extLst>
              <a:ext uri="{FF2B5EF4-FFF2-40B4-BE49-F238E27FC236}">
                <a16:creationId xmlns:a16="http://schemas.microsoft.com/office/drawing/2014/main" id="{52172E6B-40DF-44F6-B221-CF483051770F}"/>
              </a:ext>
            </a:extLst>
          </p:cNvPr>
          <p:cNvSpPr txBox="1"/>
          <p:nvPr/>
        </p:nvSpPr>
        <p:spPr>
          <a:xfrm>
            <a:off x="5095852" y="681707"/>
            <a:ext cx="6852214" cy="880241"/>
          </a:xfrm>
          <a:prstGeom prst="rect">
            <a:avLst/>
          </a:prstGeom>
          <a:ln>
            <a:solidFill>
              <a:srgbClr val="4472C4"/>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t">
            <a:spAutoFit/>
          </a:bodyPr>
          <a:lstStyle/>
          <a:p>
            <a:pPr eaLnBrk="0" fontAlgn="base" hangingPunct="0">
              <a:spcBef>
                <a:spcPct val="20000"/>
              </a:spcBef>
              <a:spcAft>
                <a:spcPct val="0"/>
              </a:spcAft>
            </a:pPr>
            <a:r>
              <a:rPr lang="en-US" sz="1600" kern="0">
                <a:solidFill>
                  <a:srgbClr val="000000"/>
                </a:solidFill>
                <a:latin typeface="Arial Narrow"/>
                <a:ea typeface="ＭＳ Ｐゴシック"/>
              </a:rPr>
              <a:t>Section 1:  Controls the year for the two forms on the dashboard. Hit         "Go" whenever a change is made to the selection. </a:t>
            </a:r>
            <a:endParaRPr lang="en-US" sz="1600" kern="0">
              <a:solidFill>
                <a:srgbClr val="000000"/>
              </a:solidFill>
              <a:latin typeface="Arial Narrow"/>
              <a:ea typeface="ＭＳ Ｐゴシック" pitchFamily="-106" charset="-128"/>
            </a:endParaRPr>
          </a:p>
          <a:p>
            <a:pPr>
              <a:spcBef>
                <a:spcPct val="20000"/>
              </a:spcBef>
              <a:spcAft>
                <a:spcPct val="0"/>
              </a:spcAft>
            </a:pPr>
            <a:r>
              <a:rPr lang="en-US" sz="1600" kern="0">
                <a:solidFill>
                  <a:srgbClr val="000000"/>
                </a:solidFill>
                <a:latin typeface="Arial Narrow"/>
                <a:ea typeface="ＭＳ Ｐゴシック"/>
              </a:rPr>
              <a:t>The other 3 icons can be ignored. </a:t>
            </a:r>
            <a:r>
              <a:rPr lang="en-US" sz="1600" i="1" kern="0">
                <a:solidFill>
                  <a:schemeClr val="accent1"/>
                </a:solidFill>
                <a:latin typeface="Arial Narrow"/>
                <a:ea typeface="ＭＳ Ｐゴシック"/>
              </a:rPr>
              <a:t> </a:t>
            </a:r>
            <a:r>
              <a:rPr lang="en-US" sz="1600" kern="0">
                <a:solidFill>
                  <a:srgbClr val="000000"/>
                </a:solidFill>
                <a:latin typeface="Arial Narrow"/>
                <a:ea typeface="ＭＳ Ｐゴシック"/>
              </a:rPr>
              <a:t> </a:t>
            </a:r>
            <a:endParaRPr lang="en-US" sz="1600" b="0" strike="noStrike" kern="0" cap="none" spc="0" normalizeH="0" baseline="0" noProof="0">
              <a:ln>
                <a:noFill/>
              </a:ln>
              <a:solidFill>
                <a:srgbClr val="000000"/>
              </a:solidFill>
              <a:effectLst/>
              <a:uLnTx/>
              <a:uFillTx/>
              <a:latin typeface="Arial Narrow"/>
              <a:ea typeface="ＭＳ Ｐゴシック" pitchFamily="-106" charset="-128"/>
            </a:endParaRPr>
          </a:p>
        </p:txBody>
      </p:sp>
      <p:grpSp>
        <p:nvGrpSpPr>
          <p:cNvPr id="2" name="Group 1">
            <a:extLst>
              <a:ext uri="{FF2B5EF4-FFF2-40B4-BE49-F238E27FC236}">
                <a16:creationId xmlns:a16="http://schemas.microsoft.com/office/drawing/2014/main" id="{BEC69BFE-A6D7-4E62-8954-2E72FEBFF822}"/>
              </a:ext>
            </a:extLst>
          </p:cNvPr>
          <p:cNvGrpSpPr/>
          <p:nvPr/>
        </p:nvGrpSpPr>
        <p:grpSpPr>
          <a:xfrm>
            <a:off x="421710" y="5408567"/>
            <a:ext cx="228600" cy="836375"/>
            <a:chOff x="421710" y="5408567"/>
            <a:chExt cx="228600" cy="836375"/>
          </a:xfrm>
        </p:grpSpPr>
        <p:pic>
          <p:nvPicPr>
            <p:cNvPr id="20" name="Picture 22">
              <a:extLst>
                <a:ext uri="{FF2B5EF4-FFF2-40B4-BE49-F238E27FC236}">
                  <a16:creationId xmlns:a16="http://schemas.microsoft.com/office/drawing/2014/main" id="{72217913-82D8-4615-857D-41A6583BBA7B}"/>
                </a:ext>
              </a:extLst>
            </p:cNvPr>
            <p:cNvPicPr>
              <a:picLocks/>
            </p:cNvPicPr>
            <p:nvPr/>
          </p:nvPicPr>
          <p:blipFill>
            <a:blip r:embed="rId4"/>
            <a:stretch>
              <a:fillRect/>
            </a:stretch>
          </p:blipFill>
          <p:spPr>
            <a:xfrm>
              <a:off x="421710" y="5408567"/>
              <a:ext cx="228600" cy="228600"/>
            </a:xfrm>
            <a:prstGeom prst="rect">
              <a:avLst/>
            </a:prstGeom>
            <a:ln>
              <a:solidFill>
                <a:schemeClr val="accent1"/>
              </a:solidFill>
            </a:ln>
          </p:spPr>
        </p:pic>
        <p:pic>
          <p:nvPicPr>
            <p:cNvPr id="23" name="Picture 23">
              <a:extLst>
                <a:ext uri="{FF2B5EF4-FFF2-40B4-BE49-F238E27FC236}">
                  <a16:creationId xmlns:a16="http://schemas.microsoft.com/office/drawing/2014/main" id="{85F68F6F-A569-41C2-891E-7772002362E8}"/>
                </a:ext>
              </a:extLst>
            </p:cNvPr>
            <p:cNvPicPr>
              <a:picLocks/>
            </p:cNvPicPr>
            <p:nvPr/>
          </p:nvPicPr>
          <p:blipFill>
            <a:blip r:embed="rId5"/>
            <a:stretch>
              <a:fillRect/>
            </a:stretch>
          </p:blipFill>
          <p:spPr>
            <a:xfrm>
              <a:off x="421710" y="5712454"/>
              <a:ext cx="228600" cy="228600"/>
            </a:xfrm>
            <a:prstGeom prst="rect">
              <a:avLst/>
            </a:prstGeom>
            <a:ln>
              <a:solidFill>
                <a:schemeClr val="accent1"/>
              </a:solidFill>
            </a:ln>
          </p:spPr>
        </p:pic>
        <p:pic>
          <p:nvPicPr>
            <p:cNvPr id="24" name="Picture 24">
              <a:extLst>
                <a:ext uri="{FF2B5EF4-FFF2-40B4-BE49-F238E27FC236}">
                  <a16:creationId xmlns:a16="http://schemas.microsoft.com/office/drawing/2014/main" id="{78525340-7911-42A4-AB39-A1A4E457BF74}"/>
                </a:ext>
              </a:extLst>
            </p:cNvPr>
            <p:cNvPicPr>
              <a:picLocks/>
            </p:cNvPicPr>
            <p:nvPr/>
          </p:nvPicPr>
          <p:blipFill>
            <a:blip r:embed="rId6"/>
            <a:stretch>
              <a:fillRect/>
            </a:stretch>
          </p:blipFill>
          <p:spPr>
            <a:xfrm>
              <a:off x="421710" y="6016342"/>
              <a:ext cx="228600" cy="228600"/>
            </a:xfrm>
            <a:prstGeom prst="rect">
              <a:avLst/>
            </a:prstGeom>
            <a:ln>
              <a:solidFill>
                <a:schemeClr val="accent1"/>
              </a:solidFill>
            </a:ln>
          </p:spPr>
        </p:pic>
      </p:grpSp>
      <p:pic>
        <p:nvPicPr>
          <p:cNvPr id="25" name="Picture 25">
            <a:extLst>
              <a:ext uri="{FF2B5EF4-FFF2-40B4-BE49-F238E27FC236}">
                <a16:creationId xmlns:a16="http://schemas.microsoft.com/office/drawing/2014/main" id="{B75E671B-563C-4FA2-96B9-ED7B5DEA4EA9}"/>
              </a:ext>
            </a:extLst>
          </p:cNvPr>
          <p:cNvPicPr>
            <a:picLocks noChangeAspect="1"/>
          </p:cNvPicPr>
          <p:nvPr/>
        </p:nvPicPr>
        <p:blipFill>
          <a:blip r:embed="rId7"/>
          <a:stretch>
            <a:fillRect/>
          </a:stretch>
        </p:blipFill>
        <p:spPr>
          <a:xfrm>
            <a:off x="10292223" y="798815"/>
            <a:ext cx="276225" cy="161925"/>
          </a:xfrm>
          <a:prstGeom prst="rect">
            <a:avLst/>
          </a:prstGeom>
        </p:spPr>
      </p:pic>
    </p:spTree>
    <p:extLst>
      <p:ext uri="{BB962C8B-B14F-4D97-AF65-F5344CB8AC3E}">
        <p14:creationId xmlns:p14="http://schemas.microsoft.com/office/powerpoint/2010/main" val="3652537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2718D9-4B2A-4302-A80D-32064E0C4DAD}"/>
              </a:ext>
            </a:extLst>
          </p:cNvPr>
          <p:cNvPicPr>
            <a:picLocks noChangeAspect="1"/>
          </p:cNvPicPr>
          <p:nvPr/>
        </p:nvPicPr>
        <p:blipFill>
          <a:blip r:embed="rId2"/>
          <a:stretch>
            <a:fillRect/>
          </a:stretch>
        </p:blipFill>
        <p:spPr>
          <a:xfrm>
            <a:off x="542644" y="3243445"/>
            <a:ext cx="8676939" cy="3279472"/>
          </a:xfrm>
          <a:prstGeom prst="rect">
            <a:avLst/>
          </a:prstGeom>
        </p:spPr>
      </p:pic>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latin typeface="Arial Narrow"/>
              </a:rPr>
              <a:t>Target Allocation Setup Dashboard</a:t>
            </a:r>
          </a:p>
        </p:txBody>
      </p:sp>
      <p:sp>
        <p:nvSpPr>
          <p:cNvPr id="16" name="TextBox 15">
            <a:extLst>
              <a:ext uri="{FF2B5EF4-FFF2-40B4-BE49-F238E27FC236}">
                <a16:creationId xmlns:a16="http://schemas.microsoft.com/office/drawing/2014/main" id="{F7002930-9AA2-4EA2-8832-63B2723AA639}"/>
              </a:ext>
            </a:extLst>
          </p:cNvPr>
          <p:cNvSpPr txBox="1"/>
          <p:nvPr/>
        </p:nvSpPr>
        <p:spPr>
          <a:xfrm>
            <a:off x="542644" y="658122"/>
            <a:ext cx="11324707" cy="2585323"/>
          </a:xfrm>
          <a:prstGeom prst="rect">
            <a:avLst/>
          </a:prstGeom>
          <a:noFill/>
        </p:spPr>
        <p:txBody>
          <a:bodyPr wrap="square">
            <a:spAutoFit/>
          </a:bodyPr>
          <a:lstStyle/>
          <a:p>
            <a:r>
              <a:rPr lang="en-US"/>
              <a:t>Allocations are setup for each individual fiscal year, which allows you to change the characteristics of the allocation from year-to-year.  </a:t>
            </a:r>
          </a:p>
          <a:p>
            <a:endParaRPr lang="en-US"/>
          </a:p>
          <a:p>
            <a:r>
              <a:rPr lang="en-US"/>
              <a:t>If the allocation appears in the UWBO Allocation List, then that allocation has already been setup for the selected fiscal year. If the allocation has already been setup you can check to see if distributions have been entered by checking it on the Budget Office Distributions form.</a:t>
            </a:r>
          </a:p>
          <a:p>
            <a:endParaRPr lang="en-US"/>
          </a:p>
          <a:p>
            <a:r>
              <a:rPr lang="en-US"/>
              <a:t>If the allocation does not appear in the UWBO Allocation List, that means it has not been setup for that year and should be available to use.</a:t>
            </a:r>
          </a:p>
        </p:txBody>
      </p:sp>
      <p:sp>
        <p:nvSpPr>
          <p:cNvPr id="14" name="Oval 13">
            <a:extLst>
              <a:ext uri="{FF2B5EF4-FFF2-40B4-BE49-F238E27FC236}">
                <a16:creationId xmlns:a16="http://schemas.microsoft.com/office/drawing/2014/main" id="{F63FF0C3-9961-44CD-8CBF-154E96720EFF}"/>
              </a:ext>
            </a:extLst>
          </p:cNvPr>
          <p:cNvSpPr/>
          <p:nvPr/>
        </p:nvSpPr>
        <p:spPr>
          <a:xfrm>
            <a:off x="1519150" y="365074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3" name="Picture 2">
            <a:extLst>
              <a:ext uri="{FF2B5EF4-FFF2-40B4-BE49-F238E27FC236}">
                <a16:creationId xmlns:a16="http://schemas.microsoft.com/office/drawing/2014/main" id="{0133D5DC-EE48-4892-860E-687010090B72}"/>
              </a:ext>
            </a:extLst>
          </p:cNvPr>
          <p:cNvPicPr>
            <a:picLocks noChangeAspect="1"/>
          </p:cNvPicPr>
          <p:nvPr/>
        </p:nvPicPr>
        <p:blipFill>
          <a:blip r:embed="rId3"/>
          <a:stretch>
            <a:fillRect/>
          </a:stretch>
        </p:blipFill>
        <p:spPr>
          <a:xfrm>
            <a:off x="8522653" y="3650746"/>
            <a:ext cx="2917286" cy="2231803"/>
          </a:xfrm>
          <a:prstGeom prst="rect">
            <a:avLst/>
          </a:prstGeom>
          <a:ln>
            <a:solidFill>
              <a:srgbClr val="FF0000"/>
            </a:solidFill>
          </a:ln>
        </p:spPr>
      </p:pic>
      <p:sp>
        <p:nvSpPr>
          <p:cNvPr id="18" name="Oval 17">
            <a:extLst>
              <a:ext uri="{FF2B5EF4-FFF2-40B4-BE49-F238E27FC236}">
                <a16:creationId xmlns:a16="http://schemas.microsoft.com/office/drawing/2014/main" id="{15B853A5-31A1-4349-9C9E-B26AEA0B8582}"/>
              </a:ext>
            </a:extLst>
          </p:cNvPr>
          <p:cNvSpPr/>
          <p:nvPr/>
        </p:nvSpPr>
        <p:spPr>
          <a:xfrm>
            <a:off x="8276469" y="3532178"/>
            <a:ext cx="283218" cy="251014"/>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11" name="Rectangle 10">
            <a:extLst>
              <a:ext uri="{FF2B5EF4-FFF2-40B4-BE49-F238E27FC236}">
                <a16:creationId xmlns:a16="http://schemas.microsoft.com/office/drawing/2014/main" id="{0648987F-D419-4FCE-B958-3D5F60025B31}"/>
              </a:ext>
            </a:extLst>
          </p:cNvPr>
          <p:cNvSpPr/>
          <p:nvPr/>
        </p:nvSpPr>
        <p:spPr>
          <a:xfrm>
            <a:off x="8522653" y="3655270"/>
            <a:ext cx="1469480" cy="198021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919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67A69F-CB1B-473F-A5FF-6EE4A25C8F90}"/>
              </a:ext>
            </a:extLst>
          </p:cNvPr>
          <p:cNvPicPr>
            <a:picLocks noChangeAspect="1"/>
          </p:cNvPicPr>
          <p:nvPr/>
        </p:nvPicPr>
        <p:blipFill>
          <a:blip r:embed="rId2"/>
          <a:stretch>
            <a:fillRect/>
          </a:stretch>
        </p:blipFill>
        <p:spPr>
          <a:xfrm>
            <a:off x="685800" y="679819"/>
            <a:ext cx="10729179" cy="4003123"/>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683305" y="4631097"/>
            <a:ext cx="11280418" cy="2031325"/>
          </a:xfrm>
          <a:prstGeom prst="rect">
            <a:avLst/>
          </a:prstGeom>
        </p:spPr>
        <p:txBody>
          <a:bodyPr vert="horz" wrap="square" lIns="91440" tIns="45720" rIns="91440" bIns="45720" rtlCol="0" anchor="t">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work on an existing allocation: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Choose a Year on the drop down to set up allocations. </a:t>
            </a:r>
          </a:p>
          <a:p>
            <a:pPr marL="342900" indent="-342900">
              <a:spcBef>
                <a:spcPct val="20000"/>
              </a:spcBef>
              <a:spcAft>
                <a:spcPct val="0"/>
              </a:spcAft>
              <a:buAutoNum type="arabicPeriod"/>
            </a:pPr>
            <a:r>
              <a:rPr lang="en-US" kern="0">
                <a:solidFill>
                  <a:srgbClr val="000000"/>
                </a:solidFill>
                <a:latin typeface="Arial Narrow"/>
                <a:ea typeface="ＭＳ Ｐゴシック"/>
              </a:rPr>
              <a:t>If selection was made in the first section of the dashboard. You must click on the        arrow for that section to confirm selection.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Select an Allocation from the drop down.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on the        arrow to confirm selection.</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a:rPr>
              <a:t> </a:t>
            </a:r>
            <a:r>
              <a:rPr kumimoji="0" lang="en-US" b="0" i="0" strike="noStrike" kern="0" cap="none" spc="0" normalizeH="0" baseline="0" noProof="0">
                <a:ln>
                  <a:noFill/>
                </a:ln>
                <a:solidFill>
                  <a:srgbClr val="000000"/>
                </a:solidFill>
                <a:effectLst/>
                <a:uLnTx/>
                <a:uFillTx/>
                <a:latin typeface="Arial Narrow"/>
                <a:ea typeface="ＭＳ Ｐゴシック"/>
              </a:rPr>
              <a:t>Make adjustments to the UWBO Allocation Information.</a:t>
            </a:r>
            <a:endParaRPr lang="en-US" b="0" i="0" strike="noStrike" kern="0" cap="none" spc="0" normalizeH="0" baseline="0" noProof="0">
              <a:ln>
                <a:noFill/>
              </a:ln>
              <a:solidFill>
                <a:srgbClr val="000000"/>
              </a:solidFill>
              <a:effectLst/>
              <a:uLnTx/>
              <a:uFillTx/>
              <a:latin typeface="Arial Narrow"/>
              <a:ea typeface="ＭＳ Ｐゴシック"/>
            </a:endParaRPr>
          </a:p>
        </p:txBody>
      </p:sp>
      <p:sp>
        <p:nvSpPr>
          <p:cNvPr id="9" name="Rectangle 8">
            <a:extLst>
              <a:ext uri="{FF2B5EF4-FFF2-40B4-BE49-F238E27FC236}">
                <a16:creationId xmlns:a16="http://schemas.microsoft.com/office/drawing/2014/main" id="{070FC484-136F-44CF-8638-4EA68F1D50A8}"/>
              </a:ext>
            </a:extLst>
          </p:cNvPr>
          <p:cNvSpPr/>
          <p:nvPr/>
        </p:nvSpPr>
        <p:spPr>
          <a:xfrm>
            <a:off x="2357686" y="1485387"/>
            <a:ext cx="281410" cy="2145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95C5F4E-BAA9-451B-924D-6E90FAB507AD}"/>
              </a:ext>
            </a:extLst>
          </p:cNvPr>
          <p:cNvSpPr/>
          <p:nvPr/>
        </p:nvSpPr>
        <p:spPr>
          <a:xfrm>
            <a:off x="809672" y="1464512"/>
            <a:ext cx="1042058" cy="17346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685800" y="2004376"/>
            <a:ext cx="1958064" cy="263128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2592336" y="193357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5</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Working on Existing Allocations</a:t>
            </a:r>
          </a:p>
        </p:txBody>
      </p:sp>
      <p:sp>
        <p:nvSpPr>
          <p:cNvPr id="22" name="Rectangle 21">
            <a:extLst>
              <a:ext uri="{FF2B5EF4-FFF2-40B4-BE49-F238E27FC236}">
                <a16:creationId xmlns:a16="http://schemas.microsoft.com/office/drawing/2014/main" id="{D910E38C-4F6B-4F04-B405-1F9778317549}"/>
              </a:ext>
            </a:extLst>
          </p:cNvPr>
          <p:cNvSpPr/>
          <p:nvPr/>
        </p:nvSpPr>
        <p:spPr>
          <a:xfrm>
            <a:off x="767213" y="995592"/>
            <a:ext cx="1074079" cy="246186"/>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1800209" y="99967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2" name="Picture 1">
            <a:extLst>
              <a:ext uri="{FF2B5EF4-FFF2-40B4-BE49-F238E27FC236}">
                <a16:creationId xmlns:a16="http://schemas.microsoft.com/office/drawing/2014/main" id="{E48407A6-7D79-404F-935F-D9B033291AAD}"/>
              </a:ext>
            </a:extLst>
          </p:cNvPr>
          <p:cNvPicPr>
            <a:picLocks noChangeAspect="1"/>
          </p:cNvPicPr>
          <p:nvPr/>
        </p:nvPicPr>
        <p:blipFill>
          <a:blip r:embed="rId3"/>
          <a:stretch>
            <a:fillRect/>
          </a:stretch>
        </p:blipFill>
        <p:spPr>
          <a:xfrm>
            <a:off x="2183675" y="6058988"/>
            <a:ext cx="266723" cy="160034"/>
          </a:xfrm>
          <a:prstGeom prst="rect">
            <a:avLst/>
          </a:prstGeom>
        </p:spPr>
      </p:pic>
      <p:pic>
        <p:nvPicPr>
          <p:cNvPr id="15" name="Picture 14">
            <a:extLst>
              <a:ext uri="{FF2B5EF4-FFF2-40B4-BE49-F238E27FC236}">
                <a16:creationId xmlns:a16="http://schemas.microsoft.com/office/drawing/2014/main" id="{2F4BC3C3-C99E-4DE5-89B1-C78BA79041F8}"/>
              </a:ext>
            </a:extLst>
          </p:cNvPr>
          <p:cNvPicPr>
            <a:picLocks noChangeAspect="1"/>
          </p:cNvPicPr>
          <p:nvPr/>
        </p:nvPicPr>
        <p:blipFill>
          <a:blip r:embed="rId3"/>
          <a:stretch>
            <a:fillRect/>
          </a:stretch>
        </p:blipFill>
        <p:spPr>
          <a:xfrm>
            <a:off x="10085512" y="1038138"/>
            <a:ext cx="350229" cy="201787"/>
          </a:xfrm>
          <a:prstGeom prst="rect">
            <a:avLst/>
          </a:prstGeom>
        </p:spPr>
      </p:pic>
      <p:pic>
        <p:nvPicPr>
          <p:cNvPr id="16" name="Picture 15">
            <a:extLst>
              <a:ext uri="{FF2B5EF4-FFF2-40B4-BE49-F238E27FC236}">
                <a16:creationId xmlns:a16="http://schemas.microsoft.com/office/drawing/2014/main" id="{303CC73F-C6C1-49EA-A546-5E72FB82A6D3}"/>
              </a:ext>
            </a:extLst>
          </p:cNvPr>
          <p:cNvPicPr>
            <a:picLocks noChangeAspect="1"/>
          </p:cNvPicPr>
          <p:nvPr/>
        </p:nvPicPr>
        <p:blipFill>
          <a:blip r:embed="rId3"/>
          <a:stretch>
            <a:fillRect/>
          </a:stretch>
        </p:blipFill>
        <p:spPr>
          <a:xfrm>
            <a:off x="7799511" y="5380494"/>
            <a:ext cx="266723" cy="160034"/>
          </a:xfrm>
          <a:prstGeom prst="rect">
            <a:avLst/>
          </a:prstGeom>
        </p:spPr>
      </p:pic>
      <p:sp>
        <p:nvSpPr>
          <p:cNvPr id="23" name="Oval 22">
            <a:extLst>
              <a:ext uri="{FF2B5EF4-FFF2-40B4-BE49-F238E27FC236}">
                <a16:creationId xmlns:a16="http://schemas.microsoft.com/office/drawing/2014/main" id="{EBABC51C-F362-4AFE-B780-C8952F46940B}"/>
              </a:ext>
            </a:extLst>
          </p:cNvPr>
          <p:cNvSpPr/>
          <p:nvPr/>
        </p:nvSpPr>
        <p:spPr>
          <a:xfrm>
            <a:off x="9775222" y="77557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24" name="Rectangle 23">
            <a:extLst>
              <a:ext uri="{FF2B5EF4-FFF2-40B4-BE49-F238E27FC236}">
                <a16:creationId xmlns:a16="http://schemas.microsoft.com/office/drawing/2014/main" id="{1AF8A3CA-4083-41F2-8B45-74F39D768776}"/>
              </a:ext>
            </a:extLst>
          </p:cNvPr>
          <p:cNvSpPr/>
          <p:nvPr/>
        </p:nvSpPr>
        <p:spPr>
          <a:xfrm>
            <a:off x="10089369" y="1036538"/>
            <a:ext cx="363567" cy="23609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63505FE-4762-45C1-A096-43879CC52CE5}"/>
              </a:ext>
            </a:extLst>
          </p:cNvPr>
          <p:cNvSpPr/>
          <p:nvPr/>
        </p:nvSpPr>
        <p:spPr>
          <a:xfrm>
            <a:off x="1799050" y="1461916"/>
            <a:ext cx="258051" cy="259920"/>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27" name="Oval 26">
            <a:extLst>
              <a:ext uri="{FF2B5EF4-FFF2-40B4-BE49-F238E27FC236}">
                <a16:creationId xmlns:a16="http://schemas.microsoft.com/office/drawing/2014/main" id="{C6D81E97-1C6F-4C27-95C8-553C29A72F4A}"/>
              </a:ext>
            </a:extLst>
          </p:cNvPr>
          <p:cNvSpPr/>
          <p:nvPr/>
        </p:nvSpPr>
        <p:spPr>
          <a:xfrm>
            <a:off x="2644527" y="139077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33254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41FF0F3-B75C-4F80-8E68-1AFEE9DA2B25}"/>
              </a:ext>
            </a:extLst>
          </p:cNvPr>
          <p:cNvSpPr/>
          <p:nvPr/>
        </p:nvSpPr>
        <p:spPr>
          <a:xfrm>
            <a:off x="0" y="-8877"/>
            <a:ext cx="12192000" cy="826729"/>
          </a:xfrm>
          <a:prstGeom prst="rect">
            <a:avLst/>
          </a:prstGeom>
          <a:solidFill>
            <a:schemeClr val="bg1">
              <a:lumMod val="95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6B8ED02D-4CCB-4CC8-BB0F-8D4BAC9BD797}"/>
              </a:ext>
            </a:extLst>
          </p:cNvPr>
          <p:cNvSpPr txBox="1">
            <a:spLocks/>
          </p:cNvSpPr>
          <p:nvPr/>
        </p:nvSpPr>
        <p:spPr>
          <a:xfrm>
            <a:off x="180513" y="23487"/>
            <a:ext cx="12011487" cy="762000"/>
          </a:xfrm>
          <a:prstGeom prst="rect">
            <a:avLst/>
          </a:prstGeom>
        </p:spPr>
        <p:txBody>
          <a:bodyPr lIns="91440" tIns="45720" rIns="91440" bIns="45720" anchor="t"/>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latin typeface="Arial Narrow"/>
              </a:rPr>
              <a:t>Current State </a:t>
            </a:r>
            <a:endParaRPr lang="en-US" sz="4400">
              <a:solidFill>
                <a:srgbClr val="700000"/>
              </a:solidFill>
            </a:endParaRPr>
          </a:p>
          <a:p>
            <a:endParaRPr lang="en-US" sz="900">
              <a:solidFill>
                <a:srgbClr val="492F24"/>
              </a:solidFill>
            </a:endParaRPr>
          </a:p>
          <a:p>
            <a:r>
              <a:rPr lang="en-US" sz="3200">
                <a:solidFill>
                  <a:srgbClr val="492F24"/>
                </a:solidFill>
                <a:latin typeface="Arial Narrow"/>
              </a:rPr>
              <a:t>	UWSA</a:t>
            </a:r>
            <a:r>
              <a:rPr lang="en-US" sz="3200" b="0">
                <a:solidFill>
                  <a:srgbClr val="492F24"/>
                </a:solidFill>
                <a:latin typeface="Arial Narrow"/>
              </a:rPr>
              <a:t> &amp; </a:t>
            </a:r>
            <a:r>
              <a:rPr lang="en-US" sz="3200">
                <a:solidFill>
                  <a:srgbClr val="492F24"/>
                </a:solidFill>
                <a:latin typeface="Arial Narrow"/>
              </a:rPr>
              <a:t>Campus</a:t>
            </a:r>
            <a:r>
              <a:rPr lang="en-US" sz="3200" b="0">
                <a:solidFill>
                  <a:srgbClr val="492F24"/>
                </a:solidFill>
                <a:latin typeface="Arial Narrow"/>
              </a:rPr>
              <a:t> Allocations</a:t>
            </a:r>
          </a:p>
        </p:txBody>
      </p:sp>
      <p:pic>
        <p:nvPicPr>
          <p:cNvPr id="3" name="Picture 2">
            <a:extLst>
              <a:ext uri="{FF2B5EF4-FFF2-40B4-BE49-F238E27FC236}">
                <a16:creationId xmlns:a16="http://schemas.microsoft.com/office/drawing/2014/main" id="{FBE2876D-AF1D-4774-A32A-CD0B2C4F460B}"/>
              </a:ext>
            </a:extLst>
          </p:cNvPr>
          <p:cNvPicPr>
            <a:picLocks noChangeAspect="1"/>
          </p:cNvPicPr>
          <p:nvPr/>
        </p:nvPicPr>
        <p:blipFill>
          <a:blip r:embed="rId3"/>
          <a:stretch>
            <a:fillRect/>
          </a:stretch>
        </p:blipFill>
        <p:spPr>
          <a:xfrm>
            <a:off x="-17023" y="1731147"/>
            <a:ext cx="12227806" cy="5130000"/>
          </a:xfrm>
          <a:prstGeom prst="rect">
            <a:avLst/>
          </a:prstGeom>
        </p:spPr>
      </p:pic>
    </p:spTree>
    <p:custDataLst>
      <p:tags r:id="rId1"/>
    </p:custDataLst>
    <p:extLst>
      <p:ext uri="{BB962C8B-B14F-4D97-AF65-F5344CB8AC3E}">
        <p14:creationId xmlns:p14="http://schemas.microsoft.com/office/powerpoint/2010/main" val="2700946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F900921-0968-43AB-92FE-C0EA86759467}"/>
              </a:ext>
            </a:extLst>
          </p:cNvPr>
          <p:cNvPicPr>
            <a:picLocks noChangeAspect="1"/>
          </p:cNvPicPr>
          <p:nvPr/>
        </p:nvPicPr>
        <p:blipFill>
          <a:blip r:embed="rId2"/>
          <a:stretch>
            <a:fillRect/>
          </a:stretch>
        </p:blipFill>
        <p:spPr>
          <a:xfrm>
            <a:off x="241296" y="639135"/>
            <a:ext cx="11789545" cy="4064043"/>
          </a:xfrm>
          <a:prstGeom prst="rect">
            <a:avLst/>
          </a:prstGeom>
        </p:spPr>
      </p:pic>
      <p:pic>
        <p:nvPicPr>
          <p:cNvPr id="16" name="Picture 15">
            <a:extLst>
              <a:ext uri="{FF2B5EF4-FFF2-40B4-BE49-F238E27FC236}">
                <a16:creationId xmlns:a16="http://schemas.microsoft.com/office/drawing/2014/main" id="{9F6E4255-5A1F-411C-B57E-4924239AA1F3}"/>
              </a:ext>
            </a:extLst>
          </p:cNvPr>
          <p:cNvPicPr>
            <a:picLocks noChangeAspect="1"/>
          </p:cNvPicPr>
          <p:nvPr/>
        </p:nvPicPr>
        <p:blipFill>
          <a:blip r:embed="rId3"/>
          <a:stretch>
            <a:fillRect/>
          </a:stretch>
        </p:blipFill>
        <p:spPr>
          <a:xfrm>
            <a:off x="5320142" y="830282"/>
            <a:ext cx="2267145" cy="1524132"/>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388151" y="4710911"/>
            <a:ext cx="6831338" cy="1643527"/>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Working on an existing allocation, after </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adjustments have been made to the UWBO Allocation Information</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Save on the UWBO Allocation Setup Target Form.</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OK.</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Review </a:t>
            </a:r>
            <a:r>
              <a:rPr lang="en-US" kern="0">
                <a:solidFill>
                  <a:srgbClr val="000000"/>
                </a:solidFill>
                <a:latin typeface="Arial Narrow"/>
                <a:ea typeface="ＭＳ Ｐゴシック" pitchFamily="-106" charset="-128"/>
              </a:rPr>
              <a:t>updated allocation setup information on the UWBO Allocation List.</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Cont. Working on Existing Allocations</a:t>
            </a:r>
          </a:p>
        </p:txBody>
      </p:sp>
      <p:sp>
        <p:nvSpPr>
          <p:cNvPr id="22" name="Rectangle 21">
            <a:extLst>
              <a:ext uri="{FF2B5EF4-FFF2-40B4-BE49-F238E27FC236}">
                <a16:creationId xmlns:a16="http://schemas.microsoft.com/office/drawing/2014/main" id="{D910E38C-4F6B-4F04-B405-1F9778317549}"/>
              </a:ext>
            </a:extLst>
          </p:cNvPr>
          <p:cNvSpPr/>
          <p:nvPr/>
        </p:nvSpPr>
        <p:spPr>
          <a:xfrm>
            <a:off x="6977148" y="1985135"/>
            <a:ext cx="497840" cy="246186"/>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2733744" y="110741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6" name="Oval 25">
            <a:extLst>
              <a:ext uri="{FF2B5EF4-FFF2-40B4-BE49-F238E27FC236}">
                <a16:creationId xmlns:a16="http://schemas.microsoft.com/office/drawing/2014/main" id="{62BF7DBF-4C8B-4F68-96B3-B5278E1408D2}"/>
              </a:ext>
            </a:extLst>
          </p:cNvPr>
          <p:cNvSpPr/>
          <p:nvPr/>
        </p:nvSpPr>
        <p:spPr>
          <a:xfrm>
            <a:off x="2953701" y="217911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18" name="Oval 17">
            <a:extLst>
              <a:ext uri="{FF2B5EF4-FFF2-40B4-BE49-F238E27FC236}">
                <a16:creationId xmlns:a16="http://schemas.microsoft.com/office/drawing/2014/main" id="{15B853A5-31A1-4349-9C9E-B26AEA0B8582}"/>
              </a:ext>
            </a:extLst>
          </p:cNvPr>
          <p:cNvSpPr/>
          <p:nvPr/>
        </p:nvSpPr>
        <p:spPr>
          <a:xfrm>
            <a:off x="7397253" y="194065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cxnSp>
        <p:nvCxnSpPr>
          <p:cNvPr id="5" name="Straight Arrow Connector 4">
            <a:extLst>
              <a:ext uri="{FF2B5EF4-FFF2-40B4-BE49-F238E27FC236}">
                <a16:creationId xmlns:a16="http://schemas.microsoft.com/office/drawing/2014/main" id="{4C4B00CC-D8C2-4D35-BED3-BC9AF8CC7306}"/>
              </a:ext>
            </a:extLst>
          </p:cNvPr>
          <p:cNvCxnSpPr>
            <a:cxnSpLocks/>
          </p:cNvCxnSpPr>
          <p:nvPr/>
        </p:nvCxnSpPr>
        <p:spPr>
          <a:xfrm>
            <a:off x="2474843" y="2186844"/>
            <a:ext cx="1328976" cy="23304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D95AB7-F88F-42F8-A308-8A3BB190F570}"/>
              </a:ext>
            </a:extLst>
          </p:cNvPr>
          <p:cNvSpPr txBox="1"/>
          <p:nvPr/>
        </p:nvSpPr>
        <p:spPr>
          <a:xfrm>
            <a:off x="7527158" y="4946549"/>
            <a:ext cx="4664842" cy="1323439"/>
          </a:xfrm>
          <a:prstGeom prst="rect">
            <a:avLst/>
          </a:prstGeom>
          <a:noFill/>
        </p:spPr>
        <p:txBody>
          <a:bodyPr wrap="square">
            <a:spAutoFit/>
          </a:bodyPr>
          <a:lstStyle/>
          <a:p>
            <a:r>
              <a:rPr lang="en-US" sz="1600" b="1"/>
              <a:t>Note:       Do not hit the larger save button in the upper right corner of the dashboard (over the UWBO Allocation List form). That save button will not run the business rules nor push data into the reporting cubes.</a:t>
            </a:r>
          </a:p>
        </p:txBody>
      </p:sp>
      <p:pic>
        <p:nvPicPr>
          <p:cNvPr id="25" name="Graphic 24" descr="Information">
            <a:extLst>
              <a:ext uri="{FF2B5EF4-FFF2-40B4-BE49-F238E27FC236}">
                <a16:creationId xmlns:a16="http://schemas.microsoft.com/office/drawing/2014/main" id="{654CF458-B336-4B11-877B-5E693A4F2F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9637" y="5104321"/>
            <a:ext cx="707650" cy="707650"/>
          </a:xfrm>
          <a:prstGeom prst="rect">
            <a:avLst/>
          </a:prstGeom>
        </p:spPr>
      </p:pic>
      <p:sp>
        <p:nvSpPr>
          <p:cNvPr id="20" name="Rectangle 19">
            <a:extLst>
              <a:ext uri="{FF2B5EF4-FFF2-40B4-BE49-F238E27FC236}">
                <a16:creationId xmlns:a16="http://schemas.microsoft.com/office/drawing/2014/main" id="{F9145E24-0FF8-4591-9CE6-5AC906322A7F}"/>
              </a:ext>
            </a:extLst>
          </p:cNvPr>
          <p:cNvSpPr/>
          <p:nvPr/>
        </p:nvSpPr>
        <p:spPr>
          <a:xfrm>
            <a:off x="1067346" y="1983465"/>
            <a:ext cx="1897148" cy="2399692"/>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2F11487-1F31-4E8E-84CE-A8B5856C5B7D}"/>
              </a:ext>
            </a:extLst>
          </p:cNvPr>
          <p:cNvSpPr/>
          <p:nvPr/>
        </p:nvSpPr>
        <p:spPr>
          <a:xfrm>
            <a:off x="3803819" y="4572000"/>
            <a:ext cx="8227021" cy="173966"/>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quot;Not Allowed&quot; Symbol 2">
            <a:extLst>
              <a:ext uri="{FF2B5EF4-FFF2-40B4-BE49-F238E27FC236}">
                <a16:creationId xmlns:a16="http://schemas.microsoft.com/office/drawing/2014/main" id="{2A4F4A50-87F3-483D-A1E3-6316AACB6AB7}"/>
              </a:ext>
            </a:extLst>
          </p:cNvPr>
          <p:cNvSpPr/>
          <p:nvPr/>
        </p:nvSpPr>
        <p:spPr>
          <a:xfrm>
            <a:off x="11506200" y="1000124"/>
            <a:ext cx="274320" cy="274320"/>
          </a:xfrm>
          <a:prstGeom prst="noSmoking">
            <a:avLst/>
          </a:prstGeom>
          <a:solidFill>
            <a:srgbClr val="FF0000">
              <a:alpha val="52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quot;Not Allowed&quot; Symbol 22">
            <a:extLst>
              <a:ext uri="{FF2B5EF4-FFF2-40B4-BE49-F238E27FC236}">
                <a16:creationId xmlns:a16="http://schemas.microsoft.com/office/drawing/2014/main" id="{FFFBBF6D-884C-4F32-AEF0-100016500952}"/>
              </a:ext>
            </a:extLst>
          </p:cNvPr>
          <p:cNvSpPr/>
          <p:nvPr/>
        </p:nvSpPr>
        <p:spPr>
          <a:xfrm>
            <a:off x="8096250" y="4989337"/>
            <a:ext cx="274320" cy="274320"/>
          </a:xfrm>
          <a:prstGeom prst="noSmoking">
            <a:avLst/>
          </a:prstGeom>
          <a:solidFill>
            <a:srgbClr val="FF0000">
              <a:alpha val="52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51753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E9986B1-419A-4D04-AE1B-5E107649552B}"/>
              </a:ext>
            </a:extLst>
          </p:cNvPr>
          <p:cNvPicPr>
            <a:picLocks noChangeAspect="1"/>
          </p:cNvPicPr>
          <p:nvPr/>
        </p:nvPicPr>
        <p:blipFill>
          <a:blip r:embed="rId2"/>
          <a:stretch>
            <a:fillRect/>
          </a:stretch>
        </p:blipFill>
        <p:spPr>
          <a:xfrm>
            <a:off x="6104368" y="967789"/>
            <a:ext cx="5616435" cy="2873249"/>
          </a:xfrm>
          <a:prstGeom prst="rect">
            <a:avLst/>
          </a:prstGeom>
        </p:spPr>
      </p:pic>
      <p:pic>
        <p:nvPicPr>
          <p:cNvPr id="13" name="Picture 12">
            <a:extLst>
              <a:ext uri="{FF2B5EF4-FFF2-40B4-BE49-F238E27FC236}">
                <a16:creationId xmlns:a16="http://schemas.microsoft.com/office/drawing/2014/main" id="{49144BBB-CA1D-4EF5-A3E3-50F6268417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87" y="796732"/>
            <a:ext cx="6218203" cy="32153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2EE376D-22D5-4196-80C1-41D4742C328B}"/>
              </a:ext>
            </a:extLst>
          </p:cNvPr>
          <p:cNvSpPr txBox="1"/>
          <p:nvPr/>
        </p:nvSpPr>
        <p:spPr>
          <a:xfrm>
            <a:off x="555187" y="4365991"/>
            <a:ext cx="9736478" cy="1366528"/>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Working on an existing allocation, after savings </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adjustments made to UWBO Allocation Setup Target form</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Navigate to the Budget Office Distributions tab.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Click Save in order to push the changes to the reporting cube.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Confirm the unused rows have been suppressed.</a:t>
            </a:r>
          </a:p>
        </p:txBody>
      </p:sp>
      <p:sp>
        <p:nvSpPr>
          <p:cNvPr id="14" name="Oval 13">
            <a:extLst>
              <a:ext uri="{FF2B5EF4-FFF2-40B4-BE49-F238E27FC236}">
                <a16:creationId xmlns:a16="http://schemas.microsoft.com/office/drawing/2014/main" id="{F63FF0C3-9961-44CD-8CBF-154E96720EFF}"/>
              </a:ext>
            </a:extLst>
          </p:cNvPr>
          <p:cNvSpPr/>
          <p:nvPr/>
        </p:nvSpPr>
        <p:spPr>
          <a:xfrm>
            <a:off x="3072146" y="72978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5" name="Rectangle 4">
            <a:extLst>
              <a:ext uri="{FF2B5EF4-FFF2-40B4-BE49-F238E27FC236}">
                <a16:creationId xmlns:a16="http://schemas.microsoft.com/office/drawing/2014/main" id="{282E8186-2C72-4DD3-A0EA-05EBAF3150DB}"/>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Cont. Working on Existing Allocations</a:t>
            </a:r>
          </a:p>
        </p:txBody>
      </p:sp>
      <p:sp>
        <p:nvSpPr>
          <p:cNvPr id="18" name="Oval 17">
            <a:extLst>
              <a:ext uri="{FF2B5EF4-FFF2-40B4-BE49-F238E27FC236}">
                <a16:creationId xmlns:a16="http://schemas.microsoft.com/office/drawing/2014/main" id="{15B853A5-31A1-4349-9C9E-B26AEA0B8582}"/>
              </a:ext>
            </a:extLst>
          </p:cNvPr>
          <p:cNvSpPr/>
          <p:nvPr/>
        </p:nvSpPr>
        <p:spPr>
          <a:xfrm>
            <a:off x="10760256" y="87392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26" name="Oval 25">
            <a:extLst>
              <a:ext uri="{FF2B5EF4-FFF2-40B4-BE49-F238E27FC236}">
                <a16:creationId xmlns:a16="http://schemas.microsoft.com/office/drawing/2014/main" id="{62BF7DBF-4C8B-4F68-96B3-B5278E1408D2}"/>
              </a:ext>
            </a:extLst>
          </p:cNvPr>
          <p:cNvSpPr/>
          <p:nvPr/>
        </p:nvSpPr>
        <p:spPr>
          <a:xfrm>
            <a:off x="7133048" y="248854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27" name="TextBox 26">
            <a:extLst>
              <a:ext uri="{FF2B5EF4-FFF2-40B4-BE49-F238E27FC236}">
                <a16:creationId xmlns:a16="http://schemas.microsoft.com/office/drawing/2014/main" id="{289A130A-195D-4F55-89FD-F18A4DF0A3FD}"/>
              </a:ext>
            </a:extLst>
          </p:cNvPr>
          <p:cNvSpPr txBox="1"/>
          <p:nvPr/>
        </p:nvSpPr>
        <p:spPr>
          <a:xfrm>
            <a:off x="938110" y="5732519"/>
            <a:ext cx="10753597" cy="646331"/>
          </a:xfrm>
          <a:prstGeom prst="rect">
            <a:avLst/>
          </a:prstGeom>
          <a:noFill/>
        </p:spPr>
        <p:txBody>
          <a:bodyPr wrap="square" lIns="91440" tIns="45720" rIns="91440" bIns="45720" anchor="t">
            <a:spAutoFit/>
          </a:bodyPr>
          <a:lstStyle/>
          <a:p>
            <a:r>
              <a:rPr lang="en-US" b="1"/>
              <a:t>Note: If changes are made to the allocation information (per previous slide) after entering distributions, you must come back and save the distributions page again.</a:t>
            </a:r>
            <a:endParaRPr lang="en-US" b="1">
              <a:cs typeface="Calibri"/>
            </a:endParaRPr>
          </a:p>
        </p:txBody>
      </p:sp>
      <p:pic>
        <p:nvPicPr>
          <p:cNvPr id="28" name="Graphic 27" descr="Information">
            <a:extLst>
              <a:ext uri="{FF2B5EF4-FFF2-40B4-BE49-F238E27FC236}">
                <a16:creationId xmlns:a16="http://schemas.microsoft.com/office/drawing/2014/main" id="{FE3ABF99-FB43-464C-B444-9005AB887A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223" y="5876486"/>
            <a:ext cx="563880" cy="481921"/>
          </a:xfrm>
          <a:prstGeom prst="rect">
            <a:avLst/>
          </a:prstGeom>
        </p:spPr>
      </p:pic>
      <p:cxnSp>
        <p:nvCxnSpPr>
          <p:cNvPr id="3" name="Straight Arrow Connector 2">
            <a:extLst>
              <a:ext uri="{FF2B5EF4-FFF2-40B4-BE49-F238E27FC236}">
                <a16:creationId xmlns:a16="http://schemas.microsoft.com/office/drawing/2014/main" id="{1819DB63-91C3-47E5-B2CC-6622AAF9350D}"/>
              </a:ext>
            </a:extLst>
          </p:cNvPr>
          <p:cNvCxnSpPr/>
          <p:nvPr/>
        </p:nvCxnSpPr>
        <p:spPr>
          <a:xfrm flipV="1">
            <a:off x="9929191" y="1282148"/>
            <a:ext cx="954157" cy="3975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B48F9633-9AF0-43BD-AE4B-92143A720C19}"/>
              </a:ext>
            </a:extLst>
          </p:cNvPr>
          <p:cNvPicPr>
            <a:picLocks noChangeAspect="1"/>
          </p:cNvPicPr>
          <p:nvPr/>
        </p:nvPicPr>
        <p:blipFill>
          <a:blip r:embed="rId6"/>
          <a:stretch>
            <a:fillRect/>
          </a:stretch>
        </p:blipFill>
        <p:spPr>
          <a:xfrm>
            <a:off x="4218999" y="2371766"/>
            <a:ext cx="7727156" cy="1850258"/>
          </a:xfrm>
          <a:prstGeom prst="rect">
            <a:avLst/>
          </a:prstGeom>
        </p:spPr>
      </p:pic>
      <p:sp>
        <p:nvSpPr>
          <p:cNvPr id="21" name="Rectangle 20">
            <a:extLst>
              <a:ext uri="{FF2B5EF4-FFF2-40B4-BE49-F238E27FC236}">
                <a16:creationId xmlns:a16="http://schemas.microsoft.com/office/drawing/2014/main" id="{73174730-BFEE-4995-9981-8AFCDD2BB217}"/>
              </a:ext>
            </a:extLst>
          </p:cNvPr>
          <p:cNvSpPr/>
          <p:nvPr/>
        </p:nvSpPr>
        <p:spPr>
          <a:xfrm>
            <a:off x="4204948" y="2391646"/>
            <a:ext cx="7741207" cy="176215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BC7CDA7-5E5D-497C-BF59-296D85C74626}"/>
              </a:ext>
            </a:extLst>
          </p:cNvPr>
          <p:cNvSpPr/>
          <p:nvPr/>
        </p:nvSpPr>
        <p:spPr>
          <a:xfrm>
            <a:off x="6590358" y="236545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3739942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7A454-804A-4FA7-AF5C-34DDA65B0606}"/>
              </a:ext>
            </a:extLst>
          </p:cNvPr>
          <p:cNvPicPr>
            <a:picLocks noChangeAspect="1"/>
          </p:cNvPicPr>
          <p:nvPr/>
        </p:nvPicPr>
        <p:blipFill>
          <a:blip r:embed="rId2"/>
          <a:stretch>
            <a:fillRect/>
          </a:stretch>
        </p:blipFill>
        <p:spPr>
          <a:xfrm>
            <a:off x="342622" y="470803"/>
            <a:ext cx="11602648" cy="3988929"/>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558899" y="4494059"/>
            <a:ext cx="6831338"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create a New Target Allocation: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on Actions.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Select 'Create New Allocation UWXXX Target’.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New Target Allocation Name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Launch.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OK.</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Creating New Allocation</a:t>
            </a:r>
          </a:p>
        </p:txBody>
      </p:sp>
      <p:sp>
        <p:nvSpPr>
          <p:cNvPr id="14" name="Oval 13">
            <a:extLst>
              <a:ext uri="{FF2B5EF4-FFF2-40B4-BE49-F238E27FC236}">
                <a16:creationId xmlns:a16="http://schemas.microsoft.com/office/drawing/2014/main" id="{F63FF0C3-9961-44CD-8CBF-154E96720EFF}"/>
              </a:ext>
            </a:extLst>
          </p:cNvPr>
          <p:cNvSpPr/>
          <p:nvPr/>
        </p:nvSpPr>
        <p:spPr>
          <a:xfrm>
            <a:off x="1891793" y="86778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TextBox 23">
            <a:extLst>
              <a:ext uri="{FF2B5EF4-FFF2-40B4-BE49-F238E27FC236}">
                <a16:creationId xmlns:a16="http://schemas.microsoft.com/office/drawing/2014/main" id="{36D95AB7-F88F-42F8-A308-8A3BB190F570}"/>
              </a:ext>
            </a:extLst>
          </p:cNvPr>
          <p:cNvSpPr txBox="1"/>
          <p:nvPr/>
        </p:nvSpPr>
        <p:spPr>
          <a:xfrm>
            <a:off x="3319797" y="586742"/>
            <a:ext cx="4094665" cy="461665"/>
          </a:xfrm>
          <a:prstGeom prst="rect">
            <a:avLst/>
          </a:prstGeom>
          <a:noFill/>
          <a:ln>
            <a:solidFill>
              <a:srgbClr val="FF0000"/>
            </a:solidFill>
          </a:ln>
        </p:spPr>
        <p:txBody>
          <a:bodyPr wrap="square">
            <a:spAutoFit/>
          </a:bodyPr>
          <a:lstStyle/>
          <a:p>
            <a:r>
              <a:rPr lang="en-US" sz="1200" b="1"/>
              <a:t>Note: This Action button is located on the upper right side of the UWBO </a:t>
            </a:r>
            <a:r>
              <a:rPr lang="en-US" sz="1200" b="1" err="1"/>
              <a:t>Alloc</a:t>
            </a:r>
            <a:r>
              <a:rPr lang="en-US" sz="1200" b="1"/>
              <a:t> Setup form</a:t>
            </a:r>
          </a:p>
        </p:txBody>
      </p:sp>
      <p:pic>
        <p:nvPicPr>
          <p:cNvPr id="25" name="Graphic 24" descr="Information">
            <a:extLst>
              <a:ext uri="{FF2B5EF4-FFF2-40B4-BE49-F238E27FC236}">
                <a16:creationId xmlns:a16="http://schemas.microsoft.com/office/drawing/2014/main" id="{654CF458-B336-4B11-877B-5E693A4F2F8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30038" y="700418"/>
            <a:ext cx="315447" cy="315447"/>
          </a:xfrm>
          <a:prstGeom prst="rect">
            <a:avLst/>
          </a:prstGeom>
        </p:spPr>
      </p:pic>
      <p:sp>
        <p:nvSpPr>
          <p:cNvPr id="2" name="Flowchart: Summing Junction 1">
            <a:extLst>
              <a:ext uri="{FF2B5EF4-FFF2-40B4-BE49-F238E27FC236}">
                <a16:creationId xmlns:a16="http://schemas.microsoft.com/office/drawing/2014/main" id="{D2BC61CE-D198-47A0-9D18-306F7FEEA9CE}"/>
              </a:ext>
            </a:extLst>
          </p:cNvPr>
          <p:cNvSpPr/>
          <p:nvPr/>
        </p:nvSpPr>
        <p:spPr>
          <a:xfrm>
            <a:off x="11278234" y="755040"/>
            <a:ext cx="355425" cy="368336"/>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B853A5-31A1-4349-9C9E-B26AEA0B8582}"/>
              </a:ext>
            </a:extLst>
          </p:cNvPr>
          <p:cNvSpPr/>
          <p:nvPr/>
        </p:nvSpPr>
        <p:spPr>
          <a:xfrm>
            <a:off x="3974568" y="154004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21" name="TextBox 20">
            <a:extLst>
              <a:ext uri="{FF2B5EF4-FFF2-40B4-BE49-F238E27FC236}">
                <a16:creationId xmlns:a16="http://schemas.microsoft.com/office/drawing/2014/main" id="{C8DE9EDD-9631-47FC-BD20-92D15112D92E}"/>
              </a:ext>
            </a:extLst>
          </p:cNvPr>
          <p:cNvSpPr txBox="1"/>
          <p:nvPr/>
        </p:nvSpPr>
        <p:spPr>
          <a:xfrm>
            <a:off x="5336140" y="4202402"/>
            <a:ext cx="6625642" cy="2031325"/>
          </a:xfrm>
          <a:prstGeom prst="rect">
            <a:avLst/>
          </a:prstGeom>
          <a:noFill/>
          <a:ln>
            <a:solidFill>
              <a:srgbClr val="FF0000"/>
            </a:solidFill>
          </a:ln>
        </p:spPr>
        <p:txBody>
          <a:bodyPr wrap="square">
            <a:spAutoFit/>
          </a:bodyPr>
          <a:lstStyle/>
          <a:p>
            <a:r>
              <a:rPr lang="en-US" sz="1400"/>
              <a:t>The New Target Allocation box defaults to the last Allocation member created.  When creating new allocation members:</a:t>
            </a:r>
          </a:p>
          <a:p>
            <a:pPr marL="342900" indent="-342900">
              <a:buFont typeface="+mj-lt"/>
              <a:buAutoNum type="alphaLcParenR"/>
            </a:pPr>
            <a:r>
              <a:rPr lang="en-US" sz="1400"/>
              <a:t>The member name you input must not be the same as an existing member name.  An error will be displayed if this occurs.</a:t>
            </a:r>
          </a:p>
          <a:p>
            <a:pPr marL="342900" indent="-342900">
              <a:buFont typeface="+mj-lt"/>
              <a:buAutoNum type="alphaLcParenR"/>
            </a:pPr>
            <a:r>
              <a:rPr lang="en-US" sz="1400"/>
              <a:t>The member name can be any 80 characters; however, it is recommended that you limit your input to numbers, letters and the underscore character.</a:t>
            </a:r>
          </a:p>
          <a:p>
            <a:r>
              <a:rPr lang="en-US" sz="1400"/>
              <a:t>Note: there might be slight variations in the wording of this menu item, but it should contain 'Create', 'Allocation' and your campus code, e.g., 'Create MSN Target Allocation' or 'Create New Allocation UWMIL Target'.</a:t>
            </a:r>
          </a:p>
        </p:txBody>
      </p:sp>
      <p:pic>
        <p:nvPicPr>
          <p:cNvPr id="28" name="Graphic 27" descr="Information">
            <a:extLst>
              <a:ext uri="{FF2B5EF4-FFF2-40B4-BE49-F238E27FC236}">
                <a16:creationId xmlns:a16="http://schemas.microsoft.com/office/drawing/2014/main" id="{0A145DA4-BE25-4CCD-8043-EABC4368DE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0966" y="3971971"/>
            <a:ext cx="747866" cy="747866"/>
          </a:xfrm>
          <a:prstGeom prst="rect">
            <a:avLst/>
          </a:prstGeom>
        </p:spPr>
      </p:pic>
      <p:pic>
        <p:nvPicPr>
          <p:cNvPr id="6" name="Picture 5">
            <a:extLst>
              <a:ext uri="{FF2B5EF4-FFF2-40B4-BE49-F238E27FC236}">
                <a16:creationId xmlns:a16="http://schemas.microsoft.com/office/drawing/2014/main" id="{7B30FCCC-92E3-4CEE-AA99-247B6B815A3B}"/>
              </a:ext>
            </a:extLst>
          </p:cNvPr>
          <p:cNvPicPr>
            <a:picLocks noChangeAspect="1"/>
          </p:cNvPicPr>
          <p:nvPr/>
        </p:nvPicPr>
        <p:blipFill>
          <a:blip r:embed="rId5"/>
          <a:stretch>
            <a:fillRect/>
          </a:stretch>
        </p:blipFill>
        <p:spPr>
          <a:xfrm>
            <a:off x="2169375" y="1377053"/>
            <a:ext cx="1721326" cy="2309225"/>
          </a:xfrm>
          <a:prstGeom prst="rect">
            <a:avLst/>
          </a:prstGeom>
        </p:spPr>
      </p:pic>
      <p:sp>
        <p:nvSpPr>
          <p:cNvPr id="34" name="Rectangle 33">
            <a:extLst>
              <a:ext uri="{FF2B5EF4-FFF2-40B4-BE49-F238E27FC236}">
                <a16:creationId xmlns:a16="http://schemas.microsoft.com/office/drawing/2014/main" id="{E23CDE46-6A15-48F6-BD4F-62C59920586B}"/>
              </a:ext>
            </a:extLst>
          </p:cNvPr>
          <p:cNvSpPr/>
          <p:nvPr/>
        </p:nvSpPr>
        <p:spPr>
          <a:xfrm>
            <a:off x="2188059" y="1401951"/>
            <a:ext cx="1605445" cy="92624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A29D3D02-68A4-4981-AD27-A18E3337CE06}"/>
              </a:ext>
            </a:extLst>
          </p:cNvPr>
          <p:cNvPicPr>
            <a:picLocks noChangeAspect="1"/>
          </p:cNvPicPr>
          <p:nvPr/>
        </p:nvPicPr>
        <p:blipFill>
          <a:blip r:embed="rId6"/>
          <a:stretch>
            <a:fillRect/>
          </a:stretch>
        </p:blipFill>
        <p:spPr>
          <a:xfrm>
            <a:off x="4358804" y="2482582"/>
            <a:ext cx="5663821" cy="1374173"/>
          </a:xfrm>
          <a:prstGeom prst="rect">
            <a:avLst/>
          </a:prstGeom>
          <a:ln>
            <a:solidFill>
              <a:schemeClr val="tx1"/>
            </a:solidFill>
          </a:ln>
        </p:spPr>
      </p:pic>
      <p:sp>
        <p:nvSpPr>
          <p:cNvPr id="26" name="Oval 25">
            <a:extLst>
              <a:ext uri="{FF2B5EF4-FFF2-40B4-BE49-F238E27FC236}">
                <a16:creationId xmlns:a16="http://schemas.microsoft.com/office/drawing/2014/main" id="{62BF7DBF-4C8B-4F68-96B3-B5278E1408D2}"/>
              </a:ext>
            </a:extLst>
          </p:cNvPr>
          <p:cNvSpPr/>
          <p:nvPr/>
        </p:nvSpPr>
        <p:spPr>
          <a:xfrm>
            <a:off x="6713450" y="282387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30" name="Rectangle 29">
            <a:extLst>
              <a:ext uri="{FF2B5EF4-FFF2-40B4-BE49-F238E27FC236}">
                <a16:creationId xmlns:a16="http://schemas.microsoft.com/office/drawing/2014/main" id="{0A2B23C3-9682-41A7-A3B4-835D57717DC5}"/>
              </a:ext>
            </a:extLst>
          </p:cNvPr>
          <p:cNvSpPr/>
          <p:nvPr/>
        </p:nvSpPr>
        <p:spPr>
          <a:xfrm>
            <a:off x="9150946" y="2615084"/>
            <a:ext cx="477104" cy="23931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2F5CC81-FB21-4C3F-9374-21485849953E}"/>
              </a:ext>
            </a:extLst>
          </p:cNvPr>
          <p:cNvSpPr/>
          <p:nvPr/>
        </p:nvSpPr>
        <p:spPr>
          <a:xfrm>
            <a:off x="9027854" y="241459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grpSp>
        <p:nvGrpSpPr>
          <p:cNvPr id="7" name="Group 6">
            <a:extLst>
              <a:ext uri="{FF2B5EF4-FFF2-40B4-BE49-F238E27FC236}">
                <a16:creationId xmlns:a16="http://schemas.microsoft.com/office/drawing/2014/main" id="{2BC43B1E-E8FA-4E18-B8A3-BA38582CD216}"/>
              </a:ext>
            </a:extLst>
          </p:cNvPr>
          <p:cNvGrpSpPr/>
          <p:nvPr/>
        </p:nvGrpSpPr>
        <p:grpSpPr>
          <a:xfrm>
            <a:off x="9524291" y="2933086"/>
            <a:ext cx="2446231" cy="1217399"/>
            <a:chOff x="7858340" y="3454782"/>
            <a:chExt cx="2446231" cy="1217399"/>
          </a:xfrm>
        </p:grpSpPr>
        <p:pic>
          <p:nvPicPr>
            <p:cNvPr id="29" name="Picture 28">
              <a:extLst>
                <a:ext uri="{FF2B5EF4-FFF2-40B4-BE49-F238E27FC236}">
                  <a16:creationId xmlns:a16="http://schemas.microsoft.com/office/drawing/2014/main" id="{8492B301-1846-4273-AF1E-574B53F1BE21}"/>
                </a:ext>
              </a:extLst>
            </p:cNvPr>
            <p:cNvPicPr>
              <a:picLocks noChangeAspect="1"/>
            </p:cNvPicPr>
            <p:nvPr/>
          </p:nvPicPr>
          <p:blipFill>
            <a:blip r:embed="rId7"/>
            <a:stretch>
              <a:fillRect/>
            </a:stretch>
          </p:blipFill>
          <p:spPr>
            <a:xfrm>
              <a:off x="7858340" y="3471927"/>
              <a:ext cx="2446231" cy="1200254"/>
            </a:xfrm>
            <a:prstGeom prst="rect">
              <a:avLst/>
            </a:prstGeom>
          </p:spPr>
        </p:pic>
        <p:pic>
          <p:nvPicPr>
            <p:cNvPr id="36" name="Picture 35">
              <a:extLst>
                <a:ext uri="{FF2B5EF4-FFF2-40B4-BE49-F238E27FC236}">
                  <a16:creationId xmlns:a16="http://schemas.microsoft.com/office/drawing/2014/main" id="{5F891023-68F0-4BDA-BEAA-4ED303F898B8}"/>
                </a:ext>
              </a:extLst>
            </p:cNvPr>
            <p:cNvPicPr>
              <a:picLocks noChangeAspect="1"/>
            </p:cNvPicPr>
            <p:nvPr/>
          </p:nvPicPr>
          <p:blipFill>
            <a:blip r:embed="rId8"/>
            <a:stretch>
              <a:fillRect/>
            </a:stretch>
          </p:blipFill>
          <p:spPr>
            <a:xfrm>
              <a:off x="7858340" y="3454782"/>
              <a:ext cx="2446231" cy="838273"/>
            </a:xfrm>
            <a:prstGeom prst="rect">
              <a:avLst/>
            </a:prstGeom>
          </p:spPr>
        </p:pic>
      </p:grpSp>
      <p:sp>
        <p:nvSpPr>
          <p:cNvPr id="31" name="Rectangle 30">
            <a:extLst>
              <a:ext uri="{FF2B5EF4-FFF2-40B4-BE49-F238E27FC236}">
                <a16:creationId xmlns:a16="http://schemas.microsoft.com/office/drawing/2014/main" id="{D1391569-D494-41DB-9DE7-1569F137B5FA}"/>
              </a:ext>
            </a:extLst>
          </p:cNvPr>
          <p:cNvSpPr/>
          <p:nvPr/>
        </p:nvSpPr>
        <p:spPr>
          <a:xfrm>
            <a:off x="11331072" y="3729039"/>
            <a:ext cx="436858" cy="24293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B060339-1138-4A13-8945-000B93833357}"/>
              </a:ext>
            </a:extLst>
          </p:cNvPr>
          <p:cNvSpPr/>
          <p:nvPr/>
        </p:nvSpPr>
        <p:spPr>
          <a:xfrm>
            <a:off x="11155142" y="356318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5</a:t>
            </a:r>
          </a:p>
        </p:txBody>
      </p:sp>
    </p:spTree>
    <p:extLst>
      <p:ext uri="{BB962C8B-B14F-4D97-AF65-F5344CB8AC3E}">
        <p14:creationId xmlns:p14="http://schemas.microsoft.com/office/powerpoint/2010/main" val="3131664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56DAA0E-74AD-4645-995E-2FC301AE7460}"/>
              </a:ext>
            </a:extLst>
          </p:cNvPr>
          <p:cNvPicPr>
            <a:picLocks noChangeAspect="1"/>
          </p:cNvPicPr>
          <p:nvPr/>
        </p:nvPicPr>
        <p:blipFill rotWithShape="1">
          <a:blip r:embed="rId2"/>
          <a:srcRect r="68077"/>
          <a:stretch/>
        </p:blipFill>
        <p:spPr>
          <a:xfrm>
            <a:off x="497232" y="638439"/>
            <a:ext cx="3597349" cy="3077724"/>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554521" y="3809372"/>
            <a:ext cx="11268804" cy="2308324"/>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select newly created allocations from drop down list on the UWBO Allocation Setup Target form:</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Scroll up and click Select.</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Search for the new allocations created in search bar then select new allocation member from the hierarchy. (Verify blue tick appears next to selected member</a:t>
            </a:r>
            <a:r>
              <a:rPr lang="en-US" kern="0">
                <a:solidFill>
                  <a:srgbClr val="000000"/>
                </a:solidFill>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err="1">
                <a:ln>
                  <a:noFill/>
                </a:ln>
                <a:solidFill>
                  <a:srgbClr val="000000"/>
                </a:solidFill>
                <a:effectLst/>
                <a:uLnTx/>
                <a:uFillTx/>
                <a:latin typeface="Arial Narrow"/>
                <a:ea typeface="ＭＳ Ｐゴシック" pitchFamily="-106" charset="-128"/>
              </a:rPr>
              <a:t>Clic</a:t>
            </a:r>
            <a:r>
              <a:rPr lang="en-US" kern="0">
                <a:solidFill>
                  <a:srgbClr val="000000"/>
                </a:solidFill>
                <a:latin typeface="Arial Narrow"/>
                <a:ea typeface="ＭＳ Ｐゴシック" pitchFamily="-106" charset="-128"/>
              </a:rPr>
              <a:t>k OK.</a:t>
            </a:r>
          </a:p>
          <a:p>
            <a:pPr marL="342900" indent="-342900" eaLnBrk="0" fontAlgn="base" hangingPunct="0">
              <a:spcBef>
                <a:spcPct val="20000"/>
              </a:spcBef>
              <a:spcAft>
                <a:spcPct val="0"/>
              </a:spcAft>
              <a:buFont typeface="+mj-lt"/>
              <a:buAutoNum type="arabicPeriod"/>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on the        arrow to confirm selection.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Cont. Creating New Allocation</a:t>
            </a:r>
          </a:p>
        </p:txBody>
      </p:sp>
      <p:sp>
        <p:nvSpPr>
          <p:cNvPr id="14" name="Oval 13">
            <a:extLst>
              <a:ext uri="{FF2B5EF4-FFF2-40B4-BE49-F238E27FC236}">
                <a16:creationId xmlns:a16="http://schemas.microsoft.com/office/drawing/2014/main" id="{F63FF0C3-9961-44CD-8CBF-154E96720EFF}"/>
              </a:ext>
            </a:extLst>
          </p:cNvPr>
          <p:cNvSpPr/>
          <p:nvPr/>
        </p:nvSpPr>
        <p:spPr>
          <a:xfrm>
            <a:off x="1163286" y="150578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4" name="TextBox 23">
            <a:extLst>
              <a:ext uri="{FF2B5EF4-FFF2-40B4-BE49-F238E27FC236}">
                <a16:creationId xmlns:a16="http://schemas.microsoft.com/office/drawing/2014/main" id="{36D95AB7-F88F-42F8-A308-8A3BB190F570}"/>
              </a:ext>
            </a:extLst>
          </p:cNvPr>
          <p:cNvSpPr txBox="1"/>
          <p:nvPr/>
        </p:nvSpPr>
        <p:spPr>
          <a:xfrm>
            <a:off x="8509496" y="968970"/>
            <a:ext cx="3128289" cy="646331"/>
          </a:xfrm>
          <a:prstGeom prst="rect">
            <a:avLst/>
          </a:prstGeom>
          <a:solidFill>
            <a:schemeClr val="bg1"/>
          </a:solidFill>
          <a:ln>
            <a:solidFill>
              <a:srgbClr val="FF0000"/>
            </a:solidFill>
          </a:ln>
        </p:spPr>
        <p:txBody>
          <a:bodyPr wrap="square">
            <a:spAutoFit/>
          </a:bodyPr>
          <a:lstStyle/>
          <a:p>
            <a:r>
              <a:rPr lang="en-US" sz="1200" b="1"/>
              <a:t>Note: This Arrow button is located on the upper right side of the UWBO </a:t>
            </a:r>
            <a:r>
              <a:rPr lang="en-US" sz="1200" b="1" err="1"/>
              <a:t>Alloc</a:t>
            </a:r>
            <a:r>
              <a:rPr lang="en-US" sz="1200" b="1"/>
              <a:t> Setup form</a:t>
            </a:r>
          </a:p>
        </p:txBody>
      </p:sp>
      <p:sp>
        <p:nvSpPr>
          <p:cNvPr id="21" name="TextBox 20">
            <a:extLst>
              <a:ext uri="{FF2B5EF4-FFF2-40B4-BE49-F238E27FC236}">
                <a16:creationId xmlns:a16="http://schemas.microsoft.com/office/drawing/2014/main" id="{C8DE9EDD-9631-47FC-BD20-92D15112D92E}"/>
              </a:ext>
            </a:extLst>
          </p:cNvPr>
          <p:cNvSpPr txBox="1"/>
          <p:nvPr/>
        </p:nvSpPr>
        <p:spPr>
          <a:xfrm>
            <a:off x="892357" y="5911784"/>
            <a:ext cx="8291400" cy="307777"/>
          </a:xfrm>
          <a:prstGeom prst="rect">
            <a:avLst/>
          </a:prstGeom>
          <a:noFill/>
          <a:ln>
            <a:solidFill>
              <a:srgbClr val="FF0000"/>
            </a:solidFill>
          </a:ln>
        </p:spPr>
        <p:txBody>
          <a:bodyPr wrap="square">
            <a:spAutoFit/>
          </a:bodyPr>
          <a:lstStyle/>
          <a:p>
            <a:r>
              <a:rPr lang="en-US" sz="1400"/>
              <a:t>Note:  The 'Go' arrow for the UWBO </a:t>
            </a:r>
            <a:r>
              <a:rPr lang="en-US" sz="1400" err="1"/>
              <a:t>Alloc</a:t>
            </a:r>
            <a:r>
              <a:rPr lang="en-US" sz="1400"/>
              <a:t> Setup Target form should appear on the right side of the section.</a:t>
            </a:r>
          </a:p>
        </p:txBody>
      </p:sp>
      <p:pic>
        <p:nvPicPr>
          <p:cNvPr id="28" name="Graphic 27" descr="Information">
            <a:extLst>
              <a:ext uri="{FF2B5EF4-FFF2-40B4-BE49-F238E27FC236}">
                <a16:creationId xmlns:a16="http://schemas.microsoft.com/office/drawing/2014/main" id="{0A145DA4-BE25-4CCD-8043-EABC4368DE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060" y="5803831"/>
            <a:ext cx="523681" cy="523681"/>
          </a:xfrm>
          <a:prstGeom prst="rect">
            <a:avLst/>
          </a:prstGeom>
        </p:spPr>
      </p:pic>
      <p:pic>
        <p:nvPicPr>
          <p:cNvPr id="37" name="Picture 36">
            <a:extLst>
              <a:ext uri="{FF2B5EF4-FFF2-40B4-BE49-F238E27FC236}">
                <a16:creationId xmlns:a16="http://schemas.microsoft.com/office/drawing/2014/main" id="{CCE58F9F-DB7C-43EB-BA81-87A616FA7601}"/>
              </a:ext>
            </a:extLst>
          </p:cNvPr>
          <p:cNvPicPr>
            <a:picLocks noChangeAspect="1"/>
          </p:cNvPicPr>
          <p:nvPr/>
        </p:nvPicPr>
        <p:blipFill>
          <a:blip r:embed="rId5"/>
          <a:stretch>
            <a:fillRect/>
          </a:stretch>
        </p:blipFill>
        <p:spPr>
          <a:xfrm>
            <a:off x="2009360" y="5516892"/>
            <a:ext cx="266723" cy="160034"/>
          </a:xfrm>
          <a:prstGeom prst="rect">
            <a:avLst/>
          </a:prstGeom>
        </p:spPr>
      </p:pic>
      <p:pic>
        <p:nvPicPr>
          <p:cNvPr id="23" name="Picture 22">
            <a:extLst>
              <a:ext uri="{FF2B5EF4-FFF2-40B4-BE49-F238E27FC236}">
                <a16:creationId xmlns:a16="http://schemas.microsoft.com/office/drawing/2014/main" id="{965632CA-5E83-42A0-A0D1-0C75EFBC66C8}"/>
              </a:ext>
            </a:extLst>
          </p:cNvPr>
          <p:cNvPicPr>
            <a:picLocks noChangeAspect="1"/>
          </p:cNvPicPr>
          <p:nvPr/>
        </p:nvPicPr>
        <p:blipFill>
          <a:blip r:embed="rId6"/>
          <a:stretch>
            <a:fillRect/>
          </a:stretch>
        </p:blipFill>
        <p:spPr>
          <a:xfrm>
            <a:off x="4482408" y="1186036"/>
            <a:ext cx="3505589" cy="2293926"/>
          </a:xfrm>
          <a:prstGeom prst="rect">
            <a:avLst/>
          </a:prstGeom>
          <a:ln>
            <a:solidFill>
              <a:schemeClr val="tx1"/>
            </a:solidFill>
          </a:ln>
        </p:spPr>
      </p:pic>
      <p:sp>
        <p:nvSpPr>
          <p:cNvPr id="18" name="Oval 17">
            <a:extLst>
              <a:ext uri="{FF2B5EF4-FFF2-40B4-BE49-F238E27FC236}">
                <a16:creationId xmlns:a16="http://schemas.microsoft.com/office/drawing/2014/main" id="{15B853A5-31A1-4349-9C9E-B26AEA0B8582}"/>
              </a:ext>
            </a:extLst>
          </p:cNvPr>
          <p:cNvSpPr/>
          <p:nvPr/>
        </p:nvSpPr>
        <p:spPr>
          <a:xfrm>
            <a:off x="4316488" y="150590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35" name="Oval 34">
            <a:extLst>
              <a:ext uri="{FF2B5EF4-FFF2-40B4-BE49-F238E27FC236}">
                <a16:creationId xmlns:a16="http://schemas.microsoft.com/office/drawing/2014/main" id="{88DA4E3A-5C55-46D1-B1FE-9DD93B969E97}"/>
              </a:ext>
            </a:extLst>
          </p:cNvPr>
          <p:cNvSpPr/>
          <p:nvPr/>
        </p:nvSpPr>
        <p:spPr>
          <a:xfrm>
            <a:off x="7289485" y="107447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36" name="Rectangle 35">
            <a:extLst>
              <a:ext uri="{FF2B5EF4-FFF2-40B4-BE49-F238E27FC236}">
                <a16:creationId xmlns:a16="http://schemas.microsoft.com/office/drawing/2014/main" id="{31B7DFCE-14DE-4B92-8385-44D7BEFC13F6}"/>
              </a:ext>
            </a:extLst>
          </p:cNvPr>
          <p:cNvSpPr/>
          <p:nvPr/>
        </p:nvSpPr>
        <p:spPr>
          <a:xfrm>
            <a:off x="7495537" y="1251541"/>
            <a:ext cx="246185" cy="22616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831943D-5752-49EE-854B-D39B925EE53E}"/>
              </a:ext>
            </a:extLst>
          </p:cNvPr>
          <p:cNvPicPr>
            <a:picLocks noChangeAspect="1"/>
          </p:cNvPicPr>
          <p:nvPr/>
        </p:nvPicPr>
        <p:blipFill rotWithShape="1">
          <a:blip r:embed="rId7"/>
          <a:srcRect r="68867"/>
          <a:stretch/>
        </p:blipFill>
        <p:spPr>
          <a:xfrm>
            <a:off x="8264832" y="1649190"/>
            <a:ext cx="3543200" cy="1720761"/>
          </a:xfrm>
          <a:prstGeom prst="rect">
            <a:avLst/>
          </a:prstGeom>
          <a:ln>
            <a:solidFill>
              <a:schemeClr val="tx1"/>
            </a:solidFill>
          </a:ln>
        </p:spPr>
      </p:pic>
      <p:sp>
        <p:nvSpPr>
          <p:cNvPr id="39" name="Oval 38">
            <a:extLst>
              <a:ext uri="{FF2B5EF4-FFF2-40B4-BE49-F238E27FC236}">
                <a16:creationId xmlns:a16="http://schemas.microsoft.com/office/drawing/2014/main" id="{51280D57-0ECD-48C8-8F4B-A91A1FAEE223}"/>
              </a:ext>
            </a:extLst>
          </p:cNvPr>
          <p:cNvSpPr/>
          <p:nvPr/>
        </p:nvSpPr>
        <p:spPr>
          <a:xfrm>
            <a:off x="11159671" y="2261359"/>
            <a:ext cx="260534" cy="264195"/>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pic>
        <p:nvPicPr>
          <p:cNvPr id="25" name="Graphic 24" descr="Information">
            <a:extLst>
              <a:ext uri="{FF2B5EF4-FFF2-40B4-BE49-F238E27FC236}">
                <a16:creationId xmlns:a16="http://schemas.microsoft.com/office/drawing/2014/main" id="{654CF458-B336-4B11-877B-5E693A4F2F8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4049" y="1074142"/>
            <a:ext cx="315447" cy="315447"/>
          </a:xfrm>
          <a:prstGeom prst="rect">
            <a:avLst/>
          </a:prstGeom>
        </p:spPr>
      </p:pic>
    </p:spTree>
    <p:extLst>
      <p:ext uri="{BB962C8B-B14F-4D97-AF65-F5344CB8AC3E}">
        <p14:creationId xmlns:p14="http://schemas.microsoft.com/office/powerpoint/2010/main" val="2851849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2EE376D-22D5-4196-80C1-41D4742C328B}"/>
              </a:ext>
            </a:extLst>
          </p:cNvPr>
          <p:cNvSpPr txBox="1"/>
          <p:nvPr/>
        </p:nvSpPr>
        <p:spPr>
          <a:xfrm>
            <a:off x="430714" y="4313007"/>
            <a:ext cx="11675147"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select newly created allocations from drop down list on the UWBO Allocation Setup form:</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Validate allocation is selected when cell is white</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or adjust the UWBO Allocation Information (PA). Once you hit enter, the cells will turn yellow until they are saved.</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lang="en-US" kern="0">
                <a:solidFill>
                  <a:srgbClr val="000000"/>
                </a:solidFill>
                <a:latin typeface="Arial Narrow"/>
                <a:ea typeface="ＭＳ Ｐゴシック" pitchFamily="-106" charset="-128"/>
              </a:rPr>
              <a:t>Click Save.</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OK. </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Confirm new allocation created is added to the UWBO Allocation List.</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Cont. Creating New Allocation</a:t>
            </a:r>
          </a:p>
        </p:txBody>
      </p:sp>
      <p:grpSp>
        <p:nvGrpSpPr>
          <p:cNvPr id="4" name="Group 3">
            <a:extLst>
              <a:ext uri="{FF2B5EF4-FFF2-40B4-BE49-F238E27FC236}">
                <a16:creationId xmlns:a16="http://schemas.microsoft.com/office/drawing/2014/main" id="{35BACF2B-7562-4C93-B3DA-83814885F29F}"/>
              </a:ext>
            </a:extLst>
          </p:cNvPr>
          <p:cNvGrpSpPr/>
          <p:nvPr/>
        </p:nvGrpSpPr>
        <p:grpSpPr>
          <a:xfrm>
            <a:off x="506561" y="448345"/>
            <a:ext cx="11178877" cy="3869621"/>
            <a:chOff x="506561" y="448345"/>
            <a:chExt cx="11178877" cy="3869621"/>
          </a:xfrm>
        </p:grpSpPr>
        <p:pic>
          <p:nvPicPr>
            <p:cNvPr id="22" name="Picture 21">
              <a:extLst>
                <a:ext uri="{FF2B5EF4-FFF2-40B4-BE49-F238E27FC236}">
                  <a16:creationId xmlns:a16="http://schemas.microsoft.com/office/drawing/2014/main" id="{CEEB9A39-9E29-4D4B-BC81-436C11F9DCE8}"/>
                </a:ext>
              </a:extLst>
            </p:cNvPr>
            <p:cNvPicPr>
              <a:picLocks noChangeAspect="1"/>
            </p:cNvPicPr>
            <p:nvPr/>
          </p:nvPicPr>
          <p:blipFill>
            <a:blip r:embed="rId2"/>
            <a:stretch>
              <a:fillRect/>
            </a:stretch>
          </p:blipFill>
          <p:spPr>
            <a:xfrm>
              <a:off x="506561" y="585111"/>
              <a:ext cx="4473412" cy="3675618"/>
            </a:xfrm>
            <a:prstGeom prst="rect">
              <a:avLst/>
            </a:prstGeom>
          </p:spPr>
        </p:pic>
        <p:pic>
          <p:nvPicPr>
            <p:cNvPr id="25" name="Picture 24">
              <a:extLst>
                <a:ext uri="{FF2B5EF4-FFF2-40B4-BE49-F238E27FC236}">
                  <a16:creationId xmlns:a16="http://schemas.microsoft.com/office/drawing/2014/main" id="{43854381-8668-4CDC-BEBC-A5A307B7110F}"/>
                </a:ext>
              </a:extLst>
            </p:cNvPr>
            <p:cNvPicPr>
              <a:picLocks noChangeAspect="1"/>
            </p:cNvPicPr>
            <p:nvPr/>
          </p:nvPicPr>
          <p:blipFill rotWithShape="1">
            <a:blip r:embed="rId3"/>
            <a:srcRect l="30105" t="3943" r="1"/>
            <a:stretch/>
          </p:blipFill>
          <p:spPr>
            <a:xfrm>
              <a:off x="3755877" y="731647"/>
              <a:ext cx="7929561" cy="3586319"/>
            </a:xfrm>
            <a:prstGeom prst="rect">
              <a:avLst/>
            </a:prstGeom>
          </p:spPr>
        </p:pic>
        <p:sp>
          <p:nvSpPr>
            <p:cNvPr id="21" name="TextBox 20">
              <a:extLst>
                <a:ext uri="{FF2B5EF4-FFF2-40B4-BE49-F238E27FC236}">
                  <a16:creationId xmlns:a16="http://schemas.microsoft.com/office/drawing/2014/main" id="{C8DE9EDD-9631-47FC-BD20-92D15112D92E}"/>
                </a:ext>
              </a:extLst>
            </p:cNvPr>
            <p:cNvSpPr txBox="1"/>
            <p:nvPr/>
          </p:nvSpPr>
          <p:spPr>
            <a:xfrm>
              <a:off x="3122658" y="448345"/>
              <a:ext cx="3297174" cy="646331"/>
            </a:xfrm>
            <a:prstGeom prst="rect">
              <a:avLst/>
            </a:prstGeom>
            <a:noFill/>
            <a:ln>
              <a:solidFill>
                <a:srgbClr val="FF0000"/>
              </a:solidFill>
            </a:ln>
          </p:spPr>
          <p:txBody>
            <a:bodyPr wrap="square">
              <a:spAutoFit/>
            </a:bodyPr>
            <a:lstStyle/>
            <a:p>
              <a:r>
                <a:rPr lang="en-US" sz="1200" b="1"/>
                <a:t>Note: This Save button will appear when you hover over the upper right of the UWBO </a:t>
              </a:r>
              <a:r>
                <a:rPr lang="en-US" sz="1200" b="1" err="1"/>
                <a:t>Alloc</a:t>
              </a:r>
              <a:r>
                <a:rPr lang="en-US" sz="1200" b="1"/>
                <a:t> Setup Target form.</a:t>
              </a:r>
            </a:p>
          </p:txBody>
        </p:sp>
        <p:pic>
          <p:nvPicPr>
            <p:cNvPr id="28" name="Graphic 27" descr="Information">
              <a:extLst>
                <a:ext uri="{FF2B5EF4-FFF2-40B4-BE49-F238E27FC236}">
                  <a16:creationId xmlns:a16="http://schemas.microsoft.com/office/drawing/2014/main" id="{0A145DA4-BE25-4CCD-8043-EABC4368DE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2480" y="458769"/>
              <a:ext cx="409762" cy="409762"/>
            </a:xfrm>
            <a:prstGeom prst="rect">
              <a:avLst/>
            </a:prstGeom>
          </p:spPr>
        </p:pic>
        <p:sp>
          <p:nvSpPr>
            <p:cNvPr id="36" name="Rectangle 35">
              <a:extLst>
                <a:ext uri="{FF2B5EF4-FFF2-40B4-BE49-F238E27FC236}">
                  <a16:creationId xmlns:a16="http://schemas.microsoft.com/office/drawing/2014/main" id="{31B7DFCE-14DE-4B92-8385-44D7BEFC13F6}"/>
                </a:ext>
              </a:extLst>
            </p:cNvPr>
            <p:cNvSpPr/>
            <p:nvPr/>
          </p:nvSpPr>
          <p:spPr>
            <a:xfrm>
              <a:off x="1276622" y="1655112"/>
              <a:ext cx="623572" cy="202549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924D81B-8BDD-489A-9EE1-6FC775E20770}"/>
                </a:ext>
              </a:extLst>
            </p:cNvPr>
            <p:cNvSpPr/>
            <p:nvPr/>
          </p:nvSpPr>
          <p:spPr>
            <a:xfrm flipV="1">
              <a:off x="586543" y="1214577"/>
              <a:ext cx="1001865" cy="1524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1588408" y="116418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8" name="Oval 17">
              <a:extLst>
                <a:ext uri="{FF2B5EF4-FFF2-40B4-BE49-F238E27FC236}">
                  <a16:creationId xmlns:a16="http://schemas.microsoft.com/office/drawing/2014/main" id="{15B853A5-31A1-4349-9C9E-B26AEA0B8582}"/>
                </a:ext>
              </a:extLst>
            </p:cNvPr>
            <p:cNvSpPr/>
            <p:nvPr/>
          </p:nvSpPr>
          <p:spPr>
            <a:xfrm>
              <a:off x="1859436" y="165213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pic>
          <p:nvPicPr>
            <p:cNvPr id="27" name="Picture 26">
              <a:extLst>
                <a:ext uri="{FF2B5EF4-FFF2-40B4-BE49-F238E27FC236}">
                  <a16:creationId xmlns:a16="http://schemas.microsoft.com/office/drawing/2014/main" id="{DE98D873-6A05-4561-A0EF-FFBE39AF1601}"/>
                </a:ext>
              </a:extLst>
            </p:cNvPr>
            <p:cNvPicPr>
              <a:picLocks noChangeAspect="1"/>
            </p:cNvPicPr>
            <p:nvPr/>
          </p:nvPicPr>
          <p:blipFill>
            <a:blip r:embed="rId6"/>
            <a:stretch>
              <a:fillRect/>
            </a:stretch>
          </p:blipFill>
          <p:spPr>
            <a:xfrm>
              <a:off x="6039356" y="1193850"/>
              <a:ext cx="1815830" cy="1220727"/>
            </a:xfrm>
            <a:prstGeom prst="rect">
              <a:avLst/>
            </a:prstGeom>
            <a:ln>
              <a:solidFill>
                <a:schemeClr val="tx2"/>
              </a:solidFill>
            </a:ln>
          </p:spPr>
        </p:pic>
        <p:sp>
          <p:nvSpPr>
            <p:cNvPr id="39" name="Oval 38">
              <a:extLst>
                <a:ext uri="{FF2B5EF4-FFF2-40B4-BE49-F238E27FC236}">
                  <a16:creationId xmlns:a16="http://schemas.microsoft.com/office/drawing/2014/main" id="{51280D57-0ECD-48C8-8F4B-A91A1FAEE223}"/>
                </a:ext>
              </a:extLst>
            </p:cNvPr>
            <p:cNvSpPr/>
            <p:nvPr/>
          </p:nvSpPr>
          <p:spPr>
            <a:xfrm>
              <a:off x="7724251" y="2177846"/>
              <a:ext cx="260534" cy="264195"/>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
          <p:nvSpPr>
            <p:cNvPr id="29" name="Rectangle 28">
              <a:extLst>
                <a:ext uri="{FF2B5EF4-FFF2-40B4-BE49-F238E27FC236}">
                  <a16:creationId xmlns:a16="http://schemas.microsoft.com/office/drawing/2014/main" id="{C1F99D35-F070-4C68-B108-4087B00DDEA7}"/>
                </a:ext>
              </a:extLst>
            </p:cNvPr>
            <p:cNvSpPr/>
            <p:nvPr/>
          </p:nvSpPr>
          <p:spPr>
            <a:xfrm flipV="1">
              <a:off x="7421032" y="2115412"/>
              <a:ext cx="260534" cy="17805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3E6D54EB-48DA-4449-AB5F-A8553DD7F1F7}"/>
                </a:ext>
              </a:extLst>
            </p:cNvPr>
            <p:cNvCxnSpPr>
              <a:cxnSpLocks/>
            </p:cNvCxnSpPr>
            <p:nvPr/>
          </p:nvCxnSpPr>
          <p:spPr>
            <a:xfrm>
              <a:off x="1461521" y="1404495"/>
              <a:ext cx="2316926" cy="2610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44FDC534-5048-4B2D-935E-0620D76C180E}"/>
                </a:ext>
              </a:extLst>
            </p:cNvPr>
            <p:cNvSpPr/>
            <p:nvPr/>
          </p:nvSpPr>
          <p:spPr>
            <a:xfrm>
              <a:off x="3091975" y="3873530"/>
              <a:ext cx="260534" cy="264195"/>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5</a:t>
              </a:r>
            </a:p>
          </p:txBody>
        </p:sp>
        <p:pic>
          <p:nvPicPr>
            <p:cNvPr id="24" name="Picture 23">
              <a:extLst>
                <a:ext uri="{FF2B5EF4-FFF2-40B4-BE49-F238E27FC236}">
                  <a16:creationId xmlns:a16="http://schemas.microsoft.com/office/drawing/2014/main" id="{14481BED-FB8D-401E-BDBA-4E60BE54B7E3}"/>
                </a:ext>
              </a:extLst>
            </p:cNvPr>
            <p:cNvPicPr>
              <a:picLocks noChangeAspect="1"/>
            </p:cNvPicPr>
            <p:nvPr/>
          </p:nvPicPr>
          <p:blipFill rotWithShape="1">
            <a:blip r:embed="rId7"/>
            <a:srcRect l="63814" t="14575" b="69198"/>
            <a:stretch/>
          </p:blipFill>
          <p:spPr>
            <a:xfrm>
              <a:off x="2667841" y="1022730"/>
              <a:ext cx="1069599" cy="559015"/>
            </a:xfrm>
            <a:prstGeom prst="rect">
              <a:avLst/>
            </a:prstGeom>
          </p:spPr>
        </p:pic>
        <p:sp>
          <p:nvSpPr>
            <p:cNvPr id="35" name="Oval 34">
              <a:extLst>
                <a:ext uri="{FF2B5EF4-FFF2-40B4-BE49-F238E27FC236}">
                  <a16:creationId xmlns:a16="http://schemas.microsoft.com/office/drawing/2014/main" id="{88DA4E3A-5C55-46D1-B1FE-9DD93B969E97}"/>
                </a:ext>
              </a:extLst>
            </p:cNvPr>
            <p:cNvSpPr/>
            <p:nvPr/>
          </p:nvSpPr>
          <p:spPr>
            <a:xfrm>
              <a:off x="3274407" y="123820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grpSp>
    </p:spTree>
    <p:extLst>
      <p:ext uri="{BB962C8B-B14F-4D97-AF65-F5344CB8AC3E}">
        <p14:creationId xmlns:p14="http://schemas.microsoft.com/office/powerpoint/2010/main" val="4042703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22AE92E-AB3B-4912-A43A-7961E211C88B}"/>
              </a:ext>
            </a:extLst>
          </p:cNvPr>
          <p:cNvPicPr>
            <a:picLocks noChangeAspect="1"/>
          </p:cNvPicPr>
          <p:nvPr/>
        </p:nvPicPr>
        <p:blipFill>
          <a:blip r:embed="rId2"/>
          <a:stretch>
            <a:fillRect/>
          </a:stretch>
        </p:blipFill>
        <p:spPr>
          <a:xfrm>
            <a:off x="306277" y="626675"/>
            <a:ext cx="11521288" cy="3102116"/>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310797" y="3740715"/>
            <a:ext cx="9403566" cy="2973122"/>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a:t>
            </a:r>
            <a:r>
              <a:rPr lang="en-US" kern="0">
                <a:solidFill>
                  <a:srgbClr val="000000"/>
                </a:solidFill>
                <a:latin typeface="Arial Narrow"/>
                <a:ea typeface="ＭＳ Ｐゴシック" pitchFamily="-106" charset="-128"/>
              </a:rPr>
              <a:t>adjust or create distributions:</a:t>
            </a: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Select second horizontal tab – ‘Budget Office Distributions’. The UWBO Enter Distributions form will open.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Choose Allocation and Years from POV.</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If you make a change to the members of the POV selection, click the Go arrow to confirm your change.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Select Department </a:t>
            </a:r>
            <a:r>
              <a:rPr kumimoji="0" lang="en-US" b="0" i="0" strike="noStrike" kern="0" cap="none" spc="0" normalizeH="0" baseline="0" noProof="0" err="1">
                <a:ln>
                  <a:noFill/>
                </a:ln>
                <a:solidFill>
                  <a:srgbClr val="000000"/>
                </a:solidFill>
                <a:effectLst/>
                <a:uLnTx/>
                <a:uFillTx/>
                <a:latin typeface="Arial Narrow"/>
                <a:ea typeface="ＭＳ Ｐゴシック" pitchFamily="-106" charset="-128"/>
              </a:rPr>
              <a:t>fro</a:t>
            </a:r>
            <a:r>
              <a:rPr lang="en-US" kern="0">
                <a:solidFill>
                  <a:srgbClr val="000000"/>
                </a:solidFill>
                <a:latin typeface="Arial Narrow"/>
                <a:ea typeface="ＭＳ Ｐゴシック" pitchFamily="-106" charset="-128"/>
              </a:rPr>
              <a:t>m the drop down</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for the distribution you want to allocate on.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You must select a Fund and Program from the list and enter data for a distribution ONLY AFTER selecting a department.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When done, click Save.</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OK. </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25" name="TextBox 24">
            <a:extLst>
              <a:ext uri="{FF2B5EF4-FFF2-40B4-BE49-F238E27FC236}">
                <a16:creationId xmlns:a16="http://schemas.microsoft.com/office/drawing/2014/main" id="{FEA6F46E-6604-457D-B865-DF804B01751A}"/>
              </a:ext>
            </a:extLst>
          </p:cNvPr>
          <p:cNvSpPr txBox="1"/>
          <p:nvPr/>
        </p:nvSpPr>
        <p:spPr>
          <a:xfrm>
            <a:off x="9869556" y="3882337"/>
            <a:ext cx="2161285" cy="1169551"/>
          </a:xfrm>
          <a:prstGeom prst="rect">
            <a:avLst/>
          </a:prstGeom>
          <a:noFill/>
          <a:ln>
            <a:solidFill>
              <a:srgbClr val="FF0000"/>
            </a:solidFill>
          </a:ln>
        </p:spPr>
        <p:txBody>
          <a:bodyPr wrap="square">
            <a:spAutoFit/>
          </a:bodyPr>
          <a:lstStyle/>
          <a:p>
            <a:r>
              <a:rPr lang="en-US" sz="1400"/>
              <a:t>Note:  Create at least one distribution created before saving.  Once you hit enter, the cells will turn yellow (until they are saved).</a:t>
            </a:r>
          </a:p>
        </p:txBody>
      </p:sp>
      <p:pic>
        <p:nvPicPr>
          <p:cNvPr id="27" name="Graphic 26" descr="Information">
            <a:extLst>
              <a:ext uri="{FF2B5EF4-FFF2-40B4-BE49-F238E27FC236}">
                <a16:creationId xmlns:a16="http://schemas.microsoft.com/office/drawing/2014/main" id="{D40126C4-CD90-471B-B523-228A9DD195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2522" y="3856771"/>
            <a:ext cx="523681" cy="523681"/>
          </a:xfrm>
          <a:prstGeom prst="rect">
            <a:avLst/>
          </a:prstGeom>
        </p:spPr>
      </p:pic>
      <p:sp>
        <p:nvSpPr>
          <p:cNvPr id="22" name="Rectangle 21">
            <a:extLst>
              <a:ext uri="{FF2B5EF4-FFF2-40B4-BE49-F238E27FC236}">
                <a16:creationId xmlns:a16="http://schemas.microsoft.com/office/drawing/2014/main" id="{D910E38C-4F6B-4F04-B405-1F9778317549}"/>
              </a:ext>
            </a:extLst>
          </p:cNvPr>
          <p:cNvSpPr/>
          <p:nvPr/>
        </p:nvSpPr>
        <p:spPr>
          <a:xfrm>
            <a:off x="1602471" y="697141"/>
            <a:ext cx="1235035" cy="246186"/>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2566109" y="46856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6" name="Oval 25">
            <a:extLst>
              <a:ext uri="{FF2B5EF4-FFF2-40B4-BE49-F238E27FC236}">
                <a16:creationId xmlns:a16="http://schemas.microsoft.com/office/drawing/2014/main" id="{62BF7DBF-4C8B-4F68-96B3-B5278E1408D2}"/>
              </a:ext>
            </a:extLst>
          </p:cNvPr>
          <p:cNvSpPr/>
          <p:nvPr/>
        </p:nvSpPr>
        <p:spPr>
          <a:xfrm>
            <a:off x="9676500" y="104329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C1A50DD3-B2B3-4C5D-84F8-1097DE02D93F}"/>
              </a:ext>
            </a:extLst>
          </p:cNvPr>
          <p:cNvSpPr/>
          <p:nvPr/>
        </p:nvSpPr>
        <p:spPr>
          <a:xfrm>
            <a:off x="769772" y="193961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
        <p:nvSpPr>
          <p:cNvPr id="9" name="Rectangle 8">
            <a:extLst>
              <a:ext uri="{FF2B5EF4-FFF2-40B4-BE49-F238E27FC236}">
                <a16:creationId xmlns:a16="http://schemas.microsoft.com/office/drawing/2014/main" id="{070FC484-136F-44CF-8638-4EA68F1D50A8}"/>
              </a:ext>
            </a:extLst>
          </p:cNvPr>
          <p:cNvSpPr/>
          <p:nvPr/>
        </p:nvSpPr>
        <p:spPr>
          <a:xfrm>
            <a:off x="364434" y="1252354"/>
            <a:ext cx="1056861" cy="327968"/>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67DFF75-65AD-4602-B0BD-1E7C74A8D355}"/>
              </a:ext>
            </a:extLst>
          </p:cNvPr>
          <p:cNvSpPr/>
          <p:nvPr/>
        </p:nvSpPr>
        <p:spPr>
          <a:xfrm>
            <a:off x="4230377" y="145722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5</a:t>
            </a:r>
          </a:p>
        </p:txBody>
      </p:sp>
      <p:pic>
        <p:nvPicPr>
          <p:cNvPr id="32" name="Picture 31">
            <a:extLst>
              <a:ext uri="{FF2B5EF4-FFF2-40B4-BE49-F238E27FC236}">
                <a16:creationId xmlns:a16="http://schemas.microsoft.com/office/drawing/2014/main" id="{BCC4DDCC-9DE0-4B46-AA5C-64C7C23F3D9C}"/>
              </a:ext>
            </a:extLst>
          </p:cNvPr>
          <p:cNvPicPr>
            <a:picLocks noChangeAspect="1"/>
          </p:cNvPicPr>
          <p:nvPr/>
        </p:nvPicPr>
        <p:blipFill>
          <a:blip r:embed="rId5"/>
          <a:stretch>
            <a:fillRect/>
          </a:stretch>
        </p:blipFill>
        <p:spPr>
          <a:xfrm>
            <a:off x="8337901" y="2157261"/>
            <a:ext cx="1909564" cy="1458816"/>
          </a:xfrm>
          <a:prstGeom prst="rect">
            <a:avLst/>
          </a:prstGeom>
        </p:spPr>
      </p:pic>
      <p:sp>
        <p:nvSpPr>
          <p:cNvPr id="33" name="Rectangle 32">
            <a:extLst>
              <a:ext uri="{FF2B5EF4-FFF2-40B4-BE49-F238E27FC236}">
                <a16:creationId xmlns:a16="http://schemas.microsoft.com/office/drawing/2014/main" id="{1AD48A75-EC79-41E6-A127-307918C814E8}"/>
              </a:ext>
            </a:extLst>
          </p:cNvPr>
          <p:cNvSpPr/>
          <p:nvPr/>
        </p:nvSpPr>
        <p:spPr>
          <a:xfrm>
            <a:off x="9714363" y="3214429"/>
            <a:ext cx="334098" cy="304023"/>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FD5E30F-FE77-4EE3-A178-71445689290B}"/>
              </a:ext>
            </a:extLst>
          </p:cNvPr>
          <p:cNvSpPr/>
          <p:nvPr/>
        </p:nvSpPr>
        <p:spPr>
          <a:xfrm>
            <a:off x="9462848" y="326307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7</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Budget Office Distribution Form</a:t>
            </a:r>
          </a:p>
        </p:txBody>
      </p:sp>
      <p:sp>
        <p:nvSpPr>
          <p:cNvPr id="18" name="Oval 17">
            <a:extLst>
              <a:ext uri="{FF2B5EF4-FFF2-40B4-BE49-F238E27FC236}">
                <a16:creationId xmlns:a16="http://schemas.microsoft.com/office/drawing/2014/main" id="{15B853A5-31A1-4349-9C9E-B26AEA0B8582}"/>
              </a:ext>
            </a:extLst>
          </p:cNvPr>
          <p:cNvSpPr/>
          <p:nvPr/>
        </p:nvSpPr>
        <p:spPr>
          <a:xfrm>
            <a:off x="1356360" y="112411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pic>
        <p:nvPicPr>
          <p:cNvPr id="35" name="Picture 34">
            <a:extLst>
              <a:ext uri="{FF2B5EF4-FFF2-40B4-BE49-F238E27FC236}">
                <a16:creationId xmlns:a16="http://schemas.microsoft.com/office/drawing/2014/main" id="{BD7A7578-AD22-4E64-AB8F-7D597E9A451F}"/>
              </a:ext>
            </a:extLst>
          </p:cNvPr>
          <p:cNvPicPr>
            <a:picLocks noChangeAspect="1"/>
          </p:cNvPicPr>
          <p:nvPr/>
        </p:nvPicPr>
        <p:blipFill>
          <a:blip r:embed="rId6"/>
          <a:stretch>
            <a:fillRect/>
          </a:stretch>
        </p:blipFill>
        <p:spPr>
          <a:xfrm>
            <a:off x="9879777" y="1270779"/>
            <a:ext cx="434651" cy="260791"/>
          </a:xfrm>
          <a:prstGeom prst="rect">
            <a:avLst/>
          </a:prstGeom>
          <a:ln w="28575">
            <a:solidFill>
              <a:srgbClr val="FF0000"/>
            </a:solidFill>
          </a:ln>
        </p:spPr>
      </p:pic>
      <p:sp>
        <p:nvSpPr>
          <p:cNvPr id="37" name="Rectangle 36">
            <a:extLst>
              <a:ext uri="{FF2B5EF4-FFF2-40B4-BE49-F238E27FC236}">
                <a16:creationId xmlns:a16="http://schemas.microsoft.com/office/drawing/2014/main" id="{7880D13D-BB0B-4A0A-AE53-5FE6990C1F04}"/>
              </a:ext>
            </a:extLst>
          </p:cNvPr>
          <p:cNvSpPr/>
          <p:nvPr/>
        </p:nvSpPr>
        <p:spPr>
          <a:xfrm>
            <a:off x="951021" y="2158976"/>
            <a:ext cx="768449" cy="184936"/>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11B31D2F-7D15-4B7B-B614-079D85339409}"/>
              </a:ext>
            </a:extLst>
          </p:cNvPr>
          <p:cNvPicPr>
            <a:picLocks noChangeAspect="1"/>
          </p:cNvPicPr>
          <p:nvPr/>
        </p:nvPicPr>
        <p:blipFill>
          <a:blip r:embed="rId7"/>
          <a:stretch>
            <a:fillRect/>
          </a:stretch>
        </p:blipFill>
        <p:spPr>
          <a:xfrm>
            <a:off x="1335245" y="2301845"/>
            <a:ext cx="1245655" cy="1516247"/>
          </a:xfrm>
          <a:prstGeom prst="rect">
            <a:avLst/>
          </a:prstGeom>
        </p:spPr>
      </p:pic>
      <p:sp>
        <p:nvSpPr>
          <p:cNvPr id="38" name="Rectangle 37">
            <a:extLst>
              <a:ext uri="{FF2B5EF4-FFF2-40B4-BE49-F238E27FC236}">
                <a16:creationId xmlns:a16="http://schemas.microsoft.com/office/drawing/2014/main" id="{AB1A0C79-518B-498D-8FCA-D1D66A11ADB0}"/>
              </a:ext>
            </a:extLst>
          </p:cNvPr>
          <p:cNvSpPr/>
          <p:nvPr/>
        </p:nvSpPr>
        <p:spPr>
          <a:xfrm>
            <a:off x="11112446" y="965526"/>
            <a:ext cx="327494" cy="246186"/>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99661FD-9C76-4E57-98DC-1774632F3C42}"/>
              </a:ext>
            </a:extLst>
          </p:cNvPr>
          <p:cNvSpPr/>
          <p:nvPr/>
        </p:nvSpPr>
        <p:spPr>
          <a:xfrm>
            <a:off x="10920879" y="81198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6</a:t>
            </a:r>
          </a:p>
        </p:txBody>
      </p:sp>
    </p:spTree>
    <p:extLst>
      <p:ext uri="{BB962C8B-B14F-4D97-AF65-F5344CB8AC3E}">
        <p14:creationId xmlns:p14="http://schemas.microsoft.com/office/powerpoint/2010/main" val="3221610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297095-2D2D-482F-B8CB-658C2B32212B}"/>
              </a:ext>
            </a:extLst>
          </p:cNvPr>
          <p:cNvPicPr>
            <a:picLocks noChangeAspect="1"/>
          </p:cNvPicPr>
          <p:nvPr/>
        </p:nvPicPr>
        <p:blipFill>
          <a:blip r:embed="rId2"/>
          <a:stretch>
            <a:fillRect/>
          </a:stretch>
        </p:blipFill>
        <p:spPr>
          <a:xfrm>
            <a:off x="616233" y="1065839"/>
            <a:ext cx="11231209" cy="1983631"/>
          </a:xfrm>
          <a:prstGeom prst="rect">
            <a:avLst/>
          </a:prstGeom>
        </p:spPr>
      </p:pic>
      <p:pic>
        <p:nvPicPr>
          <p:cNvPr id="20" name="Picture 19">
            <a:extLst>
              <a:ext uri="{FF2B5EF4-FFF2-40B4-BE49-F238E27FC236}">
                <a16:creationId xmlns:a16="http://schemas.microsoft.com/office/drawing/2014/main" id="{0C7D4857-04D8-4904-8532-593A3A5AD7B6}"/>
              </a:ext>
            </a:extLst>
          </p:cNvPr>
          <p:cNvPicPr>
            <a:picLocks noChangeAspect="1"/>
          </p:cNvPicPr>
          <p:nvPr/>
        </p:nvPicPr>
        <p:blipFill>
          <a:blip r:embed="rId3"/>
          <a:stretch>
            <a:fillRect/>
          </a:stretch>
        </p:blipFill>
        <p:spPr>
          <a:xfrm>
            <a:off x="9191777" y="1533866"/>
            <a:ext cx="1948543" cy="3640516"/>
          </a:xfrm>
          <a:prstGeom prst="rect">
            <a:avLst/>
          </a:prstGeom>
        </p:spPr>
      </p:pic>
      <p:sp>
        <p:nvSpPr>
          <p:cNvPr id="6" name="TextBox 5">
            <a:extLst>
              <a:ext uri="{FF2B5EF4-FFF2-40B4-BE49-F238E27FC236}">
                <a16:creationId xmlns:a16="http://schemas.microsoft.com/office/drawing/2014/main" id="{94E55D21-CA8A-4731-A6F0-72A5C1A5181F}"/>
              </a:ext>
            </a:extLst>
          </p:cNvPr>
          <p:cNvSpPr txBox="1"/>
          <p:nvPr/>
        </p:nvSpPr>
        <p:spPr>
          <a:xfrm>
            <a:off x="904461" y="2951168"/>
            <a:ext cx="6695515" cy="1698927"/>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To create or add new distributions, go to Action Menu. Select: </a:t>
            </a:r>
          </a:p>
          <a:p>
            <a:pPr eaLnBrk="0" fontAlgn="base" hangingPunct="0">
              <a:spcBef>
                <a:spcPct val="20000"/>
              </a:spcBef>
              <a:spcAft>
                <a:spcPct val="0"/>
              </a:spcAft>
            </a:pPr>
            <a:r>
              <a:rPr lang="en-US" kern="0">
                <a:solidFill>
                  <a:srgbClr val="000000"/>
                </a:solidFill>
                <a:latin typeface="Arial Narrow"/>
                <a:ea typeface="ＭＳ Ｐゴシック" pitchFamily="-106" charset="-128"/>
              </a:rPr>
              <a:t>- Display 10 UWBO Rows for 10 rows </a:t>
            </a:r>
          </a:p>
          <a:p>
            <a:pPr eaLnBrk="0" fontAlgn="base" hangingPunct="0">
              <a:spcBef>
                <a:spcPct val="20000"/>
              </a:spcBef>
              <a:spcAft>
                <a:spcPct val="0"/>
              </a:spcAft>
            </a:pPr>
            <a:r>
              <a:rPr lang="en-US" kern="0">
                <a:solidFill>
                  <a:srgbClr val="000000"/>
                </a:solidFill>
                <a:latin typeface="Arial Narrow"/>
                <a:ea typeface="ＭＳ Ｐゴシック" pitchFamily="-106" charset="-128"/>
              </a:rPr>
              <a:t>- Display 100 UWBO Rows for 100 rows </a:t>
            </a:r>
          </a:p>
          <a:p>
            <a:pPr eaLnBrk="0" fontAlgn="base" hangingPunct="0">
              <a:spcBef>
                <a:spcPct val="20000"/>
              </a:spcBef>
              <a:spcAft>
                <a:spcPct val="0"/>
              </a:spcAft>
            </a:pPr>
            <a:r>
              <a:rPr lang="en-US" kern="0">
                <a:solidFill>
                  <a:srgbClr val="000000"/>
                </a:solidFill>
                <a:latin typeface="Arial Narrow"/>
                <a:ea typeface="ＭＳ Ｐゴシック" pitchFamily="-106" charset="-128"/>
              </a:rPr>
              <a:t>- Display x USWA Rows for a specific number of rows</a:t>
            </a:r>
          </a:p>
          <a:p>
            <a:pPr eaLnBrk="0" fontAlgn="base" hangingPunct="0">
              <a:spcBef>
                <a:spcPct val="20000"/>
              </a:spcBef>
              <a:spcAft>
                <a:spcPct val="0"/>
              </a:spcAft>
            </a:pPr>
            <a:endParaRPr lang="en-US" kern="0">
              <a:solidFill>
                <a:srgbClr val="000000"/>
              </a:solidFill>
              <a:latin typeface="Arial Narrow"/>
              <a:ea typeface="ＭＳ Ｐゴシック" pitchFamily="-106" charset="-128"/>
            </a:endParaRPr>
          </a:p>
        </p:txBody>
      </p:sp>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337930" y="59865"/>
            <a:ext cx="1165087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a:solidFill>
                <a:srgbClr val="700000"/>
              </a:solidFill>
            </a:endParaRPr>
          </a:p>
        </p:txBody>
      </p:sp>
      <p:pic>
        <p:nvPicPr>
          <p:cNvPr id="19" name="Graphic 18" descr="Information">
            <a:extLst>
              <a:ext uri="{FF2B5EF4-FFF2-40B4-BE49-F238E27FC236}">
                <a16:creationId xmlns:a16="http://schemas.microsoft.com/office/drawing/2014/main" id="{15D8EA06-9653-4F2C-96B1-A64BE4C70C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5447" y="5074139"/>
            <a:ext cx="432320" cy="432320"/>
          </a:xfrm>
          <a:prstGeom prst="rect">
            <a:avLst/>
          </a:prstGeom>
        </p:spPr>
      </p:pic>
      <p:sp>
        <p:nvSpPr>
          <p:cNvPr id="27" name="Oval 26">
            <a:extLst>
              <a:ext uri="{FF2B5EF4-FFF2-40B4-BE49-F238E27FC236}">
                <a16:creationId xmlns:a16="http://schemas.microsoft.com/office/drawing/2014/main" id="{B2969B91-3642-4187-83F0-A12926F388BF}"/>
              </a:ext>
            </a:extLst>
          </p:cNvPr>
          <p:cNvSpPr/>
          <p:nvPr/>
        </p:nvSpPr>
        <p:spPr>
          <a:xfrm>
            <a:off x="10837543" y="168939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8" name="Oval 27">
            <a:extLst>
              <a:ext uri="{FF2B5EF4-FFF2-40B4-BE49-F238E27FC236}">
                <a16:creationId xmlns:a16="http://schemas.microsoft.com/office/drawing/2014/main" id="{3DC5634D-A371-4B24-8244-AA6CA312F183}"/>
              </a:ext>
            </a:extLst>
          </p:cNvPr>
          <p:cNvSpPr/>
          <p:nvPr/>
        </p:nvSpPr>
        <p:spPr>
          <a:xfrm>
            <a:off x="10343593" y="100797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3" name="TextBox 2">
            <a:extLst>
              <a:ext uri="{FF2B5EF4-FFF2-40B4-BE49-F238E27FC236}">
                <a16:creationId xmlns:a16="http://schemas.microsoft.com/office/drawing/2014/main" id="{092C3E01-069D-4A9A-AA01-991C2DF72D5E}"/>
              </a:ext>
            </a:extLst>
          </p:cNvPr>
          <p:cNvSpPr txBox="1"/>
          <p:nvPr/>
        </p:nvSpPr>
        <p:spPr>
          <a:xfrm>
            <a:off x="1201725" y="4458415"/>
            <a:ext cx="7676892" cy="1717393"/>
          </a:xfrm>
          <a:prstGeom prst="rect">
            <a:avLst/>
          </a:prstGeom>
        </p:spPr>
        <p:txBody>
          <a:bodyPr vert="horz" wrap="square" rtlCol="0">
            <a:spAutoFit/>
          </a:bodyPr>
          <a:lstStyle/>
          <a:p>
            <a:pPr eaLnBrk="0" fontAlgn="base" hangingPunct="0">
              <a:spcBef>
                <a:spcPct val="20000"/>
              </a:spcBef>
              <a:spcAft>
                <a:spcPct val="0"/>
              </a:spcAft>
            </a:pPr>
            <a:r>
              <a:rPr lang="en-US" sz="1600" b="1" kern="0">
                <a:solidFill>
                  <a:srgbClr val="000000"/>
                </a:solidFill>
                <a:latin typeface="Arial Narrow"/>
                <a:ea typeface="ＭＳ Ｐゴシック" pitchFamily="-106" charset="-128"/>
              </a:rPr>
              <a:t>Note: these functions will display a blank row for the range of distribution members indicated.  For example:</a:t>
            </a:r>
          </a:p>
          <a:p>
            <a:pPr eaLnBrk="0" fontAlgn="base" hangingPunct="0">
              <a:spcBef>
                <a:spcPct val="20000"/>
              </a:spcBef>
              <a:spcAft>
                <a:spcPct val="0"/>
              </a:spcAft>
            </a:pPr>
            <a:r>
              <a:rPr lang="en-US" sz="1600" b="1" kern="0">
                <a:solidFill>
                  <a:srgbClr val="000000"/>
                </a:solidFill>
                <a:latin typeface="Arial Narrow"/>
                <a:ea typeface="ＭＳ Ｐゴシック" pitchFamily="-106" charset="-128"/>
              </a:rPr>
              <a:t>a. "Display 10" function displays blank rows for Distribution 0001 through Distribution 0010</a:t>
            </a:r>
          </a:p>
          <a:p>
            <a:pPr eaLnBrk="0" fontAlgn="base" hangingPunct="0">
              <a:spcBef>
                <a:spcPct val="20000"/>
              </a:spcBef>
              <a:spcAft>
                <a:spcPct val="0"/>
              </a:spcAft>
            </a:pPr>
            <a:r>
              <a:rPr lang="en-US" sz="1600" b="1" kern="0">
                <a:solidFill>
                  <a:srgbClr val="000000"/>
                </a:solidFill>
                <a:latin typeface="Arial Narrow"/>
                <a:ea typeface="ＭＳ Ｐゴシック" pitchFamily="-106" charset="-128"/>
              </a:rPr>
              <a:t>b. "Display 100" will display blank rows for Distribution 0001 through Distribution 0100</a:t>
            </a:r>
          </a:p>
          <a:p>
            <a:pPr eaLnBrk="0" fontAlgn="base" hangingPunct="0">
              <a:spcBef>
                <a:spcPct val="20000"/>
              </a:spcBef>
              <a:spcAft>
                <a:spcPct val="0"/>
              </a:spcAft>
            </a:pPr>
            <a:r>
              <a:rPr lang="en-US" sz="1600" b="1" kern="0">
                <a:solidFill>
                  <a:srgbClr val="000000"/>
                </a:solidFill>
                <a:latin typeface="Arial Narrow"/>
                <a:ea typeface="ＭＳ Ｐゴシック" pitchFamily="-106" charset="-128"/>
              </a:rPr>
              <a:t>c. "Display #" will allow you to input the number of rows to display and the function will display Distribution 0001 through Distribution #.</a:t>
            </a:r>
            <a:endParaRPr kumimoji="0" lang="en-US" sz="1600" b="0" i="0" u="sng"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15" name="Rectangle 4">
            <a:extLst>
              <a:ext uri="{FF2B5EF4-FFF2-40B4-BE49-F238E27FC236}">
                <a16:creationId xmlns:a16="http://schemas.microsoft.com/office/drawing/2014/main" id="{0DD65FE3-666B-49DD-B0DB-85CED2D1CDAE}"/>
              </a:ext>
            </a:extLst>
          </p:cNvPr>
          <p:cNvSpPr txBox="1">
            <a:spLocks noChangeArrowheads="1"/>
          </p:cNvSpPr>
          <p:nvPr/>
        </p:nvSpPr>
        <p:spPr>
          <a:xfrm>
            <a:off x="-496957" y="119237"/>
            <a:ext cx="1252779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Create/Add New Distributions in the Budget Office Distribution Form</a:t>
            </a:r>
          </a:p>
        </p:txBody>
      </p:sp>
    </p:spTree>
    <p:extLst>
      <p:ext uri="{BB962C8B-B14F-4D97-AF65-F5344CB8AC3E}">
        <p14:creationId xmlns:p14="http://schemas.microsoft.com/office/powerpoint/2010/main" val="1876958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6FD902E-3A87-4DDE-94E5-9AA87318A927}"/>
              </a:ext>
            </a:extLst>
          </p:cNvPr>
          <p:cNvPicPr>
            <a:picLocks noChangeAspect="1"/>
          </p:cNvPicPr>
          <p:nvPr/>
        </p:nvPicPr>
        <p:blipFill>
          <a:blip r:embed="rId2"/>
          <a:stretch>
            <a:fillRect/>
          </a:stretch>
        </p:blipFill>
        <p:spPr>
          <a:xfrm>
            <a:off x="3593413" y="1439417"/>
            <a:ext cx="5729491" cy="1633435"/>
          </a:xfrm>
          <a:prstGeom prst="rect">
            <a:avLst/>
          </a:prstGeom>
          <a:ln>
            <a:solidFill>
              <a:schemeClr val="tx1"/>
            </a:solidFill>
          </a:ln>
        </p:spPr>
      </p:pic>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337930" y="59865"/>
            <a:ext cx="1165087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a:solidFill>
                <a:srgbClr val="700000"/>
              </a:solidFill>
            </a:endParaRPr>
          </a:p>
        </p:txBody>
      </p:sp>
      <p:sp>
        <p:nvSpPr>
          <p:cNvPr id="13" name="TextBox 12">
            <a:extLst>
              <a:ext uri="{FF2B5EF4-FFF2-40B4-BE49-F238E27FC236}">
                <a16:creationId xmlns:a16="http://schemas.microsoft.com/office/drawing/2014/main" id="{70524D89-391E-40DC-A97E-DA2A5A3AB111}"/>
              </a:ext>
            </a:extLst>
          </p:cNvPr>
          <p:cNvSpPr txBox="1"/>
          <p:nvPr/>
        </p:nvSpPr>
        <p:spPr>
          <a:xfrm>
            <a:off x="3653554" y="3419370"/>
            <a:ext cx="7376473"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create or add 10 new distributions: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Action</a:t>
            </a:r>
            <a:r>
              <a:rPr lang="en-US" kern="0">
                <a:solidFill>
                  <a:srgbClr val="000000"/>
                </a:solidFill>
                <a:latin typeface="Arial Narrow"/>
                <a:ea typeface="ＭＳ Ｐゴシック" pitchFamily="-106" charset="-128"/>
              </a:rPr>
              <a:t> menu</a:t>
            </a:r>
          </a:p>
          <a:p>
            <a:pPr marL="342900"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Select </a:t>
            </a:r>
            <a:r>
              <a:rPr lang="en-US" b="1" kern="0">
                <a:solidFill>
                  <a:srgbClr val="000000"/>
                </a:solidFill>
                <a:latin typeface="Arial Narrow"/>
                <a:ea typeface="ＭＳ Ｐゴシック" pitchFamily="-106" charset="-128"/>
              </a:rPr>
              <a:t>Display 10 UWBO Distribution Rows</a:t>
            </a:r>
            <a:endParaRPr kumimoji="0" lang="en-US" b="1"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Confirm Allocation and Year selected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Launch.</a:t>
            </a:r>
            <a:endParaRPr lang="en-US" kern="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Confirm UWBO Display 10 </a:t>
            </a:r>
            <a:r>
              <a:rPr kumimoji="0" lang="en-US" b="0" i="0" strike="noStrike" kern="0" cap="none" spc="0" normalizeH="0" baseline="0" noProof="0" err="1">
                <a:ln>
                  <a:noFill/>
                </a:ln>
                <a:solidFill>
                  <a:srgbClr val="000000"/>
                </a:solidFill>
                <a:effectLst/>
                <a:uLnTx/>
                <a:uFillTx/>
                <a:latin typeface="Arial Narrow"/>
                <a:ea typeface="ＭＳ Ｐゴシック" pitchFamily="-106" charset="-128"/>
              </a:rPr>
              <a:t>Dist</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Rows was successful.</a:t>
            </a:r>
          </a:p>
        </p:txBody>
      </p:sp>
      <p:sp>
        <p:nvSpPr>
          <p:cNvPr id="21" name="Oval 20">
            <a:extLst>
              <a:ext uri="{FF2B5EF4-FFF2-40B4-BE49-F238E27FC236}">
                <a16:creationId xmlns:a16="http://schemas.microsoft.com/office/drawing/2014/main" id="{BBDBEA0D-E157-4870-8654-05C5EBEAA820}"/>
              </a:ext>
            </a:extLst>
          </p:cNvPr>
          <p:cNvSpPr/>
          <p:nvPr/>
        </p:nvSpPr>
        <p:spPr>
          <a:xfrm>
            <a:off x="5972908" y="176290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pic>
        <p:nvPicPr>
          <p:cNvPr id="4" name="Picture 3">
            <a:extLst>
              <a:ext uri="{FF2B5EF4-FFF2-40B4-BE49-F238E27FC236}">
                <a16:creationId xmlns:a16="http://schemas.microsoft.com/office/drawing/2014/main" id="{0DF507B3-40F5-4B0F-B12C-265C496ECC5D}"/>
              </a:ext>
            </a:extLst>
          </p:cNvPr>
          <p:cNvPicPr>
            <a:picLocks noChangeAspect="1"/>
          </p:cNvPicPr>
          <p:nvPr/>
        </p:nvPicPr>
        <p:blipFill>
          <a:blip r:embed="rId3"/>
          <a:stretch>
            <a:fillRect/>
          </a:stretch>
        </p:blipFill>
        <p:spPr>
          <a:xfrm>
            <a:off x="1891823" y="1361714"/>
            <a:ext cx="1634018" cy="582119"/>
          </a:xfrm>
          <a:prstGeom prst="rect">
            <a:avLst/>
          </a:prstGeom>
        </p:spPr>
      </p:pic>
      <p:sp>
        <p:nvSpPr>
          <p:cNvPr id="24" name="Rectangle 23">
            <a:extLst>
              <a:ext uri="{FF2B5EF4-FFF2-40B4-BE49-F238E27FC236}">
                <a16:creationId xmlns:a16="http://schemas.microsoft.com/office/drawing/2014/main" id="{A9E96A53-7125-47E3-9D60-32C0ECF59AA6}"/>
              </a:ext>
            </a:extLst>
          </p:cNvPr>
          <p:cNvSpPr/>
          <p:nvPr/>
        </p:nvSpPr>
        <p:spPr>
          <a:xfrm>
            <a:off x="8438265" y="1563430"/>
            <a:ext cx="451885" cy="246187"/>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0CB3413A-9041-4FAD-8411-E5CA05146D47}"/>
              </a:ext>
            </a:extLst>
          </p:cNvPr>
          <p:cNvSpPr txBox="1">
            <a:spLocks noChangeArrowheads="1"/>
          </p:cNvSpPr>
          <p:nvPr/>
        </p:nvSpPr>
        <p:spPr>
          <a:xfrm>
            <a:off x="-496957" y="119237"/>
            <a:ext cx="1252779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Create/Add New Distributions in the Budget Office Distribution Form</a:t>
            </a:r>
          </a:p>
        </p:txBody>
      </p:sp>
      <p:pic>
        <p:nvPicPr>
          <p:cNvPr id="20" name="Picture 19">
            <a:extLst>
              <a:ext uri="{FF2B5EF4-FFF2-40B4-BE49-F238E27FC236}">
                <a16:creationId xmlns:a16="http://schemas.microsoft.com/office/drawing/2014/main" id="{FDF73389-02D6-4B9D-A4F6-72731D67749B}"/>
              </a:ext>
            </a:extLst>
          </p:cNvPr>
          <p:cNvPicPr>
            <a:picLocks noChangeAspect="1"/>
          </p:cNvPicPr>
          <p:nvPr/>
        </p:nvPicPr>
        <p:blipFill>
          <a:blip r:embed="rId4"/>
          <a:stretch>
            <a:fillRect/>
          </a:stretch>
        </p:blipFill>
        <p:spPr>
          <a:xfrm>
            <a:off x="1264674" y="1944983"/>
            <a:ext cx="1843722" cy="2969185"/>
          </a:xfrm>
          <a:prstGeom prst="rect">
            <a:avLst/>
          </a:prstGeom>
        </p:spPr>
      </p:pic>
      <p:sp>
        <p:nvSpPr>
          <p:cNvPr id="28" name="Oval 27">
            <a:extLst>
              <a:ext uri="{FF2B5EF4-FFF2-40B4-BE49-F238E27FC236}">
                <a16:creationId xmlns:a16="http://schemas.microsoft.com/office/drawing/2014/main" id="{3DC5634D-A371-4B24-8244-AA6CA312F183}"/>
              </a:ext>
            </a:extLst>
          </p:cNvPr>
          <p:cNvSpPr/>
          <p:nvPr/>
        </p:nvSpPr>
        <p:spPr>
          <a:xfrm>
            <a:off x="1169825" y="194383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6" name="Oval 25">
            <a:extLst>
              <a:ext uri="{FF2B5EF4-FFF2-40B4-BE49-F238E27FC236}">
                <a16:creationId xmlns:a16="http://schemas.microsoft.com/office/drawing/2014/main" id="{E7A31354-1561-47F8-94A1-79FD05FD597F}"/>
              </a:ext>
            </a:extLst>
          </p:cNvPr>
          <p:cNvSpPr/>
          <p:nvPr/>
        </p:nvSpPr>
        <p:spPr>
          <a:xfrm>
            <a:off x="8233783" y="1407305"/>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pic>
        <p:nvPicPr>
          <p:cNvPr id="30" name="Picture 29">
            <a:extLst>
              <a:ext uri="{FF2B5EF4-FFF2-40B4-BE49-F238E27FC236}">
                <a16:creationId xmlns:a16="http://schemas.microsoft.com/office/drawing/2014/main" id="{CC72CBC4-26FD-44C6-99F5-820C450A248A}"/>
              </a:ext>
            </a:extLst>
          </p:cNvPr>
          <p:cNvPicPr>
            <a:picLocks noChangeAspect="1"/>
          </p:cNvPicPr>
          <p:nvPr/>
        </p:nvPicPr>
        <p:blipFill>
          <a:blip r:embed="rId5"/>
          <a:stretch>
            <a:fillRect/>
          </a:stretch>
        </p:blipFill>
        <p:spPr>
          <a:xfrm>
            <a:off x="8492528" y="2361949"/>
            <a:ext cx="2118544" cy="1486029"/>
          </a:xfrm>
          <a:prstGeom prst="rect">
            <a:avLst/>
          </a:prstGeom>
          <a:ln>
            <a:solidFill>
              <a:schemeClr val="tx1"/>
            </a:solidFill>
          </a:ln>
        </p:spPr>
      </p:pic>
      <p:sp>
        <p:nvSpPr>
          <p:cNvPr id="31" name="Rectangle 30">
            <a:extLst>
              <a:ext uri="{FF2B5EF4-FFF2-40B4-BE49-F238E27FC236}">
                <a16:creationId xmlns:a16="http://schemas.microsoft.com/office/drawing/2014/main" id="{F1EF147F-8196-483B-A0B3-F11EE34CFB4D}"/>
              </a:ext>
            </a:extLst>
          </p:cNvPr>
          <p:cNvSpPr/>
          <p:nvPr/>
        </p:nvSpPr>
        <p:spPr>
          <a:xfrm>
            <a:off x="10084027" y="3512518"/>
            <a:ext cx="334098" cy="275104"/>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B5B0177-C5BF-4757-84C0-C0D7FB16A6A5}"/>
              </a:ext>
            </a:extLst>
          </p:cNvPr>
          <p:cNvSpPr/>
          <p:nvPr/>
        </p:nvSpPr>
        <p:spPr>
          <a:xfrm>
            <a:off x="9831822" y="3541435"/>
            <a:ext cx="246184" cy="222769"/>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5</a:t>
            </a:r>
          </a:p>
        </p:txBody>
      </p:sp>
    </p:spTree>
    <p:extLst>
      <p:ext uri="{BB962C8B-B14F-4D97-AF65-F5344CB8AC3E}">
        <p14:creationId xmlns:p14="http://schemas.microsoft.com/office/powerpoint/2010/main" val="2697398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246D6EB-476E-4E39-A805-E1758B461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01" y="811980"/>
            <a:ext cx="8368103" cy="26071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2EE376D-22D5-4196-80C1-41D4742C328B}"/>
              </a:ext>
            </a:extLst>
          </p:cNvPr>
          <p:cNvSpPr txBox="1"/>
          <p:nvPr/>
        </p:nvSpPr>
        <p:spPr>
          <a:xfrm>
            <a:off x="272934" y="4289386"/>
            <a:ext cx="11276336"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a:t>
            </a:r>
            <a:r>
              <a:rPr lang="en-US" kern="0">
                <a:solidFill>
                  <a:srgbClr val="000000"/>
                </a:solidFill>
                <a:latin typeface="Arial Narrow"/>
                <a:ea typeface="ＭＳ Ｐゴシック" pitchFamily="-106" charset="-128"/>
              </a:rPr>
              <a:t>adjust or create distributions in Smart View:</a:t>
            </a: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G</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o to Action Menu.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Select 'Open in Smart View’.</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Open downloaded .</a:t>
            </a:r>
            <a:r>
              <a:rPr lang="en-US" kern="0" err="1">
                <a:solidFill>
                  <a:srgbClr val="000000"/>
                </a:solidFill>
                <a:latin typeface="Arial Narrow"/>
                <a:ea typeface="ＭＳ Ｐゴシック" pitchFamily="-106" charset="-128"/>
              </a:rPr>
              <a:t>svlnk</a:t>
            </a:r>
            <a:r>
              <a:rPr lang="en-US" kern="0">
                <a:solidFill>
                  <a:srgbClr val="000000"/>
                </a:solidFill>
                <a:latin typeface="Arial Narrow"/>
                <a:ea typeface="ＭＳ Ｐゴシック" pitchFamily="-106" charset="-128"/>
              </a:rPr>
              <a:t> file </a:t>
            </a: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After clicking on link, navigate to Excel on your desktop</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You may get a pop up asking you to sign in. If you do, please select Company Sign In and Log on through Smart View.</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22" name="Rectangle 21">
            <a:extLst>
              <a:ext uri="{FF2B5EF4-FFF2-40B4-BE49-F238E27FC236}">
                <a16:creationId xmlns:a16="http://schemas.microsoft.com/office/drawing/2014/main" id="{D910E38C-4F6B-4F04-B405-1F9778317549}"/>
              </a:ext>
            </a:extLst>
          </p:cNvPr>
          <p:cNvSpPr/>
          <p:nvPr/>
        </p:nvSpPr>
        <p:spPr>
          <a:xfrm>
            <a:off x="8008518" y="1012178"/>
            <a:ext cx="385460" cy="187119"/>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7445967" y="819231"/>
            <a:ext cx="257862"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Entering Budget Office Distribution in Smart View</a:t>
            </a:r>
          </a:p>
        </p:txBody>
      </p:sp>
      <p:sp>
        <p:nvSpPr>
          <p:cNvPr id="18" name="Oval 17">
            <a:extLst>
              <a:ext uri="{FF2B5EF4-FFF2-40B4-BE49-F238E27FC236}">
                <a16:creationId xmlns:a16="http://schemas.microsoft.com/office/drawing/2014/main" id="{15B853A5-31A1-4349-9C9E-B26AEA0B8582}"/>
              </a:ext>
            </a:extLst>
          </p:cNvPr>
          <p:cNvSpPr/>
          <p:nvPr/>
        </p:nvSpPr>
        <p:spPr>
          <a:xfrm>
            <a:off x="6560501" y="2969597"/>
            <a:ext cx="257862"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pic>
        <p:nvPicPr>
          <p:cNvPr id="24" name="Picture 23">
            <a:extLst>
              <a:ext uri="{FF2B5EF4-FFF2-40B4-BE49-F238E27FC236}">
                <a16:creationId xmlns:a16="http://schemas.microsoft.com/office/drawing/2014/main" id="{B45BB1B8-D960-4C95-BBD1-22AA6ABBBE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270" y="2449648"/>
            <a:ext cx="3034391" cy="173693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56BF5C07-6523-4130-83D1-C4E1F43AD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047" y="3215783"/>
            <a:ext cx="2927901" cy="89907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62BF7DBF-4C8B-4F68-96B3-B5278E1408D2}"/>
              </a:ext>
            </a:extLst>
          </p:cNvPr>
          <p:cNvSpPr/>
          <p:nvPr/>
        </p:nvSpPr>
        <p:spPr>
          <a:xfrm>
            <a:off x="1680052" y="3724169"/>
            <a:ext cx="257862"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13" name="Oval 12">
            <a:extLst>
              <a:ext uri="{FF2B5EF4-FFF2-40B4-BE49-F238E27FC236}">
                <a16:creationId xmlns:a16="http://schemas.microsoft.com/office/drawing/2014/main" id="{C1A50DD3-B2B3-4C5D-84F8-1097DE02D93F}"/>
              </a:ext>
            </a:extLst>
          </p:cNvPr>
          <p:cNvSpPr/>
          <p:nvPr/>
        </p:nvSpPr>
        <p:spPr>
          <a:xfrm>
            <a:off x="4974717" y="3423345"/>
            <a:ext cx="257862"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pic>
        <p:nvPicPr>
          <p:cNvPr id="39" name="Picture 38">
            <a:extLst>
              <a:ext uri="{FF2B5EF4-FFF2-40B4-BE49-F238E27FC236}">
                <a16:creationId xmlns:a16="http://schemas.microsoft.com/office/drawing/2014/main" id="{E0AF9484-8CE4-4795-AE79-360564607DA7}"/>
              </a:ext>
            </a:extLst>
          </p:cNvPr>
          <p:cNvPicPr>
            <a:picLocks noChangeAspect="1"/>
          </p:cNvPicPr>
          <p:nvPr/>
        </p:nvPicPr>
        <p:blipFill rotWithShape="1">
          <a:blip r:embed="rId5"/>
          <a:srcRect r="3204"/>
          <a:stretch/>
        </p:blipFill>
        <p:spPr>
          <a:xfrm>
            <a:off x="6683334" y="3471813"/>
            <a:ext cx="5347508" cy="1713295"/>
          </a:xfrm>
          <a:prstGeom prst="rect">
            <a:avLst/>
          </a:prstGeom>
          <a:ln>
            <a:solidFill>
              <a:schemeClr val="tx2"/>
            </a:solidFill>
          </a:ln>
        </p:spPr>
      </p:pic>
      <p:sp>
        <p:nvSpPr>
          <p:cNvPr id="29" name="Oval 28">
            <a:extLst>
              <a:ext uri="{FF2B5EF4-FFF2-40B4-BE49-F238E27FC236}">
                <a16:creationId xmlns:a16="http://schemas.microsoft.com/office/drawing/2014/main" id="{D67DFF75-65AD-4602-B0BD-1E7C74A8D355}"/>
              </a:ext>
            </a:extLst>
          </p:cNvPr>
          <p:cNvSpPr/>
          <p:nvPr/>
        </p:nvSpPr>
        <p:spPr>
          <a:xfrm>
            <a:off x="9357088" y="4289386"/>
            <a:ext cx="257862"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5</a:t>
            </a:r>
          </a:p>
        </p:txBody>
      </p:sp>
      <p:sp>
        <p:nvSpPr>
          <p:cNvPr id="40" name="TextBox 39">
            <a:extLst>
              <a:ext uri="{FF2B5EF4-FFF2-40B4-BE49-F238E27FC236}">
                <a16:creationId xmlns:a16="http://schemas.microsoft.com/office/drawing/2014/main" id="{AF80AE9B-9694-46D0-B99D-6C327B56244B}"/>
              </a:ext>
            </a:extLst>
          </p:cNvPr>
          <p:cNvSpPr txBox="1"/>
          <p:nvPr/>
        </p:nvSpPr>
        <p:spPr>
          <a:xfrm>
            <a:off x="9537087" y="2044299"/>
            <a:ext cx="2542440" cy="954107"/>
          </a:xfrm>
          <a:prstGeom prst="rect">
            <a:avLst/>
          </a:prstGeom>
          <a:solidFill>
            <a:schemeClr val="bg1"/>
          </a:solidFill>
          <a:ln>
            <a:solidFill>
              <a:srgbClr val="FF0000"/>
            </a:solidFill>
          </a:ln>
        </p:spPr>
        <p:txBody>
          <a:bodyPr wrap="square" lIns="91440" tIns="45720" rIns="91440" bIns="45720" anchor="t">
            <a:spAutoFit/>
          </a:bodyPr>
          <a:lstStyle/>
          <a:p>
            <a:r>
              <a:rPr lang="en-US" sz="1400"/>
              <a:t>Note:   Before opening in Smart View it is advised that you save any spreadsheets that you have open.</a:t>
            </a:r>
          </a:p>
        </p:txBody>
      </p:sp>
      <p:pic>
        <p:nvPicPr>
          <p:cNvPr id="41" name="Graphic 40" descr="Information">
            <a:extLst>
              <a:ext uri="{FF2B5EF4-FFF2-40B4-BE49-F238E27FC236}">
                <a16:creationId xmlns:a16="http://schemas.microsoft.com/office/drawing/2014/main" id="{C5125897-6576-4A72-BE9E-17F330BAAC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06142" y="1983200"/>
            <a:ext cx="503946" cy="409160"/>
          </a:xfrm>
          <a:prstGeom prst="rect">
            <a:avLst/>
          </a:prstGeom>
        </p:spPr>
      </p:pic>
    </p:spTree>
    <p:extLst>
      <p:ext uri="{BB962C8B-B14F-4D97-AF65-F5344CB8AC3E}">
        <p14:creationId xmlns:p14="http://schemas.microsoft.com/office/powerpoint/2010/main" val="3610899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A77C220-926C-4633-BA94-2E07AC2899A2}"/>
              </a:ext>
            </a:extLst>
          </p:cNvPr>
          <p:cNvPicPr>
            <a:picLocks noChangeAspect="1"/>
          </p:cNvPicPr>
          <p:nvPr/>
        </p:nvPicPr>
        <p:blipFill>
          <a:blip r:embed="rId2"/>
          <a:stretch>
            <a:fillRect/>
          </a:stretch>
        </p:blipFill>
        <p:spPr>
          <a:xfrm>
            <a:off x="193089" y="726116"/>
            <a:ext cx="10322512" cy="3563269"/>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272934" y="4289386"/>
            <a:ext cx="11276336" cy="2031325"/>
          </a:xfrm>
          <a:prstGeom prst="rect">
            <a:avLst/>
          </a:prstGeom>
        </p:spPr>
        <p:txBody>
          <a:bodyPr vert="horz" wrap="square" rtlCol="0">
            <a:spAutoFit/>
          </a:bodyPr>
          <a:lstStyle/>
          <a:p>
            <a:pPr eaLnBrk="0" fontAlgn="base" hangingPunct="0">
              <a:spcBef>
                <a:spcPct val="20000"/>
              </a:spcBef>
              <a:spcAft>
                <a:spcPct val="0"/>
              </a:spcAf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View </a:t>
            </a:r>
            <a:r>
              <a:rPr lang="en-US" kern="0">
                <a:solidFill>
                  <a:srgbClr val="000000"/>
                </a:solidFill>
                <a:latin typeface="Arial Narrow"/>
                <a:ea typeface="ＭＳ Ｐゴシック" pitchFamily="-106" charset="-128"/>
              </a:rPr>
              <a:t>the report in Smart View, and slice and dice as needed</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 </a:t>
            </a:r>
            <a:r>
              <a:rPr lang="en-US" kern="0">
                <a:solidFill>
                  <a:srgbClr val="000000"/>
                </a:solidFill>
                <a:latin typeface="Arial Narrow"/>
                <a:ea typeface="ＭＳ Ｐゴシック" pitchFamily="-106" charset="-128"/>
              </a:rPr>
              <a:t>To add or create distributions in Smart View:</a:t>
            </a: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R</a:t>
            </a:r>
            <a:r>
              <a:rPr kumimoji="0" lang="en-US" i="0" strike="noStrike" kern="0" cap="none" spc="0" normalizeH="0" baseline="0" noProof="0" err="1">
                <a:ln>
                  <a:noFill/>
                </a:ln>
                <a:solidFill>
                  <a:srgbClr val="000000"/>
                </a:solidFill>
                <a:effectLst/>
                <a:uLnTx/>
                <a:uFillTx/>
                <a:latin typeface="Arial Narrow"/>
                <a:ea typeface="ＭＳ Ｐゴシック" pitchFamily="-106" charset="-128"/>
              </a:rPr>
              <a:t>ight</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 click on any cell.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Scroll down and click 'Smart View’</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Select “Display 10 UWBO Distribution Rows” for 10 rows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A pop-up will prompt you to confirm allocation number and fiscal year. Click Display.</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Confirm Business Rule was completed successfully, click ok.</a:t>
            </a:r>
          </a:p>
        </p:txBody>
      </p:sp>
      <p:sp>
        <p:nvSpPr>
          <p:cNvPr id="14" name="Oval 13">
            <a:extLst>
              <a:ext uri="{FF2B5EF4-FFF2-40B4-BE49-F238E27FC236}">
                <a16:creationId xmlns:a16="http://schemas.microsoft.com/office/drawing/2014/main" id="{F63FF0C3-9961-44CD-8CBF-154E96720EFF}"/>
              </a:ext>
            </a:extLst>
          </p:cNvPr>
          <p:cNvSpPr/>
          <p:nvPr/>
        </p:nvSpPr>
        <p:spPr>
          <a:xfrm>
            <a:off x="4845786" y="1705452"/>
            <a:ext cx="257862"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Entering Budget Office Distribution in Smart View</a:t>
            </a:r>
          </a:p>
        </p:txBody>
      </p:sp>
      <p:sp>
        <p:nvSpPr>
          <p:cNvPr id="18" name="Oval 17">
            <a:extLst>
              <a:ext uri="{FF2B5EF4-FFF2-40B4-BE49-F238E27FC236}">
                <a16:creationId xmlns:a16="http://schemas.microsoft.com/office/drawing/2014/main" id="{15B853A5-31A1-4349-9C9E-B26AEA0B8582}"/>
              </a:ext>
            </a:extLst>
          </p:cNvPr>
          <p:cNvSpPr/>
          <p:nvPr/>
        </p:nvSpPr>
        <p:spPr>
          <a:xfrm>
            <a:off x="5354345" y="4043200"/>
            <a:ext cx="257862"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26" name="Oval 25">
            <a:extLst>
              <a:ext uri="{FF2B5EF4-FFF2-40B4-BE49-F238E27FC236}">
                <a16:creationId xmlns:a16="http://schemas.microsoft.com/office/drawing/2014/main" id="{62BF7DBF-4C8B-4F68-96B3-B5278E1408D2}"/>
              </a:ext>
            </a:extLst>
          </p:cNvPr>
          <p:cNvSpPr/>
          <p:nvPr/>
        </p:nvSpPr>
        <p:spPr>
          <a:xfrm>
            <a:off x="7049855" y="3587683"/>
            <a:ext cx="257862"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pic>
        <p:nvPicPr>
          <p:cNvPr id="20" name="Picture 19">
            <a:extLst>
              <a:ext uri="{FF2B5EF4-FFF2-40B4-BE49-F238E27FC236}">
                <a16:creationId xmlns:a16="http://schemas.microsoft.com/office/drawing/2014/main" id="{1E67C3B9-C112-43E7-AAF6-FC7EAE78F640}"/>
              </a:ext>
            </a:extLst>
          </p:cNvPr>
          <p:cNvPicPr>
            <a:picLocks noChangeAspect="1"/>
          </p:cNvPicPr>
          <p:nvPr/>
        </p:nvPicPr>
        <p:blipFill>
          <a:blip r:embed="rId3"/>
          <a:stretch>
            <a:fillRect/>
          </a:stretch>
        </p:blipFill>
        <p:spPr>
          <a:xfrm>
            <a:off x="9425744" y="775812"/>
            <a:ext cx="1904961" cy="2408158"/>
          </a:xfrm>
          <a:prstGeom prst="rect">
            <a:avLst/>
          </a:prstGeom>
        </p:spPr>
      </p:pic>
      <p:pic>
        <p:nvPicPr>
          <p:cNvPr id="21" name="Picture 20">
            <a:extLst>
              <a:ext uri="{FF2B5EF4-FFF2-40B4-BE49-F238E27FC236}">
                <a16:creationId xmlns:a16="http://schemas.microsoft.com/office/drawing/2014/main" id="{628F0A7A-792A-49C0-9F9A-5F8F3C0406E0}"/>
              </a:ext>
            </a:extLst>
          </p:cNvPr>
          <p:cNvPicPr>
            <a:picLocks noChangeAspect="1"/>
          </p:cNvPicPr>
          <p:nvPr/>
        </p:nvPicPr>
        <p:blipFill>
          <a:blip r:embed="rId4"/>
          <a:stretch>
            <a:fillRect/>
          </a:stretch>
        </p:blipFill>
        <p:spPr>
          <a:xfrm>
            <a:off x="9595267" y="3348043"/>
            <a:ext cx="1973618" cy="1169551"/>
          </a:xfrm>
          <a:prstGeom prst="rect">
            <a:avLst/>
          </a:prstGeom>
        </p:spPr>
      </p:pic>
      <p:sp>
        <p:nvSpPr>
          <p:cNvPr id="25" name="Rectangle 24">
            <a:extLst>
              <a:ext uri="{FF2B5EF4-FFF2-40B4-BE49-F238E27FC236}">
                <a16:creationId xmlns:a16="http://schemas.microsoft.com/office/drawing/2014/main" id="{A7C106AD-4CB0-4B76-95CE-9859867E3618}"/>
              </a:ext>
            </a:extLst>
          </p:cNvPr>
          <p:cNvSpPr/>
          <p:nvPr/>
        </p:nvSpPr>
        <p:spPr>
          <a:xfrm>
            <a:off x="10389346" y="2963883"/>
            <a:ext cx="385460" cy="187119"/>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89CCC30-D151-4E8E-BF7F-FF76BE1313C3}"/>
              </a:ext>
            </a:extLst>
          </p:cNvPr>
          <p:cNvSpPr/>
          <p:nvPr/>
        </p:nvSpPr>
        <p:spPr>
          <a:xfrm>
            <a:off x="10849731" y="4211933"/>
            <a:ext cx="589599" cy="201797"/>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10113801" y="2947116"/>
            <a:ext cx="257862"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
        <p:nvSpPr>
          <p:cNvPr id="29" name="Oval 28">
            <a:extLst>
              <a:ext uri="{FF2B5EF4-FFF2-40B4-BE49-F238E27FC236}">
                <a16:creationId xmlns:a16="http://schemas.microsoft.com/office/drawing/2014/main" id="{D67DFF75-65AD-4602-B0BD-1E7C74A8D355}"/>
              </a:ext>
            </a:extLst>
          </p:cNvPr>
          <p:cNvSpPr/>
          <p:nvPr/>
        </p:nvSpPr>
        <p:spPr>
          <a:xfrm>
            <a:off x="10553735" y="4188681"/>
            <a:ext cx="257862"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5</a:t>
            </a:r>
          </a:p>
        </p:txBody>
      </p:sp>
    </p:spTree>
    <p:extLst>
      <p:ext uri="{BB962C8B-B14F-4D97-AF65-F5344CB8AC3E}">
        <p14:creationId xmlns:p14="http://schemas.microsoft.com/office/powerpoint/2010/main" val="386350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E3D35-E0FE-4958-B232-17FCC1D54CE9}"/>
              </a:ext>
            </a:extLst>
          </p:cNvPr>
          <p:cNvSpPr/>
          <p:nvPr/>
        </p:nvSpPr>
        <p:spPr>
          <a:xfrm>
            <a:off x="0" y="-8877"/>
            <a:ext cx="12192000" cy="826729"/>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3F1B0-2399-4D6C-AF0F-F1AA34B2BD12}"/>
              </a:ext>
            </a:extLst>
          </p:cNvPr>
          <p:cNvSpPr txBox="1">
            <a:spLocks/>
          </p:cNvSpPr>
          <p:nvPr/>
        </p:nvSpPr>
        <p:spPr>
          <a:xfrm>
            <a:off x="180513" y="64729"/>
            <a:ext cx="12011487"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chemeClr val="bg1">
                    <a:lumMod val="95000"/>
                  </a:schemeClr>
                </a:solidFill>
              </a:rPr>
              <a:t>Future State</a:t>
            </a:r>
            <a:r>
              <a:rPr lang="en-US" sz="4400">
                <a:solidFill>
                  <a:srgbClr val="700000"/>
                </a:solidFill>
              </a:rPr>
              <a:t> </a:t>
            </a:r>
          </a:p>
          <a:p>
            <a:endParaRPr lang="en-US" sz="900">
              <a:solidFill>
                <a:srgbClr val="700000"/>
              </a:solidFill>
            </a:endParaRPr>
          </a:p>
          <a:p>
            <a:r>
              <a:rPr lang="en-US" sz="3200">
                <a:solidFill>
                  <a:srgbClr val="492F24"/>
                </a:solidFill>
              </a:rPr>
              <a:t>1. UWSA</a:t>
            </a:r>
            <a:r>
              <a:rPr lang="en-US" sz="3200" b="0">
                <a:solidFill>
                  <a:srgbClr val="492F24"/>
                </a:solidFill>
              </a:rPr>
              <a:t> Allocations</a:t>
            </a:r>
          </a:p>
        </p:txBody>
      </p:sp>
      <p:pic>
        <p:nvPicPr>
          <p:cNvPr id="12" name="Picture 11">
            <a:extLst>
              <a:ext uri="{FF2B5EF4-FFF2-40B4-BE49-F238E27FC236}">
                <a16:creationId xmlns:a16="http://schemas.microsoft.com/office/drawing/2014/main" id="{4048035A-3D8B-496F-B196-C4B2A1A158AE}"/>
              </a:ext>
            </a:extLst>
          </p:cNvPr>
          <p:cNvPicPr>
            <a:picLocks noChangeAspect="1"/>
          </p:cNvPicPr>
          <p:nvPr/>
        </p:nvPicPr>
        <p:blipFill>
          <a:blip r:embed="rId3"/>
          <a:stretch>
            <a:fillRect/>
          </a:stretch>
        </p:blipFill>
        <p:spPr>
          <a:xfrm>
            <a:off x="0" y="1706071"/>
            <a:ext cx="12192000" cy="5151929"/>
          </a:xfrm>
          <a:prstGeom prst="rect">
            <a:avLst/>
          </a:prstGeom>
        </p:spPr>
      </p:pic>
    </p:spTree>
    <p:custDataLst>
      <p:tags r:id="rId1"/>
    </p:custDataLst>
    <p:extLst>
      <p:ext uri="{BB962C8B-B14F-4D97-AF65-F5344CB8AC3E}">
        <p14:creationId xmlns:p14="http://schemas.microsoft.com/office/powerpoint/2010/main" val="29027490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30BABC-63CC-4695-A059-9033ADFA1E93}"/>
              </a:ext>
            </a:extLst>
          </p:cNvPr>
          <p:cNvPicPr>
            <a:picLocks noChangeAspect="1"/>
          </p:cNvPicPr>
          <p:nvPr/>
        </p:nvPicPr>
        <p:blipFill>
          <a:blip r:embed="rId2"/>
          <a:stretch>
            <a:fillRect/>
          </a:stretch>
        </p:blipFill>
        <p:spPr>
          <a:xfrm>
            <a:off x="450180" y="1473368"/>
            <a:ext cx="9331484" cy="253864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419458" y="4550870"/>
            <a:ext cx="11276336" cy="1698927"/>
          </a:xfrm>
          <a:prstGeom prst="rect">
            <a:avLst/>
          </a:prstGeom>
        </p:spPr>
        <p:txBody>
          <a:bodyPr vert="horz" wrap="square" rtlCol="0">
            <a:spAutoFit/>
          </a:bodyPr>
          <a:lstStyle/>
          <a:p>
            <a:pPr eaLnBrk="0" fontAlgn="base" hangingPunct="0">
              <a:spcBef>
                <a:spcPct val="20000"/>
              </a:spcBef>
              <a:spcAft>
                <a:spcPct val="0"/>
              </a:spcAft>
            </a:pPr>
            <a:r>
              <a:rPr lang="en-US" kern="0">
                <a:solidFill>
                  <a:srgbClr val="000000"/>
                </a:solidFill>
                <a:latin typeface="Arial Narrow"/>
                <a:ea typeface="ＭＳ Ｐゴシック" pitchFamily="-106" charset="-128"/>
              </a:rPr>
              <a:t>After adding rows, to adjust or create distributions in Smart View:</a:t>
            </a: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Confirm that new rows are added to make up a total of 10/100/X # of rows as selected.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Fund, Program, Project and To From Indicator using the drop down. Enter allocations on the allocations column.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'Smart View' tab above, then click submit data to save.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Confirm that data is saved when all cells are light yellow and extra distribution rows without data are removed.</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593818"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 Entering Budget Office Distribution in Smart View</a:t>
            </a:r>
          </a:p>
        </p:txBody>
      </p:sp>
      <p:sp>
        <p:nvSpPr>
          <p:cNvPr id="18" name="Oval 17">
            <a:extLst>
              <a:ext uri="{FF2B5EF4-FFF2-40B4-BE49-F238E27FC236}">
                <a16:creationId xmlns:a16="http://schemas.microsoft.com/office/drawing/2014/main" id="{15B853A5-31A1-4349-9C9E-B26AEA0B8582}"/>
              </a:ext>
            </a:extLst>
          </p:cNvPr>
          <p:cNvSpPr/>
          <p:nvPr/>
        </p:nvSpPr>
        <p:spPr>
          <a:xfrm>
            <a:off x="2757218" y="2765394"/>
            <a:ext cx="295918" cy="2541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25" name="Rectangle 24">
            <a:extLst>
              <a:ext uri="{FF2B5EF4-FFF2-40B4-BE49-F238E27FC236}">
                <a16:creationId xmlns:a16="http://schemas.microsoft.com/office/drawing/2014/main" id="{A7C106AD-4CB0-4B76-95CE-9859867E3618}"/>
              </a:ext>
            </a:extLst>
          </p:cNvPr>
          <p:cNvSpPr/>
          <p:nvPr/>
        </p:nvSpPr>
        <p:spPr>
          <a:xfrm>
            <a:off x="421033" y="2568614"/>
            <a:ext cx="9153466" cy="1081766"/>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150532" y="2465824"/>
            <a:ext cx="299648" cy="276864"/>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22" name="Picture 21">
            <a:extLst>
              <a:ext uri="{FF2B5EF4-FFF2-40B4-BE49-F238E27FC236}">
                <a16:creationId xmlns:a16="http://schemas.microsoft.com/office/drawing/2014/main" id="{98E7B8F0-A50A-4792-92F3-D5681300D70C}"/>
              </a:ext>
            </a:extLst>
          </p:cNvPr>
          <p:cNvPicPr>
            <a:picLocks noChangeAspect="1"/>
          </p:cNvPicPr>
          <p:nvPr/>
        </p:nvPicPr>
        <p:blipFill rotWithShape="1">
          <a:blip r:embed="rId3"/>
          <a:srcRect b="73612"/>
          <a:stretch/>
        </p:blipFill>
        <p:spPr>
          <a:xfrm>
            <a:off x="231385" y="752347"/>
            <a:ext cx="9350282" cy="621932"/>
          </a:xfrm>
          <a:prstGeom prst="rect">
            <a:avLst/>
          </a:prstGeom>
        </p:spPr>
      </p:pic>
      <p:sp>
        <p:nvSpPr>
          <p:cNvPr id="26" name="Oval 25">
            <a:extLst>
              <a:ext uri="{FF2B5EF4-FFF2-40B4-BE49-F238E27FC236}">
                <a16:creationId xmlns:a16="http://schemas.microsoft.com/office/drawing/2014/main" id="{62BF7DBF-4C8B-4F68-96B3-B5278E1408D2}"/>
              </a:ext>
            </a:extLst>
          </p:cNvPr>
          <p:cNvSpPr/>
          <p:nvPr/>
        </p:nvSpPr>
        <p:spPr>
          <a:xfrm>
            <a:off x="2757218" y="738443"/>
            <a:ext cx="301172" cy="290795"/>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pic>
        <p:nvPicPr>
          <p:cNvPr id="23" name="Picture 22">
            <a:extLst>
              <a:ext uri="{FF2B5EF4-FFF2-40B4-BE49-F238E27FC236}">
                <a16:creationId xmlns:a16="http://schemas.microsoft.com/office/drawing/2014/main" id="{905E31B4-CA92-4BDB-9919-CB5F001E7581}"/>
              </a:ext>
            </a:extLst>
          </p:cNvPr>
          <p:cNvPicPr>
            <a:picLocks noChangeAspect="1"/>
          </p:cNvPicPr>
          <p:nvPr/>
        </p:nvPicPr>
        <p:blipFill rotWithShape="1">
          <a:blip r:embed="rId4"/>
          <a:srcRect t="36186" b="13574"/>
          <a:stretch/>
        </p:blipFill>
        <p:spPr>
          <a:xfrm>
            <a:off x="4906526" y="3492009"/>
            <a:ext cx="7206592" cy="1094309"/>
          </a:xfrm>
          <a:prstGeom prst="rect">
            <a:avLst/>
          </a:prstGeom>
        </p:spPr>
      </p:pic>
      <p:sp>
        <p:nvSpPr>
          <p:cNvPr id="13" name="Oval 12">
            <a:extLst>
              <a:ext uri="{FF2B5EF4-FFF2-40B4-BE49-F238E27FC236}">
                <a16:creationId xmlns:a16="http://schemas.microsoft.com/office/drawing/2014/main" id="{C1A50DD3-B2B3-4C5D-84F8-1097DE02D93F}"/>
              </a:ext>
            </a:extLst>
          </p:cNvPr>
          <p:cNvSpPr/>
          <p:nvPr/>
        </p:nvSpPr>
        <p:spPr>
          <a:xfrm>
            <a:off x="5764577" y="4150267"/>
            <a:ext cx="293049" cy="27149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321156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Campus Allocations</a:t>
            </a:r>
            <a:r>
              <a:rPr lang="en-US" sz="4000">
                <a:solidFill>
                  <a:srgbClr val="700000"/>
                </a:solidFill>
              </a:rPr>
              <a:t> </a:t>
            </a:r>
          </a:p>
          <a:p>
            <a:r>
              <a:rPr lang="en-US" sz="4000">
                <a:solidFill>
                  <a:schemeClr val="tx1">
                    <a:lumMod val="65000"/>
                    <a:lumOff val="35000"/>
                  </a:schemeClr>
                </a:solidFill>
              </a:rPr>
              <a:t>Allocation Reports</a:t>
            </a:r>
          </a:p>
          <a:p>
            <a:endParaRPr lang="en-US" sz="4000">
              <a:solidFill>
                <a:srgbClr val="700000"/>
              </a:solidFill>
            </a:endParaRPr>
          </a:p>
          <a:p>
            <a:r>
              <a:rPr lang="en-US" sz="4000">
                <a:solidFill>
                  <a:srgbClr val="700000"/>
                </a:solidFill>
              </a:rPr>
              <a:t> </a:t>
            </a:r>
          </a:p>
        </p:txBody>
      </p:sp>
    </p:spTree>
    <p:custDataLst>
      <p:tags r:id="rId1"/>
    </p:custDataLst>
    <p:extLst>
      <p:ext uri="{BB962C8B-B14F-4D97-AF65-F5344CB8AC3E}">
        <p14:creationId xmlns:p14="http://schemas.microsoft.com/office/powerpoint/2010/main" val="1511577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Campus Allocation vs Budget Reports</a:t>
            </a:r>
          </a:p>
        </p:txBody>
      </p:sp>
      <p:sp>
        <p:nvSpPr>
          <p:cNvPr id="14" name="TextBox 13">
            <a:extLst>
              <a:ext uri="{FF2B5EF4-FFF2-40B4-BE49-F238E27FC236}">
                <a16:creationId xmlns:a16="http://schemas.microsoft.com/office/drawing/2014/main" id="{F8B13ECC-0D5A-4638-942F-CA15D3DCABAB}"/>
              </a:ext>
            </a:extLst>
          </p:cNvPr>
          <p:cNvSpPr txBox="1"/>
          <p:nvPr/>
        </p:nvSpPr>
        <p:spPr>
          <a:xfrm>
            <a:off x="3247053" y="871492"/>
            <a:ext cx="8783788" cy="923330"/>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sz="1800" b="0" i="0" u="none" strike="noStrike">
                <a:solidFill>
                  <a:srgbClr val="000000"/>
                </a:solidFill>
                <a:effectLst/>
                <a:latin typeface="Arial" panose="020B0604020202020204" pitchFamily="34" charset="0"/>
              </a:rPr>
              <a:t>Once you have created your Allocations and associate distributions, navigate to the Campus Alloc</a:t>
            </a:r>
            <a:r>
              <a:rPr lang="en-US">
                <a:solidFill>
                  <a:srgbClr val="000000"/>
                </a:solidFill>
                <a:latin typeface="Arial" panose="020B0604020202020204" pitchFamily="34" charset="0"/>
              </a:rPr>
              <a:t>ation vs Budget </a:t>
            </a:r>
            <a:r>
              <a:rPr lang="en-US" sz="1800" b="0" i="0" u="none" strike="noStrike">
                <a:solidFill>
                  <a:srgbClr val="000000"/>
                </a:solidFill>
                <a:effectLst/>
                <a:latin typeface="Arial" panose="020B0604020202020204" pitchFamily="34" charset="0"/>
              </a:rPr>
              <a:t>Reports  on the vertical tab to ensure the data has been updated per the allocations and associated distributions you made.</a:t>
            </a:r>
          </a:p>
        </p:txBody>
      </p:sp>
      <p:sp>
        <p:nvSpPr>
          <p:cNvPr id="13" name="TextBox 12">
            <a:extLst>
              <a:ext uri="{FF2B5EF4-FFF2-40B4-BE49-F238E27FC236}">
                <a16:creationId xmlns:a16="http://schemas.microsoft.com/office/drawing/2014/main" id="{C704C482-966D-45F4-8D42-0A0FE3ACDCD0}"/>
              </a:ext>
            </a:extLst>
          </p:cNvPr>
          <p:cNvSpPr txBox="1"/>
          <p:nvPr/>
        </p:nvSpPr>
        <p:spPr>
          <a:xfrm>
            <a:off x="161158" y="2143851"/>
            <a:ext cx="3267488" cy="3687163"/>
          </a:xfrm>
          <a:prstGeom prst="rect">
            <a:avLst/>
          </a:prstGeom>
          <a:noFill/>
        </p:spPr>
        <p:txBody>
          <a:bodyPr wrap="square">
            <a:spAutoFit/>
          </a:bodyPr>
          <a:lstStyle/>
          <a:p>
            <a:pPr marR="0" defTabSz="914400" rtl="0" eaLnBrk="0" fontAlgn="base" latinLnBrk="0" hangingPunct="0">
              <a:lnSpc>
                <a:spcPct val="100000"/>
              </a:lnSpc>
              <a:spcBef>
                <a:spcPct val="20000"/>
              </a:spcBef>
              <a:spcAft>
                <a:spcPct val="0"/>
              </a:spcAft>
              <a:buClrTx/>
              <a:buSzTx/>
              <a:tabLst/>
            </a:pPr>
            <a:r>
              <a:rPr lang="en-US" sz="1600" b="0" i="0" u="none" strike="noStrike">
                <a:solidFill>
                  <a:srgbClr val="000000"/>
                </a:solidFill>
                <a:effectLst/>
                <a:latin typeface="Arial" panose="020B0604020202020204" pitchFamily="34" charset="0"/>
              </a:rPr>
              <a:t>Before reviewing reports, User </a:t>
            </a:r>
            <a:r>
              <a:rPr lang="en-US" sz="1600">
                <a:solidFill>
                  <a:srgbClr val="000000"/>
                </a:solidFill>
                <a:latin typeface="Arial" panose="020B0604020202020204" pitchFamily="34" charset="0"/>
              </a:rPr>
              <a:t>Variables for the specific departments and institutions need to be set. Please refer to the section ‘Setting User Variables’ (slide 20) for more details. </a:t>
            </a:r>
          </a:p>
          <a:p>
            <a:pPr marR="0" defTabSz="914400" rtl="0" eaLnBrk="0" fontAlgn="base" latinLnBrk="0" hangingPunct="0">
              <a:lnSpc>
                <a:spcPct val="100000"/>
              </a:lnSpc>
              <a:spcBef>
                <a:spcPct val="20000"/>
              </a:spcBef>
              <a:spcAft>
                <a:spcPct val="0"/>
              </a:spcAft>
              <a:buClrTx/>
              <a:buSzTx/>
              <a:tabLst/>
            </a:pPr>
            <a:endParaRPr lang="en-US" sz="1600" b="0" i="0" u="none" strike="noStrike">
              <a:solidFill>
                <a:srgbClr val="000000"/>
              </a:solidFill>
              <a:effectLst/>
              <a:latin typeface="Arial" panose="020B0604020202020204" pitchFamily="34" charset="0"/>
            </a:endParaRPr>
          </a:p>
          <a:p>
            <a:pPr marR="0" defTabSz="914400" rtl="0" eaLnBrk="0" fontAlgn="base" latinLnBrk="0" hangingPunct="0">
              <a:lnSpc>
                <a:spcPct val="100000"/>
              </a:lnSpc>
              <a:spcBef>
                <a:spcPct val="20000"/>
              </a:spcBef>
              <a:spcAft>
                <a:spcPct val="0"/>
              </a:spcAft>
              <a:buClrTx/>
              <a:buSzTx/>
              <a:tabLst/>
            </a:pPr>
            <a:r>
              <a:rPr lang="en-US" sz="1600" b="0" i="0" u="none" strike="noStrike">
                <a:solidFill>
                  <a:srgbClr val="000000"/>
                </a:solidFill>
                <a:effectLst/>
                <a:latin typeface="Arial" panose="020B0604020202020204" pitchFamily="34" charset="0"/>
              </a:rPr>
              <a:t>Only the Working Allocation vs. Budget and PDF Allocation vs. Budget reports will contain your updates. The Final and Revised versions are only populated when Allocations are finalized. </a:t>
            </a:r>
          </a:p>
          <a:p>
            <a:pPr marR="0" defTabSz="914400" rtl="0" eaLnBrk="0" fontAlgn="base" latinLnBrk="0" hangingPunct="0">
              <a:lnSpc>
                <a:spcPct val="100000"/>
              </a:lnSpc>
              <a:spcBef>
                <a:spcPct val="20000"/>
              </a:spcBef>
              <a:spcAft>
                <a:spcPct val="0"/>
              </a:spcAft>
              <a:buClrTx/>
              <a:buSzTx/>
              <a:tabLst/>
            </a:pPr>
            <a:endParaRPr lang="en-US" sz="1600" b="0" i="0" u="none" strike="noStrike">
              <a:solidFill>
                <a:srgbClr val="000000"/>
              </a:solidFill>
              <a:effectLst/>
              <a:latin typeface="Arial" panose="020B0604020202020204" pitchFamily="34" charset="0"/>
            </a:endParaRPr>
          </a:p>
        </p:txBody>
      </p:sp>
      <p:pic>
        <p:nvPicPr>
          <p:cNvPr id="8" name="Picture 7">
            <a:extLst>
              <a:ext uri="{FF2B5EF4-FFF2-40B4-BE49-F238E27FC236}">
                <a16:creationId xmlns:a16="http://schemas.microsoft.com/office/drawing/2014/main" id="{37A68FC1-8130-4851-8283-F12CEE899487}"/>
              </a:ext>
            </a:extLst>
          </p:cNvPr>
          <p:cNvPicPr>
            <a:picLocks noChangeAspect="1"/>
          </p:cNvPicPr>
          <p:nvPr/>
        </p:nvPicPr>
        <p:blipFill rotWithShape="1">
          <a:blip r:embed="rId3"/>
          <a:srcRect l="2456" b="9557"/>
          <a:stretch/>
        </p:blipFill>
        <p:spPr>
          <a:xfrm>
            <a:off x="161158" y="443564"/>
            <a:ext cx="2886016" cy="1478199"/>
          </a:xfrm>
          <a:prstGeom prst="rect">
            <a:avLst/>
          </a:prstGeom>
        </p:spPr>
      </p:pic>
      <p:sp>
        <p:nvSpPr>
          <p:cNvPr id="9" name="Rectangle 8">
            <a:extLst>
              <a:ext uri="{FF2B5EF4-FFF2-40B4-BE49-F238E27FC236}">
                <a16:creationId xmlns:a16="http://schemas.microsoft.com/office/drawing/2014/main" id="{CFF415DB-0120-4B23-BB5A-86A02B463F3C}"/>
              </a:ext>
            </a:extLst>
          </p:cNvPr>
          <p:cNvSpPr/>
          <p:nvPr/>
        </p:nvSpPr>
        <p:spPr>
          <a:xfrm>
            <a:off x="1138334" y="534779"/>
            <a:ext cx="821095" cy="715823"/>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C99BC95-125A-494A-B189-32E249111738}"/>
              </a:ext>
            </a:extLst>
          </p:cNvPr>
          <p:cNvSpPr txBox="1"/>
          <p:nvPr/>
        </p:nvSpPr>
        <p:spPr>
          <a:xfrm>
            <a:off x="161158" y="5636166"/>
            <a:ext cx="10836019" cy="584775"/>
          </a:xfrm>
          <a:prstGeom prst="rect">
            <a:avLst/>
          </a:prstGeom>
          <a:noFill/>
        </p:spPr>
        <p:txBody>
          <a:bodyPr wrap="square" lIns="91440" tIns="45720" rIns="91440" bIns="45720" anchor="t">
            <a:spAutoFit/>
          </a:bodyPr>
          <a:lstStyle/>
          <a:p>
            <a:pPr eaLnBrk="0" fontAlgn="base" hangingPunct="0">
              <a:spcBef>
                <a:spcPct val="20000"/>
              </a:spcBef>
              <a:spcAft>
                <a:spcPct val="0"/>
              </a:spcAft>
            </a:pPr>
            <a:r>
              <a:rPr lang="en-US" sz="1600">
                <a:solidFill>
                  <a:srgbClr val="000000"/>
                </a:solidFill>
                <a:latin typeface="Arial"/>
                <a:cs typeface="Arial"/>
              </a:rPr>
              <a:t>Allocations from UWSA will not have a Revised version, so the Revised Allocation column always equal the Final column from the Final report, and the Revised Budget column will likely not align with the Revised Allocation column.</a:t>
            </a:r>
          </a:p>
        </p:txBody>
      </p:sp>
      <p:pic>
        <p:nvPicPr>
          <p:cNvPr id="5" name="Picture 4">
            <a:extLst>
              <a:ext uri="{FF2B5EF4-FFF2-40B4-BE49-F238E27FC236}">
                <a16:creationId xmlns:a16="http://schemas.microsoft.com/office/drawing/2014/main" id="{6B016588-811F-475D-B615-6CAEFC4625C0}"/>
              </a:ext>
            </a:extLst>
          </p:cNvPr>
          <p:cNvPicPr>
            <a:picLocks noChangeAspect="1"/>
          </p:cNvPicPr>
          <p:nvPr/>
        </p:nvPicPr>
        <p:blipFill>
          <a:blip r:embed="rId4"/>
          <a:stretch>
            <a:fillRect/>
          </a:stretch>
        </p:blipFill>
        <p:spPr>
          <a:xfrm>
            <a:off x="3423316" y="1869779"/>
            <a:ext cx="8431261" cy="3691430"/>
          </a:xfrm>
          <a:prstGeom prst="rect">
            <a:avLst/>
          </a:prstGeom>
        </p:spPr>
      </p:pic>
    </p:spTree>
    <p:extLst>
      <p:ext uri="{BB962C8B-B14F-4D97-AF65-F5344CB8AC3E}">
        <p14:creationId xmlns:p14="http://schemas.microsoft.com/office/powerpoint/2010/main" val="832775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C6FF8CF1-E143-45D8-9A5B-A5CC32D294AD}"/>
              </a:ext>
            </a:extLst>
          </p:cNvPr>
          <p:cNvSpPr txBox="1">
            <a:spLocks noChangeArrowheads="1"/>
          </p:cNvSpPr>
          <p:nvPr/>
        </p:nvSpPr>
        <p:spPr>
          <a:xfrm>
            <a:off x="1642242" y="16924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Campus Allocation Reports</a:t>
            </a:r>
          </a:p>
        </p:txBody>
      </p:sp>
      <p:sp>
        <p:nvSpPr>
          <p:cNvPr id="14" name="TextBox 13">
            <a:extLst>
              <a:ext uri="{FF2B5EF4-FFF2-40B4-BE49-F238E27FC236}">
                <a16:creationId xmlns:a16="http://schemas.microsoft.com/office/drawing/2014/main" id="{F8B13ECC-0D5A-4638-942F-CA15D3DCABAB}"/>
              </a:ext>
            </a:extLst>
          </p:cNvPr>
          <p:cNvSpPr txBox="1"/>
          <p:nvPr/>
        </p:nvSpPr>
        <p:spPr>
          <a:xfrm>
            <a:off x="401216" y="963332"/>
            <a:ext cx="11629625" cy="923330"/>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lang="en-US" sz="1800" b="0" i="0" u="none" strike="noStrike">
                <a:solidFill>
                  <a:srgbClr val="000000"/>
                </a:solidFill>
                <a:effectLst/>
                <a:latin typeface="Arial" panose="020B0604020202020204" pitchFamily="34" charset="0"/>
              </a:rPr>
              <a:t>In addition to the Campus </a:t>
            </a:r>
            <a:r>
              <a:rPr lang="en-US" sz="1800" b="0" i="0" u="none" strike="noStrike" err="1">
                <a:solidFill>
                  <a:srgbClr val="000000"/>
                </a:solidFill>
                <a:effectLst/>
                <a:latin typeface="Arial" panose="020B0604020202020204" pitchFamily="34" charset="0"/>
              </a:rPr>
              <a:t>Alloc</a:t>
            </a:r>
            <a:r>
              <a:rPr lang="en-US" sz="1800" b="0" i="0" u="none" strike="noStrike">
                <a:solidFill>
                  <a:srgbClr val="000000"/>
                </a:solidFill>
                <a:effectLst/>
                <a:latin typeface="Arial" panose="020B0604020202020204" pitchFamily="34" charset="0"/>
              </a:rPr>
              <a:t> vs. Budget Reports, please navigate to the Campus Allocation Reports tab to ensure the data has been updated per the allocations and associated distributions you made. Verify that the second vertical icon </a:t>
            </a:r>
            <a:r>
              <a:rPr lang="en-US" sz="1800" b="1" i="0" u="none" strike="noStrike">
                <a:solidFill>
                  <a:srgbClr val="000000"/>
                </a:solidFill>
                <a:effectLst/>
                <a:latin typeface="Arial" panose="020B0604020202020204" pitchFamily="34" charset="0"/>
              </a:rPr>
              <a:t>Campus Allocation Reports</a:t>
            </a:r>
            <a:r>
              <a:rPr lang="en-US" sz="1800" i="0" u="none" strike="noStrike">
                <a:solidFill>
                  <a:srgbClr val="000000"/>
                </a:solidFill>
                <a:effectLst/>
                <a:latin typeface="Arial" panose="020B0604020202020204" pitchFamily="34" charset="0"/>
              </a:rPr>
              <a:t> is selected, </a:t>
            </a:r>
            <a:endParaRPr lang="en-US" sz="1800" b="0" i="0" u="none" strike="noStrike">
              <a:solidFill>
                <a:srgbClr val="000000"/>
              </a:solidFill>
              <a:effectLst/>
              <a:latin typeface="Arial" panose="020B0604020202020204" pitchFamily="34" charset="0"/>
            </a:endParaRPr>
          </a:p>
        </p:txBody>
      </p:sp>
      <p:pic>
        <p:nvPicPr>
          <p:cNvPr id="3" name="Picture 2">
            <a:extLst>
              <a:ext uri="{FF2B5EF4-FFF2-40B4-BE49-F238E27FC236}">
                <a16:creationId xmlns:a16="http://schemas.microsoft.com/office/drawing/2014/main" id="{99E14E66-C9A2-4C6D-BB25-9AEE4E010A61}"/>
              </a:ext>
            </a:extLst>
          </p:cNvPr>
          <p:cNvPicPr>
            <a:picLocks noChangeAspect="1"/>
          </p:cNvPicPr>
          <p:nvPr/>
        </p:nvPicPr>
        <p:blipFill>
          <a:blip r:embed="rId3"/>
          <a:stretch>
            <a:fillRect/>
          </a:stretch>
        </p:blipFill>
        <p:spPr>
          <a:xfrm>
            <a:off x="1317871" y="1886662"/>
            <a:ext cx="9272373" cy="4053018"/>
          </a:xfrm>
          <a:prstGeom prst="rect">
            <a:avLst/>
          </a:prstGeom>
        </p:spPr>
      </p:pic>
    </p:spTree>
    <p:extLst>
      <p:ext uri="{BB962C8B-B14F-4D97-AF65-F5344CB8AC3E}">
        <p14:creationId xmlns:p14="http://schemas.microsoft.com/office/powerpoint/2010/main" val="1997850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56C980-D08A-4887-8F2D-8FF8F610962D}"/>
              </a:ext>
            </a:extLst>
          </p:cNvPr>
          <p:cNvPicPr>
            <a:picLocks noChangeAspect="1"/>
          </p:cNvPicPr>
          <p:nvPr/>
        </p:nvPicPr>
        <p:blipFill>
          <a:blip r:embed="rId2"/>
          <a:stretch>
            <a:fillRect/>
          </a:stretch>
        </p:blipFill>
        <p:spPr>
          <a:xfrm>
            <a:off x="544784" y="826935"/>
            <a:ext cx="11102432" cy="4296966"/>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64</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0" y="59865"/>
            <a:ext cx="1198880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Working Allocations vs Budget</a:t>
            </a:r>
          </a:p>
        </p:txBody>
      </p:sp>
      <p:sp>
        <p:nvSpPr>
          <p:cNvPr id="5" name="Rectangle 4">
            <a:extLst>
              <a:ext uri="{FF2B5EF4-FFF2-40B4-BE49-F238E27FC236}">
                <a16:creationId xmlns:a16="http://schemas.microsoft.com/office/drawing/2014/main" id="{82443288-F09B-46B7-87AB-7CBC9CD5551F}"/>
              </a:ext>
            </a:extLst>
          </p:cNvPr>
          <p:cNvSpPr/>
          <p:nvPr/>
        </p:nvSpPr>
        <p:spPr>
          <a:xfrm>
            <a:off x="834447" y="885833"/>
            <a:ext cx="1288043" cy="22492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904651" y="1567542"/>
            <a:ext cx="1455994" cy="22492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904651" y="5172384"/>
            <a:ext cx="3883004" cy="1366528"/>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pitchFamily="-106" charset="-128"/>
              </a:rPr>
              <a:t>Campus - Working Allocations vs Budget</a:t>
            </a:r>
          </a:p>
          <a:p>
            <a:pPr marR="0" lvl="0" algn="l" defTabSz="914400" rtl="0" eaLnBrk="0" fontAlgn="base" latinLnBrk="0" hangingPunct="0">
              <a:lnSpc>
                <a:spcPct val="100000"/>
              </a:lnSpc>
              <a:spcBef>
                <a:spcPct val="20000"/>
              </a:spcBef>
              <a:spcAft>
                <a:spcPct val="0"/>
              </a:spcAft>
              <a:buClrTx/>
              <a:buSzTx/>
              <a:tabLst/>
              <a:defRPr/>
            </a:pPr>
            <a:r>
              <a:rPr lang="en-US" kern="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2. Select Years, Department and Fund</a:t>
            </a:r>
          </a:p>
          <a:p>
            <a:pPr marR="0" lvl="0" algn="l" defTabSz="914400" rtl="0" eaLnBrk="0" fontAlgn="base" latinLnBrk="0" hangingPunct="0">
              <a:lnSpc>
                <a:spcPct val="100000"/>
              </a:lnSpc>
              <a:spcBef>
                <a:spcPct val="20000"/>
              </a:spcBef>
              <a:spcAft>
                <a:spcPct val="0"/>
              </a:spcAft>
              <a:buClrTx/>
              <a:buSzTx/>
              <a:tabLst/>
              <a:defRPr/>
            </a:pPr>
            <a:endParaRPr lang="en-US" kern="0">
              <a:solidFill>
                <a:srgbClr val="000000"/>
              </a:solidFill>
              <a:latin typeface="Arial Narrow"/>
              <a:ea typeface="ＭＳ Ｐゴシック" pitchFamily="-106" charset="-128"/>
            </a:endParaRPr>
          </a:p>
        </p:txBody>
      </p:sp>
      <p:sp>
        <p:nvSpPr>
          <p:cNvPr id="12" name="Rectangle 11">
            <a:extLst>
              <a:ext uri="{FF2B5EF4-FFF2-40B4-BE49-F238E27FC236}">
                <a16:creationId xmlns:a16="http://schemas.microsoft.com/office/drawing/2014/main" id="{2FCF9A7D-AC23-44F6-BB9D-6A9127922DDE}"/>
              </a:ext>
            </a:extLst>
          </p:cNvPr>
          <p:cNvSpPr/>
          <p:nvPr/>
        </p:nvSpPr>
        <p:spPr>
          <a:xfrm>
            <a:off x="904650" y="1402700"/>
            <a:ext cx="1288043" cy="16484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453EE7-E388-4C97-8651-62710C55EB03}"/>
              </a:ext>
            </a:extLst>
          </p:cNvPr>
          <p:cNvSpPr/>
          <p:nvPr/>
        </p:nvSpPr>
        <p:spPr>
          <a:xfrm>
            <a:off x="639914" y="1552910"/>
            <a:ext cx="295918" cy="2541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15" name="Oval 14">
            <a:extLst>
              <a:ext uri="{FF2B5EF4-FFF2-40B4-BE49-F238E27FC236}">
                <a16:creationId xmlns:a16="http://schemas.microsoft.com/office/drawing/2014/main" id="{30CC39E8-B2D6-4105-BDB5-33DB4DF952B5}"/>
              </a:ext>
            </a:extLst>
          </p:cNvPr>
          <p:cNvSpPr/>
          <p:nvPr/>
        </p:nvSpPr>
        <p:spPr>
          <a:xfrm>
            <a:off x="2009822" y="1264267"/>
            <a:ext cx="299648" cy="276864"/>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Tree>
    <p:extLst>
      <p:ext uri="{BB962C8B-B14F-4D97-AF65-F5344CB8AC3E}">
        <p14:creationId xmlns:p14="http://schemas.microsoft.com/office/powerpoint/2010/main" val="22953876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B73CA-5A32-4E27-B3A3-8C9863D1EF78}"/>
              </a:ext>
            </a:extLst>
          </p:cNvPr>
          <p:cNvPicPr>
            <a:picLocks noChangeAspect="1"/>
          </p:cNvPicPr>
          <p:nvPr/>
        </p:nvPicPr>
        <p:blipFill>
          <a:blip r:embed="rId2"/>
          <a:stretch>
            <a:fillRect/>
          </a:stretch>
        </p:blipFill>
        <p:spPr>
          <a:xfrm>
            <a:off x="493229" y="727653"/>
            <a:ext cx="11374016" cy="4325582"/>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65</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0" y="59865"/>
            <a:ext cx="1198880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Final Allocations vs Budget</a:t>
            </a:r>
          </a:p>
        </p:txBody>
      </p:sp>
      <p:sp>
        <p:nvSpPr>
          <p:cNvPr id="5" name="Rectangle 4">
            <a:extLst>
              <a:ext uri="{FF2B5EF4-FFF2-40B4-BE49-F238E27FC236}">
                <a16:creationId xmlns:a16="http://schemas.microsoft.com/office/drawing/2014/main" id="{82443288-F09B-46B7-87AB-7CBC9CD5551F}"/>
              </a:ext>
            </a:extLst>
          </p:cNvPr>
          <p:cNvSpPr/>
          <p:nvPr/>
        </p:nvSpPr>
        <p:spPr>
          <a:xfrm>
            <a:off x="2010104" y="764831"/>
            <a:ext cx="1288043" cy="22492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904651" y="1409362"/>
            <a:ext cx="1455994" cy="22492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904651" y="5172384"/>
            <a:ext cx="3883004" cy="1366528"/>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pitchFamily="-106" charset="-128"/>
              </a:rPr>
              <a:t>Campus - Final Allocations vs Budget</a:t>
            </a:r>
          </a:p>
          <a:p>
            <a:pPr marR="0" lvl="0" algn="l" defTabSz="914400" rtl="0" eaLnBrk="0" fontAlgn="base" latinLnBrk="0" hangingPunct="0">
              <a:lnSpc>
                <a:spcPct val="100000"/>
              </a:lnSpc>
              <a:spcBef>
                <a:spcPct val="20000"/>
              </a:spcBef>
              <a:spcAft>
                <a:spcPct val="0"/>
              </a:spcAft>
              <a:buClrTx/>
              <a:buSzTx/>
              <a:tabLst/>
              <a:defRPr/>
            </a:pPr>
            <a:r>
              <a:rPr lang="en-US" kern="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2. Select Years, Department and Fund</a:t>
            </a:r>
          </a:p>
          <a:p>
            <a:pPr marR="0" lvl="0" algn="l" defTabSz="914400" rtl="0" eaLnBrk="0" fontAlgn="base" latinLnBrk="0" hangingPunct="0">
              <a:lnSpc>
                <a:spcPct val="100000"/>
              </a:lnSpc>
              <a:spcBef>
                <a:spcPct val="20000"/>
              </a:spcBef>
              <a:spcAft>
                <a:spcPct val="0"/>
              </a:spcAft>
              <a:buClrTx/>
              <a:buSzTx/>
              <a:tabLst/>
              <a:defRPr/>
            </a:pPr>
            <a:endParaRPr lang="en-US" kern="0">
              <a:solidFill>
                <a:srgbClr val="000000"/>
              </a:solidFill>
              <a:latin typeface="Arial Narrow"/>
              <a:ea typeface="ＭＳ Ｐゴシック" pitchFamily="-106" charset="-128"/>
            </a:endParaRPr>
          </a:p>
        </p:txBody>
      </p:sp>
      <p:sp>
        <p:nvSpPr>
          <p:cNvPr id="12" name="Rectangle 11">
            <a:extLst>
              <a:ext uri="{FF2B5EF4-FFF2-40B4-BE49-F238E27FC236}">
                <a16:creationId xmlns:a16="http://schemas.microsoft.com/office/drawing/2014/main" id="{2FCF9A7D-AC23-44F6-BB9D-6A9127922DDE}"/>
              </a:ext>
            </a:extLst>
          </p:cNvPr>
          <p:cNvSpPr/>
          <p:nvPr/>
        </p:nvSpPr>
        <p:spPr>
          <a:xfrm>
            <a:off x="904650" y="1244520"/>
            <a:ext cx="1288043" cy="16484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0A7FE5-9F0F-47CC-B5AC-9CCD844C1C7A}"/>
              </a:ext>
            </a:extLst>
          </p:cNvPr>
          <p:cNvSpPr/>
          <p:nvPr/>
        </p:nvSpPr>
        <p:spPr>
          <a:xfrm>
            <a:off x="599980" y="1428645"/>
            <a:ext cx="295918" cy="2541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11" name="Oval 10">
            <a:extLst>
              <a:ext uri="{FF2B5EF4-FFF2-40B4-BE49-F238E27FC236}">
                <a16:creationId xmlns:a16="http://schemas.microsoft.com/office/drawing/2014/main" id="{2A9C5276-9964-4A8E-9275-1B6F9F47674B}"/>
              </a:ext>
            </a:extLst>
          </p:cNvPr>
          <p:cNvSpPr/>
          <p:nvPr/>
        </p:nvSpPr>
        <p:spPr>
          <a:xfrm>
            <a:off x="2060997" y="1151781"/>
            <a:ext cx="299648" cy="276864"/>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Tree>
    <p:extLst>
      <p:ext uri="{BB962C8B-B14F-4D97-AF65-F5344CB8AC3E}">
        <p14:creationId xmlns:p14="http://schemas.microsoft.com/office/powerpoint/2010/main" val="3809727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CDE4EC-6473-4429-8B6B-90E9A7D57C5E}"/>
              </a:ext>
            </a:extLst>
          </p:cNvPr>
          <p:cNvPicPr>
            <a:picLocks noChangeAspect="1"/>
          </p:cNvPicPr>
          <p:nvPr/>
        </p:nvPicPr>
        <p:blipFill>
          <a:blip r:embed="rId2"/>
          <a:stretch>
            <a:fillRect/>
          </a:stretch>
        </p:blipFill>
        <p:spPr>
          <a:xfrm>
            <a:off x="493229" y="665048"/>
            <a:ext cx="11391019" cy="4474192"/>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66</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0" y="59865"/>
            <a:ext cx="1198880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Revised Allocations vs Budget</a:t>
            </a:r>
          </a:p>
        </p:txBody>
      </p:sp>
      <p:sp>
        <p:nvSpPr>
          <p:cNvPr id="5" name="Rectangle 4">
            <a:extLst>
              <a:ext uri="{FF2B5EF4-FFF2-40B4-BE49-F238E27FC236}">
                <a16:creationId xmlns:a16="http://schemas.microsoft.com/office/drawing/2014/main" id="{82443288-F09B-46B7-87AB-7CBC9CD5551F}"/>
              </a:ext>
            </a:extLst>
          </p:cNvPr>
          <p:cNvSpPr/>
          <p:nvPr/>
        </p:nvSpPr>
        <p:spPr>
          <a:xfrm>
            <a:off x="3204422" y="665049"/>
            <a:ext cx="1367578" cy="3247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904651" y="1357428"/>
            <a:ext cx="1455994" cy="27686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904650" y="5172384"/>
            <a:ext cx="5191349" cy="1366528"/>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pitchFamily="-106" charset="-128"/>
              </a:rPr>
              <a:t>Campus - Revised Allocations vs Budget</a:t>
            </a:r>
          </a:p>
          <a:p>
            <a:pPr marR="0" lvl="0" algn="l" defTabSz="914400" rtl="0" eaLnBrk="0" fontAlgn="base" latinLnBrk="0" hangingPunct="0">
              <a:lnSpc>
                <a:spcPct val="100000"/>
              </a:lnSpc>
              <a:spcBef>
                <a:spcPct val="20000"/>
              </a:spcBef>
              <a:spcAft>
                <a:spcPct val="0"/>
              </a:spcAft>
              <a:buClrTx/>
              <a:buSzTx/>
              <a:tabLst/>
              <a:defRPr/>
            </a:pPr>
            <a:r>
              <a:rPr lang="en-US" kern="0">
                <a:solidFill>
                  <a:srgbClr val="000000"/>
                </a:solidFill>
                <a:latin typeface="Arial Narrow"/>
                <a:ea typeface="ＭＳ Ｐゴシック" pitchFamily="-106" charset="-128"/>
              </a:rPr>
              <a:t>1. Select File Format: PDF, HTML or Excel</a:t>
            </a:r>
          </a:p>
          <a:p>
            <a:pPr marR="0" lvl="0" algn="l"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2. Select Years, Department and Fund</a:t>
            </a:r>
          </a:p>
          <a:p>
            <a:pPr marR="0" lvl="0" algn="l" defTabSz="914400" rtl="0" eaLnBrk="0" fontAlgn="base" latinLnBrk="0" hangingPunct="0">
              <a:lnSpc>
                <a:spcPct val="100000"/>
              </a:lnSpc>
              <a:spcBef>
                <a:spcPct val="20000"/>
              </a:spcBef>
              <a:spcAft>
                <a:spcPct val="0"/>
              </a:spcAft>
              <a:buClrTx/>
              <a:buSzTx/>
              <a:tabLst/>
              <a:defRPr/>
            </a:pPr>
            <a:endParaRPr lang="en-US" kern="0">
              <a:solidFill>
                <a:srgbClr val="000000"/>
              </a:solidFill>
              <a:latin typeface="Arial Narrow"/>
              <a:ea typeface="ＭＳ Ｐゴシック" pitchFamily="-106" charset="-128"/>
            </a:endParaRPr>
          </a:p>
        </p:txBody>
      </p:sp>
      <p:sp>
        <p:nvSpPr>
          <p:cNvPr id="12" name="Rectangle 11">
            <a:extLst>
              <a:ext uri="{FF2B5EF4-FFF2-40B4-BE49-F238E27FC236}">
                <a16:creationId xmlns:a16="http://schemas.microsoft.com/office/drawing/2014/main" id="{2FCF9A7D-AC23-44F6-BB9D-6A9127922DDE}"/>
              </a:ext>
            </a:extLst>
          </p:cNvPr>
          <p:cNvSpPr/>
          <p:nvPr/>
        </p:nvSpPr>
        <p:spPr>
          <a:xfrm>
            <a:off x="904650" y="1244521"/>
            <a:ext cx="1288043" cy="1316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0A7FE5-9F0F-47CC-B5AC-9CCD844C1C7A}"/>
              </a:ext>
            </a:extLst>
          </p:cNvPr>
          <p:cNvSpPr/>
          <p:nvPr/>
        </p:nvSpPr>
        <p:spPr>
          <a:xfrm>
            <a:off x="599980" y="1428645"/>
            <a:ext cx="295918" cy="2541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11" name="Oval 10">
            <a:extLst>
              <a:ext uri="{FF2B5EF4-FFF2-40B4-BE49-F238E27FC236}">
                <a16:creationId xmlns:a16="http://schemas.microsoft.com/office/drawing/2014/main" id="{2A9C5276-9964-4A8E-9275-1B6F9F47674B}"/>
              </a:ext>
            </a:extLst>
          </p:cNvPr>
          <p:cNvSpPr/>
          <p:nvPr/>
        </p:nvSpPr>
        <p:spPr>
          <a:xfrm>
            <a:off x="2060997" y="1151781"/>
            <a:ext cx="299648" cy="276864"/>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Tree>
    <p:extLst>
      <p:ext uri="{BB962C8B-B14F-4D97-AF65-F5344CB8AC3E}">
        <p14:creationId xmlns:p14="http://schemas.microsoft.com/office/powerpoint/2010/main" val="2406556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FD7952-7426-4EB7-98F0-645A31B9F3B9}"/>
              </a:ext>
            </a:extLst>
          </p:cNvPr>
          <p:cNvPicPr>
            <a:picLocks noChangeAspect="1"/>
          </p:cNvPicPr>
          <p:nvPr/>
        </p:nvPicPr>
        <p:blipFill>
          <a:blip r:embed="rId2"/>
          <a:stretch>
            <a:fillRect/>
          </a:stretch>
        </p:blipFill>
        <p:spPr>
          <a:xfrm>
            <a:off x="1519317" y="654710"/>
            <a:ext cx="9921948" cy="3905502"/>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67</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0" y="59865"/>
            <a:ext cx="1198880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PDF Allocations vs Budget</a:t>
            </a:r>
          </a:p>
        </p:txBody>
      </p:sp>
      <p:sp>
        <p:nvSpPr>
          <p:cNvPr id="5" name="Rectangle 4">
            <a:extLst>
              <a:ext uri="{FF2B5EF4-FFF2-40B4-BE49-F238E27FC236}">
                <a16:creationId xmlns:a16="http://schemas.microsoft.com/office/drawing/2014/main" id="{82443288-F09B-46B7-87AB-7CBC9CD5551F}"/>
              </a:ext>
            </a:extLst>
          </p:cNvPr>
          <p:cNvSpPr/>
          <p:nvPr/>
        </p:nvSpPr>
        <p:spPr>
          <a:xfrm>
            <a:off x="4913858" y="700913"/>
            <a:ext cx="861369" cy="21277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1870471" y="1273850"/>
            <a:ext cx="956705" cy="21277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594670" y="4594830"/>
            <a:ext cx="10780098" cy="2308324"/>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pitchFamily="-106" charset="-128"/>
              </a:rPr>
              <a:t>Campus – PDF Allocations vs Budget</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a:solidFill>
                  <a:srgbClr val="000000"/>
                </a:solidFill>
                <a:latin typeface="Arial Narrow"/>
                <a:ea typeface="ＭＳ Ｐゴシック" pitchFamily="-106" charset="-128"/>
              </a:rPr>
              <a:t>Upon opening this report, a prompt will pop up to enter version for allocations and Plan. Select versions.</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a:solidFill>
                  <a:srgbClr val="000000"/>
                </a:solidFill>
                <a:latin typeface="Arial Narrow"/>
                <a:ea typeface="ＭＳ Ｐゴシック" pitchFamily="-106" charset="-128"/>
              </a:rPr>
              <a:t>Select File Format: PDF, HTML or Excel</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a:solidFill>
                  <a:srgbClr val="000000"/>
                </a:solidFill>
                <a:latin typeface="Arial Narrow"/>
                <a:ea typeface="ＭＳ Ｐゴシック" pitchFamily="-106" charset="-128"/>
              </a:rPr>
              <a:t>Select </a:t>
            </a: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Select Years and Department</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Once the report has rendered, you can review the data onscreen or download or print the file using the buttons on the screen</a:t>
            </a:r>
          </a:p>
          <a:p>
            <a:pPr marR="0" lvl="0" algn="l" defTabSz="914400" rtl="0" eaLnBrk="0" fontAlgn="base" latinLnBrk="0" hangingPunct="0">
              <a:lnSpc>
                <a:spcPct val="100000"/>
              </a:lnSpc>
              <a:spcBef>
                <a:spcPct val="20000"/>
              </a:spcBef>
              <a:spcAft>
                <a:spcPct val="0"/>
              </a:spcAft>
              <a:buClrTx/>
              <a:buSzTx/>
              <a:tabLst/>
              <a:defRPr/>
            </a:pPr>
            <a:endParaRPr lang="en-US" kern="0">
              <a:solidFill>
                <a:srgbClr val="000000"/>
              </a:solidFill>
              <a:latin typeface="Arial Narrow"/>
              <a:ea typeface="ＭＳ Ｐゴシック" pitchFamily="-106" charset="-128"/>
            </a:endParaRPr>
          </a:p>
        </p:txBody>
      </p:sp>
      <p:sp>
        <p:nvSpPr>
          <p:cNvPr id="12" name="Rectangle 11">
            <a:extLst>
              <a:ext uri="{FF2B5EF4-FFF2-40B4-BE49-F238E27FC236}">
                <a16:creationId xmlns:a16="http://schemas.microsoft.com/office/drawing/2014/main" id="{2FCF9A7D-AC23-44F6-BB9D-6A9127922DDE}"/>
              </a:ext>
            </a:extLst>
          </p:cNvPr>
          <p:cNvSpPr/>
          <p:nvPr/>
        </p:nvSpPr>
        <p:spPr>
          <a:xfrm>
            <a:off x="1870470" y="1109008"/>
            <a:ext cx="1030743" cy="16484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0A7FE5-9F0F-47CC-B5AC-9CCD844C1C7A}"/>
              </a:ext>
            </a:extLst>
          </p:cNvPr>
          <p:cNvSpPr/>
          <p:nvPr/>
        </p:nvSpPr>
        <p:spPr>
          <a:xfrm>
            <a:off x="1565800" y="1293132"/>
            <a:ext cx="279988" cy="240459"/>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11" name="Oval 10">
            <a:extLst>
              <a:ext uri="{FF2B5EF4-FFF2-40B4-BE49-F238E27FC236}">
                <a16:creationId xmlns:a16="http://schemas.microsoft.com/office/drawing/2014/main" id="{2A9C5276-9964-4A8E-9275-1B6F9F47674B}"/>
              </a:ext>
            </a:extLst>
          </p:cNvPr>
          <p:cNvSpPr/>
          <p:nvPr/>
        </p:nvSpPr>
        <p:spPr>
          <a:xfrm>
            <a:off x="2894494" y="1036125"/>
            <a:ext cx="283517" cy="26190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pic>
        <p:nvPicPr>
          <p:cNvPr id="13" name="Picture 12">
            <a:extLst>
              <a:ext uri="{FF2B5EF4-FFF2-40B4-BE49-F238E27FC236}">
                <a16:creationId xmlns:a16="http://schemas.microsoft.com/office/drawing/2014/main" id="{C1AA76F1-E37B-4617-B14B-F5256DEB7F10}"/>
              </a:ext>
            </a:extLst>
          </p:cNvPr>
          <p:cNvPicPr>
            <a:picLocks noChangeAspect="1"/>
          </p:cNvPicPr>
          <p:nvPr/>
        </p:nvPicPr>
        <p:blipFill>
          <a:blip r:embed="rId3"/>
          <a:stretch>
            <a:fillRect/>
          </a:stretch>
        </p:blipFill>
        <p:spPr>
          <a:xfrm>
            <a:off x="463892" y="1941355"/>
            <a:ext cx="3889612" cy="2602768"/>
          </a:xfrm>
          <a:prstGeom prst="rect">
            <a:avLst/>
          </a:prstGeom>
        </p:spPr>
      </p:pic>
      <p:sp>
        <p:nvSpPr>
          <p:cNvPr id="15" name="Rectangle 14">
            <a:extLst>
              <a:ext uri="{FF2B5EF4-FFF2-40B4-BE49-F238E27FC236}">
                <a16:creationId xmlns:a16="http://schemas.microsoft.com/office/drawing/2014/main" id="{1326599D-9C2A-4F92-89EC-ADF4A762EE15}"/>
              </a:ext>
            </a:extLst>
          </p:cNvPr>
          <p:cNvSpPr/>
          <p:nvPr/>
        </p:nvSpPr>
        <p:spPr>
          <a:xfrm>
            <a:off x="3647921" y="4355479"/>
            <a:ext cx="231615" cy="21277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00BC050-5F2E-4180-9F43-365C3A48FE0F}"/>
              </a:ext>
            </a:extLst>
          </p:cNvPr>
          <p:cNvSpPr/>
          <p:nvPr/>
        </p:nvSpPr>
        <p:spPr>
          <a:xfrm>
            <a:off x="3310334" y="4175394"/>
            <a:ext cx="283517" cy="26190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7" name="Rectangle 16">
            <a:extLst>
              <a:ext uri="{FF2B5EF4-FFF2-40B4-BE49-F238E27FC236}">
                <a16:creationId xmlns:a16="http://schemas.microsoft.com/office/drawing/2014/main" id="{11394064-BA3D-46CE-992B-404CC066C30E}"/>
              </a:ext>
            </a:extLst>
          </p:cNvPr>
          <p:cNvSpPr/>
          <p:nvPr/>
        </p:nvSpPr>
        <p:spPr>
          <a:xfrm>
            <a:off x="4777009" y="1953087"/>
            <a:ext cx="3564558" cy="25910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AF3813D-3436-42AB-97FA-3B712D998950}"/>
              </a:ext>
            </a:extLst>
          </p:cNvPr>
          <p:cNvSpPr/>
          <p:nvPr/>
        </p:nvSpPr>
        <p:spPr>
          <a:xfrm>
            <a:off x="8199808" y="1845968"/>
            <a:ext cx="283517" cy="26190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Tree>
    <p:extLst>
      <p:ext uri="{BB962C8B-B14F-4D97-AF65-F5344CB8AC3E}">
        <p14:creationId xmlns:p14="http://schemas.microsoft.com/office/powerpoint/2010/main" val="2373528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89E337-5555-44C6-AB2A-95977935AC94}"/>
              </a:ext>
            </a:extLst>
          </p:cNvPr>
          <p:cNvPicPr>
            <a:picLocks noChangeAspect="1"/>
          </p:cNvPicPr>
          <p:nvPr/>
        </p:nvPicPr>
        <p:blipFill rotWithShape="1">
          <a:blip r:embed="rId2"/>
          <a:srcRect b="18661"/>
          <a:stretch/>
        </p:blipFill>
        <p:spPr>
          <a:xfrm>
            <a:off x="295987" y="610839"/>
            <a:ext cx="11600025" cy="3746558"/>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68</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0" y="59865"/>
            <a:ext cx="1198880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Campus Allocation List</a:t>
            </a:r>
          </a:p>
        </p:txBody>
      </p:sp>
      <p:sp>
        <p:nvSpPr>
          <p:cNvPr id="5" name="Rectangle 4">
            <a:extLst>
              <a:ext uri="{FF2B5EF4-FFF2-40B4-BE49-F238E27FC236}">
                <a16:creationId xmlns:a16="http://schemas.microsoft.com/office/drawing/2014/main" id="{82443288-F09B-46B7-87AB-7CBC9CD5551F}"/>
              </a:ext>
            </a:extLst>
          </p:cNvPr>
          <p:cNvSpPr/>
          <p:nvPr/>
        </p:nvSpPr>
        <p:spPr>
          <a:xfrm>
            <a:off x="569167" y="697574"/>
            <a:ext cx="830425" cy="22492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680715" y="1339373"/>
            <a:ext cx="1855302" cy="24492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477678" y="4517837"/>
            <a:ext cx="7539554" cy="1698927"/>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pitchFamily="-106" charset="-128"/>
              </a:rPr>
              <a:t>Campus Allocation List:</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a:solidFill>
                  <a:srgbClr val="000000"/>
                </a:solidFill>
                <a:latin typeface="Arial Narrow"/>
                <a:ea typeface="ＭＳ Ｐゴシック" pitchFamily="-106" charset="-128"/>
              </a:rPr>
              <a:t>Verify that the second vertical icon Campus Allocation Reports is selected</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a:solidFill>
                  <a:srgbClr val="000000"/>
                </a:solidFill>
                <a:latin typeface="Arial Narrow"/>
                <a:ea typeface="ＭＳ Ｐゴシック" pitchFamily="-106" charset="-128"/>
              </a:rPr>
              <a:t>Select File Format: PDF, HTML or Excel</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Select Years, Allocation Type, Allocation Duration and Allocation Status</a:t>
            </a:r>
          </a:p>
          <a:p>
            <a:pPr marR="0" lvl="0" algn="l" defTabSz="914400" rtl="0" eaLnBrk="0" fontAlgn="base" latinLnBrk="0" hangingPunct="0">
              <a:lnSpc>
                <a:spcPct val="100000"/>
              </a:lnSpc>
              <a:spcBef>
                <a:spcPct val="20000"/>
              </a:spcBef>
              <a:spcAft>
                <a:spcPct val="0"/>
              </a:spcAft>
              <a:buClrTx/>
              <a:buSzTx/>
              <a:tabLst/>
              <a:defRPr/>
            </a:pPr>
            <a:endParaRPr lang="en-US" kern="0">
              <a:solidFill>
                <a:srgbClr val="000000"/>
              </a:solidFill>
              <a:latin typeface="Arial Narrow"/>
              <a:ea typeface="ＭＳ Ｐゴシック" pitchFamily="-106" charset="-128"/>
            </a:endParaRPr>
          </a:p>
        </p:txBody>
      </p:sp>
      <p:sp>
        <p:nvSpPr>
          <p:cNvPr id="12" name="Rectangle 11">
            <a:extLst>
              <a:ext uri="{FF2B5EF4-FFF2-40B4-BE49-F238E27FC236}">
                <a16:creationId xmlns:a16="http://schemas.microsoft.com/office/drawing/2014/main" id="{2FCF9A7D-AC23-44F6-BB9D-6A9127922DDE}"/>
              </a:ext>
            </a:extLst>
          </p:cNvPr>
          <p:cNvSpPr/>
          <p:nvPr/>
        </p:nvSpPr>
        <p:spPr>
          <a:xfrm>
            <a:off x="680715" y="1203670"/>
            <a:ext cx="1288043" cy="16484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7925A6-3327-416F-9C80-921239CC1695}"/>
              </a:ext>
            </a:extLst>
          </p:cNvPr>
          <p:cNvSpPr/>
          <p:nvPr/>
        </p:nvSpPr>
        <p:spPr>
          <a:xfrm>
            <a:off x="276808" y="1008013"/>
            <a:ext cx="292359" cy="24974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B03A6A6-C884-41F5-975F-4AA14CF18EA9}"/>
              </a:ext>
            </a:extLst>
          </p:cNvPr>
          <p:cNvSpPr/>
          <p:nvPr/>
        </p:nvSpPr>
        <p:spPr>
          <a:xfrm>
            <a:off x="1839978" y="1085182"/>
            <a:ext cx="295918" cy="2541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15" name="Oval 14">
            <a:extLst>
              <a:ext uri="{FF2B5EF4-FFF2-40B4-BE49-F238E27FC236}">
                <a16:creationId xmlns:a16="http://schemas.microsoft.com/office/drawing/2014/main" id="{23351675-3804-4B3B-8559-6F25F73F98F2}"/>
              </a:ext>
            </a:extLst>
          </p:cNvPr>
          <p:cNvSpPr/>
          <p:nvPr/>
        </p:nvSpPr>
        <p:spPr>
          <a:xfrm>
            <a:off x="264619" y="1257760"/>
            <a:ext cx="299648" cy="276864"/>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6" name="Oval 15">
            <a:extLst>
              <a:ext uri="{FF2B5EF4-FFF2-40B4-BE49-F238E27FC236}">
                <a16:creationId xmlns:a16="http://schemas.microsoft.com/office/drawing/2014/main" id="{839356BA-DCA9-4F01-864D-C5FE8C9633EF}"/>
              </a:ext>
            </a:extLst>
          </p:cNvPr>
          <p:cNvSpPr/>
          <p:nvPr/>
        </p:nvSpPr>
        <p:spPr>
          <a:xfrm>
            <a:off x="2518474" y="1339373"/>
            <a:ext cx="301172" cy="290795"/>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25123569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9F4C89-ED16-4BA8-A258-08019E1BE072}"/>
              </a:ext>
            </a:extLst>
          </p:cNvPr>
          <p:cNvPicPr>
            <a:picLocks noChangeAspect="1"/>
          </p:cNvPicPr>
          <p:nvPr/>
        </p:nvPicPr>
        <p:blipFill>
          <a:blip r:embed="rId2"/>
          <a:stretch>
            <a:fillRect/>
          </a:stretch>
        </p:blipFill>
        <p:spPr>
          <a:xfrm>
            <a:off x="933061" y="650891"/>
            <a:ext cx="10994320" cy="4134370"/>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69</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0" y="59865"/>
            <a:ext cx="1198880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Campus Allocation by Dept/Fund/Ref</a:t>
            </a:r>
          </a:p>
        </p:txBody>
      </p:sp>
      <p:sp>
        <p:nvSpPr>
          <p:cNvPr id="5" name="Rectangle 4">
            <a:extLst>
              <a:ext uri="{FF2B5EF4-FFF2-40B4-BE49-F238E27FC236}">
                <a16:creationId xmlns:a16="http://schemas.microsoft.com/office/drawing/2014/main" id="{82443288-F09B-46B7-87AB-7CBC9CD5551F}"/>
              </a:ext>
            </a:extLst>
          </p:cNvPr>
          <p:cNvSpPr/>
          <p:nvPr/>
        </p:nvSpPr>
        <p:spPr>
          <a:xfrm>
            <a:off x="1886420" y="707867"/>
            <a:ext cx="707489" cy="22492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1305865" y="1339374"/>
            <a:ext cx="2183783" cy="2375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569167" y="4885462"/>
            <a:ext cx="7539554" cy="1366528"/>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pitchFamily="-106" charset="-128"/>
              </a:rPr>
              <a:t>Campus Allocation by Dept/Fund/Ref:</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a:solidFill>
                  <a:srgbClr val="000000"/>
                </a:solidFill>
                <a:latin typeface="Arial Narrow"/>
                <a:ea typeface="ＭＳ Ｐゴシック" pitchFamily="-106" charset="-128"/>
              </a:rPr>
              <a:t>Select File Format: PDF, HTML or Excel</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Select Version, Years, Allocation Type, Allocation Duration and Allocation Status</a:t>
            </a:r>
          </a:p>
          <a:p>
            <a:pPr marR="0" lvl="0" algn="l" defTabSz="914400" rtl="0" eaLnBrk="0" fontAlgn="base" latinLnBrk="0" hangingPunct="0">
              <a:lnSpc>
                <a:spcPct val="100000"/>
              </a:lnSpc>
              <a:spcBef>
                <a:spcPct val="20000"/>
              </a:spcBef>
              <a:spcAft>
                <a:spcPct val="0"/>
              </a:spcAft>
              <a:buClrTx/>
              <a:buSzTx/>
              <a:tabLst/>
              <a:defRPr/>
            </a:pPr>
            <a:endParaRPr lang="en-US" kern="0">
              <a:solidFill>
                <a:srgbClr val="000000"/>
              </a:solidFill>
              <a:latin typeface="Arial Narrow"/>
              <a:ea typeface="ＭＳ Ｐゴシック" pitchFamily="-106" charset="-128"/>
            </a:endParaRPr>
          </a:p>
        </p:txBody>
      </p:sp>
      <p:sp>
        <p:nvSpPr>
          <p:cNvPr id="12" name="Rectangle 11">
            <a:extLst>
              <a:ext uri="{FF2B5EF4-FFF2-40B4-BE49-F238E27FC236}">
                <a16:creationId xmlns:a16="http://schemas.microsoft.com/office/drawing/2014/main" id="{2FCF9A7D-AC23-44F6-BB9D-6A9127922DDE}"/>
              </a:ext>
            </a:extLst>
          </p:cNvPr>
          <p:cNvSpPr/>
          <p:nvPr/>
        </p:nvSpPr>
        <p:spPr>
          <a:xfrm>
            <a:off x="1305866" y="1203671"/>
            <a:ext cx="1288043" cy="13570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B03A6A6-C884-41F5-975F-4AA14CF18EA9}"/>
              </a:ext>
            </a:extLst>
          </p:cNvPr>
          <p:cNvSpPr/>
          <p:nvPr/>
        </p:nvSpPr>
        <p:spPr>
          <a:xfrm>
            <a:off x="2465129" y="1085182"/>
            <a:ext cx="295918" cy="2541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6" name="Oval 15">
            <a:extLst>
              <a:ext uri="{FF2B5EF4-FFF2-40B4-BE49-F238E27FC236}">
                <a16:creationId xmlns:a16="http://schemas.microsoft.com/office/drawing/2014/main" id="{839356BA-DCA9-4F01-864D-C5FE8C9633EF}"/>
              </a:ext>
            </a:extLst>
          </p:cNvPr>
          <p:cNvSpPr/>
          <p:nvPr/>
        </p:nvSpPr>
        <p:spPr>
          <a:xfrm>
            <a:off x="3485758" y="1286090"/>
            <a:ext cx="301172" cy="290795"/>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Tree>
    <p:extLst>
      <p:ext uri="{BB962C8B-B14F-4D97-AF65-F5344CB8AC3E}">
        <p14:creationId xmlns:p14="http://schemas.microsoft.com/office/powerpoint/2010/main" val="3970420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E3D35-E0FE-4958-B232-17FCC1D54CE9}"/>
              </a:ext>
            </a:extLst>
          </p:cNvPr>
          <p:cNvSpPr/>
          <p:nvPr/>
        </p:nvSpPr>
        <p:spPr>
          <a:xfrm>
            <a:off x="0" y="-8877"/>
            <a:ext cx="12192000" cy="826729"/>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3F1B0-2399-4D6C-AF0F-F1AA34B2BD12}"/>
              </a:ext>
            </a:extLst>
          </p:cNvPr>
          <p:cNvSpPr txBox="1">
            <a:spLocks/>
          </p:cNvSpPr>
          <p:nvPr/>
        </p:nvSpPr>
        <p:spPr>
          <a:xfrm>
            <a:off x="180513" y="64729"/>
            <a:ext cx="12011487" cy="762000"/>
          </a:xfrm>
          <a:prstGeom prst="rect">
            <a:avLst/>
          </a:prstGeom>
        </p:spPr>
        <p:txBody>
          <a:bodyPr lIns="91440" tIns="45720" rIns="91440" bIns="45720" anchor="t"/>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chemeClr val="bg1">
                    <a:lumMod val="95000"/>
                  </a:schemeClr>
                </a:solidFill>
                <a:latin typeface="Arial Narrow"/>
              </a:rPr>
              <a:t>Future State</a:t>
            </a:r>
            <a:r>
              <a:rPr lang="en-US" sz="4400">
                <a:solidFill>
                  <a:srgbClr val="700000"/>
                </a:solidFill>
                <a:latin typeface="Arial Narrow"/>
              </a:rPr>
              <a:t> </a:t>
            </a:r>
            <a:endParaRPr lang="en-US" sz="4400">
              <a:solidFill>
                <a:srgbClr val="700000"/>
              </a:solidFill>
            </a:endParaRPr>
          </a:p>
          <a:p>
            <a:endParaRPr lang="en-US" sz="900">
              <a:solidFill>
                <a:srgbClr val="700000"/>
              </a:solidFill>
            </a:endParaRPr>
          </a:p>
          <a:p>
            <a:r>
              <a:rPr lang="en-US" sz="3200">
                <a:solidFill>
                  <a:srgbClr val="492F24"/>
                </a:solidFill>
                <a:latin typeface="Arial Narrow"/>
              </a:rPr>
              <a:t>2. </a:t>
            </a:r>
            <a:r>
              <a:rPr lang="en-US" sz="3600">
                <a:solidFill>
                  <a:srgbClr val="492F24"/>
                </a:solidFill>
                <a:latin typeface="Arial Narrow"/>
              </a:rPr>
              <a:t>Campus</a:t>
            </a:r>
            <a:r>
              <a:rPr lang="en-US" sz="3600" b="0">
                <a:solidFill>
                  <a:srgbClr val="492F24"/>
                </a:solidFill>
                <a:latin typeface="Arial Narrow"/>
              </a:rPr>
              <a:t> </a:t>
            </a:r>
            <a:r>
              <a:rPr lang="en-US" sz="3200" b="0">
                <a:solidFill>
                  <a:srgbClr val="492F24"/>
                </a:solidFill>
                <a:latin typeface="Arial Narrow"/>
              </a:rPr>
              <a:t>Allocations</a:t>
            </a:r>
          </a:p>
        </p:txBody>
      </p:sp>
      <p:pic>
        <p:nvPicPr>
          <p:cNvPr id="5" name="Picture 4">
            <a:extLst>
              <a:ext uri="{FF2B5EF4-FFF2-40B4-BE49-F238E27FC236}">
                <a16:creationId xmlns:a16="http://schemas.microsoft.com/office/drawing/2014/main" id="{DE7D287A-FB72-4281-98FD-4A5396E0F964}"/>
              </a:ext>
            </a:extLst>
          </p:cNvPr>
          <p:cNvPicPr>
            <a:picLocks noChangeAspect="1"/>
          </p:cNvPicPr>
          <p:nvPr/>
        </p:nvPicPr>
        <p:blipFill>
          <a:blip r:embed="rId3"/>
          <a:stretch>
            <a:fillRect/>
          </a:stretch>
        </p:blipFill>
        <p:spPr>
          <a:xfrm>
            <a:off x="0" y="1581810"/>
            <a:ext cx="12171428" cy="5276190"/>
          </a:xfrm>
          <a:prstGeom prst="rect">
            <a:avLst/>
          </a:prstGeom>
        </p:spPr>
      </p:pic>
      <p:sp>
        <p:nvSpPr>
          <p:cNvPr id="7" name="TextBox 6">
            <a:extLst>
              <a:ext uri="{FF2B5EF4-FFF2-40B4-BE49-F238E27FC236}">
                <a16:creationId xmlns:a16="http://schemas.microsoft.com/office/drawing/2014/main" id="{7DB55122-F298-4C7B-877B-C66A661A8C44}"/>
              </a:ext>
            </a:extLst>
          </p:cNvPr>
          <p:cNvSpPr txBox="1"/>
          <p:nvPr/>
        </p:nvSpPr>
        <p:spPr>
          <a:xfrm>
            <a:off x="8290561" y="826729"/>
            <a:ext cx="3901440" cy="1133387"/>
          </a:xfrm>
          <a:prstGeom prst="rect">
            <a:avLst/>
          </a:prstGeom>
          <a:solidFill>
            <a:srgbClr val="FFFF00"/>
          </a:solidFill>
        </p:spPr>
        <p:txBody>
          <a:bodyPr wrap="square">
            <a:spAutoFit/>
          </a:bodyPr>
          <a:lstStyle/>
          <a:p>
            <a:pPr marR="0" algn="r">
              <a:lnSpc>
                <a:spcPct val="115000"/>
              </a:lnSpc>
              <a:spcBef>
                <a:spcPts val="600"/>
              </a:spcBef>
              <a:spcAft>
                <a:spcPts val="600"/>
              </a:spcAft>
            </a:pPr>
            <a:r>
              <a:rPr lang="en-US" sz="2000">
                <a:solidFill>
                  <a:srgbClr val="FF0000"/>
                </a:solidFill>
                <a:effectLst/>
                <a:latin typeface="Calibri" panose="020F0502020204030204" pitchFamily="34" charset="0"/>
                <a:ea typeface="Calibri" panose="020F0502020204030204" pitchFamily="34" charset="0"/>
                <a:cs typeface="Arial" panose="020B0604020202020204" pitchFamily="34" charset="0"/>
              </a:rPr>
              <a:t>UWSA and Campus Allocations are distinct sets of data that </a:t>
            </a:r>
            <a:r>
              <a:rPr lang="en-US" sz="2000" u="sng">
                <a:solidFill>
                  <a:srgbClr val="FF0000"/>
                </a:solidFill>
                <a:effectLst/>
                <a:latin typeface="Calibri" panose="020F0502020204030204" pitchFamily="34" charset="0"/>
                <a:ea typeface="Calibri" panose="020F0502020204030204" pitchFamily="34" charset="0"/>
                <a:cs typeface="Arial" panose="020B0604020202020204" pitchFamily="34" charset="0"/>
              </a:rPr>
              <a:t>do not</a:t>
            </a:r>
            <a:r>
              <a:rPr lang="en-US" sz="2000">
                <a:solidFill>
                  <a:srgbClr val="FF0000"/>
                </a:solidFill>
                <a:effectLst/>
                <a:latin typeface="Calibri" panose="020F0502020204030204" pitchFamily="34" charset="0"/>
                <a:ea typeface="Calibri" panose="020F0502020204030204" pitchFamily="34" charset="0"/>
                <a:cs typeface="Arial" panose="020B0604020202020204" pitchFamily="34" charset="0"/>
              </a:rPr>
              <a:t> overlap or interact</a:t>
            </a:r>
          </a:p>
        </p:txBody>
      </p:sp>
    </p:spTree>
    <p:custDataLst>
      <p:tags r:id="rId1"/>
    </p:custDataLst>
    <p:extLst>
      <p:ext uri="{BB962C8B-B14F-4D97-AF65-F5344CB8AC3E}">
        <p14:creationId xmlns:p14="http://schemas.microsoft.com/office/powerpoint/2010/main" val="28320767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9F4C89-ED16-4BA8-A258-08019E1BE072}"/>
              </a:ext>
            </a:extLst>
          </p:cNvPr>
          <p:cNvPicPr>
            <a:picLocks noChangeAspect="1"/>
          </p:cNvPicPr>
          <p:nvPr/>
        </p:nvPicPr>
        <p:blipFill>
          <a:blip r:embed="rId2"/>
          <a:stretch>
            <a:fillRect/>
          </a:stretch>
        </p:blipFill>
        <p:spPr>
          <a:xfrm>
            <a:off x="933061" y="650891"/>
            <a:ext cx="10994320" cy="4134370"/>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70</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0" y="59865"/>
            <a:ext cx="1198880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Campus Allocation by Fund/Ref/Dept</a:t>
            </a:r>
          </a:p>
        </p:txBody>
      </p:sp>
      <p:sp>
        <p:nvSpPr>
          <p:cNvPr id="5" name="Rectangle 4">
            <a:extLst>
              <a:ext uri="{FF2B5EF4-FFF2-40B4-BE49-F238E27FC236}">
                <a16:creationId xmlns:a16="http://schemas.microsoft.com/office/drawing/2014/main" id="{82443288-F09B-46B7-87AB-7CBC9CD5551F}"/>
              </a:ext>
            </a:extLst>
          </p:cNvPr>
          <p:cNvSpPr/>
          <p:nvPr/>
        </p:nvSpPr>
        <p:spPr>
          <a:xfrm>
            <a:off x="1886420" y="707867"/>
            <a:ext cx="772804" cy="22492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1305865" y="1339374"/>
            <a:ext cx="2183783" cy="2375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569167" y="4885462"/>
            <a:ext cx="7539554" cy="1366528"/>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pitchFamily="-106" charset="-128"/>
              </a:rPr>
              <a:t>Campus Allocation by Fund/Ref/Dept:</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a:solidFill>
                  <a:srgbClr val="000000"/>
                </a:solidFill>
                <a:latin typeface="Arial Narrow"/>
                <a:ea typeface="ＭＳ Ｐゴシック" pitchFamily="-106" charset="-128"/>
              </a:rPr>
              <a:t>Select File Format: PDF, HTML or Excel</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Select Version, Years, Allocation Type, Allocation Duration and Allocation Status</a:t>
            </a:r>
          </a:p>
          <a:p>
            <a:pPr marR="0" lvl="0" algn="l" defTabSz="914400" rtl="0" eaLnBrk="0" fontAlgn="base" latinLnBrk="0" hangingPunct="0">
              <a:lnSpc>
                <a:spcPct val="100000"/>
              </a:lnSpc>
              <a:spcBef>
                <a:spcPct val="20000"/>
              </a:spcBef>
              <a:spcAft>
                <a:spcPct val="0"/>
              </a:spcAft>
              <a:buClrTx/>
              <a:buSzTx/>
              <a:tabLst/>
              <a:defRPr/>
            </a:pPr>
            <a:endParaRPr lang="en-US" kern="0">
              <a:solidFill>
                <a:srgbClr val="000000"/>
              </a:solidFill>
              <a:latin typeface="Arial Narrow"/>
              <a:ea typeface="ＭＳ Ｐゴシック" pitchFamily="-106" charset="-128"/>
            </a:endParaRPr>
          </a:p>
        </p:txBody>
      </p:sp>
      <p:sp>
        <p:nvSpPr>
          <p:cNvPr id="12" name="Rectangle 11">
            <a:extLst>
              <a:ext uri="{FF2B5EF4-FFF2-40B4-BE49-F238E27FC236}">
                <a16:creationId xmlns:a16="http://schemas.microsoft.com/office/drawing/2014/main" id="{2FCF9A7D-AC23-44F6-BB9D-6A9127922DDE}"/>
              </a:ext>
            </a:extLst>
          </p:cNvPr>
          <p:cNvSpPr/>
          <p:nvPr/>
        </p:nvSpPr>
        <p:spPr>
          <a:xfrm>
            <a:off x="1305866" y="1203671"/>
            <a:ext cx="1288043" cy="13570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B03A6A6-C884-41F5-975F-4AA14CF18EA9}"/>
              </a:ext>
            </a:extLst>
          </p:cNvPr>
          <p:cNvSpPr/>
          <p:nvPr/>
        </p:nvSpPr>
        <p:spPr>
          <a:xfrm>
            <a:off x="2465129" y="1085182"/>
            <a:ext cx="295918" cy="2541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6" name="Oval 15">
            <a:extLst>
              <a:ext uri="{FF2B5EF4-FFF2-40B4-BE49-F238E27FC236}">
                <a16:creationId xmlns:a16="http://schemas.microsoft.com/office/drawing/2014/main" id="{839356BA-DCA9-4F01-864D-C5FE8C9633EF}"/>
              </a:ext>
            </a:extLst>
          </p:cNvPr>
          <p:cNvSpPr/>
          <p:nvPr/>
        </p:nvSpPr>
        <p:spPr>
          <a:xfrm>
            <a:off x="3485758" y="1286090"/>
            <a:ext cx="301172" cy="290795"/>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Tree>
    <p:extLst>
      <p:ext uri="{BB962C8B-B14F-4D97-AF65-F5344CB8AC3E}">
        <p14:creationId xmlns:p14="http://schemas.microsoft.com/office/powerpoint/2010/main" val="4022577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59CA3-5FB2-42FC-9AC4-C6243068B6A8}"/>
              </a:ext>
            </a:extLst>
          </p:cNvPr>
          <p:cNvPicPr>
            <a:picLocks noChangeAspect="1"/>
          </p:cNvPicPr>
          <p:nvPr/>
        </p:nvPicPr>
        <p:blipFill>
          <a:blip r:embed="rId2"/>
          <a:stretch>
            <a:fillRect/>
          </a:stretch>
        </p:blipFill>
        <p:spPr>
          <a:xfrm>
            <a:off x="747939" y="669878"/>
            <a:ext cx="10974093" cy="4244156"/>
          </a:xfrm>
          <a:prstGeom prst="rect">
            <a:avLst/>
          </a:prstGeom>
        </p:spPr>
      </p:pic>
      <p:sp>
        <p:nvSpPr>
          <p:cNvPr id="4" name="Slide Number Placeholder 3">
            <a:extLst>
              <a:ext uri="{FF2B5EF4-FFF2-40B4-BE49-F238E27FC236}">
                <a16:creationId xmlns:a16="http://schemas.microsoft.com/office/drawing/2014/main" id="{5512D539-9960-4B76-A7DE-ADC96B9EA14D}"/>
              </a:ext>
            </a:extLst>
          </p:cNvPr>
          <p:cNvSpPr>
            <a:spLocks noGrp="1"/>
          </p:cNvSpPr>
          <p:nvPr>
            <p:ph type="sldNum" sz="quarter" idx="4"/>
          </p:nvPr>
        </p:nvSpPr>
        <p:spPr/>
        <p:txBody>
          <a:bodyPr/>
          <a:lstStyle/>
          <a:p>
            <a:fld id="{678F7216-1C8D-9C4B-8765-95E531582293}" type="slidenum">
              <a:rPr lang="en-US" smtClean="0"/>
              <a:pPr/>
              <a:t>71</a:t>
            </a:fld>
            <a:endParaRPr lang="en-US"/>
          </a:p>
        </p:txBody>
      </p:sp>
      <p:sp>
        <p:nvSpPr>
          <p:cNvPr id="14" name="Rectangle 4">
            <a:extLst>
              <a:ext uri="{FF2B5EF4-FFF2-40B4-BE49-F238E27FC236}">
                <a16:creationId xmlns:a16="http://schemas.microsoft.com/office/drawing/2014/main" id="{F7B571EB-AE05-43AA-8764-D48855136982}"/>
              </a:ext>
            </a:extLst>
          </p:cNvPr>
          <p:cNvSpPr txBox="1">
            <a:spLocks noChangeArrowheads="1"/>
          </p:cNvSpPr>
          <p:nvPr/>
        </p:nvSpPr>
        <p:spPr>
          <a:xfrm>
            <a:off x="0" y="59865"/>
            <a:ext cx="11988801"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Campus Allocation by Ref/Fund/Dept</a:t>
            </a:r>
          </a:p>
        </p:txBody>
      </p:sp>
      <p:sp>
        <p:nvSpPr>
          <p:cNvPr id="5" name="Rectangle 4">
            <a:extLst>
              <a:ext uri="{FF2B5EF4-FFF2-40B4-BE49-F238E27FC236}">
                <a16:creationId xmlns:a16="http://schemas.microsoft.com/office/drawing/2014/main" id="{82443288-F09B-46B7-87AB-7CBC9CD5551F}"/>
              </a:ext>
            </a:extLst>
          </p:cNvPr>
          <p:cNvSpPr/>
          <p:nvPr/>
        </p:nvSpPr>
        <p:spPr>
          <a:xfrm>
            <a:off x="3060568" y="726413"/>
            <a:ext cx="772804" cy="22492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E0E1B2-C178-49BC-9F41-CEBCBDEAF98E}"/>
              </a:ext>
            </a:extLst>
          </p:cNvPr>
          <p:cNvSpPr/>
          <p:nvPr/>
        </p:nvSpPr>
        <p:spPr>
          <a:xfrm>
            <a:off x="1116491" y="1339375"/>
            <a:ext cx="2183783" cy="2375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CACE58-24B0-49DF-B54C-CF189295C0B2}"/>
              </a:ext>
            </a:extLst>
          </p:cNvPr>
          <p:cNvSpPr txBox="1"/>
          <p:nvPr/>
        </p:nvSpPr>
        <p:spPr>
          <a:xfrm>
            <a:off x="569167" y="4957226"/>
            <a:ext cx="7539554" cy="1366528"/>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lang="en-US" b="1" kern="0">
                <a:solidFill>
                  <a:srgbClr val="000000"/>
                </a:solidFill>
                <a:latin typeface="Arial Narrow"/>
                <a:ea typeface="ＭＳ Ｐゴシック" pitchFamily="-106" charset="-128"/>
              </a:rPr>
              <a:t>Campus Allocation by Ref/Fund/Dept:</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lang="en-US" kern="0">
                <a:solidFill>
                  <a:srgbClr val="000000"/>
                </a:solidFill>
                <a:latin typeface="Arial Narrow"/>
                <a:ea typeface="ＭＳ Ｐゴシック" pitchFamily="-106" charset="-128"/>
              </a:rPr>
              <a:t>Select File Format: PDF, HTML or Excel</a:t>
            </a:r>
          </a:p>
          <a:p>
            <a:pPr marL="342900" marR="0" lvl="0" indent="-342900" algn="l" defTabSz="914400" rtl="0" eaLnBrk="0" fontAlgn="base" latinLnBrk="0" hangingPunct="0">
              <a:lnSpc>
                <a:spcPct val="100000"/>
              </a:lnSpc>
              <a:spcBef>
                <a:spcPct val="20000"/>
              </a:spcBef>
              <a:spcAft>
                <a:spcPct val="0"/>
              </a:spcAft>
              <a:buClrTx/>
              <a:buSzTx/>
              <a:buAutoNum type="arabicPeriod"/>
              <a:tabLst/>
              <a:defRPr/>
            </a:pPr>
            <a:r>
              <a:rPr kumimoji="0" lang="en-US" sz="1800" b="0" i="0" u="none" strike="noStrike" kern="0" cap="none" spc="0" normalizeH="0" baseline="0" noProof="0">
                <a:ln>
                  <a:noFill/>
                </a:ln>
                <a:solidFill>
                  <a:srgbClr val="000000"/>
                </a:solidFill>
                <a:effectLst/>
                <a:uLnTx/>
                <a:uFillTx/>
                <a:latin typeface="Arial Narrow"/>
                <a:ea typeface="ＭＳ Ｐゴシック" pitchFamily="-106" charset="-128"/>
                <a:cs typeface="+mn-cs"/>
              </a:rPr>
              <a:t>Select Version, Years, Allocation Duration and Allocation Status</a:t>
            </a:r>
          </a:p>
          <a:p>
            <a:pPr marR="0" lvl="0" algn="l" defTabSz="914400" rtl="0" eaLnBrk="0" fontAlgn="base" latinLnBrk="0" hangingPunct="0">
              <a:lnSpc>
                <a:spcPct val="100000"/>
              </a:lnSpc>
              <a:spcBef>
                <a:spcPct val="20000"/>
              </a:spcBef>
              <a:spcAft>
                <a:spcPct val="0"/>
              </a:spcAft>
              <a:buClrTx/>
              <a:buSzTx/>
              <a:tabLst/>
              <a:defRPr/>
            </a:pPr>
            <a:endParaRPr lang="en-US" kern="0">
              <a:solidFill>
                <a:srgbClr val="000000"/>
              </a:solidFill>
              <a:latin typeface="Arial Narrow"/>
              <a:ea typeface="ＭＳ Ｐゴシック" pitchFamily="-106" charset="-128"/>
            </a:endParaRPr>
          </a:p>
        </p:txBody>
      </p:sp>
      <p:sp>
        <p:nvSpPr>
          <p:cNvPr id="12" name="Rectangle 11">
            <a:extLst>
              <a:ext uri="{FF2B5EF4-FFF2-40B4-BE49-F238E27FC236}">
                <a16:creationId xmlns:a16="http://schemas.microsoft.com/office/drawing/2014/main" id="{2FCF9A7D-AC23-44F6-BB9D-6A9127922DDE}"/>
              </a:ext>
            </a:extLst>
          </p:cNvPr>
          <p:cNvSpPr/>
          <p:nvPr/>
        </p:nvSpPr>
        <p:spPr>
          <a:xfrm>
            <a:off x="1116492" y="1203672"/>
            <a:ext cx="1288043" cy="13570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B03A6A6-C884-41F5-975F-4AA14CF18EA9}"/>
              </a:ext>
            </a:extLst>
          </p:cNvPr>
          <p:cNvSpPr/>
          <p:nvPr/>
        </p:nvSpPr>
        <p:spPr>
          <a:xfrm>
            <a:off x="2275755" y="1085183"/>
            <a:ext cx="295918" cy="2541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6" name="Oval 15">
            <a:extLst>
              <a:ext uri="{FF2B5EF4-FFF2-40B4-BE49-F238E27FC236}">
                <a16:creationId xmlns:a16="http://schemas.microsoft.com/office/drawing/2014/main" id="{839356BA-DCA9-4F01-864D-C5FE8C9633EF}"/>
              </a:ext>
            </a:extLst>
          </p:cNvPr>
          <p:cNvSpPr/>
          <p:nvPr/>
        </p:nvSpPr>
        <p:spPr>
          <a:xfrm>
            <a:off x="3296384" y="1286091"/>
            <a:ext cx="301172" cy="290795"/>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Tree>
    <p:extLst>
      <p:ext uri="{BB962C8B-B14F-4D97-AF65-F5344CB8AC3E}">
        <p14:creationId xmlns:p14="http://schemas.microsoft.com/office/powerpoint/2010/main" val="17376824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1812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err="1">
                <a:solidFill>
                  <a:srgbClr val="700000"/>
                </a:solidFill>
              </a:rPr>
              <a:t>PlanUW</a:t>
            </a:r>
            <a:r>
              <a:rPr lang="en-US" sz="3600" b="0">
                <a:solidFill>
                  <a:srgbClr val="700000"/>
                </a:solidFill>
              </a:rPr>
              <a:t> Planning Allocation Tasks and Processes</a:t>
            </a:r>
          </a:p>
        </p:txBody>
      </p:sp>
      <p:sp>
        <p:nvSpPr>
          <p:cNvPr id="3" name="TextBox 2">
            <a:extLst>
              <a:ext uri="{FF2B5EF4-FFF2-40B4-BE49-F238E27FC236}">
                <a16:creationId xmlns:a16="http://schemas.microsoft.com/office/drawing/2014/main" id="{35BE313C-49E8-4777-AE02-0C0BDE419B70}"/>
              </a:ext>
            </a:extLst>
          </p:cNvPr>
          <p:cNvSpPr txBox="1"/>
          <p:nvPr/>
        </p:nvSpPr>
        <p:spPr>
          <a:xfrm>
            <a:off x="487362" y="1628026"/>
            <a:ext cx="11217276" cy="4499693"/>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u="sng" kern="0">
                <a:latin typeface="Arial Narrow"/>
                <a:ea typeface="ＭＳ Ｐゴシック" pitchFamily="-106" charset="-128"/>
              </a:rPr>
              <a:t>Input Forms</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The UWBO Allocation Setup Non-Target and UWBO Allocation List Non-Target forms</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The UWBO Enter Distribution Non-Target form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Approve Non-Target Allocation form</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lang="en-US" kern="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u="sng" kern="0">
                <a:latin typeface="Arial Narrow"/>
                <a:ea typeface="ＭＳ Ｐゴシック" pitchFamily="-106" charset="-128"/>
              </a:rPr>
              <a:t>Action Menus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Some forms will have additional action menu functions that you can use to perform:</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New Target Allocation – creating a new target allocation</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Display 10 Non-Target Rows – displays blank rows for Distribution 0001 through Distribution 0010</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Display 100 Non-Target Rows -- displays blank rows for Distribution 0001 through Distribution 0100</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Display x  Non-Target Rows – displays Distribution 0001 through Distribution #...</a:t>
            </a:r>
          </a:p>
          <a:p>
            <a:pPr marL="800100" lvl="1" indent="-342900" eaLnBrk="0" fontAlgn="base" hangingPunct="0">
              <a:spcBef>
                <a:spcPct val="20000"/>
              </a:spcBef>
              <a:spcAft>
                <a:spcPct val="0"/>
              </a:spcAft>
              <a:buFont typeface="+mj-lt"/>
              <a:buAutoNum type="arabicPeriod"/>
            </a:pPr>
            <a:endParaRPr lang="en-US" kern="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Wingdings" panose="05000000000000000000" pitchFamily="2" charset="2"/>
              <a:buChar char="Ø"/>
            </a:pPr>
            <a:r>
              <a:rPr lang="en-US" sz="1400" kern="0">
                <a:solidFill>
                  <a:srgbClr val="990033"/>
                </a:solidFill>
                <a:latin typeface="Arial Narrow"/>
                <a:ea typeface="ＭＳ Ｐゴシック" pitchFamily="-106" charset="-128"/>
              </a:rPr>
              <a:t>NOTE: the process to setup a non-target allocation and enter distributions is the same as that for target allocations and distributions.  Please refer to the Target Allocations sections for the steps needed.</a:t>
            </a:r>
          </a:p>
        </p:txBody>
      </p:sp>
      <p:pic>
        <p:nvPicPr>
          <p:cNvPr id="2" name="Picture 1">
            <a:extLst>
              <a:ext uri="{FF2B5EF4-FFF2-40B4-BE49-F238E27FC236}">
                <a16:creationId xmlns:a16="http://schemas.microsoft.com/office/drawing/2014/main" id="{1D72AB2A-B953-418F-B3E4-699441F124D0}"/>
              </a:ext>
            </a:extLst>
          </p:cNvPr>
          <p:cNvPicPr>
            <a:picLocks noChangeAspect="1"/>
          </p:cNvPicPr>
          <p:nvPr/>
        </p:nvPicPr>
        <p:blipFill>
          <a:blip r:embed="rId3"/>
          <a:stretch>
            <a:fillRect/>
          </a:stretch>
        </p:blipFill>
        <p:spPr>
          <a:xfrm>
            <a:off x="718794" y="313465"/>
            <a:ext cx="1324609" cy="1128054"/>
          </a:xfrm>
          <a:prstGeom prst="rect">
            <a:avLst/>
          </a:prstGeom>
        </p:spPr>
      </p:pic>
    </p:spTree>
    <p:custDataLst>
      <p:tags r:id="rId1"/>
    </p:custDataLst>
    <p:extLst>
      <p:ext uri="{BB962C8B-B14F-4D97-AF65-F5344CB8AC3E}">
        <p14:creationId xmlns:p14="http://schemas.microsoft.com/office/powerpoint/2010/main" val="37029386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Approve Non-Target Allocations</a:t>
            </a:r>
          </a:p>
        </p:txBody>
      </p:sp>
      <p:sp>
        <p:nvSpPr>
          <p:cNvPr id="16" name="TextBox 15">
            <a:extLst>
              <a:ext uri="{FF2B5EF4-FFF2-40B4-BE49-F238E27FC236}">
                <a16:creationId xmlns:a16="http://schemas.microsoft.com/office/drawing/2014/main" id="{F7002930-9AA2-4EA2-8832-63B2723AA639}"/>
              </a:ext>
            </a:extLst>
          </p:cNvPr>
          <p:cNvSpPr txBox="1"/>
          <p:nvPr/>
        </p:nvSpPr>
        <p:spPr>
          <a:xfrm>
            <a:off x="542644" y="658122"/>
            <a:ext cx="11324707" cy="2031325"/>
          </a:xfrm>
          <a:prstGeom prst="rect">
            <a:avLst/>
          </a:prstGeom>
          <a:noFill/>
        </p:spPr>
        <p:txBody>
          <a:bodyPr wrap="square">
            <a:spAutoFit/>
          </a:bodyPr>
          <a:lstStyle/>
          <a:p>
            <a:r>
              <a:rPr lang="en-US"/>
              <a:t>Allocations are setup for each individual fiscal year, which allows you to change the characteristics of the allocation from year-to-year.  </a:t>
            </a:r>
          </a:p>
          <a:p>
            <a:endParaRPr lang="en-US"/>
          </a:p>
          <a:p>
            <a:r>
              <a:rPr lang="en-US"/>
              <a:t>The Allocation setup and distribution entry for non-target allocations is the same as for target allocations.  The main difference is that non-target allocations are entered in the Request (or non-target) scenario and are separate from target allocations.</a:t>
            </a:r>
          </a:p>
          <a:p>
            <a:endParaRPr lang="en-US"/>
          </a:p>
        </p:txBody>
      </p:sp>
      <p:grpSp>
        <p:nvGrpSpPr>
          <p:cNvPr id="2" name="Group 1">
            <a:extLst>
              <a:ext uri="{FF2B5EF4-FFF2-40B4-BE49-F238E27FC236}">
                <a16:creationId xmlns:a16="http://schemas.microsoft.com/office/drawing/2014/main" id="{25581976-8C38-4F4D-BC78-849511E0B14D}"/>
              </a:ext>
            </a:extLst>
          </p:cNvPr>
          <p:cNvGrpSpPr/>
          <p:nvPr/>
        </p:nvGrpSpPr>
        <p:grpSpPr>
          <a:xfrm>
            <a:off x="1099407" y="2467624"/>
            <a:ext cx="9704428" cy="3773945"/>
            <a:chOff x="1099407" y="1986344"/>
            <a:chExt cx="9704428" cy="3773945"/>
          </a:xfrm>
        </p:grpSpPr>
        <p:pic>
          <p:nvPicPr>
            <p:cNvPr id="9" name="Picture 8">
              <a:extLst>
                <a:ext uri="{FF2B5EF4-FFF2-40B4-BE49-F238E27FC236}">
                  <a16:creationId xmlns:a16="http://schemas.microsoft.com/office/drawing/2014/main" id="{5135A5D7-A367-4F1E-86AE-C07268279BF1}"/>
                </a:ext>
              </a:extLst>
            </p:cNvPr>
            <p:cNvPicPr>
              <a:picLocks noChangeAspect="1"/>
            </p:cNvPicPr>
            <p:nvPr/>
          </p:nvPicPr>
          <p:blipFill>
            <a:blip r:embed="rId2"/>
            <a:stretch>
              <a:fillRect/>
            </a:stretch>
          </p:blipFill>
          <p:spPr>
            <a:xfrm>
              <a:off x="1099407" y="1986344"/>
              <a:ext cx="9704428" cy="3773945"/>
            </a:xfrm>
            <a:prstGeom prst="rect">
              <a:avLst/>
            </a:prstGeom>
          </p:spPr>
        </p:pic>
        <p:sp>
          <p:nvSpPr>
            <p:cNvPr id="14" name="Oval 13">
              <a:extLst>
                <a:ext uri="{FF2B5EF4-FFF2-40B4-BE49-F238E27FC236}">
                  <a16:creationId xmlns:a16="http://schemas.microsoft.com/office/drawing/2014/main" id="{F63FF0C3-9961-44CD-8CBF-154E96720EFF}"/>
                </a:ext>
              </a:extLst>
            </p:cNvPr>
            <p:cNvSpPr/>
            <p:nvPr/>
          </p:nvSpPr>
          <p:spPr>
            <a:xfrm>
              <a:off x="1519150" y="365074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8" name="Oval 17">
              <a:extLst>
                <a:ext uri="{FF2B5EF4-FFF2-40B4-BE49-F238E27FC236}">
                  <a16:creationId xmlns:a16="http://schemas.microsoft.com/office/drawing/2014/main" id="{15B853A5-31A1-4349-9C9E-B26AEA0B8582}"/>
                </a:ext>
              </a:extLst>
            </p:cNvPr>
            <p:cNvSpPr/>
            <p:nvPr/>
          </p:nvSpPr>
          <p:spPr>
            <a:xfrm>
              <a:off x="8276469" y="3532178"/>
              <a:ext cx="283218" cy="251014"/>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grpSp>
    </p:spTree>
    <p:extLst>
      <p:ext uri="{BB962C8B-B14F-4D97-AF65-F5344CB8AC3E}">
        <p14:creationId xmlns:p14="http://schemas.microsoft.com/office/powerpoint/2010/main" val="15885533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D7CFE9F-32DB-4643-86B3-FA5F42CC5665}"/>
              </a:ext>
            </a:extLst>
          </p:cNvPr>
          <p:cNvPicPr>
            <a:picLocks noChangeAspect="1"/>
          </p:cNvPicPr>
          <p:nvPr/>
        </p:nvPicPr>
        <p:blipFill>
          <a:blip r:embed="rId2"/>
          <a:stretch>
            <a:fillRect/>
          </a:stretch>
        </p:blipFill>
        <p:spPr>
          <a:xfrm>
            <a:off x="443223" y="691170"/>
            <a:ext cx="11587619" cy="4450289"/>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443223" y="4923371"/>
            <a:ext cx="7376473" cy="1698927"/>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work on an existing allocation: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Choose a Year on the drop down to set up allocations.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Select an Allocation from the drop down.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on the        arrow to confirm selection.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Adjust the UWBO Allocation Information.</a:t>
            </a:r>
          </a:p>
        </p:txBody>
      </p:sp>
      <p:sp>
        <p:nvSpPr>
          <p:cNvPr id="9" name="Rectangle 8">
            <a:extLst>
              <a:ext uri="{FF2B5EF4-FFF2-40B4-BE49-F238E27FC236}">
                <a16:creationId xmlns:a16="http://schemas.microsoft.com/office/drawing/2014/main" id="{070FC484-136F-44CF-8638-4EA68F1D50A8}"/>
              </a:ext>
            </a:extLst>
          </p:cNvPr>
          <p:cNvSpPr/>
          <p:nvPr/>
        </p:nvSpPr>
        <p:spPr>
          <a:xfrm>
            <a:off x="443222" y="1008693"/>
            <a:ext cx="1075927" cy="2145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B853A5-31A1-4349-9C9E-B26AEA0B8582}"/>
              </a:ext>
            </a:extLst>
          </p:cNvPr>
          <p:cNvSpPr/>
          <p:nvPr/>
        </p:nvSpPr>
        <p:spPr>
          <a:xfrm>
            <a:off x="1519150" y="101676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21" name="Rectangle 20">
            <a:extLst>
              <a:ext uri="{FF2B5EF4-FFF2-40B4-BE49-F238E27FC236}">
                <a16:creationId xmlns:a16="http://schemas.microsoft.com/office/drawing/2014/main" id="{73174730-BFEE-4995-9981-8AFCDD2BB217}"/>
              </a:ext>
            </a:extLst>
          </p:cNvPr>
          <p:cNvSpPr/>
          <p:nvPr/>
        </p:nvSpPr>
        <p:spPr>
          <a:xfrm>
            <a:off x="443222" y="2068601"/>
            <a:ext cx="1958064" cy="281508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Approve Non-Target Allocations</a:t>
            </a:r>
          </a:p>
        </p:txBody>
      </p:sp>
      <p:sp>
        <p:nvSpPr>
          <p:cNvPr id="22" name="Rectangle 21">
            <a:extLst>
              <a:ext uri="{FF2B5EF4-FFF2-40B4-BE49-F238E27FC236}">
                <a16:creationId xmlns:a16="http://schemas.microsoft.com/office/drawing/2014/main" id="{D910E38C-4F6B-4F04-B405-1F9778317549}"/>
              </a:ext>
            </a:extLst>
          </p:cNvPr>
          <p:cNvSpPr/>
          <p:nvPr/>
        </p:nvSpPr>
        <p:spPr>
          <a:xfrm>
            <a:off x="2178388" y="716185"/>
            <a:ext cx="1074079" cy="246186"/>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3252467" y="73947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2" name="Picture 1">
            <a:extLst>
              <a:ext uri="{FF2B5EF4-FFF2-40B4-BE49-F238E27FC236}">
                <a16:creationId xmlns:a16="http://schemas.microsoft.com/office/drawing/2014/main" id="{E48407A6-7D79-404F-935F-D9B033291AAD}"/>
              </a:ext>
            </a:extLst>
          </p:cNvPr>
          <p:cNvPicPr>
            <a:picLocks noChangeAspect="1"/>
          </p:cNvPicPr>
          <p:nvPr/>
        </p:nvPicPr>
        <p:blipFill>
          <a:blip r:embed="rId3"/>
          <a:stretch>
            <a:fillRect/>
          </a:stretch>
        </p:blipFill>
        <p:spPr>
          <a:xfrm>
            <a:off x="1912278" y="6006796"/>
            <a:ext cx="266723" cy="160034"/>
          </a:xfrm>
          <a:prstGeom prst="rect">
            <a:avLst/>
          </a:prstGeom>
        </p:spPr>
      </p:pic>
      <p:sp>
        <p:nvSpPr>
          <p:cNvPr id="26" name="Oval 25">
            <a:extLst>
              <a:ext uri="{FF2B5EF4-FFF2-40B4-BE49-F238E27FC236}">
                <a16:creationId xmlns:a16="http://schemas.microsoft.com/office/drawing/2014/main" id="{62BF7DBF-4C8B-4F68-96B3-B5278E1408D2}"/>
              </a:ext>
            </a:extLst>
          </p:cNvPr>
          <p:cNvSpPr/>
          <p:nvPr/>
        </p:nvSpPr>
        <p:spPr>
          <a:xfrm>
            <a:off x="10845780" y="101676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23" name="Rectangle 22">
            <a:extLst>
              <a:ext uri="{FF2B5EF4-FFF2-40B4-BE49-F238E27FC236}">
                <a16:creationId xmlns:a16="http://schemas.microsoft.com/office/drawing/2014/main" id="{F4012203-5055-4FC8-9583-68BA94A37530}"/>
              </a:ext>
            </a:extLst>
          </p:cNvPr>
          <p:cNvSpPr/>
          <p:nvPr/>
        </p:nvSpPr>
        <p:spPr>
          <a:xfrm>
            <a:off x="443222" y="1410889"/>
            <a:ext cx="894835" cy="2145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96010AD-ED7A-42D5-94DD-9FF319F25FEB}"/>
              </a:ext>
            </a:extLst>
          </p:cNvPr>
          <p:cNvPicPr>
            <a:picLocks noChangeAspect="1"/>
          </p:cNvPicPr>
          <p:nvPr/>
        </p:nvPicPr>
        <p:blipFill>
          <a:blip r:embed="rId4"/>
          <a:stretch>
            <a:fillRect/>
          </a:stretch>
        </p:blipFill>
        <p:spPr>
          <a:xfrm>
            <a:off x="1863905" y="1294335"/>
            <a:ext cx="630192" cy="169877"/>
          </a:xfrm>
          <a:prstGeom prst="rect">
            <a:avLst/>
          </a:prstGeom>
        </p:spPr>
      </p:pic>
      <p:sp>
        <p:nvSpPr>
          <p:cNvPr id="24" name="Rectangle 23">
            <a:extLst>
              <a:ext uri="{FF2B5EF4-FFF2-40B4-BE49-F238E27FC236}">
                <a16:creationId xmlns:a16="http://schemas.microsoft.com/office/drawing/2014/main" id="{297236E7-1DB1-44BE-B13B-801A88242510}"/>
              </a:ext>
            </a:extLst>
          </p:cNvPr>
          <p:cNvSpPr/>
          <p:nvPr/>
        </p:nvSpPr>
        <p:spPr>
          <a:xfrm>
            <a:off x="2238599" y="1410889"/>
            <a:ext cx="162687" cy="23786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DD3A767-A1A7-4337-8213-FBD778C7F58E}"/>
              </a:ext>
            </a:extLst>
          </p:cNvPr>
          <p:cNvSpPr/>
          <p:nvPr/>
        </p:nvSpPr>
        <p:spPr>
          <a:xfrm>
            <a:off x="2404947" y="139974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Tree>
    <p:extLst>
      <p:ext uri="{BB962C8B-B14F-4D97-AF65-F5344CB8AC3E}">
        <p14:creationId xmlns:p14="http://schemas.microsoft.com/office/powerpoint/2010/main" val="30039089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00E999B-0BA6-4EBE-8357-36CDCF3245CD}"/>
              </a:ext>
            </a:extLst>
          </p:cNvPr>
          <p:cNvPicPr>
            <a:picLocks noChangeAspect="1"/>
          </p:cNvPicPr>
          <p:nvPr/>
        </p:nvPicPr>
        <p:blipFill>
          <a:blip r:embed="rId2"/>
          <a:stretch>
            <a:fillRect/>
          </a:stretch>
        </p:blipFill>
        <p:spPr>
          <a:xfrm>
            <a:off x="694478" y="385741"/>
            <a:ext cx="11133087" cy="4029055"/>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485597" y="4353807"/>
            <a:ext cx="9933229"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Approve allocation:</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lang="en-US" kern="0">
                <a:solidFill>
                  <a:srgbClr val="000000"/>
                </a:solidFill>
                <a:latin typeface="Arial Narrow"/>
                <a:ea typeface="ＭＳ Ｐゴシック" pitchFamily="-106" charset="-128"/>
              </a:rPr>
              <a:t>C</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lick on Actions.</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Select Approve Non-Target Allocation.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Enter and verify 'Year for Target Distributions' is correct. Do not change values already in 'Non-Target Year’</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Launch.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'Confirm UWBO Non-Target Approval Diff Year was successful, click OK. </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Approve Non-Target Allocations</a:t>
            </a:r>
          </a:p>
        </p:txBody>
      </p:sp>
      <p:sp>
        <p:nvSpPr>
          <p:cNvPr id="14" name="Oval 13">
            <a:extLst>
              <a:ext uri="{FF2B5EF4-FFF2-40B4-BE49-F238E27FC236}">
                <a16:creationId xmlns:a16="http://schemas.microsoft.com/office/drawing/2014/main" id="{F63FF0C3-9961-44CD-8CBF-154E96720EFF}"/>
              </a:ext>
            </a:extLst>
          </p:cNvPr>
          <p:cNvSpPr/>
          <p:nvPr/>
        </p:nvSpPr>
        <p:spPr>
          <a:xfrm>
            <a:off x="1839114" y="72156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29" name="Picture 28">
            <a:extLst>
              <a:ext uri="{FF2B5EF4-FFF2-40B4-BE49-F238E27FC236}">
                <a16:creationId xmlns:a16="http://schemas.microsoft.com/office/drawing/2014/main" id="{CB1937AF-358A-4E68-B23A-2A6B9B143812}"/>
              </a:ext>
            </a:extLst>
          </p:cNvPr>
          <p:cNvPicPr>
            <a:picLocks noChangeAspect="1"/>
          </p:cNvPicPr>
          <p:nvPr/>
        </p:nvPicPr>
        <p:blipFill>
          <a:blip r:embed="rId3"/>
          <a:stretch>
            <a:fillRect/>
          </a:stretch>
        </p:blipFill>
        <p:spPr>
          <a:xfrm>
            <a:off x="1962206" y="1118050"/>
            <a:ext cx="1947372" cy="1780247"/>
          </a:xfrm>
          <a:prstGeom prst="rect">
            <a:avLst/>
          </a:prstGeom>
        </p:spPr>
      </p:pic>
      <p:sp>
        <p:nvSpPr>
          <p:cNvPr id="26" name="Oval 25">
            <a:extLst>
              <a:ext uri="{FF2B5EF4-FFF2-40B4-BE49-F238E27FC236}">
                <a16:creationId xmlns:a16="http://schemas.microsoft.com/office/drawing/2014/main" id="{62BF7DBF-4C8B-4F68-96B3-B5278E1408D2}"/>
              </a:ext>
            </a:extLst>
          </p:cNvPr>
          <p:cNvSpPr/>
          <p:nvPr/>
        </p:nvSpPr>
        <p:spPr>
          <a:xfrm>
            <a:off x="3641941" y="116780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pic>
        <p:nvPicPr>
          <p:cNvPr id="31" name="Picture 30">
            <a:extLst>
              <a:ext uri="{FF2B5EF4-FFF2-40B4-BE49-F238E27FC236}">
                <a16:creationId xmlns:a16="http://schemas.microsoft.com/office/drawing/2014/main" id="{9BF79284-47D2-406B-94CB-95747529F401}"/>
              </a:ext>
            </a:extLst>
          </p:cNvPr>
          <p:cNvPicPr>
            <a:picLocks noChangeAspect="1"/>
          </p:cNvPicPr>
          <p:nvPr/>
        </p:nvPicPr>
        <p:blipFill>
          <a:blip r:embed="rId4"/>
          <a:stretch>
            <a:fillRect/>
          </a:stretch>
        </p:blipFill>
        <p:spPr>
          <a:xfrm>
            <a:off x="6994845" y="2406282"/>
            <a:ext cx="4558979" cy="2723819"/>
          </a:xfrm>
          <a:prstGeom prst="rect">
            <a:avLst/>
          </a:prstGeom>
        </p:spPr>
      </p:pic>
      <p:sp>
        <p:nvSpPr>
          <p:cNvPr id="25" name="Oval 24">
            <a:extLst>
              <a:ext uri="{FF2B5EF4-FFF2-40B4-BE49-F238E27FC236}">
                <a16:creationId xmlns:a16="http://schemas.microsoft.com/office/drawing/2014/main" id="{7DD3A767-A1A7-4337-8213-FBD778C7F58E}"/>
              </a:ext>
            </a:extLst>
          </p:cNvPr>
          <p:cNvSpPr/>
          <p:nvPr/>
        </p:nvSpPr>
        <p:spPr>
          <a:xfrm>
            <a:off x="9008995" y="252007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32" name="TextBox 31">
            <a:extLst>
              <a:ext uri="{FF2B5EF4-FFF2-40B4-BE49-F238E27FC236}">
                <a16:creationId xmlns:a16="http://schemas.microsoft.com/office/drawing/2014/main" id="{37CD6A5F-A5E1-45CF-BC64-67B0D59B9E88}"/>
              </a:ext>
            </a:extLst>
          </p:cNvPr>
          <p:cNvSpPr txBox="1"/>
          <p:nvPr/>
        </p:nvSpPr>
        <p:spPr>
          <a:xfrm>
            <a:off x="7625874" y="3925626"/>
            <a:ext cx="3657316" cy="738664"/>
          </a:xfrm>
          <a:prstGeom prst="rect">
            <a:avLst/>
          </a:prstGeom>
          <a:solidFill>
            <a:schemeClr val="bg1"/>
          </a:solidFill>
          <a:ln>
            <a:solidFill>
              <a:srgbClr val="FF0000"/>
            </a:solidFill>
          </a:ln>
        </p:spPr>
        <p:txBody>
          <a:bodyPr wrap="square">
            <a:spAutoFit/>
          </a:bodyPr>
          <a:lstStyle/>
          <a:p>
            <a:r>
              <a:rPr lang="en-US" sz="1400"/>
              <a:t>Note: These two fields in red are required. Enter additional values in the remaining fields if necessary. They are optional. </a:t>
            </a:r>
          </a:p>
        </p:txBody>
      </p:sp>
      <p:pic>
        <p:nvPicPr>
          <p:cNvPr id="33" name="Graphic 32" descr="Information">
            <a:extLst>
              <a:ext uri="{FF2B5EF4-FFF2-40B4-BE49-F238E27FC236}">
                <a16:creationId xmlns:a16="http://schemas.microsoft.com/office/drawing/2014/main" id="{90FAC713-35F4-421D-BF09-597AF299D47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56757" y="4203509"/>
            <a:ext cx="507205" cy="384396"/>
          </a:xfrm>
          <a:prstGeom prst="rect">
            <a:avLst/>
          </a:prstGeom>
        </p:spPr>
      </p:pic>
      <p:sp>
        <p:nvSpPr>
          <p:cNvPr id="13" name="Oval 12">
            <a:extLst>
              <a:ext uri="{FF2B5EF4-FFF2-40B4-BE49-F238E27FC236}">
                <a16:creationId xmlns:a16="http://schemas.microsoft.com/office/drawing/2014/main" id="{C1A50DD3-B2B3-4C5D-84F8-1097DE02D93F}"/>
              </a:ext>
            </a:extLst>
          </p:cNvPr>
          <p:cNvSpPr/>
          <p:nvPr/>
        </p:nvSpPr>
        <p:spPr>
          <a:xfrm>
            <a:off x="10601461" y="2406282"/>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
        <p:nvSpPr>
          <p:cNvPr id="34" name="Rectangle 33">
            <a:extLst>
              <a:ext uri="{FF2B5EF4-FFF2-40B4-BE49-F238E27FC236}">
                <a16:creationId xmlns:a16="http://schemas.microsoft.com/office/drawing/2014/main" id="{4FCDCE9E-5B1D-4B78-A1FA-6A6089039BEB}"/>
              </a:ext>
            </a:extLst>
          </p:cNvPr>
          <p:cNvSpPr/>
          <p:nvPr/>
        </p:nvSpPr>
        <p:spPr>
          <a:xfrm>
            <a:off x="10831415" y="2495372"/>
            <a:ext cx="390921" cy="1616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C37BAC75-643D-4CDC-BCE9-45EF9B864557}"/>
              </a:ext>
            </a:extLst>
          </p:cNvPr>
          <p:cNvPicPr>
            <a:picLocks noChangeAspect="1"/>
          </p:cNvPicPr>
          <p:nvPr/>
        </p:nvPicPr>
        <p:blipFill>
          <a:blip r:embed="rId7"/>
          <a:stretch>
            <a:fillRect/>
          </a:stretch>
        </p:blipFill>
        <p:spPr>
          <a:xfrm>
            <a:off x="4279008" y="3291531"/>
            <a:ext cx="2392887" cy="990686"/>
          </a:xfrm>
          <a:prstGeom prst="rect">
            <a:avLst/>
          </a:prstGeom>
          <a:ln>
            <a:solidFill>
              <a:schemeClr val="tx1"/>
            </a:solidFill>
          </a:ln>
        </p:spPr>
      </p:pic>
      <p:sp>
        <p:nvSpPr>
          <p:cNvPr id="36" name="Oval 35">
            <a:extLst>
              <a:ext uri="{FF2B5EF4-FFF2-40B4-BE49-F238E27FC236}">
                <a16:creationId xmlns:a16="http://schemas.microsoft.com/office/drawing/2014/main" id="{EDDCC210-C257-4122-AE0D-D7DDBA199B3E}"/>
              </a:ext>
            </a:extLst>
          </p:cNvPr>
          <p:cNvSpPr/>
          <p:nvPr/>
        </p:nvSpPr>
        <p:spPr>
          <a:xfrm>
            <a:off x="5843930" y="390724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5</a:t>
            </a:r>
            <a:endParaRPr lang="en-US">
              <a:solidFill>
                <a:schemeClr val="tx1"/>
              </a:solidFill>
              <a:latin typeface="Arial Narrow" panose="020B0606020202030204" pitchFamily="34" charset="0"/>
            </a:endParaRPr>
          </a:p>
        </p:txBody>
      </p:sp>
      <p:sp>
        <p:nvSpPr>
          <p:cNvPr id="37" name="Rectangle 36">
            <a:extLst>
              <a:ext uri="{FF2B5EF4-FFF2-40B4-BE49-F238E27FC236}">
                <a16:creationId xmlns:a16="http://schemas.microsoft.com/office/drawing/2014/main" id="{D8EF6747-FEBD-4A9D-BA35-511DDDE48CFF}"/>
              </a:ext>
            </a:extLst>
          </p:cNvPr>
          <p:cNvSpPr/>
          <p:nvPr/>
        </p:nvSpPr>
        <p:spPr>
          <a:xfrm>
            <a:off x="6152026" y="3949501"/>
            <a:ext cx="390921" cy="20393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3382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FDAFD7E-1E71-454C-BBA4-95415AFF2A5F}"/>
              </a:ext>
            </a:extLst>
          </p:cNvPr>
          <p:cNvPicPr>
            <a:picLocks noChangeAspect="1"/>
          </p:cNvPicPr>
          <p:nvPr/>
        </p:nvPicPr>
        <p:blipFill>
          <a:blip r:embed="rId2"/>
          <a:stretch>
            <a:fillRect/>
          </a:stretch>
        </p:blipFill>
        <p:spPr>
          <a:xfrm>
            <a:off x="204718" y="721280"/>
            <a:ext cx="7189995" cy="1685002"/>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120498" y="4267265"/>
            <a:ext cx="6245778" cy="2308324"/>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verify approved allocation:</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lang="en-US" kern="0">
                <a:solidFill>
                  <a:srgbClr val="000000"/>
                </a:solidFill>
                <a:latin typeface="Arial Narrow"/>
                <a:ea typeface="ＭＳ Ｐゴシック" pitchFamily="-106" charset="-128"/>
              </a:rPr>
              <a:t>Verify that 'Non-Target Distributions' are zero-ed out; approved allocations are moved to 'Target Distributions’.</a:t>
            </a:r>
          </a:p>
          <a:p>
            <a:pPr marL="342900" marR="0" indent="-342900" algn="l" defTabSz="914400" rtl="0" eaLnBrk="0" fontAlgn="base" latinLnBrk="0" hangingPunct="0">
              <a:lnSpc>
                <a:spcPct val="100000"/>
              </a:lnSpc>
              <a:spcBef>
                <a:spcPct val="20000"/>
              </a:spcBef>
              <a:spcAft>
                <a:spcPct val="0"/>
              </a:spcAft>
              <a:buClrTx/>
              <a:buSzTx/>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Go back to the second horizontal tab-- Non-Target Distributions.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Confirm you are looking at the right Allocation and Years from POV</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Confirm that the distribution lists are displayed and zero-ed out.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Save to recalculate New Distribution.</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Approve Non-Target Allocations</a:t>
            </a:r>
          </a:p>
        </p:txBody>
      </p:sp>
      <p:sp>
        <p:nvSpPr>
          <p:cNvPr id="14" name="Oval 13">
            <a:extLst>
              <a:ext uri="{FF2B5EF4-FFF2-40B4-BE49-F238E27FC236}">
                <a16:creationId xmlns:a16="http://schemas.microsoft.com/office/drawing/2014/main" id="{F63FF0C3-9961-44CD-8CBF-154E96720EFF}"/>
              </a:ext>
            </a:extLst>
          </p:cNvPr>
          <p:cNvSpPr/>
          <p:nvPr/>
        </p:nvSpPr>
        <p:spPr>
          <a:xfrm>
            <a:off x="6666039" y="1621498"/>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20" name="Picture 19">
            <a:extLst>
              <a:ext uri="{FF2B5EF4-FFF2-40B4-BE49-F238E27FC236}">
                <a16:creationId xmlns:a16="http://schemas.microsoft.com/office/drawing/2014/main" id="{80C951AB-E3A6-40A9-AC83-5925F2C518CB}"/>
              </a:ext>
            </a:extLst>
          </p:cNvPr>
          <p:cNvPicPr>
            <a:picLocks noChangeAspect="1"/>
          </p:cNvPicPr>
          <p:nvPr/>
        </p:nvPicPr>
        <p:blipFill>
          <a:blip r:embed="rId3"/>
          <a:stretch>
            <a:fillRect/>
          </a:stretch>
        </p:blipFill>
        <p:spPr>
          <a:xfrm>
            <a:off x="2778886" y="2156670"/>
            <a:ext cx="9041017" cy="2266590"/>
          </a:xfrm>
          <a:prstGeom prst="rect">
            <a:avLst/>
          </a:prstGeom>
          <a:ln>
            <a:solidFill>
              <a:schemeClr val="tx2"/>
            </a:solidFill>
          </a:ln>
        </p:spPr>
      </p:pic>
      <p:sp>
        <p:nvSpPr>
          <p:cNvPr id="26" name="Oval 25">
            <a:extLst>
              <a:ext uri="{FF2B5EF4-FFF2-40B4-BE49-F238E27FC236}">
                <a16:creationId xmlns:a16="http://schemas.microsoft.com/office/drawing/2014/main" id="{62BF7DBF-4C8B-4F68-96B3-B5278E1408D2}"/>
              </a:ext>
            </a:extLst>
          </p:cNvPr>
          <p:cNvSpPr/>
          <p:nvPr/>
        </p:nvSpPr>
        <p:spPr>
          <a:xfrm>
            <a:off x="4279695" y="218074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25" name="Oval 24">
            <a:extLst>
              <a:ext uri="{FF2B5EF4-FFF2-40B4-BE49-F238E27FC236}">
                <a16:creationId xmlns:a16="http://schemas.microsoft.com/office/drawing/2014/main" id="{7DD3A767-A1A7-4337-8213-FBD778C7F58E}"/>
              </a:ext>
            </a:extLst>
          </p:cNvPr>
          <p:cNvSpPr/>
          <p:nvPr/>
        </p:nvSpPr>
        <p:spPr>
          <a:xfrm>
            <a:off x="3752921" y="257364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32" name="TextBox 31">
            <a:extLst>
              <a:ext uri="{FF2B5EF4-FFF2-40B4-BE49-F238E27FC236}">
                <a16:creationId xmlns:a16="http://schemas.microsoft.com/office/drawing/2014/main" id="{37CD6A5F-A5E1-45CF-BC64-67B0D59B9E88}"/>
              </a:ext>
            </a:extLst>
          </p:cNvPr>
          <p:cNvSpPr txBox="1"/>
          <p:nvPr/>
        </p:nvSpPr>
        <p:spPr>
          <a:xfrm>
            <a:off x="7461880" y="5383607"/>
            <a:ext cx="4093260" cy="523220"/>
          </a:xfrm>
          <a:prstGeom prst="rect">
            <a:avLst/>
          </a:prstGeom>
          <a:solidFill>
            <a:schemeClr val="bg1"/>
          </a:solidFill>
          <a:ln>
            <a:solidFill>
              <a:srgbClr val="FF0000"/>
            </a:solidFill>
          </a:ln>
        </p:spPr>
        <p:txBody>
          <a:bodyPr wrap="square">
            <a:spAutoFit/>
          </a:bodyPr>
          <a:lstStyle/>
          <a:p>
            <a:r>
              <a:rPr lang="en-US" sz="1400"/>
              <a:t>Note: Review that all distribution has zero-ed out and confirm that Net Distribution has been recalculated.</a:t>
            </a:r>
          </a:p>
        </p:txBody>
      </p:sp>
      <p:pic>
        <p:nvPicPr>
          <p:cNvPr id="33" name="Graphic 32" descr="Information">
            <a:extLst>
              <a:ext uri="{FF2B5EF4-FFF2-40B4-BE49-F238E27FC236}">
                <a16:creationId xmlns:a16="http://schemas.microsoft.com/office/drawing/2014/main" id="{90FAC713-35F4-421D-BF09-597AF299D4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1789" y="5522327"/>
            <a:ext cx="507205" cy="384396"/>
          </a:xfrm>
          <a:prstGeom prst="rect">
            <a:avLst/>
          </a:prstGeom>
        </p:spPr>
      </p:pic>
      <p:sp>
        <p:nvSpPr>
          <p:cNvPr id="13" name="Oval 12">
            <a:extLst>
              <a:ext uri="{FF2B5EF4-FFF2-40B4-BE49-F238E27FC236}">
                <a16:creationId xmlns:a16="http://schemas.microsoft.com/office/drawing/2014/main" id="{C1A50DD3-B2B3-4C5D-84F8-1097DE02D93F}"/>
              </a:ext>
            </a:extLst>
          </p:cNvPr>
          <p:cNvSpPr/>
          <p:nvPr/>
        </p:nvSpPr>
        <p:spPr>
          <a:xfrm>
            <a:off x="8907739" y="3117017"/>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
        <p:nvSpPr>
          <p:cNvPr id="34" name="Rectangle 33">
            <a:extLst>
              <a:ext uri="{FF2B5EF4-FFF2-40B4-BE49-F238E27FC236}">
                <a16:creationId xmlns:a16="http://schemas.microsoft.com/office/drawing/2014/main" id="{4FCDCE9E-5B1D-4B78-A1FA-6A6089039BEB}"/>
              </a:ext>
            </a:extLst>
          </p:cNvPr>
          <p:cNvSpPr/>
          <p:nvPr/>
        </p:nvSpPr>
        <p:spPr>
          <a:xfrm>
            <a:off x="3541963" y="2215733"/>
            <a:ext cx="757610" cy="17620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8EF6747-FEBD-4A9D-BA35-511DDDE48CFF}"/>
              </a:ext>
            </a:extLst>
          </p:cNvPr>
          <p:cNvSpPr/>
          <p:nvPr/>
        </p:nvSpPr>
        <p:spPr>
          <a:xfrm>
            <a:off x="2805756" y="2565188"/>
            <a:ext cx="947165" cy="2461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0CC33A-9F86-46DD-BBB9-1911F93C633E}"/>
              </a:ext>
            </a:extLst>
          </p:cNvPr>
          <p:cNvSpPr/>
          <p:nvPr/>
        </p:nvSpPr>
        <p:spPr>
          <a:xfrm>
            <a:off x="11231459" y="2391934"/>
            <a:ext cx="323680" cy="1817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DDCC210-C257-4122-AE0D-D7DDBA199B3E}"/>
              </a:ext>
            </a:extLst>
          </p:cNvPr>
          <p:cNvSpPr/>
          <p:nvPr/>
        </p:nvSpPr>
        <p:spPr>
          <a:xfrm>
            <a:off x="11062753" y="222612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5</a:t>
            </a:r>
            <a:endParaRPr lang="en-US">
              <a:solidFill>
                <a:schemeClr val="tx1"/>
              </a:solidFill>
              <a:latin typeface="Arial Narrow" panose="020B0606020202030204" pitchFamily="34" charset="0"/>
            </a:endParaRPr>
          </a:p>
        </p:txBody>
      </p:sp>
      <p:pic>
        <p:nvPicPr>
          <p:cNvPr id="22" name="Picture 21">
            <a:extLst>
              <a:ext uri="{FF2B5EF4-FFF2-40B4-BE49-F238E27FC236}">
                <a16:creationId xmlns:a16="http://schemas.microsoft.com/office/drawing/2014/main" id="{4C330D07-78CD-4845-A628-7043C602F71C}"/>
              </a:ext>
            </a:extLst>
          </p:cNvPr>
          <p:cNvPicPr>
            <a:picLocks noChangeAspect="1"/>
          </p:cNvPicPr>
          <p:nvPr/>
        </p:nvPicPr>
        <p:blipFill>
          <a:blip r:embed="rId6"/>
          <a:stretch>
            <a:fillRect/>
          </a:stretch>
        </p:blipFill>
        <p:spPr>
          <a:xfrm>
            <a:off x="6243184" y="4537016"/>
            <a:ext cx="5575293" cy="760267"/>
          </a:xfrm>
          <a:prstGeom prst="rect">
            <a:avLst/>
          </a:prstGeom>
          <a:ln>
            <a:solidFill>
              <a:schemeClr val="tx2"/>
            </a:solidFill>
          </a:ln>
        </p:spPr>
      </p:pic>
    </p:spTree>
    <p:extLst>
      <p:ext uri="{BB962C8B-B14F-4D97-AF65-F5344CB8AC3E}">
        <p14:creationId xmlns:p14="http://schemas.microsoft.com/office/powerpoint/2010/main" val="27060047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Campus Allocations</a:t>
            </a:r>
            <a:r>
              <a:rPr lang="en-US" sz="4000">
                <a:solidFill>
                  <a:srgbClr val="700000"/>
                </a:solidFill>
              </a:rPr>
              <a:t> </a:t>
            </a:r>
          </a:p>
          <a:p>
            <a:r>
              <a:rPr lang="en-US" sz="4000">
                <a:solidFill>
                  <a:schemeClr val="tx1">
                    <a:lumMod val="65000"/>
                    <a:lumOff val="35000"/>
                  </a:schemeClr>
                </a:solidFill>
              </a:rPr>
              <a:t>Campus Allocation Upload Templates</a:t>
            </a:r>
          </a:p>
          <a:p>
            <a:endParaRPr lang="en-US" sz="4000">
              <a:solidFill>
                <a:srgbClr val="700000"/>
              </a:solidFill>
            </a:endParaRPr>
          </a:p>
          <a:p>
            <a:r>
              <a:rPr lang="en-US" sz="4000">
                <a:solidFill>
                  <a:srgbClr val="700000"/>
                </a:solidFill>
              </a:rPr>
              <a:t> </a:t>
            </a:r>
          </a:p>
        </p:txBody>
      </p:sp>
    </p:spTree>
    <p:custDataLst>
      <p:tags r:id="rId1"/>
    </p:custDataLst>
    <p:extLst>
      <p:ext uri="{BB962C8B-B14F-4D97-AF65-F5344CB8AC3E}">
        <p14:creationId xmlns:p14="http://schemas.microsoft.com/office/powerpoint/2010/main" val="12734969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7CAA39E-F1B3-44F1-A417-C2B26808C664}"/>
              </a:ext>
            </a:extLst>
          </p:cNvPr>
          <p:cNvPicPr>
            <a:picLocks noChangeAspect="1"/>
          </p:cNvPicPr>
          <p:nvPr/>
        </p:nvPicPr>
        <p:blipFill rotWithShape="1">
          <a:blip r:embed="rId2"/>
          <a:srcRect t="73532"/>
          <a:stretch/>
        </p:blipFill>
        <p:spPr>
          <a:xfrm>
            <a:off x="573672" y="3166449"/>
            <a:ext cx="5525321" cy="637766"/>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440227" y="4199499"/>
            <a:ext cx="13168823" cy="2031325"/>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do a mass upload of allocations: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Open excel file with Target and Non-Target Allocation Setup and Distribution templates.</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1.A-Target Allocation Setup tab.</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the list of Allocations to be created. The following naming convention is recommended: UW</a:t>
            </a:r>
            <a:r>
              <a:rPr kumimoji="0" lang="en-US" b="0" i="0" strike="noStrike" kern="0" cap="none" spc="0" normalizeH="0" baseline="0" noProof="0">
                <a:ln>
                  <a:noFill/>
                </a:ln>
                <a:solidFill>
                  <a:srgbClr val="FF0000"/>
                </a:solidFill>
                <a:effectLst/>
                <a:uLnTx/>
                <a:uFillTx/>
                <a:latin typeface="Arial Narrow"/>
                <a:ea typeface="ＭＳ Ｐゴシック" pitchFamily="-106" charset="-128"/>
              </a:rPr>
              <a:t>XXX</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 FY</a:t>
            </a:r>
            <a:r>
              <a:rPr kumimoji="0" lang="en-US" b="0" i="0" strike="noStrike" kern="0" cap="none" spc="0" normalizeH="0" baseline="0" noProof="0">
                <a:ln>
                  <a:noFill/>
                </a:ln>
                <a:solidFill>
                  <a:srgbClr val="FF0000"/>
                </a:solidFill>
                <a:effectLst/>
                <a:uLnTx/>
                <a:uFillTx/>
                <a:latin typeface="Arial Narrow"/>
                <a:ea typeface="ＭＳ Ｐゴシック" pitchFamily="-106" charset="-128"/>
              </a:rPr>
              <a:t>XX</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 </a:t>
            </a:r>
            <a:r>
              <a:rPr kumimoji="0" lang="en-US" b="0" i="0" strike="noStrike" kern="0" cap="none" spc="0" normalizeH="0" baseline="0" noProof="0">
                <a:ln>
                  <a:noFill/>
                </a:ln>
                <a:solidFill>
                  <a:srgbClr val="FF0000"/>
                </a:solidFill>
                <a:effectLst/>
                <a:uLnTx/>
                <a:uFillTx/>
                <a:latin typeface="Arial Narrow"/>
                <a:ea typeface="ＭＳ Ｐゴシック" pitchFamily="-106" charset="-128"/>
              </a:rPr>
              <a:t>DSCR</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Enter information for the allocations along the rows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Delete any unused lines</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59668"/>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Mass Upload- Target Allocations</a:t>
            </a:r>
          </a:p>
        </p:txBody>
      </p:sp>
      <p:sp>
        <p:nvSpPr>
          <p:cNvPr id="14" name="Oval 13">
            <a:extLst>
              <a:ext uri="{FF2B5EF4-FFF2-40B4-BE49-F238E27FC236}">
                <a16:creationId xmlns:a16="http://schemas.microsoft.com/office/drawing/2014/main" id="{F63FF0C3-9961-44CD-8CBF-154E96720EFF}"/>
              </a:ext>
            </a:extLst>
          </p:cNvPr>
          <p:cNvSpPr/>
          <p:nvPr/>
        </p:nvSpPr>
        <p:spPr>
          <a:xfrm>
            <a:off x="2308362" y="51885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6146" name="Picture 2" descr="Microsoft Excel Icon, Excel Icons, Microsoft Icons, Microsoft PNG and  Vector with Transparent Background for Free Download">
            <a:extLst>
              <a:ext uri="{FF2B5EF4-FFF2-40B4-BE49-F238E27FC236}">
                <a16:creationId xmlns:a16="http://schemas.microsoft.com/office/drawing/2014/main" id="{CB649B2F-598D-445B-AF19-B0D1F5F64B1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45193" y="316660"/>
            <a:ext cx="1539833" cy="15398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FA673A-C5F2-408B-870F-262874E28A59}"/>
              </a:ext>
            </a:extLst>
          </p:cNvPr>
          <p:cNvPicPr>
            <a:picLocks noChangeAspect="1"/>
          </p:cNvPicPr>
          <p:nvPr/>
        </p:nvPicPr>
        <p:blipFill rotWithShape="1">
          <a:blip r:embed="rId5"/>
          <a:srcRect t="26041" b="-1"/>
          <a:stretch/>
        </p:blipFill>
        <p:spPr>
          <a:xfrm>
            <a:off x="3204167" y="985228"/>
            <a:ext cx="8201520" cy="227994"/>
          </a:xfrm>
          <a:prstGeom prst="rect">
            <a:avLst/>
          </a:prstGeom>
        </p:spPr>
      </p:pic>
      <p:sp>
        <p:nvSpPr>
          <p:cNvPr id="20" name="Rectangle 19">
            <a:extLst>
              <a:ext uri="{FF2B5EF4-FFF2-40B4-BE49-F238E27FC236}">
                <a16:creationId xmlns:a16="http://schemas.microsoft.com/office/drawing/2014/main" id="{F9145E24-0FF8-4591-9CE6-5AC906322A7F}"/>
              </a:ext>
            </a:extLst>
          </p:cNvPr>
          <p:cNvSpPr/>
          <p:nvPr/>
        </p:nvSpPr>
        <p:spPr>
          <a:xfrm>
            <a:off x="3237696" y="976880"/>
            <a:ext cx="2020103" cy="236342"/>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B853A5-31A1-4349-9C9E-B26AEA0B8582}"/>
              </a:ext>
            </a:extLst>
          </p:cNvPr>
          <p:cNvSpPr/>
          <p:nvPr/>
        </p:nvSpPr>
        <p:spPr>
          <a:xfrm>
            <a:off x="2991678" y="1008895"/>
            <a:ext cx="322520" cy="3194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pic>
        <p:nvPicPr>
          <p:cNvPr id="23" name="Picture 22">
            <a:extLst>
              <a:ext uri="{FF2B5EF4-FFF2-40B4-BE49-F238E27FC236}">
                <a16:creationId xmlns:a16="http://schemas.microsoft.com/office/drawing/2014/main" id="{2B185FAF-6FCF-4405-8B86-EA6F1E9A98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548" y="1993399"/>
            <a:ext cx="11203176" cy="120173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74E1238F-8AB8-4EAD-8BEC-F3DC11DDB9BC}"/>
              </a:ext>
            </a:extLst>
          </p:cNvPr>
          <p:cNvSpPr/>
          <p:nvPr/>
        </p:nvSpPr>
        <p:spPr>
          <a:xfrm>
            <a:off x="638124" y="2826808"/>
            <a:ext cx="1649651" cy="368323"/>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2BF7DBF-4C8B-4F68-96B3-B5278E1408D2}"/>
              </a:ext>
            </a:extLst>
          </p:cNvPr>
          <p:cNvSpPr/>
          <p:nvPr/>
        </p:nvSpPr>
        <p:spPr>
          <a:xfrm>
            <a:off x="440227" y="2617359"/>
            <a:ext cx="263741" cy="27622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sp>
        <p:nvSpPr>
          <p:cNvPr id="28" name="Oval 27">
            <a:extLst>
              <a:ext uri="{FF2B5EF4-FFF2-40B4-BE49-F238E27FC236}">
                <a16:creationId xmlns:a16="http://schemas.microsoft.com/office/drawing/2014/main" id="{EE2857EA-65CD-4386-8DFB-7CCA04CB84C5}"/>
              </a:ext>
            </a:extLst>
          </p:cNvPr>
          <p:cNvSpPr/>
          <p:nvPr/>
        </p:nvSpPr>
        <p:spPr>
          <a:xfrm>
            <a:off x="2290906" y="2469373"/>
            <a:ext cx="263741" cy="27622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4</a:t>
            </a:r>
          </a:p>
        </p:txBody>
      </p:sp>
      <p:sp>
        <p:nvSpPr>
          <p:cNvPr id="30" name="Oval 29">
            <a:extLst>
              <a:ext uri="{FF2B5EF4-FFF2-40B4-BE49-F238E27FC236}">
                <a16:creationId xmlns:a16="http://schemas.microsoft.com/office/drawing/2014/main" id="{0BCEB9B0-E9E3-437E-ABDB-5D37FA840432}"/>
              </a:ext>
            </a:extLst>
          </p:cNvPr>
          <p:cNvSpPr/>
          <p:nvPr/>
        </p:nvSpPr>
        <p:spPr>
          <a:xfrm>
            <a:off x="638124" y="3588882"/>
            <a:ext cx="263741" cy="27622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5</a:t>
            </a:r>
          </a:p>
        </p:txBody>
      </p:sp>
    </p:spTree>
    <p:extLst>
      <p:ext uri="{BB962C8B-B14F-4D97-AF65-F5344CB8AC3E}">
        <p14:creationId xmlns:p14="http://schemas.microsoft.com/office/powerpoint/2010/main" val="1679959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E835C65-651C-40BD-9986-C3E2CF6514B2}"/>
              </a:ext>
            </a:extLst>
          </p:cNvPr>
          <p:cNvPicPr>
            <a:picLocks noChangeAspect="1"/>
          </p:cNvPicPr>
          <p:nvPr/>
        </p:nvPicPr>
        <p:blipFill>
          <a:blip r:embed="rId2"/>
          <a:stretch>
            <a:fillRect/>
          </a:stretch>
        </p:blipFill>
        <p:spPr>
          <a:xfrm>
            <a:off x="818242" y="1119606"/>
            <a:ext cx="8266123" cy="2928627"/>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252130" y="4668201"/>
            <a:ext cx="13168823" cy="1034129"/>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do a mass upload of distributions: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On the excel file with Target and Non-Target Allocation Setup and Distribution templates, click on the 1.B-Target Distributions tab.</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Copy and Paste the names of the Allocations created in the Target Allocation Setup Tab into the Target Distributions tab.</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59668"/>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Mass Upload- Target Distributions</a:t>
            </a:r>
          </a:p>
        </p:txBody>
      </p:sp>
      <p:pic>
        <p:nvPicPr>
          <p:cNvPr id="4" name="Picture 3">
            <a:extLst>
              <a:ext uri="{FF2B5EF4-FFF2-40B4-BE49-F238E27FC236}">
                <a16:creationId xmlns:a16="http://schemas.microsoft.com/office/drawing/2014/main" id="{0FFA673A-C5F2-408B-870F-262874E28A59}"/>
              </a:ext>
            </a:extLst>
          </p:cNvPr>
          <p:cNvPicPr>
            <a:picLocks noChangeAspect="1"/>
          </p:cNvPicPr>
          <p:nvPr/>
        </p:nvPicPr>
        <p:blipFill rotWithShape="1">
          <a:blip r:embed="rId3"/>
          <a:srcRect t="26041" b="-1"/>
          <a:stretch/>
        </p:blipFill>
        <p:spPr>
          <a:xfrm>
            <a:off x="752215" y="4107404"/>
            <a:ext cx="6418170" cy="178419"/>
          </a:xfrm>
          <a:prstGeom prst="rect">
            <a:avLst/>
          </a:prstGeom>
        </p:spPr>
      </p:pic>
      <p:sp>
        <p:nvSpPr>
          <p:cNvPr id="20" name="Rectangle 19">
            <a:extLst>
              <a:ext uri="{FF2B5EF4-FFF2-40B4-BE49-F238E27FC236}">
                <a16:creationId xmlns:a16="http://schemas.microsoft.com/office/drawing/2014/main" id="{F9145E24-0FF8-4591-9CE6-5AC906322A7F}"/>
              </a:ext>
            </a:extLst>
          </p:cNvPr>
          <p:cNvSpPr/>
          <p:nvPr/>
        </p:nvSpPr>
        <p:spPr>
          <a:xfrm>
            <a:off x="2322037" y="4090370"/>
            <a:ext cx="1501135" cy="195453"/>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B853A5-31A1-4349-9C9E-B26AEA0B8582}"/>
              </a:ext>
            </a:extLst>
          </p:cNvPr>
          <p:cNvSpPr/>
          <p:nvPr/>
        </p:nvSpPr>
        <p:spPr>
          <a:xfrm>
            <a:off x="2061829" y="4060360"/>
            <a:ext cx="322520" cy="3194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28" name="Oval 27">
            <a:extLst>
              <a:ext uri="{FF2B5EF4-FFF2-40B4-BE49-F238E27FC236}">
                <a16:creationId xmlns:a16="http://schemas.microsoft.com/office/drawing/2014/main" id="{EE2857EA-65CD-4386-8DFB-7CCA04CB84C5}"/>
              </a:ext>
            </a:extLst>
          </p:cNvPr>
          <p:cNvSpPr/>
          <p:nvPr/>
        </p:nvSpPr>
        <p:spPr>
          <a:xfrm>
            <a:off x="2940733" y="2101571"/>
            <a:ext cx="263741" cy="27622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34" name="TextBox 33">
            <a:extLst>
              <a:ext uri="{FF2B5EF4-FFF2-40B4-BE49-F238E27FC236}">
                <a16:creationId xmlns:a16="http://schemas.microsoft.com/office/drawing/2014/main" id="{8373D8F6-2650-427D-933A-18CD5AD79464}"/>
              </a:ext>
            </a:extLst>
          </p:cNvPr>
          <p:cNvSpPr txBox="1"/>
          <p:nvPr/>
        </p:nvSpPr>
        <p:spPr>
          <a:xfrm>
            <a:off x="4086913" y="2129992"/>
            <a:ext cx="4301083" cy="1169551"/>
          </a:xfrm>
          <a:prstGeom prst="rect">
            <a:avLst/>
          </a:prstGeom>
          <a:solidFill>
            <a:schemeClr val="bg1"/>
          </a:solidFill>
          <a:ln>
            <a:solidFill>
              <a:srgbClr val="FF0000"/>
            </a:solidFill>
          </a:ln>
        </p:spPr>
        <p:txBody>
          <a:bodyPr wrap="square">
            <a:spAutoFit/>
          </a:bodyPr>
          <a:lstStyle/>
          <a:p>
            <a:r>
              <a:rPr lang="en-US" sz="1400"/>
              <a:t>Note: This template is set up with 10 distributions per allocation, so you must copy and paste the name of each individual allocation multiple times for however many distributions you expect to need for each allocation as shown in the screen shot.</a:t>
            </a:r>
          </a:p>
        </p:txBody>
      </p:sp>
      <p:pic>
        <p:nvPicPr>
          <p:cNvPr id="35" name="Graphic 34" descr="Information">
            <a:extLst>
              <a:ext uri="{FF2B5EF4-FFF2-40B4-BE49-F238E27FC236}">
                <a16:creationId xmlns:a16="http://schemas.microsoft.com/office/drawing/2014/main" id="{9F64006C-FFC3-4327-9996-9CDBBC00F3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5649" y="2202053"/>
            <a:ext cx="507205" cy="384396"/>
          </a:xfrm>
          <a:prstGeom prst="rect">
            <a:avLst/>
          </a:prstGeom>
        </p:spPr>
      </p:pic>
    </p:spTree>
    <p:extLst>
      <p:ext uri="{BB962C8B-B14F-4D97-AF65-F5344CB8AC3E}">
        <p14:creationId xmlns:p14="http://schemas.microsoft.com/office/powerpoint/2010/main" val="239642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E3D35-E0FE-4958-B232-17FCC1D54CE9}"/>
              </a:ext>
            </a:extLst>
          </p:cNvPr>
          <p:cNvSpPr/>
          <p:nvPr/>
        </p:nvSpPr>
        <p:spPr>
          <a:xfrm>
            <a:off x="0" y="-8877"/>
            <a:ext cx="12192000" cy="826729"/>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3F1B0-2399-4D6C-AF0F-F1AA34B2BD12}"/>
              </a:ext>
            </a:extLst>
          </p:cNvPr>
          <p:cNvSpPr txBox="1">
            <a:spLocks/>
          </p:cNvSpPr>
          <p:nvPr/>
        </p:nvSpPr>
        <p:spPr>
          <a:xfrm>
            <a:off x="180513" y="64729"/>
            <a:ext cx="12011487" cy="762000"/>
          </a:xfrm>
          <a:prstGeom prst="rect">
            <a:avLst/>
          </a:prstGeom>
        </p:spPr>
        <p:txBody>
          <a:bodyPr lIns="91440" tIns="45720" rIns="91440" bIns="45720" anchor="t"/>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chemeClr val="bg1">
                    <a:lumMod val="95000"/>
                  </a:schemeClr>
                </a:solidFill>
                <a:latin typeface="Arial Narrow"/>
              </a:rPr>
              <a:t>Future State</a:t>
            </a:r>
            <a:r>
              <a:rPr lang="en-US" sz="4400" dirty="0">
                <a:solidFill>
                  <a:srgbClr val="700000"/>
                </a:solidFill>
                <a:latin typeface="Arial Narrow"/>
              </a:rPr>
              <a:t> </a:t>
            </a:r>
            <a:endParaRPr lang="en-US" sz="4400">
              <a:solidFill>
                <a:srgbClr val="700000"/>
              </a:solidFill>
            </a:endParaRPr>
          </a:p>
          <a:p>
            <a:endParaRPr lang="en-US" sz="900">
              <a:solidFill>
                <a:srgbClr val="700000"/>
              </a:solidFill>
            </a:endParaRPr>
          </a:p>
          <a:p>
            <a:r>
              <a:rPr lang="en-US" sz="3200">
                <a:solidFill>
                  <a:srgbClr val="492F24"/>
                </a:solidFill>
                <a:latin typeface="Arial Narrow"/>
              </a:rPr>
              <a:t>2. </a:t>
            </a:r>
            <a:r>
              <a:rPr lang="en-US" sz="3600">
                <a:solidFill>
                  <a:srgbClr val="492F24"/>
                </a:solidFill>
                <a:latin typeface="Arial Narrow"/>
              </a:rPr>
              <a:t>Campus</a:t>
            </a:r>
            <a:r>
              <a:rPr lang="en-US" sz="3600" b="0" dirty="0">
                <a:solidFill>
                  <a:srgbClr val="492F24"/>
                </a:solidFill>
                <a:latin typeface="Arial Narrow"/>
              </a:rPr>
              <a:t> </a:t>
            </a:r>
            <a:r>
              <a:rPr lang="en-US" sz="3200" b="0">
                <a:solidFill>
                  <a:srgbClr val="492F24"/>
                </a:solidFill>
                <a:latin typeface="Arial Narrow"/>
              </a:rPr>
              <a:t>Allocations cont.</a:t>
            </a:r>
          </a:p>
        </p:txBody>
      </p:sp>
      <p:graphicFrame>
        <p:nvGraphicFramePr>
          <p:cNvPr id="6" name="Table 5">
            <a:extLst>
              <a:ext uri="{FF2B5EF4-FFF2-40B4-BE49-F238E27FC236}">
                <a16:creationId xmlns:a16="http://schemas.microsoft.com/office/drawing/2014/main" id="{C1553CA0-BE97-440A-9959-B67ADC2214F0}"/>
              </a:ext>
            </a:extLst>
          </p:cNvPr>
          <p:cNvGraphicFramePr>
            <a:graphicFrameLocks noGrp="1"/>
          </p:cNvGraphicFramePr>
          <p:nvPr/>
        </p:nvGraphicFramePr>
        <p:xfrm>
          <a:off x="949922" y="1704301"/>
          <a:ext cx="10537788" cy="4236881"/>
        </p:xfrm>
        <a:graphic>
          <a:graphicData uri="http://schemas.openxmlformats.org/drawingml/2006/table">
            <a:tbl>
              <a:tblPr firstRow="1" bandRow="1">
                <a:tableStyleId>{5C22544A-7EE6-4342-B048-85BDC9FD1C3A}</a:tableStyleId>
              </a:tblPr>
              <a:tblGrid>
                <a:gridCol w="3329120">
                  <a:extLst>
                    <a:ext uri="{9D8B030D-6E8A-4147-A177-3AD203B41FA5}">
                      <a16:colId xmlns:a16="http://schemas.microsoft.com/office/drawing/2014/main" val="3895663016"/>
                    </a:ext>
                  </a:extLst>
                </a:gridCol>
                <a:gridCol w="7208668">
                  <a:extLst>
                    <a:ext uri="{9D8B030D-6E8A-4147-A177-3AD203B41FA5}">
                      <a16:colId xmlns:a16="http://schemas.microsoft.com/office/drawing/2014/main" val="1957262644"/>
                    </a:ext>
                  </a:extLst>
                </a:gridCol>
              </a:tblGrid>
              <a:tr h="385016">
                <a:tc>
                  <a:txBody>
                    <a:bodyPr/>
                    <a:lstStyle/>
                    <a:p>
                      <a:pPr algn="ctr"/>
                      <a:r>
                        <a:rPr lang="en-US"/>
                        <a:t>Card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90033"/>
                    </a:solidFill>
                  </a:tcPr>
                </a:tc>
                <a:tc>
                  <a:txBody>
                    <a:bodyPr/>
                    <a:lstStyle/>
                    <a:p>
                      <a:pPr algn="ctr"/>
                      <a:r>
                        <a:rPr lang="en-US"/>
                        <a:t>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33"/>
                    </a:solidFill>
                  </a:tcPr>
                </a:tc>
                <a:extLst>
                  <a:ext uri="{0D108BD9-81ED-4DB2-BD59-A6C34878D82A}">
                    <a16:rowId xmlns:a16="http://schemas.microsoft.com/office/drawing/2014/main" val="3344902270"/>
                  </a:ext>
                </a:extLst>
              </a:tr>
              <a:tr h="1319704">
                <a:tc>
                  <a:txBody>
                    <a:bodyPr/>
                    <a:lstStyle/>
                    <a:p>
                      <a:pPr algn="ctr"/>
                      <a:r>
                        <a:rPr lang="en-US" i="0"/>
                        <a:t>10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0"/>
                        <a:t>Provides the ability to create allocations within your campus to individual Divisions, Departments or Subdepartments for GPR and PR Funds during Budget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2348547"/>
                  </a:ext>
                </a:extLst>
              </a:tr>
              <a:tr h="1296140">
                <a:tc>
                  <a:txBody>
                    <a:bodyPr/>
                    <a:lstStyle/>
                    <a:p>
                      <a:pPr algn="ctr"/>
                      <a:endParaRPr lang="en-US" i="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i="0"/>
                        <a:t>Provides the ability to create allocations (or commitments) that shouldn’t added to the ‘Budget Target’ until ‘Approved’.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826409"/>
                  </a:ext>
                </a:extLst>
              </a:tr>
              <a:tr h="1236021">
                <a:tc>
                  <a:txBody>
                    <a:bodyPr/>
                    <a:lstStyle/>
                    <a:p>
                      <a:pPr algn="ctr"/>
                      <a:endParaRPr lang="en-US" i="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i="0"/>
                        <a:t>Provides the ability to </a:t>
                      </a:r>
                      <a:r>
                        <a:rPr lang="en-US" i="0" u="sng"/>
                        <a:t>revise,</a:t>
                      </a:r>
                      <a:r>
                        <a:rPr lang="en-US" i="0"/>
                        <a:t> or create new allocations, within your campus </a:t>
                      </a:r>
                      <a:r>
                        <a:rPr lang="en-US" i="0" u="sng"/>
                        <a:t>after </a:t>
                      </a:r>
                      <a:r>
                        <a:rPr lang="en-US" i="0"/>
                        <a:t>you have finalized the budget target for the next fiscal year.</a:t>
                      </a:r>
                    </a:p>
                    <a:p>
                      <a:pPr marL="285750" indent="-285750">
                        <a:buFont typeface="Arial" panose="020B0604020202020204" pitchFamily="34" charset="0"/>
                        <a:buChar char="•"/>
                      </a:pPr>
                      <a:r>
                        <a:rPr lang="en-US" i="1"/>
                        <a:t>Conceptually like Budget Transfers, but for Budget Target, and not Redbook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6181197"/>
                  </a:ext>
                </a:extLst>
              </a:tr>
            </a:tbl>
          </a:graphicData>
        </a:graphic>
      </p:graphicFrame>
      <p:pic>
        <p:nvPicPr>
          <p:cNvPr id="9" name="Picture 8">
            <a:extLst>
              <a:ext uri="{FF2B5EF4-FFF2-40B4-BE49-F238E27FC236}">
                <a16:creationId xmlns:a16="http://schemas.microsoft.com/office/drawing/2014/main" id="{C2B68042-4652-4247-871E-B8E838564AAB}"/>
              </a:ext>
            </a:extLst>
          </p:cNvPr>
          <p:cNvPicPr>
            <a:picLocks noChangeAspect="1"/>
          </p:cNvPicPr>
          <p:nvPr/>
        </p:nvPicPr>
        <p:blipFill>
          <a:blip r:embed="rId3"/>
          <a:stretch>
            <a:fillRect/>
          </a:stretch>
        </p:blipFill>
        <p:spPr>
          <a:xfrm>
            <a:off x="1686975" y="2215318"/>
            <a:ext cx="1455798" cy="1149750"/>
          </a:xfrm>
          <a:prstGeom prst="rect">
            <a:avLst/>
          </a:prstGeom>
        </p:spPr>
      </p:pic>
      <p:pic>
        <p:nvPicPr>
          <p:cNvPr id="10" name="Picture 9">
            <a:extLst>
              <a:ext uri="{FF2B5EF4-FFF2-40B4-BE49-F238E27FC236}">
                <a16:creationId xmlns:a16="http://schemas.microsoft.com/office/drawing/2014/main" id="{1201D5C7-2894-4952-A28F-9103278D268A}"/>
              </a:ext>
            </a:extLst>
          </p:cNvPr>
          <p:cNvPicPr>
            <a:picLocks noChangeAspect="1"/>
          </p:cNvPicPr>
          <p:nvPr/>
        </p:nvPicPr>
        <p:blipFill>
          <a:blip r:embed="rId4"/>
          <a:stretch>
            <a:fillRect/>
          </a:stretch>
        </p:blipFill>
        <p:spPr>
          <a:xfrm>
            <a:off x="1989990" y="3500832"/>
            <a:ext cx="839621" cy="1149751"/>
          </a:xfrm>
          <a:prstGeom prst="rect">
            <a:avLst/>
          </a:prstGeom>
        </p:spPr>
      </p:pic>
      <p:pic>
        <p:nvPicPr>
          <p:cNvPr id="11" name="Picture 10">
            <a:extLst>
              <a:ext uri="{FF2B5EF4-FFF2-40B4-BE49-F238E27FC236}">
                <a16:creationId xmlns:a16="http://schemas.microsoft.com/office/drawing/2014/main" id="{194988BB-A6EA-4B24-AA73-57AE74D0F742}"/>
              </a:ext>
            </a:extLst>
          </p:cNvPr>
          <p:cNvPicPr>
            <a:picLocks noChangeAspect="1"/>
          </p:cNvPicPr>
          <p:nvPr/>
        </p:nvPicPr>
        <p:blipFill>
          <a:blip r:embed="rId5"/>
          <a:stretch>
            <a:fillRect/>
          </a:stretch>
        </p:blipFill>
        <p:spPr>
          <a:xfrm>
            <a:off x="1681901" y="4786347"/>
            <a:ext cx="1455798" cy="1053526"/>
          </a:xfrm>
          <a:prstGeom prst="rect">
            <a:avLst/>
          </a:prstGeom>
        </p:spPr>
      </p:pic>
      <p:sp>
        <p:nvSpPr>
          <p:cNvPr id="12" name="Arrow: Curved Down 11">
            <a:extLst>
              <a:ext uri="{FF2B5EF4-FFF2-40B4-BE49-F238E27FC236}">
                <a16:creationId xmlns:a16="http://schemas.microsoft.com/office/drawing/2014/main" id="{B4D085B2-1E1D-4AAE-A584-671A55633898}"/>
              </a:ext>
            </a:extLst>
          </p:cNvPr>
          <p:cNvSpPr/>
          <p:nvPr/>
        </p:nvSpPr>
        <p:spPr>
          <a:xfrm rot="16200000">
            <a:off x="775495" y="2864353"/>
            <a:ext cx="1468821" cy="960171"/>
          </a:xfrm>
          <a:prstGeom prst="curvedDownArrow">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AB352794-1996-4271-A34C-FFEC081F6253}"/>
              </a:ext>
            </a:extLst>
          </p:cNvPr>
          <p:cNvSpPr txBox="1"/>
          <p:nvPr/>
        </p:nvSpPr>
        <p:spPr>
          <a:xfrm>
            <a:off x="844081" y="3997467"/>
            <a:ext cx="1251750" cy="584775"/>
          </a:xfrm>
          <a:prstGeom prst="rect">
            <a:avLst/>
          </a:prstGeom>
          <a:noFill/>
        </p:spPr>
        <p:txBody>
          <a:bodyPr wrap="square" rtlCol="0">
            <a:spAutoFit/>
          </a:bodyPr>
          <a:lstStyle/>
          <a:p>
            <a:pPr algn="ctr"/>
            <a:r>
              <a:rPr lang="en-US" sz="1600"/>
              <a:t>Once ‘Approved’</a:t>
            </a:r>
          </a:p>
        </p:txBody>
      </p:sp>
      <p:sp>
        <p:nvSpPr>
          <p:cNvPr id="14" name="Arrow: Curved Down 13">
            <a:extLst>
              <a:ext uri="{FF2B5EF4-FFF2-40B4-BE49-F238E27FC236}">
                <a16:creationId xmlns:a16="http://schemas.microsoft.com/office/drawing/2014/main" id="{DE9D0694-5371-4751-89AF-660EA1C8F7A2}"/>
              </a:ext>
            </a:extLst>
          </p:cNvPr>
          <p:cNvSpPr/>
          <p:nvPr/>
        </p:nvSpPr>
        <p:spPr>
          <a:xfrm rot="5400000">
            <a:off x="1891374" y="3576872"/>
            <a:ext cx="2716836" cy="960173"/>
          </a:xfrm>
          <a:prstGeom prst="curvedDownArrow">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CB1FC81A-AE61-41FD-956C-D4EF6F1932A2}"/>
              </a:ext>
            </a:extLst>
          </p:cNvPr>
          <p:cNvSpPr txBox="1"/>
          <p:nvPr/>
        </p:nvSpPr>
        <p:spPr>
          <a:xfrm>
            <a:off x="2978291" y="5042850"/>
            <a:ext cx="1251750" cy="584775"/>
          </a:xfrm>
          <a:prstGeom prst="rect">
            <a:avLst/>
          </a:prstGeom>
          <a:noFill/>
        </p:spPr>
        <p:txBody>
          <a:bodyPr wrap="square" rtlCol="0">
            <a:spAutoFit/>
          </a:bodyPr>
          <a:lstStyle/>
          <a:p>
            <a:pPr algn="ctr"/>
            <a:r>
              <a:rPr lang="en-US" sz="1600"/>
              <a:t>After ‘Finalized’</a:t>
            </a:r>
          </a:p>
        </p:txBody>
      </p:sp>
    </p:spTree>
    <p:custDataLst>
      <p:tags r:id="rId1"/>
    </p:custDataLst>
    <p:extLst>
      <p:ext uri="{BB962C8B-B14F-4D97-AF65-F5344CB8AC3E}">
        <p14:creationId xmlns:p14="http://schemas.microsoft.com/office/powerpoint/2010/main" val="4617523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CF03116-A79E-45EF-9285-637D2BAE8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07" y="360562"/>
            <a:ext cx="7125751" cy="33574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2EE376D-22D5-4196-80C1-41D4742C328B}"/>
              </a:ext>
            </a:extLst>
          </p:cNvPr>
          <p:cNvSpPr txBox="1"/>
          <p:nvPr/>
        </p:nvSpPr>
        <p:spPr>
          <a:xfrm>
            <a:off x="214272" y="4462498"/>
            <a:ext cx="11926957" cy="1865126"/>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do a mass upload of distributions: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Denote the Departments, Funds, Programs and Projects you would like to make Allocations too. What you enter must match what is in the application exactly.</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Copy and Paste the names of the Allocations created in the Target Allocation Setup Tab into the Target Distributions tab.</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If more than 10 distributions are required for any given Allocation, add more rows to the spreadsheet by copying and pasting lines from above in numerical order as shown in the example screen shot.</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59668"/>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Mass Upload- Target Distributions</a:t>
            </a:r>
          </a:p>
        </p:txBody>
      </p:sp>
      <p:sp>
        <p:nvSpPr>
          <p:cNvPr id="25" name="TextBox 24">
            <a:extLst>
              <a:ext uri="{FF2B5EF4-FFF2-40B4-BE49-F238E27FC236}">
                <a16:creationId xmlns:a16="http://schemas.microsoft.com/office/drawing/2014/main" id="{608F2B49-3875-49E5-BA1E-49A5B8E57CD2}"/>
              </a:ext>
            </a:extLst>
          </p:cNvPr>
          <p:cNvSpPr txBox="1"/>
          <p:nvPr/>
        </p:nvSpPr>
        <p:spPr>
          <a:xfrm>
            <a:off x="7090144" y="1037612"/>
            <a:ext cx="4178353" cy="1600438"/>
          </a:xfrm>
          <a:prstGeom prst="rect">
            <a:avLst/>
          </a:prstGeom>
          <a:solidFill>
            <a:schemeClr val="bg1"/>
          </a:solidFill>
          <a:ln>
            <a:solidFill>
              <a:srgbClr val="FF0000"/>
            </a:solidFill>
          </a:ln>
        </p:spPr>
        <p:txBody>
          <a:bodyPr wrap="square">
            <a:spAutoFit/>
          </a:bodyPr>
          <a:lstStyle/>
          <a:p>
            <a:r>
              <a:rPr lang="en-US" sz="1400"/>
              <a:t>Note: If you use the same Distribution member (i.e. Distribution 0001) for a Department, Fund, Program and Project combination twice within the same Allocation, the second entry will overwrite the first. Each unique Department, Fund, Program and Project combination must have a unique Distribution (Distribution 0001 vs. Distribution 0002).</a:t>
            </a:r>
          </a:p>
        </p:txBody>
      </p:sp>
      <p:pic>
        <p:nvPicPr>
          <p:cNvPr id="29" name="Graphic 28" descr="Information">
            <a:extLst>
              <a:ext uri="{FF2B5EF4-FFF2-40B4-BE49-F238E27FC236}">
                <a16:creationId xmlns:a16="http://schemas.microsoft.com/office/drawing/2014/main" id="{A9170CF4-3BCE-473B-9293-E834E55D66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7273" y="1591113"/>
            <a:ext cx="507205" cy="384396"/>
          </a:xfrm>
          <a:prstGeom prst="rect">
            <a:avLst/>
          </a:prstGeom>
        </p:spPr>
      </p:pic>
      <p:pic>
        <p:nvPicPr>
          <p:cNvPr id="36" name="Picture 35">
            <a:extLst>
              <a:ext uri="{FF2B5EF4-FFF2-40B4-BE49-F238E27FC236}">
                <a16:creationId xmlns:a16="http://schemas.microsoft.com/office/drawing/2014/main" id="{93912F7C-02EC-4494-B65C-F7AF85DBD2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932" y="3610508"/>
            <a:ext cx="7375910" cy="106571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440F8B0E-0DDF-4643-A0B8-5828E62763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1178" y="2884509"/>
            <a:ext cx="3825348" cy="696008"/>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a:extLst>
              <a:ext uri="{FF2B5EF4-FFF2-40B4-BE49-F238E27FC236}">
                <a16:creationId xmlns:a16="http://schemas.microsoft.com/office/drawing/2014/main" id="{C38D9F92-500E-4E43-BB14-219049BACB0D}"/>
              </a:ext>
            </a:extLst>
          </p:cNvPr>
          <p:cNvSpPr/>
          <p:nvPr/>
        </p:nvSpPr>
        <p:spPr>
          <a:xfrm>
            <a:off x="2061829" y="1815763"/>
            <a:ext cx="322520" cy="3194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39" name="Oval 38">
            <a:extLst>
              <a:ext uri="{FF2B5EF4-FFF2-40B4-BE49-F238E27FC236}">
                <a16:creationId xmlns:a16="http://schemas.microsoft.com/office/drawing/2014/main" id="{4F191A05-DC46-4429-A1E8-4A79708C8074}"/>
              </a:ext>
            </a:extLst>
          </p:cNvPr>
          <p:cNvSpPr/>
          <p:nvPr/>
        </p:nvSpPr>
        <p:spPr>
          <a:xfrm>
            <a:off x="8173297" y="4156279"/>
            <a:ext cx="339180" cy="27622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Tree>
    <p:extLst>
      <p:ext uri="{BB962C8B-B14F-4D97-AF65-F5344CB8AC3E}">
        <p14:creationId xmlns:p14="http://schemas.microsoft.com/office/powerpoint/2010/main" val="14408992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2EE376D-22D5-4196-80C1-41D4742C328B}"/>
              </a:ext>
            </a:extLst>
          </p:cNvPr>
          <p:cNvSpPr txBox="1"/>
          <p:nvPr/>
        </p:nvSpPr>
        <p:spPr>
          <a:xfrm>
            <a:off x="265043" y="5016669"/>
            <a:ext cx="11926957" cy="1643527"/>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do a mass upload of distributions: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Enter distributions for expense and FTE accounts as applicable, and mark if the distribution is 'to' or 'from' the subdepartment you selected.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Delete any unused lines as applicable.</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lang="en-US" kern="0">
              <a:solidFill>
                <a:srgbClr val="000000"/>
              </a:solidFill>
              <a:latin typeface="Arial Narrow"/>
              <a:ea typeface="ＭＳ Ｐゴシック" pitchFamily="-106" charset="-128"/>
            </a:endParaRP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59668"/>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Mass Upload- Target Distributions</a:t>
            </a:r>
          </a:p>
        </p:txBody>
      </p:sp>
      <p:pic>
        <p:nvPicPr>
          <p:cNvPr id="9" name="Picture 8">
            <a:extLst>
              <a:ext uri="{FF2B5EF4-FFF2-40B4-BE49-F238E27FC236}">
                <a16:creationId xmlns:a16="http://schemas.microsoft.com/office/drawing/2014/main" id="{B06C411C-6130-4127-81CA-412F9D1D474C}"/>
              </a:ext>
            </a:extLst>
          </p:cNvPr>
          <p:cNvPicPr>
            <a:picLocks noChangeAspect="1"/>
          </p:cNvPicPr>
          <p:nvPr/>
        </p:nvPicPr>
        <p:blipFill>
          <a:blip r:embed="rId2"/>
          <a:stretch>
            <a:fillRect/>
          </a:stretch>
        </p:blipFill>
        <p:spPr>
          <a:xfrm>
            <a:off x="636242" y="925211"/>
            <a:ext cx="11059451" cy="3655218"/>
          </a:xfrm>
          <a:prstGeom prst="rect">
            <a:avLst/>
          </a:prstGeom>
        </p:spPr>
      </p:pic>
      <p:sp>
        <p:nvSpPr>
          <p:cNvPr id="10" name="TextBox 9">
            <a:extLst>
              <a:ext uri="{FF2B5EF4-FFF2-40B4-BE49-F238E27FC236}">
                <a16:creationId xmlns:a16="http://schemas.microsoft.com/office/drawing/2014/main" id="{EA36CE01-7922-4169-AA89-75FC9AB16F80}"/>
              </a:ext>
            </a:extLst>
          </p:cNvPr>
          <p:cNvSpPr txBox="1"/>
          <p:nvPr/>
        </p:nvSpPr>
        <p:spPr>
          <a:xfrm>
            <a:off x="4992534" y="2708451"/>
            <a:ext cx="4548578" cy="523220"/>
          </a:xfrm>
          <a:prstGeom prst="rect">
            <a:avLst/>
          </a:prstGeom>
          <a:solidFill>
            <a:schemeClr val="bg1"/>
          </a:solidFill>
          <a:ln>
            <a:solidFill>
              <a:srgbClr val="FF0000"/>
            </a:solidFill>
          </a:ln>
        </p:spPr>
        <p:txBody>
          <a:bodyPr wrap="square">
            <a:spAutoFit/>
          </a:bodyPr>
          <a:lstStyle/>
          <a:p>
            <a:r>
              <a:rPr lang="en-US" sz="1400"/>
              <a:t>Note: If you do not wish to mark if the distribution is 'to' or 'from', please select 'No </a:t>
            </a:r>
            <a:r>
              <a:rPr lang="en-US" sz="1400" err="1"/>
              <a:t>ToFrom</a:t>
            </a:r>
            <a:r>
              <a:rPr lang="en-US" sz="1400"/>
              <a:t> (PA)' in the dropdown</a:t>
            </a:r>
          </a:p>
        </p:txBody>
      </p:sp>
      <p:pic>
        <p:nvPicPr>
          <p:cNvPr id="11" name="Graphic 10" descr="Information">
            <a:extLst>
              <a:ext uri="{FF2B5EF4-FFF2-40B4-BE49-F238E27FC236}">
                <a16:creationId xmlns:a16="http://schemas.microsoft.com/office/drawing/2014/main" id="{656BACB5-91F8-475B-809F-23C5893846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5653" y="2692435"/>
            <a:ext cx="507205" cy="384396"/>
          </a:xfrm>
          <a:prstGeom prst="rect">
            <a:avLst/>
          </a:prstGeom>
        </p:spPr>
      </p:pic>
      <p:sp>
        <p:nvSpPr>
          <p:cNvPr id="14" name="Rectangle 13">
            <a:extLst>
              <a:ext uri="{FF2B5EF4-FFF2-40B4-BE49-F238E27FC236}">
                <a16:creationId xmlns:a16="http://schemas.microsoft.com/office/drawing/2014/main" id="{83B3EBCF-44C4-45CF-9DD4-90C9FA9A6191}"/>
              </a:ext>
            </a:extLst>
          </p:cNvPr>
          <p:cNvSpPr/>
          <p:nvPr/>
        </p:nvSpPr>
        <p:spPr>
          <a:xfrm>
            <a:off x="4069223" y="2714489"/>
            <a:ext cx="7626470" cy="1865940"/>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C757F78-5499-4B1E-8D35-74E0DF828B98}"/>
              </a:ext>
            </a:extLst>
          </p:cNvPr>
          <p:cNvSpPr/>
          <p:nvPr/>
        </p:nvSpPr>
        <p:spPr>
          <a:xfrm>
            <a:off x="3818658" y="2757340"/>
            <a:ext cx="322520" cy="3194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5" name="Rectangle 14">
            <a:extLst>
              <a:ext uri="{FF2B5EF4-FFF2-40B4-BE49-F238E27FC236}">
                <a16:creationId xmlns:a16="http://schemas.microsoft.com/office/drawing/2014/main" id="{7633B60F-EA8B-4BD3-ADDC-2C3FC51DA9BF}"/>
              </a:ext>
            </a:extLst>
          </p:cNvPr>
          <p:cNvSpPr/>
          <p:nvPr/>
        </p:nvSpPr>
        <p:spPr>
          <a:xfrm>
            <a:off x="636242" y="1861337"/>
            <a:ext cx="11059451" cy="853152"/>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7C5EC79-8913-47CD-B70F-985A63D66F5F}"/>
              </a:ext>
            </a:extLst>
          </p:cNvPr>
          <p:cNvSpPr/>
          <p:nvPr/>
        </p:nvSpPr>
        <p:spPr>
          <a:xfrm>
            <a:off x="504371" y="1723223"/>
            <a:ext cx="263741" cy="27622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cxnSp>
        <p:nvCxnSpPr>
          <p:cNvPr id="3" name="Straight Connector 2">
            <a:extLst>
              <a:ext uri="{FF2B5EF4-FFF2-40B4-BE49-F238E27FC236}">
                <a16:creationId xmlns:a16="http://schemas.microsoft.com/office/drawing/2014/main" id="{5A3F6C72-1315-4B61-9CCA-D417004F5250}"/>
              </a:ext>
            </a:extLst>
          </p:cNvPr>
          <p:cNvCxnSpPr/>
          <p:nvPr/>
        </p:nvCxnSpPr>
        <p:spPr>
          <a:xfrm>
            <a:off x="842164" y="1999451"/>
            <a:ext cx="10853529" cy="692984"/>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B5E2A66D-B429-48B1-8BC2-963310FE5C37}"/>
              </a:ext>
            </a:extLst>
          </p:cNvPr>
          <p:cNvCxnSpPr/>
          <p:nvPr/>
        </p:nvCxnSpPr>
        <p:spPr>
          <a:xfrm flipV="1">
            <a:off x="636242" y="1935383"/>
            <a:ext cx="11059451" cy="75705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231453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AB59DE7-994F-4A84-A285-13B5AF8EB395}"/>
              </a:ext>
            </a:extLst>
          </p:cNvPr>
          <p:cNvPicPr>
            <a:picLocks noChangeAspect="1"/>
          </p:cNvPicPr>
          <p:nvPr/>
        </p:nvPicPr>
        <p:blipFill>
          <a:blip r:embed="rId2"/>
          <a:stretch>
            <a:fillRect/>
          </a:stretch>
        </p:blipFill>
        <p:spPr>
          <a:xfrm>
            <a:off x="497467" y="693182"/>
            <a:ext cx="11330097" cy="3048000"/>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497467" y="3945392"/>
            <a:ext cx="11562011" cy="2252924"/>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After submitting distribution entries: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Check to ensure there is data in each cell within the lookup columns U--&gt;AH. These columns should be populated from the entries made on the previous tab.</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If no entry was made, they will be marked with 'BLANK' in yellow.</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If cells are marked '#N/A' in red, it is likely because the name of the Allocation listed in this tab does not match the name denoted on the previous tab, and you must ensure the names match.</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lang="en-US" kern="0">
              <a:solidFill>
                <a:srgbClr val="000000"/>
              </a:solidFill>
              <a:latin typeface="Arial Narrow"/>
              <a:ea typeface="ＭＳ Ｐゴシック" pitchFamily="-106" charset="-128"/>
            </a:endParaRP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59668"/>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Mass Upload- Target Distributions</a:t>
            </a:r>
          </a:p>
        </p:txBody>
      </p:sp>
      <p:sp>
        <p:nvSpPr>
          <p:cNvPr id="15" name="Rectangle 14">
            <a:extLst>
              <a:ext uri="{FF2B5EF4-FFF2-40B4-BE49-F238E27FC236}">
                <a16:creationId xmlns:a16="http://schemas.microsoft.com/office/drawing/2014/main" id="{7633B60F-EA8B-4BD3-ADDC-2C3FC51DA9BF}"/>
              </a:ext>
            </a:extLst>
          </p:cNvPr>
          <p:cNvSpPr/>
          <p:nvPr/>
        </p:nvSpPr>
        <p:spPr>
          <a:xfrm>
            <a:off x="4124739" y="1569976"/>
            <a:ext cx="7702825" cy="2001614"/>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C757F78-5499-4B1E-8D35-74E0DF828B98}"/>
              </a:ext>
            </a:extLst>
          </p:cNvPr>
          <p:cNvSpPr/>
          <p:nvPr/>
        </p:nvSpPr>
        <p:spPr>
          <a:xfrm>
            <a:off x="3865667" y="1431862"/>
            <a:ext cx="322520" cy="3194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8" name="Rectangle 17">
            <a:extLst>
              <a:ext uri="{FF2B5EF4-FFF2-40B4-BE49-F238E27FC236}">
                <a16:creationId xmlns:a16="http://schemas.microsoft.com/office/drawing/2014/main" id="{3A7C8CA5-D18C-4BF5-97DE-3D0D33B9D63D}"/>
              </a:ext>
            </a:extLst>
          </p:cNvPr>
          <p:cNvSpPr/>
          <p:nvPr/>
        </p:nvSpPr>
        <p:spPr>
          <a:xfrm>
            <a:off x="8690487" y="1550724"/>
            <a:ext cx="3137077" cy="2001614"/>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7C5EC79-8913-47CD-B70F-985A63D66F5F}"/>
              </a:ext>
            </a:extLst>
          </p:cNvPr>
          <p:cNvSpPr/>
          <p:nvPr/>
        </p:nvSpPr>
        <p:spPr>
          <a:xfrm>
            <a:off x="8622064" y="1455277"/>
            <a:ext cx="263741" cy="27622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2" name="Rectangle 21">
            <a:extLst>
              <a:ext uri="{FF2B5EF4-FFF2-40B4-BE49-F238E27FC236}">
                <a16:creationId xmlns:a16="http://schemas.microsoft.com/office/drawing/2014/main" id="{A3EB6C5E-5FF3-4AB2-B441-DFA079E20725}"/>
              </a:ext>
            </a:extLst>
          </p:cNvPr>
          <p:cNvSpPr/>
          <p:nvPr/>
        </p:nvSpPr>
        <p:spPr>
          <a:xfrm>
            <a:off x="4124739" y="3541772"/>
            <a:ext cx="7702825" cy="227217"/>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77AED02-B02F-4108-ADB3-580025A5F6F1}"/>
              </a:ext>
            </a:extLst>
          </p:cNvPr>
          <p:cNvSpPr/>
          <p:nvPr/>
        </p:nvSpPr>
        <p:spPr>
          <a:xfrm>
            <a:off x="3924446" y="3514019"/>
            <a:ext cx="263741" cy="27622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23" name="TextBox 22">
            <a:extLst>
              <a:ext uri="{FF2B5EF4-FFF2-40B4-BE49-F238E27FC236}">
                <a16:creationId xmlns:a16="http://schemas.microsoft.com/office/drawing/2014/main" id="{0E05D103-9E93-4DDA-9DE9-8CBD5A427211}"/>
              </a:ext>
            </a:extLst>
          </p:cNvPr>
          <p:cNvSpPr txBox="1"/>
          <p:nvPr/>
        </p:nvSpPr>
        <p:spPr>
          <a:xfrm>
            <a:off x="626150" y="5939909"/>
            <a:ext cx="11404692" cy="523220"/>
          </a:xfrm>
          <a:prstGeom prst="rect">
            <a:avLst/>
          </a:prstGeom>
          <a:solidFill>
            <a:schemeClr val="bg1"/>
          </a:solidFill>
          <a:ln>
            <a:solidFill>
              <a:srgbClr val="FF0000"/>
            </a:solidFill>
          </a:ln>
        </p:spPr>
        <p:txBody>
          <a:bodyPr wrap="square">
            <a:spAutoFit/>
          </a:bodyPr>
          <a:lstStyle/>
          <a:p>
            <a:r>
              <a:rPr lang="en-US" sz="1400"/>
              <a:t>Note: If cells do have any values (either the lookup value, "BLANK", or "#N/A") it means the formula in the cell is missing. Please copy and paste the formula from the cell above or below to remediate this error.</a:t>
            </a:r>
          </a:p>
        </p:txBody>
      </p:sp>
      <p:pic>
        <p:nvPicPr>
          <p:cNvPr id="24" name="Graphic 23" descr="Information">
            <a:extLst>
              <a:ext uri="{FF2B5EF4-FFF2-40B4-BE49-F238E27FC236}">
                <a16:creationId xmlns:a16="http://schemas.microsoft.com/office/drawing/2014/main" id="{2E4F14D4-B458-47E5-B72A-DE0E5C393B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270" y="5939909"/>
            <a:ext cx="507205" cy="384396"/>
          </a:xfrm>
          <a:prstGeom prst="rect">
            <a:avLst/>
          </a:prstGeom>
        </p:spPr>
      </p:pic>
    </p:spTree>
    <p:extLst>
      <p:ext uri="{BB962C8B-B14F-4D97-AF65-F5344CB8AC3E}">
        <p14:creationId xmlns:p14="http://schemas.microsoft.com/office/powerpoint/2010/main" val="16563950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2EE376D-22D5-4196-80C1-41D4742C328B}"/>
              </a:ext>
            </a:extLst>
          </p:cNvPr>
          <p:cNvSpPr txBox="1"/>
          <p:nvPr/>
        </p:nvSpPr>
        <p:spPr>
          <a:xfrm>
            <a:off x="719803" y="3840764"/>
            <a:ext cx="11719506" cy="1366528"/>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mass do a mass upload of Non-Target Allocations: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Open excel file with Target and Non-Target Allocation Setup and Distribution templates.</a:t>
            </a:r>
            <a:endParaRPr kumimoji="0" lang="en-US" b="0" i="0" strike="noStrike" kern="0" cap="none" spc="0" normalizeH="0" baseline="0" noProof="0">
              <a:ln>
                <a:noFill/>
              </a:ln>
              <a:solidFill>
                <a:srgbClr val="000000"/>
              </a:solidFill>
              <a:effectLst/>
              <a:uLnTx/>
              <a:uFillTx/>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2.A-Non-Target Allocation Setup and Non-Target Distribution tab.</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Repeat steps from slide 77 to 81. </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59668"/>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Mass Upload- Non-Target Allocations</a:t>
            </a:r>
          </a:p>
        </p:txBody>
      </p:sp>
      <p:sp>
        <p:nvSpPr>
          <p:cNvPr id="14" name="Oval 13">
            <a:extLst>
              <a:ext uri="{FF2B5EF4-FFF2-40B4-BE49-F238E27FC236}">
                <a16:creationId xmlns:a16="http://schemas.microsoft.com/office/drawing/2014/main" id="{F63FF0C3-9961-44CD-8CBF-154E96720EFF}"/>
              </a:ext>
            </a:extLst>
          </p:cNvPr>
          <p:cNvSpPr/>
          <p:nvPr/>
        </p:nvSpPr>
        <p:spPr>
          <a:xfrm>
            <a:off x="2234385" y="1632100"/>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6146" name="Picture 2" descr="Microsoft Excel Icon, Excel Icons, Microsoft Icons, Microsoft PNG and  Vector with Transparent Background for Free Download">
            <a:extLst>
              <a:ext uri="{FF2B5EF4-FFF2-40B4-BE49-F238E27FC236}">
                <a16:creationId xmlns:a16="http://schemas.microsoft.com/office/drawing/2014/main" id="{CB649B2F-598D-445B-AF19-B0D1F5F64B1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0736" y="1477404"/>
            <a:ext cx="1539833" cy="15398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FA673A-C5F2-408B-870F-262874E28A59}"/>
              </a:ext>
            </a:extLst>
          </p:cNvPr>
          <p:cNvPicPr>
            <a:picLocks noChangeAspect="1"/>
          </p:cNvPicPr>
          <p:nvPr/>
        </p:nvPicPr>
        <p:blipFill rotWithShape="1">
          <a:blip r:embed="rId4"/>
          <a:srcRect t="26041" b="-1"/>
          <a:stretch/>
        </p:blipFill>
        <p:spPr>
          <a:xfrm>
            <a:off x="2554546" y="2061241"/>
            <a:ext cx="9137820" cy="343159"/>
          </a:xfrm>
          <a:prstGeom prst="rect">
            <a:avLst/>
          </a:prstGeom>
        </p:spPr>
      </p:pic>
      <p:sp>
        <p:nvSpPr>
          <p:cNvPr id="20" name="Rectangle 19">
            <a:extLst>
              <a:ext uri="{FF2B5EF4-FFF2-40B4-BE49-F238E27FC236}">
                <a16:creationId xmlns:a16="http://schemas.microsoft.com/office/drawing/2014/main" id="{F9145E24-0FF8-4591-9CE6-5AC906322A7F}"/>
              </a:ext>
            </a:extLst>
          </p:cNvPr>
          <p:cNvSpPr/>
          <p:nvPr/>
        </p:nvSpPr>
        <p:spPr>
          <a:xfrm>
            <a:off x="6762564" y="2090242"/>
            <a:ext cx="4929801" cy="314158"/>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B853A5-31A1-4349-9C9E-B26AEA0B8582}"/>
              </a:ext>
            </a:extLst>
          </p:cNvPr>
          <p:cNvSpPr/>
          <p:nvPr/>
        </p:nvSpPr>
        <p:spPr>
          <a:xfrm>
            <a:off x="6579556" y="2073074"/>
            <a:ext cx="322520" cy="3194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Tree>
    <p:extLst>
      <p:ext uri="{BB962C8B-B14F-4D97-AF65-F5344CB8AC3E}">
        <p14:creationId xmlns:p14="http://schemas.microsoft.com/office/powerpoint/2010/main" val="4343469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2EE376D-22D5-4196-80C1-41D4742C328B}"/>
              </a:ext>
            </a:extLst>
          </p:cNvPr>
          <p:cNvSpPr txBox="1"/>
          <p:nvPr/>
        </p:nvSpPr>
        <p:spPr>
          <a:xfrm>
            <a:off x="936050" y="3429000"/>
            <a:ext cx="10030239" cy="2363724"/>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Once allocation and distribution templates are ready, email the template to the </a:t>
            </a:r>
            <a:r>
              <a:rPr kumimoji="0" lang="en-US" i="0" u="sng" strike="noStrike" kern="0" cap="none" spc="0" normalizeH="0" baseline="0" noProof="0">
                <a:ln>
                  <a:noFill/>
                </a:ln>
                <a:solidFill>
                  <a:srgbClr val="000000"/>
                </a:solidFill>
                <a:effectLst/>
                <a:uLnTx/>
                <a:uFillTx/>
                <a:latin typeface="Arial Narrow"/>
                <a:ea typeface="ＭＳ Ｐゴシック" pitchFamily="-106" charset="-128"/>
              </a:rPr>
              <a:t>PlanUW@uwsa.edu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inbox.</a:t>
            </a:r>
          </a:p>
          <a:p>
            <a:pPr marR="0" algn="l" defTabSz="914400" rtl="0" eaLnBrk="0" fontAlgn="base" latinLnBrk="0" hangingPunct="0">
              <a:lnSpc>
                <a:spcPct val="100000"/>
              </a:lnSpc>
              <a:spcBef>
                <a:spcPct val="20000"/>
              </a:spcBef>
              <a:spcAft>
                <a:spcPct val="0"/>
              </a:spcAft>
              <a:buClrTx/>
              <a:buSzTx/>
              <a:tabLst/>
            </a:pPr>
            <a:endParaRPr lang="en-US" kern="0">
              <a:solidFill>
                <a:srgbClr val="000000"/>
              </a:solidFill>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UWSA Admins will use the information to do the following:</a:t>
            </a:r>
          </a:p>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 - Create the Target and Non Target Allocations and Commitments under the applicable parent</a:t>
            </a:r>
          </a:p>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 - Upload the Allocation information and distribution data (removing 'BLANK' distribution lookups)</a:t>
            </a:r>
          </a:p>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 - Push the data to the </a:t>
            </a:r>
            <a:r>
              <a:rPr kumimoji="0" lang="en-US" i="0" strike="noStrike" kern="0" cap="none" spc="0" normalizeH="0" baseline="0" noProof="0" err="1">
                <a:ln>
                  <a:noFill/>
                </a:ln>
                <a:solidFill>
                  <a:srgbClr val="000000"/>
                </a:solidFill>
                <a:effectLst/>
                <a:uLnTx/>
                <a:uFillTx/>
                <a:latin typeface="Arial Narrow"/>
                <a:ea typeface="ＭＳ Ｐゴシック" pitchFamily="-106" charset="-128"/>
              </a:rPr>
              <a:t>PlanUWRp</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 and </a:t>
            </a:r>
            <a:r>
              <a:rPr kumimoji="0" lang="en-US" i="0" strike="noStrike" kern="0" cap="none" spc="0" normalizeH="0" baseline="0" noProof="0" err="1">
                <a:ln>
                  <a:noFill/>
                </a:ln>
                <a:solidFill>
                  <a:srgbClr val="000000"/>
                </a:solidFill>
                <a:effectLst/>
                <a:uLnTx/>
                <a:uFillTx/>
                <a:latin typeface="Arial Narrow"/>
                <a:ea typeface="ＭＳ Ｐゴシック" pitchFamily="-106" charset="-128"/>
              </a:rPr>
              <a:t>AllocRp</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 cubes to be used in the reports using the 2 applicable Data Maps</a:t>
            </a:r>
          </a:p>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 - Email you once the steps above are complete</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252794"/>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Email Completed Template to the </a:t>
            </a:r>
            <a:r>
              <a:rPr lang="en-US" sz="3600" b="0" err="1">
                <a:solidFill>
                  <a:srgbClr val="700000"/>
                </a:solidFill>
              </a:rPr>
              <a:t>PlanUW</a:t>
            </a:r>
            <a:endParaRPr lang="en-US" sz="3600" b="0">
              <a:solidFill>
                <a:srgbClr val="700000"/>
              </a:solidFill>
            </a:endParaRPr>
          </a:p>
        </p:txBody>
      </p:sp>
      <p:pic>
        <p:nvPicPr>
          <p:cNvPr id="6146" name="Picture 2" descr="Microsoft Excel Icon, Excel Icons, Microsoft Icons, Microsoft PNG and  Vector with Transparent Background for Free Download">
            <a:extLst>
              <a:ext uri="{FF2B5EF4-FFF2-40B4-BE49-F238E27FC236}">
                <a16:creationId xmlns:a16="http://schemas.microsoft.com/office/drawing/2014/main" id="{CB649B2F-598D-445B-AF19-B0D1F5F64B1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40828" y="1392900"/>
            <a:ext cx="1401807" cy="1401807"/>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Email with solid fill">
            <a:extLst>
              <a:ext uri="{FF2B5EF4-FFF2-40B4-BE49-F238E27FC236}">
                <a16:creationId xmlns:a16="http://schemas.microsoft.com/office/drawing/2014/main" id="{3D2CEFEE-B210-4A23-849E-592079614C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1083" y="1494679"/>
            <a:ext cx="1060175" cy="1060175"/>
          </a:xfrm>
          <a:prstGeom prst="rect">
            <a:avLst/>
          </a:prstGeom>
        </p:spPr>
      </p:pic>
      <p:pic>
        <p:nvPicPr>
          <p:cNvPr id="6" name="Graphic 5" descr="Male profile with solid fill">
            <a:extLst>
              <a:ext uri="{FF2B5EF4-FFF2-40B4-BE49-F238E27FC236}">
                <a16:creationId xmlns:a16="http://schemas.microsoft.com/office/drawing/2014/main" id="{C1999740-752D-4858-AFF3-059DA482AC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27116" y="1559049"/>
            <a:ext cx="995805" cy="995805"/>
          </a:xfrm>
          <a:prstGeom prst="rect">
            <a:avLst/>
          </a:prstGeom>
        </p:spPr>
      </p:pic>
      <p:sp>
        <p:nvSpPr>
          <p:cNvPr id="7" name="Arrow: Right 6">
            <a:extLst>
              <a:ext uri="{FF2B5EF4-FFF2-40B4-BE49-F238E27FC236}">
                <a16:creationId xmlns:a16="http://schemas.microsoft.com/office/drawing/2014/main" id="{711DF1D3-312A-4F6E-A60A-5C68E79F4872}"/>
              </a:ext>
            </a:extLst>
          </p:cNvPr>
          <p:cNvSpPr/>
          <p:nvPr/>
        </p:nvSpPr>
        <p:spPr>
          <a:xfrm>
            <a:off x="4125685" y="1943334"/>
            <a:ext cx="1060175" cy="238539"/>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F6B9B43-2760-46BB-A382-AB22B84BDDC0}"/>
              </a:ext>
            </a:extLst>
          </p:cNvPr>
          <p:cNvSpPr/>
          <p:nvPr/>
        </p:nvSpPr>
        <p:spPr>
          <a:xfrm>
            <a:off x="6699531" y="1937681"/>
            <a:ext cx="1060175" cy="238539"/>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7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192A860-3AA9-4BA4-84CF-8D2A46590027}"/>
              </a:ext>
            </a:extLst>
          </p:cNvPr>
          <p:cNvPicPr>
            <a:picLocks noChangeAspect="1"/>
          </p:cNvPicPr>
          <p:nvPr/>
        </p:nvPicPr>
        <p:blipFill>
          <a:blip r:embed="rId2"/>
          <a:stretch>
            <a:fillRect/>
          </a:stretch>
        </p:blipFill>
        <p:spPr>
          <a:xfrm>
            <a:off x="340781" y="3324338"/>
            <a:ext cx="10204636" cy="1330442"/>
          </a:xfrm>
          <a:prstGeom prst="rect">
            <a:avLst/>
          </a:prstGeom>
          <a:ln>
            <a:solidFill>
              <a:schemeClr val="tx2"/>
            </a:solidFill>
          </a:ln>
        </p:spPr>
      </p:pic>
      <p:pic>
        <p:nvPicPr>
          <p:cNvPr id="20" name="Picture 19">
            <a:extLst>
              <a:ext uri="{FF2B5EF4-FFF2-40B4-BE49-F238E27FC236}">
                <a16:creationId xmlns:a16="http://schemas.microsoft.com/office/drawing/2014/main" id="{E3FA774D-9A22-4088-BCA8-98D11F42E875}"/>
              </a:ext>
            </a:extLst>
          </p:cNvPr>
          <p:cNvPicPr>
            <a:picLocks noChangeAspect="1"/>
          </p:cNvPicPr>
          <p:nvPr/>
        </p:nvPicPr>
        <p:blipFill>
          <a:blip r:embed="rId3"/>
          <a:stretch>
            <a:fillRect/>
          </a:stretch>
        </p:blipFill>
        <p:spPr>
          <a:xfrm>
            <a:off x="3430421" y="552180"/>
            <a:ext cx="8420798" cy="3313823"/>
          </a:xfrm>
          <a:prstGeom prst="rect">
            <a:avLst/>
          </a:prstGeom>
          <a:ln>
            <a:solidFill>
              <a:schemeClr val="accent1"/>
            </a:solidFill>
          </a:ln>
        </p:spPr>
      </p:pic>
      <p:pic>
        <p:nvPicPr>
          <p:cNvPr id="14" name="Picture 13">
            <a:extLst>
              <a:ext uri="{FF2B5EF4-FFF2-40B4-BE49-F238E27FC236}">
                <a16:creationId xmlns:a16="http://schemas.microsoft.com/office/drawing/2014/main" id="{237C3696-7A92-463C-80F5-A75666CFE694}"/>
              </a:ext>
            </a:extLst>
          </p:cNvPr>
          <p:cNvPicPr>
            <a:picLocks noChangeAspect="1"/>
          </p:cNvPicPr>
          <p:nvPr/>
        </p:nvPicPr>
        <p:blipFill rotWithShape="1">
          <a:blip r:embed="rId4"/>
          <a:srcRect l="31651"/>
          <a:stretch/>
        </p:blipFill>
        <p:spPr>
          <a:xfrm>
            <a:off x="161158" y="517569"/>
            <a:ext cx="3184458" cy="1330441"/>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282567" y="4767155"/>
            <a:ext cx="11562011" cy="1643527"/>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Once you receive the email from UWSA admins that the allocations have been uploaded you can check to see that the Allocations have been uploaded: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Navigate to Campus Allocations, and click on Target Allocations.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View the Allocation Information in the UWBO Allocation Setup and List Dashboard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View the Distributions in the 'Budget Office Distributions' form</a:t>
            </a:r>
            <a:endParaRPr lang="en-US" kern="0">
              <a:solidFill>
                <a:srgbClr val="000000"/>
              </a:solidFill>
              <a:latin typeface="Arial Narrow"/>
              <a:ea typeface="ＭＳ Ｐゴシック" pitchFamily="-106" charset="-128"/>
            </a:endParaRP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59668"/>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Verifying Uploaded Allocations and Distributions</a:t>
            </a:r>
          </a:p>
        </p:txBody>
      </p:sp>
      <p:sp>
        <p:nvSpPr>
          <p:cNvPr id="12" name="Oval 11">
            <a:extLst>
              <a:ext uri="{FF2B5EF4-FFF2-40B4-BE49-F238E27FC236}">
                <a16:creationId xmlns:a16="http://schemas.microsoft.com/office/drawing/2014/main" id="{1C757F78-5499-4B1E-8D35-74E0DF828B98}"/>
              </a:ext>
            </a:extLst>
          </p:cNvPr>
          <p:cNvSpPr/>
          <p:nvPr/>
        </p:nvSpPr>
        <p:spPr>
          <a:xfrm>
            <a:off x="1221859" y="1102333"/>
            <a:ext cx="322520" cy="3194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3" name="Oval 12">
            <a:extLst>
              <a:ext uri="{FF2B5EF4-FFF2-40B4-BE49-F238E27FC236}">
                <a16:creationId xmlns:a16="http://schemas.microsoft.com/office/drawing/2014/main" id="{57C5EC79-8913-47CD-B70F-985A63D66F5F}"/>
              </a:ext>
            </a:extLst>
          </p:cNvPr>
          <p:cNvSpPr/>
          <p:nvPr/>
        </p:nvSpPr>
        <p:spPr>
          <a:xfrm>
            <a:off x="4845194" y="1283710"/>
            <a:ext cx="263741" cy="27622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1" name="Oval 20">
            <a:extLst>
              <a:ext uri="{FF2B5EF4-FFF2-40B4-BE49-F238E27FC236}">
                <a16:creationId xmlns:a16="http://schemas.microsoft.com/office/drawing/2014/main" id="{E77AED02-B02F-4108-ADB3-580025A5F6F1}"/>
              </a:ext>
            </a:extLst>
          </p:cNvPr>
          <p:cNvSpPr/>
          <p:nvPr/>
        </p:nvSpPr>
        <p:spPr>
          <a:xfrm>
            <a:off x="2578167" y="4142599"/>
            <a:ext cx="263741" cy="27622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
        <p:nvSpPr>
          <p:cNvPr id="26" name="Rectangle 25">
            <a:extLst>
              <a:ext uri="{FF2B5EF4-FFF2-40B4-BE49-F238E27FC236}">
                <a16:creationId xmlns:a16="http://schemas.microsoft.com/office/drawing/2014/main" id="{D3CF4F1B-3920-46BA-B1C6-6350555EDE40}"/>
              </a:ext>
            </a:extLst>
          </p:cNvPr>
          <p:cNvSpPr/>
          <p:nvPr/>
        </p:nvSpPr>
        <p:spPr>
          <a:xfrm>
            <a:off x="2710038" y="4377604"/>
            <a:ext cx="7835379" cy="276228"/>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CFD6211-1FF2-4A65-8145-27CE39EF27A5}"/>
              </a:ext>
            </a:extLst>
          </p:cNvPr>
          <p:cNvSpPr/>
          <p:nvPr/>
        </p:nvSpPr>
        <p:spPr>
          <a:xfrm>
            <a:off x="1642243" y="3290886"/>
            <a:ext cx="1356972" cy="249547"/>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984AF7F-4DD2-403C-809D-278C2A907205}"/>
              </a:ext>
            </a:extLst>
          </p:cNvPr>
          <p:cNvSpPr/>
          <p:nvPr/>
        </p:nvSpPr>
        <p:spPr>
          <a:xfrm>
            <a:off x="3430421" y="520306"/>
            <a:ext cx="979136" cy="249547"/>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258A5B14-47C9-4595-A040-BCA06CE8F115}"/>
              </a:ext>
            </a:extLst>
          </p:cNvPr>
          <p:cNvCxnSpPr/>
          <p:nvPr/>
        </p:nvCxnSpPr>
        <p:spPr>
          <a:xfrm>
            <a:off x="4977064" y="1719470"/>
            <a:ext cx="936719" cy="1709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3648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E6EB51B-155E-4573-A2DF-3DFD82896C1F}"/>
              </a:ext>
            </a:extLst>
          </p:cNvPr>
          <p:cNvPicPr>
            <a:picLocks noChangeAspect="1"/>
          </p:cNvPicPr>
          <p:nvPr/>
        </p:nvPicPr>
        <p:blipFill>
          <a:blip r:embed="rId2"/>
          <a:stretch>
            <a:fillRect/>
          </a:stretch>
        </p:blipFill>
        <p:spPr>
          <a:xfrm>
            <a:off x="3430421" y="602843"/>
            <a:ext cx="8421067" cy="2908694"/>
          </a:xfrm>
          <a:prstGeom prst="rect">
            <a:avLst/>
          </a:prstGeom>
        </p:spPr>
      </p:pic>
      <p:pic>
        <p:nvPicPr>
          <p:cNvPr id="15" name="Picture 14">
            <a:extLst>
              <a:ext uri="{FF2B5EF4-FFF2-40B4-BE49-F238E27FC236}">
                <a16:creationId xmlns:a16="http://schemas.microsoft.com/office/drawing/2014/main" id="{9AFF38A0-0552-4CCE-8670-7721087AB5C1}"/>
              </a:ext>
            </a:extLst>
          </p:cNvPr>
          <p:cNvPicPr>
            <a:picLocks noChangeAspect="1"/>
          </p:cNvPicPr>
          <p:nvPr/>
        </p:nvPicPr>
        <p:blipFill rotWithShape="1">
          <a:blip r:embed="rId3"/>
          <a:srcRect l="32150"/>
          <a:stretch/>
        </p:blipFill>
        <p:spPr>
          <a:xfrm>
            <a:off x="195189" y="641762"/>
            <a:ext cx="3161206" cy="1330442"/>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282567" y="4657290"/>
            <a:ext cx="11562011" cy="1920526"/>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Once you receive the email from UWSA admins that the allocations have been uploaded you can check to see that the Allocations have been uploaded: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Navigate to Campus Allocations, and click on Non-Target Allocations.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View the </a:t>
            </a:r>
            <a:r>
              <a:rPr lang="en-US" kern="0" err="1">
                <a:solidFill>
                  <a:srgbClr val="000000"/>
                </a:solidFill>
                <a:latin typeface="Arial Narrow"/>
                <a:ea typeface="ＭＳ Ｐゴシック" pitchFamily="-106" charset="-128"/>
              </a:rPr>
              <a:t>NonTarget</a:t>
            </a:r>
            <a:r>
              <a:rPr lang="en-US" kern="0">
                <a:solidFill>
                  <a:srgbClr val="000000"/>
                </a:solidFill>
                <a:latin typeface="Arial Narrow"/>
                <a:ea typeface="ＭＳ Ｐゴシック" pitchFamily="-106" charset="-128"/>
              </a:rPr>
              <a:t> Allocation Information in the UWBO Allocation Non Target Setup and List Dashboard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Navigate to Campus Allocations, and click on Allocation Reports to view the Allocation (Budget Target) vs. Budget reports, and Allocation reports</a:t>
            </a:r>
            <a:endParaRPr lang="en-US" kern="0">
              <a:solidFill>
                <a:srgbClr val="000000"/>
              </a:solidFill>
              <a:latin typeface="Arial Narrow"/>
              <a:ea typeface="ＭＳ Ｐゴシック" pitchFamily="-106" charset="-128"/>
            </a:endParaRP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59668"/>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Verifying Uploaded Non-Target Allocations and Distributions</a:t>
            </a:r>
          </a:p>
        </p:txBody>
      </p:sp>
      <p:sp>
        <p:nvSpPr>
          <p:cNvPr id="12" name="Oval 11">
            <a:extLst>
              <a:ext uri="{FF2B5EF4-FFF2-40B4-BE49-F238E27FC236}">
                <a16:creationId xmlns:a16="http://schemas.microsoft.com/office/drawing/2014/main" id="{1C757F78-5499-4B1E-8D35-74E0DF828B98}"/>
              </a:ext>
            </a:extLst>
          </p:cNvPr>
          <p:cNvSpPr/>
          <p:nvPr/>
        </p:nvSpPr>
        <p:spPr>
          <a:xfrm>
            <a:off x="1060599" y="1240447"/>
            <a:ext cx="322520" cy="319491"/>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sp>
        <p:nvSpPr>
          <p:cNvPr id="13" name="Oval 12">
            <a:extLst>
              <a:ext uri="{FF2B5EF4-FFF2-40B4-BE49-F238E27FC236}">
                <a16:creationId xmlns:a16="http://schemas.microsoft.com/office/drawing/2014/main" id="{57C5EC79-8913-47CD-B70F-985A63D66F5F}"/>
              </a:ext>
            </a:extLst>
          </p:cNvPr>
          <p:cNvSpPr/>
          <p:nvPr/>
        </p:nvSpPr>
        <p:spPr>
          <a:xfrm>
            <a:off x="5732485" y="1102333"/>
            <a:ext cx="263741" cy="27622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2</a:t>
            </a:r>
          </a:p>
        </p:txBody>
      </p:sp>
      <p:sp>
        <p:nvSpPr>
          <p:cNvPr id="28" name="Rectangle 27">
            <a:extLst>
              <a:ext uri="{FF2B5EF4-FFF2-40B4-BE49-F238E27FC236}">
                <a16:creationId xmlns:a16="http://schemas.microsoft.com/office/drawing/2014/main" id="{D984AF7F-4DD2-403C-809D-278C2A907205}"/>
              </a:ext>
            </a:extLst>
          </p:cNvPr>
          <p:cNvSpPr/>
          <p:nvPr/>
        </p:nvSpPr>
        <p:spPr>
          <a:xfrm>
            <a:off x="3430421" y="573555"/>
            <a:ext cx="843405" cy="203671"/>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258A5B14-47C9-4595-A040-BCA06CE8F115}"/>
              </a:ext>
            </a:extLst>
          </p:cNvPr>
          <p:cNvCxnSpPr>
            <a:cxnSpLocks/>
          </p:cNvCxnSpPr>
          <p:nvPr/>
        </p:nvCxnSpPr>
        <p:spPr>
          <a:xfrm flipV="1">
            <a:off x="4977064" y="1437576"/>
            <a:ext cx="1019162" cy="281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2E79A8CC-DB3F-46B1-AE5D-9198B6D7A7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119" y="2072687"/>
            <a:ext cx="7935471" cy="2646791"/>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E77AED02-B02F-4108-ADB3-580025A5F6F1}"/>
              </a:ext>
            </a:extLst>
          </p:cNvPr>
          <p:cNvSpPr/>
          <p:nvPr/>
        </p:nvSpPr>
        <p:spPr>
          <a:xfrm>
            <a:off x="6424611" y="2441522"/>
            <a:ext cx="263741" cy="276228"/>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3</a:t>
            </a:r>
          </a:p>
        </p:txBody>
      </p:sp>
    </p:spTree>
    <p:extLst>
      <p:ext uri="{BB962C8B-B14F-4D97-AF65-F5344CB8AC3E}">
        <p14:creationId xmlns:p14="http://schemas.microsoft.com/office/powerpoint/2010/main" val="9474843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Campus Allocations</a:t>
            </a:r>
            <a:r>
              <a:rPr lang="en-US" sz="4000">
                <a:solidFill>
                  <a:srgbClr val="700000"/>
                </a:solidFill>
              </a:rPr>
              <a:t> </a:t>
            </a:r>
          </a:p>
          <a:p>
            <a:r>
              <a:rPr lang="en-US" sz="4000">
                <a:solidFill>
                  <a:schemeClr val="tx1">
                    <a:lumMod val="65000"/>
                    <a:lumOff val="35000"/>
                  </a:schemeClr>
                </a:solidFill>
              </a:rPr>
              <a:t>Finalizing Allocations</a:t>
            </a:r>
          </a:p>
          <a:p>
            <a:endParaRPr lang="en-US" sz="4000">
              <a:solidFill>
                <a:srgbClr val="700000"/>
              </a:solidFill>
            </a:endParaRPr>
          </a:p>
          <a:p>
            <a:r>
              <a:rPr lang="en-US" sz="4000">
                <a:solidFill>
                  <a:srgbClr val="700000"/>
                </a:solidFill>
              </a:rPr>
              <a:t> </a:t>
            </a:r>
          </a:p>
        </p:txBody>
      </p:sp>
    </p:spTree>
    <p:custDataLst>
      <p:tags r:id="rId1"/>
    </p:custDataLst>
    <p:extLst>
      <p:ext uri="{BB962C8B-B14F-4D97-AF65-F5344CB8AC3E}">
        <p14:creationId xmlns:p14="http://schemas.microsoft.com/office/powerpoint/2010/main" val="6786721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2EE376D-22D5-4196-80C1-41D4742C328B}"/>
              </a:ext>
            </a:extLst>
          </p:cNvPr>
          <p:cNvSpPr txBox="1"/>
          <p:nvPr/>
        </p:nvSpPr>
        <p:spPr>
          <a:xfrm>
            <a:off x="1080880" y="3773727"/>
            <a:ext cx="10537963" cy="646331"/>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After all allocations have been made to either target or non target allocations, send an email to </a:t>
            </a:r>
            <a:r>
              <a:rPr kumimoji="0" lang="en-US" i="0" u="sng" strike="noStrike" kern="0" cap="none" spc="0" normalizeH="0" baseline="0" noProof="0">
                <a:ln>
                  <a:noFill/>
                </a:ln>
                <a:solidFill>
                  <a:srgbClr val="000000"/>
                </a:solidFill>
                <a:effectLst/>
                <a:uLnTx/>
                <a:uFillTx/>
                <a:latin typeface="Arial Narrow"/>
                <a:ea typeface="ＭＳ Ｐゴシック" pitchFamily="-106" charset="-128"/>
              </a:rPr>
              <a:t>planuw@uwsa.edu </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and detail which year or combination of years should be finalized by running the DATACOPY </a:t>
            </a:r>
            <a:r>
              <a:rPr kumimoji="0" lang="en-US" i="0" strike="noStrike" kern="0" cap="none" spc="0" normalizeH="0" baseline="0" noProof="0" err="1">
                <a:ln>
                  <a:noFill/>
                </a:ln>
                <a:solidFill>
                  <a:srgbClr val="000000"/>
                </a:solidFill>
                <a:effectLst/>
                <a:uLnTx/>
                <a:uFillTx/>
                <a:latin typeface="Arial Narrow"/>
                <a:ea typeface="ＭＳ Ｐゴシック" pitchFamily="-106" charset="-128"/>
              </a:rPr>
              <a:t>Alloc</a:t>
            </a:r>
            <a:r>
              <a:rPr kumimoji="0" lang="en-US" i="0" strike="noStrike" kern="0" cap="none" spc="0" normalizeH="0" baseline="0" noProof="0">
                <a:ln>
                  <a:noFill/>
                </a:ln>
                <a:solidFill>
                  <a:srgbClr val="000000"/>
                </a:solidFill>
                <a:effectLst/>
                <a:uLnTx/>
                <a:uFillTx/>
                <a:latin typeface="Arial Narrow"/>
                <a:ea typeface="ＭＳ Ｐゴシック" pitchFamily="-106" charset="-128"/>
              </a:rPr>
              <a:t> Base to Final Rule.</a:t>
            </a: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252794"/>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Email Completed Template to the </a:t>
            </a:r>
            <a:r>
              <a:rPr lang="en-US" sz="3600" b="0" err="1">
                <a:solidFill>
                  <a:srgbClr val="700000"/>
                </a:solidFill>
              </a:rPr>
              <a:t>PlanUW</a:t>
            </a:r>
            <a:endParaRPr lang="en-US" sz="3600" b="0">
              <a:solidFill>
                <a:srgbClr val="700000"/>
              </a:solidFill>
            </a:endParaRPr>
          </a:p>
        </p:txBody>
      </p:sp>
      <p:pic>
        <p:nvPicPr>
          <p:cNvPr id="3" name="Graphic 2" descr="Email with solid fill">
            <a:extLst>
              <a:ext uri="{FF2B5EF4-FFF2-40B4-BE49-F238E27FC236}">
                <a16:creationId xmlns:a16="http://schemas.microsoft.com/office/drawing/2014/main" id="{3D2CEFEE-B210-4A23-849E-592079614C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1083" y="1992581"/>
            <a:ext cx="1060175" cy="1060175"/>
          </a:xfrm>
          <a:prstGeom prst="rect">
            <a:avLst/>
          </a:prstGeom>
        </p:spPr>
      </p:pic>
      <p:pic>
        <p:nvPicPr>
          <p:cNvPr id="6" name="Graphic 5" descr="Male profile with solid fill">
            <a:extLst>
              <a:ext uri="{FF2B5EF4-FFF2-40B4-BE49-F238E27FC236}">
                <a16:creationId xmlns:a16="http://schemas.microsoft.com/office/drawing/2014/main" id="{C1999740-752D-4858-AFF3-059DA482AC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7116" y="2056951"/>
            <a:ext cx="995805" cy="995805"/>
          </a:xfrm>
          <a:prstGeom prst="rect">
            <a:avLst/>
          </a:prstGeom>
        </p:spPr>
      </p:pic>
      <p:sp>
        <p:nvSpPr>
          <p:cNvPr id="7" name="Arrow: Right 6">
            <a:extLst>
              <a:ext uri="{FF2B5EF4-FFF2-40B4-BE49-F238E27FC236}">
                <a16:creationId xmlns:a16="http://schemas.microsoft.com/office/drawing/2014/main" id="{711DF1D3-312A-4F6E-A60A-5C68E79F4872}"/>
              </a:ext>
            </a:extLst>
          </p:cNvPr>
          <p:cNvSpPr/>
          <p:nvPr/>
        </p:nvSpPr>
        <p:spPr>
          <a:xfrm>
            <a:off x="4125685" y="2441236"/>
            <a:ext cx="1060175" cy="238539"/>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F6B9B43-2760-46BB-A382-AB22B84BDDC0}"/>
              </a:ext>
            </a:extLst>
          </p:cNvPr>
          <p:cNvSpPr/>
          <p:nvPr/>
        </p:nvSpPr>
        <p:spPr>
          <a:xfrm>
            <a:off x="6699531" y="2435583"/>
            <a:ext cx="1060175" cy="238539"/>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alculator">
            <a:extLst>
              <a:ext uri="{FF2B5EF4-FFF2-40B4-BE49-F238E27FC236}">
                <a16:creationId xmlns:a16="http://schemas.microsoft.com/office/drawing/2014/main" id="{B06A2423-D32B-4EA6-8494-D0FFFACE75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47237" y="2073986"/>
            <a:ext cx="1137299" cy="1137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55181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Campus Allocations</a:t>
            </a:r>
            <a:r>
              <a:rPr lang="en-US" sz="4000">
                <a:solidFill>
                  <a:srgbClr val="700000"/>
                </a:solidFill>
              </a:rPr>
              <a:t> </a:t>
            </a:r>
          </a:p>
          <a:p>
            <a:r>
              <a:rPr lang="en-US" sz="4000">
                <a:solidFill>
                  <a:schemeClr val="tx1">
                    <a:lumMod val="65000"/>
                    <a:lumOff val="35000"/>
                  </a:schemeClr>
                </a:solidFill>
              </a:rPr>
              <a:t>Distribution Revisions</a:t>
            </a:r>
          </a:p>
          <a:p>
            <a:endParaRPr lang="en-US" sz="4000">
              <a:solidFill>
                <a:srgbClr val="700000"/>
              </a:solidFill>
            </a:endParaRPr>
          </a:p>
          <a:p>
            <a:r>
              <a:rPr lang="en-US" sz="4000">
                <a:solidFill>
                  <a:srgbClr val="700000"/>
                </a:solidFill>
              </a:rPr>
              <a:t> </a:t>
            </a:r>
          </a:p>
        </p:txBody>
      </p:sp>
    </p:spTree>
    <p:custDataLst>
      <p:tags r:id="rId1"/>
    </p:custDataLst>
    <p:extLst>
      <p:ext uri="{BB962C8B-B14F-4D97-AF65-F5344CB8AC3E}">
        <p14:creationId xmlns:p14="http://schemas.microsoft.com/office/powerpoint/2010/main" val="278545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A2BF00-C9D6-4AC3-9B89-5634F6AA4E10}"/>
              </a:ext>
            </a:extLst>
          </p:cNvPr>
          <p:cNvSpPr txBox="1">
            <a:spLocks/>
          </p:cNvSpPr>
          <p:nvPr/>
        </p:nvSpPr>
        <p:spPr>
          <a:xfrm>
            <a:off x="1143000" y="265993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400">
                <a:solidFill>
                  <a:srgbClr val="700000"/>
                </a:solidFill>
              </a:rPr>
              <a:t>UW Planning Allocation </a:t>
            </a:r>
          </a:p>
          <a:p>
            <a:r>
              <a:rPr lang="en-US" sz="4000">
                <a:solidFill>
                  <a:schemeClr val="tx1">
                    <a:lumMod val="65000"/>
                    <a:lumOff val="35000"/>
                  </a:schemeClr>
                </a:solidFill>
              </a:rPr>
              <a:t>Dimensional Overview</a:t>
            </a:r>
          </a:p>
        </p:txBody>
      </p:sp>
      <p:pic>
        <p:nvPicPr>
          <p:cNvPr id="5" name="Graphic 4" descr="Monthly calendar">
            <a:extLst>
              <a:ext uri="{FF2B5EF4-FFF2-40B4-BE49-F238E27FC236}">
                <a16:creationId xmlns:a16="http://schemas.microsoft.com/office/drawing/2014/main" id="{BC16440B-A275-4837-98C8-9413441710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400" y="2286000"/>
            <a:ext cx="2057400" cy="2057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052374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38301" y="181266"/>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err="1">
                <a:solidFill>
                  <a:srgbClr val="700000"/>
                </a:solidFill>
              </a:rPr>
              <a:t>PlanUW</a:t>
            </a:r>
            <a:r>
              <a:rPr lang="en-US" sz="3600" b="0">
                <a:solidFill>
                  <a:srgbClr val="700000"/>
                </a:solidFill>
              </a:rPr>
              <a:t> Planning Allocation Tasks and Processes</a:t>
            </a:r>
          </a:p>
        </p:txBody>
      </p:sp>
      <p:sp>
        <p:nvSpPr>
          <p:cNvPr id="3" name="TextBox 2">
            <a:extLst>
              <a:ext uri="{FF2B5EF4-FFF2-40B4-BE49-F238E27FC236}">
                <a16:creationId xmlns:a16="http://schemas.microsoft.com/office/drawing/2014/main" id="{35BE313C-49E8-4777-AE02-0C0BDE419B70}"/>
              </a:ext>
            </a:extLst>
          </p:cNvPr>
          <p:cNvSpPr txBox="1"/>
          <p:nvPr/>
        </p:nvSpPr>
        <p:spPr>
          <a:xfrm>
            <a:off x="487362" y="1628026"/>
            <a:ext cx="11217276" cy="4635115"/>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u="sng" kern="0">
                <a:latin typeface="Arial Narrow"/>
                <a:ea typeface="ＭＳ Ｐゴシック" pitchFamily="-106" charset="-128"/>
              </a:rPr>
              <a:t>Input Forms</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The UWBO Allocation Setup Revision and UWBO Allocation List Revision forms</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The UWBO Revise Distribution form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lang="en-US" kern="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b="1" u="sng" kern="0">
                <a:latin typeface="Arial Narrow"/>
                <a:ea typeface="ＭＳ Ｐゴシック" pitchFamily="-106" charset="-128"/>
              </a:rPr>
              <a:t>Action Menus </a:t>
            </a:r>
          </a:p>
          <a:p>
            <a:pPr marL="285750" marR="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US" kern="0">
                <a:solidFill>
                  <a:srgbClr val="000000"/>
                </a:solidFill>
                <a:latin typeface="Arial Narrow"/>
                <a:ea typeface="ＭＳ Ｐゴシック" pitchFamily="-106" charset="-128"/>
              </a:rPr>
              <a:t>Some forms will have additional action menu functions that you can use to perform:</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New Target Allocation – creating a new target allocation</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Display 10 Distribution Rows – displays blank rows for Distribution 0001 through Distribution 0010</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Display 100 Distribution Rows -- displays blank rows for Distribution 0001 through Distribution 0100</a:t>
            </a:r>
          </a:p>
          <a:p>
            <a:pPr marL="800100" lvl="1" indent="-342900" eaLnBrk="0" fontAlgn="base" hangingPunct="0">
              <a:spcBef>
                <a:spcPct val="20000"/>
              </a:spcBef>
              <a:spcAft>
                <a:spcPct val="0"/>
              </a:spcAft>
              <a:buFont typeface="+mj-lt"/>
              <a:buAutoNum type="arabicPeriod"/>
            </a:pPr>
            <a:r>
              <a:rPr lang="en-US" kern="0">
                <a:solidFill>
                  <a:srgbClr val="000000"/>
                </a:solidFill>
                <a:latin typeface="Arial Narrow"/>
                <a:ea typeface="ＭＳ Ｐゴシック" pitchFamily="-106" charset="-128"/>
              </a:rPr>
              <a:t>Display Custom  #  Distribution Rows – displays Distribution 0001 through Distribution #...</a:t>
            </a:r>
          </a:p>
          <a:p>
            <a:pPr marL="800100" lvl="1" indent="-342900" eaLnBrk="0" fontAlgn="base" hangingPunct="0">
              <a:spcBef>
                <a:spcPct val="20000"/>
              </a:spcBef>
              <a:spcAft>
                <a:spcPct val="0"/>
              </a:spcAft>
              <a:buFont typeface="+mj-lt"/>
              <a:buAutoNum type="arabicPeriod"/>
            </a:pPr>
            <a:endParaRPr lang="en-US" kern="0">
              <a:solidFill>
                <a:srgbClr val="000000"/>
              </a:solidFill>
              <a:latin typeface="Arial Narrow"/>
              <a:ea typeface="ＭＳ Ｐゴシック" pitchFamily="-106" charset="-128"/>
            </a:endParaRPr>
          </a:p>
          <a:p>
            <a:pPr marL="342900" indent="-342900" eaLnBrk="0" fontAlgn="base" hangingPunct="0">
              <a:spcBef>
                <a:spcPct val="20000"/>
              </a:spcBef>
              <a:spcAft>
                <a:spcPct val="0"/>
              </a:spcAft>
              <a:buFont typeface="Wingdings" panose="05000000000000000000" pitchFamily="2" charset="2"/>
              <a:buChar char="Ø"/>
            </a:pPr>
            <a:r>
              <a:rPr lang="en-US" sz="1400" kern="0">
                <a:solidFill>
                  <a:srgbClr val="990033"/>
                </a:solidFill>
                <a:latin typeface="Arial Narrow"/>
                <a:ea typeface="ＭＳ Ｐゴシック" pitchFamily="-106" charset="-128"/>
              </a:rPr>
              <a:t>NOTE: the process to setup a non-target allocation and enter distributions is the same as that for target allocations and distributions.  Please refer to the Target Allocations sections for the steps needed.</a:t>
            </a:r>
          </a:p>
          <a:p>
            <a:pPr marL="800100" lvl="1" indent="-342900" eaLnBrk="0" fontAlgn="base" hangingPunct="0">
              <a:spcBef>
                <a:spcPct val="20000"/>
              </a:spcBef>
              <a:spcAft>
                <a:spcPct val="0"/>
              </a:spcAft>
              <a:buFont typeface="+mj-lt"/>
              <a:buAutoNum type="arabicPeriod"/>
            </a:pPr>
            <a:endParaRPr lang="en-US" kern="0">
              <a:solidFill>
                <a:srgbClr val="000000"/>
              </a:solidFill>
              <a:latin typeface="Arial Narrow"/>
              <a:ea typeface="ＭＳ Ｐゴシック" pitchFamily="-106" charset="-128"/>
            </a:endParaRPr>
          </a:p>
        </p:txBody>
      </p:sp>
      <p:pic>
        <p:nvPicPr>
          <p:cNvPr id="4" name="Picture 3">
            <a:extLst>
              <a:ext uri="{FF2B5EF4-FFF2-40B4-BE49-F238E27FC236}">
                <a16:creationId xmlns:a16="http://schemas.microsoft.com/office/drawing/2014/main" id="{FB7D7F1F-E182-454B-9616-AA8C6F51CBC0}"/>
              </a:ext>
            </a:extLst>
          </p:cNvPr>
          <p:cNvPicPr>
            <a:picLocks noChangeAspect="1"/>
          </p:cNvPicPr>
          <p:nvPr/>
        </p:nvPicPr>
        <p:blipFill>
          <a:blip r:embed="rId3"/>
          <a:stretch>
            <a:fillRect/>
          </a:stretch>
        </p:blipFill>
        <p:spPr>
          <a:xfrm>
            <a:off x="845074" y="223253"/>
            <a:ext cx="1263644" cy="1236371"/>
          </a:xfrm>
          <a:prstGeom prst="rect">
            <a:avLst/>
          </a:prstGeom>
        </p:spPr>
      </p:pic>
    </p:spTree>
    <p:custDataLst>
      <p:tags r:id="rId1"/>
    </p:custDataLst>
    <p:extLst>
      <p:ext uri="{BB962C8B-B14F-4D97-AF65-F5344CB8AC3E}">
        <p14:creationId xmlns:p14="http://schemas.microsoft.com/office/powerpoint/2010/main" val="36411100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BB7C0D-03E7-4490-AED8-E3A2C370D81A}"/>
              </a:ext>
            </a:extLst>
          </p:cNvPr>
          <p:cNvPicPr>
            <a:picLocks noChangeAspect="1"/>
          </p:cNvPicPr>
          <p:nvPr/>
        </p:nvPicPr>
        <p:blipFill>
          <a:blip r:embed="rId3"/>
          <a:stretch>
            <a:fillRect/>
          </a:stretch>
        </p:blipFill>
        <p:spPr>
          <a:xfrm>
            <a:off x="6032826" y="1180659"/>
            <a:ext cx="5829350" cy="2872779"/>
          </a:xfrm>
          <a:prstGeom prst="rect">
            <a:avLst/>
          </a:prstGeom>
        </p:spPr>
      </p:pic>
      <p:sp>
        <p:nvSpPr>
          <p:cNvPr id="6" name="Rectangle 4">
            <a:extLst>
              <a:ext uri="{FF2B5EF4-FFF2-40B4-BE49-F238E27FC236}">
                <a16:creationId xmlns:a16="http://schemas.microsoft.com/office/drawing/2014/main" id="{D2AD497F-ACD1-4FB1-ADA4-59C29147593D}"/>
              </a:ext>
            </a:extLst>
          </p:cNvPr>
          <p:cNvSpPr txBox="1">
            <a:spLocks noChangeArrowheads="1"/>
          </p:cNvSpPr>
          <p:nvPr/>
        </p:nvSpPr>
        <p:spPr>
          <a:xfrm>
            <a:off x="1600201" y="59865"/>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Distribution Revisions</a:t>
            </a:r>
          </a:p>
        </p:txBody>
      </p:sp>
      <p:sp>
        <p:nvSpPr>
          <p:cNvPr id="8" name="TextBox 7">
            <a:extLst>
              <a:ext uri="{FF2B5EF4-FFF2-40B4-BE49-F238E27FC236}">
                <a16:creationId xmlns:a16="http://schemas.microsoft.com/office/drawing/2014/main" id="{48288EDD-AD66-44D8-B993-2484F1F16DEE}"/>
              </a:ext>
            </a:extLst>
          </p:cNvPr>
          <p:cNvSpPr txBox="1"/>
          <p:nvPr/>
        </p:nvSpPr>
        <p:spPr>
          <a:xfrm>
            <a:off x="764930" y="1025389"/>
            <a:ext cx="5019644" cy="3859518"/>
          </a:xfrm>
          <a:prstGeom prst="rect">
            <a:avLst/>
          </a:prstGeom>
        </p:spPr>
        <p:txBody>
          <a:bodyPr vert="horz" wrap="square" lIns="91440" tIns="45720" rIns="91440" bIns="45720" rtlCol="0" anchor="t">
            <a:spAutoFit/>
          </a:bodyPr>
          <a:lstStyle/>
          <a:p>
            <a:pPr eaLnBrk="0" fontAlgn="base" hangingPunct="0">
              <a:spcBef>
                <a:spcPct val="20000"/>
              </a:spcBef>
              <a:spcAft>
                <a:spcPct val="0"/>
              </a:spcAft>
            </a:pPr>
            <a:r>
              <a:rPr lang="en-US">
                <a:cs typeface="Calibri"/>
              </a:rPr>
              <a:t>In the Distribution Revision process, users can: </a:t>
            </a:r>
          </a:p>
          <a:p>
            <a:pPr marL="285750" indent="-285750">
              <a:spcBef>
                <a:spcPct val="20000"/>
              </a:spcBef>
              <a:spcAft>
                <a:spcPct val="0"/>
              </a:spcAft>
              <a:buFont typeface="Arial"/>
              <a:buChar char="•"/>
            </a:pPr>
            <a:r>
              <a:rPr lang="en-US">
                <a:solidFill>
                  <a:srgbClr val="000000"/>
                </a:solidFill>
                <a:latin typeface="Calibri"/>
                <a:ea typeface="ＭＳ Ｐゴシック" pitchFamily="-106" charset="-128"/>
                <a:cs typeface="Calibri"/>
              </a:rPr>
              <a:t>Revise distributions on an existing allocation after it has been finalized.</a:t>
            </a:r>
          </a:p>
          <a:p>
            <a:pPr marL="285750" indent="-285750">
              <a:spcBef>
                <a:spcPct val="20000"/>
              </a:spcBef>
              <a:spcAft>
                <a:spcPct val="0"/>
              </a:spcAft>
              <a:buFont typeface="Arial"/>
              <a:buChar char="•"/>
            </a:pPr>
            <a:r>
              <a:rPr lang="en-US">
                <a:solidFill>
                  <a:srgbClr val="000000"/>
                </a:solidFill>
                <a:latin typeface="Calibri"/>
                <a:ea typeface="ＭＳ Ｐゴシック" pitchFamily="-106" charset="-128"/>
                <a:cs typeface="Calibri"/>
              </a:rPr>
              <a:t>Create a new allocation and enter distributions to change finalized distributions.</a:t>
            </a:r>
          </a:p>
          <a:p>
            <a:pPr marL="285750" indent="-285750" eaLnBrk="0" fontAlgn="base" hangingPunct="0">
              <a:spcBef>
                <a:spcPct val="20000"/>
              </a:spcBef>
              <a:spcAft>
                <a:spcPct val="0"/>
              </a:spcAft>
              <a:buFont typeface="Arial" panose="020B0604020202020204" pitchFamily="34" charset="0"/>
              <a:buChar char="•"/>
            </a:pPr>
            <a:endParaRPr lang="en-US" kern="0">
              <a:solidFill>
                <a:srgbClr val="000000"/>
              </a:solidFill>
              <a:latin typeface="Arial Narrow"/>
              <a:ea typeface="ＭＳ Ｐゴシック" pitchFamily="-106" charset="-128"/>
              <a:cs typeface="Calibri"/>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To begin the target allocations </a:t>
            </a:r>
            <a:r>
              <a:rPr lang="en-US" kern="0">
                <a:solidFill>
                  <a:srgbClr val="000000"/>
                </a:solidFill>
                <a:latin typeface="Arial Narrow"/>
                <a:ea typeface="ＭＳ Ｐゴシック" pitchFamily="-106" charset="-128"/>
              </a:rPr>
              <a:t>input and review process</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the </a:t>
            </a:r>
            <a:r>
              <a:rPr kumimoji="0" lang="en-US" b="1" i="0" strike="noStrike" kern="0" cap="none" spc="0" normalizeH="0" baseline="0" noProof="0">
                <a:ln>
                  <a:noFill/>
                </a:ln>
                <a:solidFill>
                  <a:srgbClr val="000000"/>
                </a:solidFill>
                <a:effectLst/>
                <a:uLnTx/>
                <a:uFillTx/>
                <a:latin typeface="Arial Narrow"/>
                <a:ea typeface="ＭＳ Ｐゴシック" pitchFamily="-106" charset="-128"/>
              </a:rPr>
              <a:t>Campus Allocations </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tile to open the cluster</a:t>
            </a:r>
            <a:endParaRPr lang="en-US" kern="0">
              <a:solidFill>
                <a:srgbClr val="000000"/>
              </a:solidFill>
              <a:latin typeface="Arial Narrow"/>
              <a:ea typeface="ＭＳ Ｐゴシック" pitchFamily="-106" charset="-128"/>
            </a:endParaRP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lang="en-US" kern="0">
                <a:solidFill>
                  <a:srgbClr val="000000"/>
                </a:solidFill>
                <a:latin typeface="Arial Narrow"/>
                <a:ea typeface="ＭＳ Ｐゴシック" pitchFamily="-106" charset="-128"/>
              </a:rPr>
              <a:t>Click on the </a:t>
            </a:r>
            <a:r>
              <a:rPr lang="en-US" b="1" kern="0">
                <a:solidFill>
                  <a:srgbClr val="000000"/>
                </a:solidFill>
                <a:latin typeface="Arial Narrow"/>
                <a:ea typeface="ＭＳ Ｐゴシック" pitchFamily="-106" charset="-128"/>
              </a:rPr>
              <a:t>Distribution Revisions Allocation </a:t>
            </a:r>
            <a:r>
              <a:rPr lang="en-US" kern="0">
                <a:solidFill>
                  <a:srgbClr val="000000"/>
                </a:solidFill>
                <a:latin typeface="Arial Narrow"/>
                <a:ea typeface="ＭＳ Ｐゴシック" pitchFamily="-106" charset="-128"/>
              </a:rPr>
              <a:t>tile to open the forms</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i="0" strike="noStrike" kern="0" cap="none" spc="0" normalizeH="0" baseline="0" noProof="0">
              <a:ln>
                <a:noFill/>
              </a:ln>
              <a:solidFill>
                <a:srgbClr val="000000"/>
              </a:solidFill>
              <a:effectLst/>
              <a:uLnTx/>
              <a:uFillTx/>
              <a:latin typeface="Arial Narrow"/>
              <a:ea typeface="ＭＳ Ｐゴシック" pitchFamily="-106" charset="-128"/>
            </a:endParaRPr>
          </a:p>
          <a:p>
            <a:pPr marR="0" algn="l" defTabSz="914400" rtl="0" eaLnBrk="0" fontAlgn="base" latinLnBrk="0" hangingPunct="0">
              <a:lnSpc>
                <a:spcPct val="100000"/>
              </a:lnSpc>
              <a:spcBef>
                <a:spcPct val="20000"/>
              </a:spcBef>
              <a:spcAft>
                <a:spcPct val="0"/>
              </a:spcAft>
              <a:buClrTx/>
              <a:buSzTx/>
              <a:tabLst/>
            </a:pPr>
            <a:r>
              <a:rPr lang="en-US" kern="0">
                <a:solidFill>
                  <a:srgbClr val="000000"/>
                </a:solidFill>
                <a:latin typeface="Arial Narrow"/>
                <a:ea typeface="ＭＳ Ｐゴシック"/>
              </a:rPr>
              <a:t>The </a:t>
            </a:r>
            <a:r>
              <a:rPr lang="en-US" kern="0" err="1">
                <a:solidFill>
                  <a:srgbClr val="000000"/>
                </a:solidFill>
                <a:latin typeface="Arial Narrow"/>
                <a:ea typeface="ＭＳ Ｐゴシック"/>
              </a:rPr>
              <a:t>Alloc</a:t>
            </a:r>
            <a:r>
              <a:rPr lang="en-US" kern="0">
                <a:solidFill>
                  <a:srgbClr val="000000"/>
                </a:solidFill>
                <a:latin typeface="Arial Narrow"/>
                <a:ea typeface="ＭＳ Ｐゴシック"/>
              </a:rPr>
              <a:t> Setup Revisions Dashboard will open.</a:t>
            </a:r>
          </a:p>
        </p:txBody>
      </p:sp>
      <p:sp>
        <p:nvSpPr>
          <p:cNvPr id="13" name="Oval 12">
            <a:extLst>
              <a:ext uri="{FF2B5EF4-FFF2-40B4-BE49-F238E27FC236}">
                <a16:creationId xmlns:a16="http://schemas.microsoft.com/office/drawing/2014/main" id="{1E255C76-5EC0-499E-A9F4-F6F1D8EEC3DB}"/>
              </a:ext>
            </a:extLst>
          </p:cNvPr>
          <p:cNvSpPr/>
          <p:nvPr/>
        </p:nvSpPr>
        <p:spPr>
          <a:xfrm>
            <a:off x="8701317" y="2902226"/>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10" name="Rectangle 9">
            <a:extLst>
              <a:ext uri="{FF2B5EF4-FFF2-40B4-BE49-F238E27FC236}">
                <a16:creationId xmlns:a16="http://schemas.microsoft.com/office/drawing/2014/main" id="{18E95B04-5006-45A4-8549-5A139B898DD5}"/>
              </a:ext>
            </a:extLst>
          </p:cNvPr>
          <p:cNvSpPr/>
          <p:nvPr/>
        </p:nvSpPr>
        <p:spPr>
          <a:xfrm>
            <a:off x="8143717" y="1400359"/>
            <a:ext cx="1530879" cy="1287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700EB9-F3E3-47B5-8B55-3BCB2CD44EEC}"/>
              </a:ext>
            </a:extLst>
          </p:cNvPr>
          <p:cNvSpPr/>
          <p:nvPr/>
        </p:nvSpPr>
        <p:spPr>
          <a:xfrm>
            <a:off x="7897533" y="149127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1</a:t>
            </a:r>
            <a:endParaRPr lang="en-US">
              <a:solidFill>
                <a:schemeClr val="tx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21946786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A888AD1-7700-408B-9A7C-5539AF969E73}"/>
              </a:ext>
            </a:extLst>
          </p:cNvPr>
          <p:cNvPicPr>
            <a:picLocks noChangeAspect="1"/>
          </p:cNvPicPr>
          <p:nvPr/>
        </p:nvPicPr>
        <p:blipFill rotWithShape="1">
          <a:blip r:embed="rId2"/>
          <a:srcRect b="15109"/>
          <a:stretch/>
        </p:blipFill>
        <p:spPr>
          <a:xfrm>
            <a:off x="809672" y="757261"/>
            <a:ext cx="10799833" cy="3601174"/>
          </a:xfrm>
          <a:prstGeom prst="rect">
            <a:avLst/>
          </a:prstGeom>
        </p:spPr>
      </p:pic>
      <p:sp>
        <p:nvSpPr>
          <p:cNvPr id="17" name="TextBox 16">
            <a:extLst>
              <a:ext uri="{FF2B5EF4-FFF2-40B4-BE49-F238E27FC236}">
                <a16:creationId xmlns:a16="http://schemas.microsoft.com/office/drawing/2014/main" id="{D2EE376D-22D5-4196-80C1-41D4742C328B}"/>
              </a:ext>
            </a:extLst>
          </p:cNvPr>
          <p:cNvSpPr txBox="1"/>
          <p:nvPr/>
        </p:nvSpPr>
        <p:spPr>
          <a:xfrm>
            <a:off x="582495" y="4340981"/>
            <a:ext cx="9167916" cy="2363724"/>
          </a:xfrm>
          <a:prstGeom prst="rect">
            <a:avLst/>
          </a:prstGeom>
        </p:spPr>
        <p:txBody>
          <a:bodyPr vert="horz" wrap="square" rtlCol="0">
            <a:spAutoFit/>
          </a:bodyPr>
          <a:lstStyle/>
          <a:p>
            <a:pPr marR="0" algn="l" defTabSz="914400" rtl="0" eaLnBrk="0" fontAlgn="base" latinLnBrk="0" hangingPunct="0">
              <a:lnSpc>
                <a:spcPct val="100000"/>
              </a:lnSpc>
              <a:spcBef>
                <a:spcPct val="20000"/>
              </a:spcBef>
              <a:spcAft>
                <a:spcPct val="0"/>
              </a:spcAft>
              <a:buClrTx/>
              <a:buSzTx/>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To work on an existing allocation, check horizontal tab to make sure the first tab is selected:</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Choose a Year on the drop down to set up allocations.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i="0" strike="noStrike" kern="0" cap="none" spc="0" normalizeH="0" baseline="0" noProof="0">
                <a:ln>
                  <a:noFill/>
                </a:ln>
                <a:solidFill>
                  <a:srgbClr val="000000"/>
                </a:solidFill>
                <a:effectLst/>
                <a:uLnTx/>
                <a:uFillTx/>
                <a:latin typeface="Arial Narrow"/>
                <a:ea typeface="ＭＳ Ｐゴシック" pitchFamily="-106" charset="-128"/>
              </a:rPr>
              <a:t>Select an Allocation from the drop down. </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on the        arrow to confirm selection.</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Make adjustments to the UWBO </a:t>
            </a:r>
            <a:r>
              <a:rPr kumimoji="0" lang="en-US" b="0" i="0" strike="noStrike" kern="0" cap="none" spc="0" normalizeH="0" baseline="0" noProof="0" err="1">
                <a:ln>
                  <a:noFill/>
                </a:ln>
                <a:solidFill>
                  <a:srgbClr val="000000"/>
                </a:solidFill>
                <a:effectLst/>
                <a:uLnTx/>
                <a:uFillTx/>
                <a:latin typeface="Arial Narrow"/>
                <a:ea typeface="ＭＳ Ｐゴシック" pitchFamily="-106" charset="-128"/>
              </a:rPr>
              <a:t>Alloc</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Setup Revision Allocation Information (PA)</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Save data to the database by clicking the Save button on the UWBO </a:t>
            </a:r>
            <a:r>
              <a:rPr kumimoji="0" lang="en-US" b="0" i="0" strike="noStrike" kern="0" cap="none" spc="0" normalizeH="0" baseline="0" noProof="0" err="1">
                <a:ln>
                  <a:noFill/>
                </a:ln>
                <a:solidFill>
                  <a:srgbClr val="000000"/>
                </a:solidFill>
                <a:effectLst/>
                <a:uLnTx/>
                <a:uFillTx/>
                <a:latin typeface="Arial Narrow"/>
                <a:ea typeface="ＭＳ Ｐゴシック" pitchFamily="-106" charset="-128"/>
              </a:rPr>
              <a:t>Alloc</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Setup Revision form.</a:t>
            </a:r>
          </a:p>
          <a:p>
            <a:pPr marL="342900" marR="0" indent="-342900" algn="l" defTabSz="914400" rtl="0" eaLnBrk="0" fontAlgn="base" latinLnBrk="0" hangingPunct="0">
              <a:lnSpc>
                <a:spcPct val="100000"/>
              </a:lnSpc>
              <a:spcBef>
                <a:spcPct val="20000"/>
              </a:spcBef>
              <a:spcAft>
                <a:spcPct val="0"/>
              </a:spcAft>
              <a:buClrTx/>
              <a:buSzTx/>
              <a:buFont typeface="+mj-lt"/>
              <a:buAutoNum type="arabicPeriod"/>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Click Ok. </a:t>
            </a:r>
          </a:p>
        </p:txBody>
      </p:sp>
      <p:sp>
        <p:nvSpPr>
          <p:cNvPr id="18" name="Oval 17">
            <a:extLst>
              <a:ext uri="{FF2B5EF4-FFF2-40B4-BE49-F238E27FC236}">
                <a16:creationId xmlns:a16="http://schemas.microsoft.com/office/drawing/2014/main" id="{15B853A5-31A1-4349-9C9E-B26AEA0B8582}"/>
              </a:ext>
            </a:extLst>
          </p:cNvPr>
          <p:cNvSpPr/>
          <p:nvPr/>
        </p:nvSpPr>
        <p:spPr>
          <a:xfrm>
            <a:off x="618172" y="144686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2</a:t>
            </a:r>
            <a:endParaRPr lang="en-US">
              <a:solidFill>
                <a:schemeClr val="tx1"/>
              </a:solidFill>
              <a:latin typeface="Arial Narrow" panose="020B0606020202030204" pitchFamily="34" charset="0"/>
            </a:endParaRPr>
          </a:p>
        </p:txBody>
      </p:sp>
      <p:sp>
        <p:nvSpPr>
          <p:cNvPr id="20" name="Rectangle 19">
            <a:extLst>
              <a:ext uri="{FF2B5EF4-FFF2-40B4-BE49-F238E27FC236}">
                <a16:creationId xmlns:a16="http://schemas.microsoft.com/office/drawing/2014/main" id="{295C5F4E-BAA9-451B-924D-6E90FAB507AD}"/>
              </a:ext>
            </a:extLst>
          </p:cNvPr>
          <p:cNvSpPr/>
          <p:nvPr/>
        </p:nvSpPr>
        <p:spPr>
          <a:xfrm>
            <a:off x="864356" y="1483903"/>
            <a:ext cx="1017266" cy="17085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74730-BFEE-4995-9981-8AFCDD2BB217}"/>
              </a:ext>
            </a:extLst>
          </p:cNvPr>
          <p:cNvSpPr/>
          <p:nvPr/>
        </p:nvSpPr>
        <p:spPr>
          <a:xfrm>
            <a:off x="767213" y="2000927"/>
            <a:ext cx="1628117" cy="219722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A50DD3-B2B3-4C5D-84F8-1097DE02D93F}"/>
              </a:ext>
            </a:extLst>
          </p:cNvPr>
          <p:cNvSpPr/>
          <p:nvPr/>
        </p:nvSpPr>
        <p:spPr>
          <a:xfrm>
            <a:off x="2437788" y="1877834"/>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4</a:t>
            </a:r>
            <a:endParaRPr lang="en-US">
              <a:solidFill>
                <a:schemeClr val="tx1"/>
              </a:solidFill>
              <a:latin typeface="Arial Narrow" panose="020B0606020202030204" pitchFamily="34" charset="0"/>
            </a:endParaRPr>
          </a:p>
        </p:txBody>
      </p:sp>
      <p:sp>
        <p:nvSpPr>
          <p:cNvPr id="19" name="Rectangle 4">
            <a:extLst>
              <a:ext uri="{FF2B5EF4-FFF2-40B4-BE49-F238E27FC236}">
                <a16:creationId xmlns:a16="http://schemas.microsoft.com/office/drawing/2014/main" id="{63E0F58C-FD64-42B7-AEF7-B5456EB0750A}"/>
              </a:ext>
            </a:extLst>
          </p:cNvPr>
          <p:cNvSpPr txBox="1">
            <a:spLocks noChangeArrowheads="1"/>
          </p:cNvSpPr>
          <p:nvPr/>
        </p:nvSpPr>
        <p:spPr>
          <a:xfrm>
            <a:off x="1642242" y="119237"/>
            <a:ext cx="103886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Making Revisions to Finalized Allocations</a:t>
            </a:r>
          </a:p>
        </p:txBody>
      </p:sp>
      <p:sp>
        <p:nvSpPr>
          <p:cNvPr id="22" name="Rectangle 21">
            <a:extLst>
              <a:ext uri="{FF2B5EF4-FFF2-40B4-BE49-F238E27FC236}">
                <a16:creationId xmlns:a16="http://schemas.microsoft.com/office/drawing/2014/main" id="{D910E38C-4F6B-4F04-B405-1F9778317549}"/>
              </a:ext>
            </a:extLst>
          </p:cNvPr>
          <p:cNvSpPr/>
          <p:nvPr/>
        </p:nvSpPr>
        <p:spPr>
          <a:xfrm>
            <a:off x="821897" y="1044720"/>
            <a:ext cx="1074079" cy="246186"/>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3FF0C3-9961-44CD-8CBF-154E96720EFF}"/>
              </a:ext>
            </a:extLst>
          </p:cNvPr>
          <p:cNvSpPr/>
          <p:nvPr/>
        </p:nvSpPr>
        <p:spPr>
          <a:xfrm>
            <a:off x="1881622" y="92316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1</a:t>
            </a:r>
          </a:p>
        </p:txBody>
      </p:sp>
      <p:pic>
        <p:nvPicPr>
          <p:cNvPr id="2" name="Picture 1">
            <a:extLst>
              <a:ext uri="{FF2B5EF4-FFF2-40B4-BE49-F238E27FC236}">
                <a16:creationId xmlns:a16="http://schemas.microsoft.com/office/drawing/2014/main" id="{E48407A6-7D79-404F-935F-D9B033291AAD}"/>
              </a:ext>
            </a:extLst>
          </p:cNvPr>
          <p:cNvPicPr>
            <a:picLocks noChangeAspect="1"/>
          </p:cNvPicPr>
          <p:nvPr/>
        </p:nvPicPr>
        <p:blipFill>
          <a:blip r:embed="rId3"/>
          <a:stretch>
            <a:fillRect/>
          </a:stretch>
        </p:blipFill>
        <p:spPr>
          <a:xfrm>
            <a:off x="2127806" y="5438477"/>
            <a:ext cx="266723" cy="160034"/>
          </a:xfrm>
          <a:prstGeom prst="rect">
            <a:avLst/>
          </a:prstGeom>
        </p:spPr>
      </p:pic>
      <p:cxnSp>
        <p:nvCxnSpPr>
          <p:cNvPr id="5" name="Straight Arrow Connector 4">
            <a:extLst>
              <a:ext uri="{FF2B5EF4-FFF2-40B4-BE49-F238E27FC236}">
                <a16:creationId xmlns:a16="http://schemas.microsoft.com/office/drawing/2014/main" id="{6B49ABEA-F166-4DD6-B05C-AEACA6BE04F9}"/>
              </a:ext>
            </a:extLst>
          </p:cNvPr>
          <p:cNvCxnSpPr>
            <a:stCxn id="20" idx="3"/>
          </p:cNvCxnSpPr>
          <p:nvPr/>
        </p:nvCxnSpPr>
        <p:spPr>
          <a:xfrm>
            <a:off x="1881622" y="1569330"/>
            <a:ext cx="2173543" cy="287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6481896-07BF-4F32-8810-095C941B87E1}"/>
              </a:ext>
            </a:extLst>
          </p:cNvPr>
          <p:cNvSpPr/>
          <p:nvPr/>
        </p:nvSpPr>
        <p:spPr>
          <a:xfrm>
            <a:off x="4097623" y="1764160"/>
            <a:ext cx="7511881" cy="17085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E49705C5-FE24-471E-9505-33C07AD0700B}"/>
              </a:ext>
            </a:extLst>
          </p:cNvPr>
          <p:cNvPicPr>
            <a:picLocks noChangeAspect="1"/>
          </p:cNvPicPr>
          <p:nvPr/>
        </p:nvPicPr>
        <p:blipFill rotWithShape="1">
          <a:blip r:embed="rId4"/>
          <a:srcRect l="23098" t="10471" r="69782" b="78309"/>
          <a:stretch/>
        </p:blipFill>
        <p:spPr>
          <a:xfrm>
            <a:off x="3222348" y="1103174"/>
            <a:ext cx="839325" cy="455976"/>
          </a:xfrm>
          <a:prstGeom prst="rect">
            <a:avLst/>
          </a:prstGeom>
        </p:spPr>
      </p:pic>
      <p:sp>
        <p:nvSpPr>
          <p:cNvPr id="25" name="Oval 24">
            <a:extLst>
              <a:ext uri="{FF2B5EF4-FFF2-40B4-BE49-F238E27FC236}">
                <a16:creationId xmlns:a16="http://schemas.microsoft.com/office/drawing/2014/main" id="{A93C0421-45AA-485C-B05C-A84E2C3ACEA7}"/>
              </a:ext>
            </a:extLst>
          </p:cNvPr>
          <p:cNvSpPr/>
          <p:nvPr/>
        </p:nvSpPr>
        <p:spPr>
          <a:xfrm>
            <a:off x="3855541" y="1481299"/>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latin typeface="Arial Narrow" panose="020B0606020202030204" pitchFamily="34" charset="0"/>
              </a:rPr>
              <a:t>3</a:t>
            </a:r>
            <a:endParaRPr lang="en-US">
              <a:solidFill>
                <a:schemeClr val="tx1"/>
              </a:solidFill>
              <a:latin typeface="Arial Narrow" panose="020B0606020202030204" pitchFamily="34" charset="0"/>
            </a:endParaRPr>
          </a:p>
        </p:txBody>
      </p:sp>
      <p:pic>
        <p:nvPicPr>
          <p:cNvPr id="27" name="Picture 26">
            <a:extLst>
              <a:ext uri="{FF2B5EF4-FFF2-40B4-BE49-F238E27FC236}">
                <a16:creationId xmlns:a16="http://schemas.microsoft.com/office/drawing/2014/main" id="{92654729-315A-4711-9853-63FE69F73C87}"/>
              </a:ext>
            </a:extLst>
          </p:cNvPr>
          <p:cNvPicPr>
            <a:picLocks noChangeAspect="1"/>
          </p:cNvPicPr>
          <p:nvPr/>
        </p:nvPicPr>
        <p:blipFill>
          <a:blip r:embed="rId3"/>
          <a:stretch>
            <a:fillRect/>
          </a:stretch>
        </p:blipFill>
        <p:spPr>
          <a:xfrm>
            <a:off x="3564718" y="1508564"/>
            <a:ext cx="266723" cy="160034"/>
          </a:xfrm>
          <a:prstGeom prst="rect">
            <a:avLst/>
          </a:prstGeom>
        </p:spPr>
      </p:pic>
      <p:sp>
        <p:nvSpPr>
          <p:cNvPr id="28" name="Rectangle 27">
            <a:extLst>
              <a:ext uri="{FF2B5EF4-FFF2-40B4-BE49-F238E27FC236}">
                <a16:creationId xmlns:a16="http://schemas.microsoft.com/office/drawing/2014/main" id="{D6D26CA4-828E-4670-8909-E09C99B89E51}"/>
              </a:ext>
            </a:extLst>
          </p:cNvPr>
          <p:cNvSpPr/>
          <p:nvPr/>
        </p:nvSpPr>
        <p:spPr>
          <a:xfrm>
            <a:off x="3557374" y="1495329"/>
            <a:ext cx="281410" cy="2145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BAAFEC4-048E-4343-9D65-CE45F2163756}"/>
              </a:ext>
            </a:extLst>
          </p:cNvPr>
          <p:cNvSpPr/>
          <p:nvPr/>
        </p:nvSpPr>
        <p:spPr>
          <a:xfrm>
            <a:off x="3815489" y="974991"/>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5</a:t>
            </a:r>
          </a:p>
        </p:txBody>
      </p:sp>
      <p:pic>
        <p:nvPicPr>
          <p:cNvPr id="31" name="Picture 30">
            <a:extLst>
              <a:ext uri="{FF2B5EF4-FFF2-40B4-BE49-F238E27FC236}">
                <a16:creationId xmlns:a16="http://schemas.microsoft.com/office/drawing/2014/main" id="{9F6E4255-5A1F-411C-B57E-4924239AA1F3}"/>
              </a:ext>
            </a:extLst>
          </p:cNvPr>
          <p:cNvPicPr>
            <a:picLocks noChangeAspect="1"/>
          </p:cNvPicPr>
          <p:nvPr/>
        </p:nvPicPr>
        <p:blipFill>
          <a:blip r:embed="rId5"/>
          <a:stretch>
            <a:fillRect/>
          </a:stretch>
        </p:blipFill>
        <p:spPr>
          <a:xfrm>
            <a:off x="8232401" y="2512912"/>
            <a:ext cx="2267145" cy="1524132"/>
          </a:xfrm>
          <a:prstGeom prst="rect">
            <a:avLst/>
          </a:prstGeom>
        </p:spPr>
      </p:pic>
      <p:sp>
        <p:nvSpPr>
          <p:cNvPr id="32" name="Oval 31">
            <a:extLst>
              <a:ext uri="{FF2B5EF4-FFF2-40B4-BE49-F238E27FC236}">
                <a16:creationId xmlns:a16="http://schemas.microsoft.com/office/drawing/2014/main" id="{3BA9DC3F-E60D-4BDA-9D50-414EA01E140C}"/>
              </a:ext>
            </a:extLst>
          </p:cNvPr>
          <p:cNvSpPr/>
          <p:nvPr/>
        </p:nvSpPr>
        <p:spPr>
          <a:xfrm>
            <a:off x="10280924" y="3651343"/>
            <a:ext cx="246184" cy="246186"/>
          </a:xfrm>
          <a:prstGeom prst="ellipse">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Arial Narrow" panose="020B0606020202030204" pitchFamily="34" charset="0"/>
              </a:rPr>
              <a:t>6</a:t>
            </a:r>
          </a:p>
        </p:txBody>
      </p:sp>
      <p:sp>
        <p:nvSpPr>
          <p:cNvPr id="33" name="Rectangle 32">
            <a:extLst>
              <a:ext uri="{FF2B5EF4-FFF2-40B4-BE49-F238E27FC236}">
                <a16:creationId xmlns:a16="http://schemas.microsoft.com/office/drawing/2014/main" id="{254319C1-F443-47F7-91A7-7BCB50B105AD}"/>
              </a:ext>
            </a:extLst>
          </p:cNvPr>
          <p:cNvSpPr/>
          <p:nvPr/>
        </p:nvSpPr>
        <p:spPr>
          <a:xfrm>
            <a:off x="9982757" y="3665373"/>
            <a:ext cx="281410" cy="2145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046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lackboard">
            <a:extLst>
              <a:ext uri="{FF2B5EF4-FFF2-40B4-BE49-F238E27FC236}">
                <a16:creationId xmlns:a16="http://schemas.microsoft.com/office/drawing/2014/main" id="{6B54F211-F313-41A4-86AA-ABA2DD971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200" y="2286000"/>
            <a:ext cx="2057400" cy="2057400"/>
          </a:xfrm>
          <a:prstGeom prst="rect">
            <a:avLst/>
          </a:prstGeom>
        </p:spPr>
      </p:pic>
      <p:sp>
        <p:nvSpPr>
          <p:cNvPr id="5" name="Title 3">
            <a:extLst>
              <a:ext uri="{FF2B5EF4-FFF2-40B4-BE49-F238E27FC236}">
                <a16:creationId xmlns:a16="http://schemas.microsoft.com/office/drawing/2014/main" id="{0BC71C47-033E-4A2D-9BC0-FBAE1DC781AF}"/>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Course Summary</a:t>
            </a:r>
          </a:p>
        </p:txBody>
      </p:sp>
    </p:spTree>
    <p:custDataLst>
      <p:tags r:id="rId1"/>
    </p:custDataLst>
    <p:extLst>
      <p:ext uri="{BB962C8B-B14F-4D97-AF65-F5344CB8AC3E}">
        <p14:creationId xmlns:p14="http://schemas.microsoft.com/office/powerpoint/2010/main" val="39441923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7737" y="995084"/>
            <a:ext cx="8747759" cy="3170099"/>
          </a:xfrm>
          <a:prstGeom prst="rect">
            <a:avLst/>
          </a:prstGeom>
          <a:noFill/>
        </p:spPr>
        <p:txBody>
          <a:bodyPr wrap="square" rtlCol="0">
            <a:spAutoFit/>
          </a:bodyPr>
          <a:lstStyle/>
          <a:p>
            <a:r>
              <a:rPr lang="en-US" sz="2000">
                <a:latin typeface="Arial Narrow" panose="020B0606020202030204" pitchFamily="34" charset="0"/>
              </a:rPr>
              <a:t>In this course, you have been introduced to the UW Planning Allocation process and how to perform Planning Allocation tasks within the PlanUW system. </a:t>
            </a:r>
          </a:p>
          <a:p>
            <a:endParaRPr lang="en-US" sz="2000">
              <a:latin typeface="Arial Narrow" panose="020B0606020202030204" pitchFamily="34" charset="0"/>
            </a:endParaRPr>
          </a:p>
          <a:p>
            <a:r>
              <a:rPr lang="en-US" sz="2000">
                <a:latin typeface="Arial Narrow" panose="020B0606020202030204" pitchFamily="34" charset="0"/>
              </a:rPr>
              <a:t>You have learned about:</a:t>
            </a:r>
          </a:p>
          <a:p>
            <a:pPr marL="914400"/>
            <a:endParaRPr lang="en-US" sz="2000">
              <a:latin typeface="Arial Narrow" panose="020B0606020202030204" pitchFamily="34" charset="0"/>
            </a:endParaRPr>
          </a:p>
          <a:p>
            <a:pPr marL="914400"/>
            <a:r>
              <a:rPr lang="en-US" sz="2000">
                <a:latin typeface="Arial Narrow" panose="020B0606020202030204" pitchFamily="34" charset="0"/>
              </a:rPr>
              <a:t>The UW Planning Allocation Process and Timeline</a:t>
            </a:r>
          </a:p>
          <a:p>
            <a:pPr marL="914400"/>
            <a:endParaRPr lang="en-US" sz="2000">
              <a:latin typeface="Arial Narrow" panose="020B0606020202030204" pitchFamily="34" charset="0"/>
            </a:endParaRPr>
          </a:p>
          <a:p>
            <a:pPr marL="914400"/>
            <a:r>
              <a:rPr lang="en-US" sz="2000">
                <a:latin typeface="Arial Narrow" panose="020B0606020202030204" pitchFamily="34" charset="0"/>
              </a:rPr>
              <a:t>A review of the PlanUW System</a:t>
            </a:r>
          </a:p>
          <a:p>
            <a:pPr marL="914400"/>
            <a:endParaRPr lang="en-US" sz="2000">
              <a:latin typeface="Arial Narrow" panose="020B0606020202030204" pitchFamily="34" charset="0"/>
            </a:endParaRPr>
          </a:p>
          <a:p>
            <a:pPr marL="914400"/>
            <a:r>
              <a:rPr lang="en-US" sz="2000">
                <a:latin typeface="Arial Narrow" panose="020B0606020202030204" pitchFamily="34" charset="0"/>
              </a:rPr>
              <a:t>How to complete Planning Allocation tasks in PlanUW</a:t>
            </a:r>
          </a:p>
        </p:txBody>
      </p:sp>
      <p:pic>
        <p:nvPicPr>
          <p:cNvPr id="9" name="Graphic 8" descr="Monthly calendar">
            <a:extLst>
              <a:ext uri="{FF2B5EF4-FFF2-40B4-BE49-F238E27FC236}">
                <a16:creationId xmlns:a16="http://schemas.microsoft.com/office/drawing/2014/main" id="{6D4D4B0A-31D6-4C22-9727-2DD4C60B16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037" y="2375049"/>
            <a:ext cx="607695" cy="607695"/>
          </a:xfrm>
          <a:prstGeom prst="rect">
            <a:avLst/>
          </a:prstGeom>
          <a:effectLst>
            <a:outerShdw blurRad="50800" dist="38100" dir="2700000" algn="tl" rotWithShape="0">
              <a:prstClr val="black">
                <a:alpha val="40000"/>
              </a:prstClr>
            </a:outerShdw>
          </a:effectLst>
        </p:spPr>
      </p:pic>
      <p:pic>
        <p:nvPicPr>
          <p:cNvPr id="11" name="Graphic 10" descr="Cloud">
            <a:extLst>
              <a:ext uri="{FF2B5EF4-FFF2-40B4-BE49-F238E27FC236}">
                <a16:creationId xmlns:a16="http://schemas.microsoft.com/office/drawing/2014/main" id="{6F65BCDC-5540-4167-8CF7-5C9E577401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9037" y="2982744"/>
            <a:ext cx="607695" cy="607695"/>
          </a:xfrm>
          <a:prstGeom prst="rect">
            <a:avLst/>
          </a:prstGeom>
          <a:effectLst>
            <a:outerShdw blurRad="50800" dist="38100" dir="2700000" algn="tl" rotWithShape="0">
              <a:prstClr val="black">
                <a:alpha val="40000"/>
              </a:prstClr>
            </a:outerShdw>
          </a:effectLst>
        </p:spPr>
      </p:pic>
      <p:pic>
        <p:nvPicPr>
          <p:cNvPr id="13" name="Graphic 12" descr="Calculator">
            <a:extLst>
              <a:ext uri="{FF2B5EF4-FFF2-40B4-BE49-F238E27FC236}">
                <a16:creationId xmlns:a16="http://schemas.microsoft.com/office/drawing/2014/main" id="{9C179B2B-B290-4AF3-9602-653AEBA145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5583" y="3595028"/>
            <a:ext cx="607695" cy="607695"/>
          </a:xfrm>
          <a:prstGeom prst="rect">
            <a:avLst/>
          </a:prstGeom>
          <a:effectLst>
            <a:outerShdw blurRad="50800" dist="38100" dir="2700000" algn="tl" rotWithShape="0">
              <a:prstClr val="black">
                <a:alpha val="40000"/>
              </a:prstClr>
            </a:outerShdw>
          </a:effectLst>
        </p:spPr>
      </p:pic>
      <p:sp>
        <p:nvSpPr>
          <p:cNvPr id="15" name="Rectangle 4">
            <a:extLst>
              <a:ext uri="{FF2B5EF4-FFF2-40B4-BE49-F238E27FC236}">
                <a16:creationId xmlns:a16="http://schemas.microsoft.com/office/drawing/2014/main" id="{F4CB31E2-EE46-4D8D-91DC-FACB6D5B239D}"/>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Completed Course Objectives</a:t>
            </a:r>
          </a:p>
        </p:txBody>
      </p:sp>
      <p:pic>
        <p:nvPicPr>
          <p:cNvPr id="10" name="Graphic 9" descr="Checkmark">
            <a:extLst>
              <a:ext uri="{FF2B5EF4-FFF2-40B4-BE49-F238E27FC236}">
                <a16:creationId xmlns:a16="http://schemas.microsoft.com/office/drawing/2014/main" id="{CB0F244C-26A9-41D6-982D-AAC9B2C091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91400" y="2133600"/>
            <a:ext cx="1752600" cy="17526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562204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219C60-8FCE-4C37-8FA4-C052D359B43E}"/>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Support and Resources</a:t>
            </a:r>
          </a:p>
        </p:txBody>
      </p:sp>
      <p:sp>
        <p:nvSpPr>
          <p:cNvPr id="6" name="TextBox 5">
            <a:extLst>
              <a:ext uri="{FF2B5EF4-FFF2-40B4-BE49-F238E27FC236}">
                <a16:creationId xmlns:a16="http://schemas.microsoft.com/office/drawing/2014/main" id="{28CF5C3E-33A8-4688-9E84-CFE056549F94}"/>
              </a:ext>
            </a:extLst>
          </p:cNvPr>
          <p:cNvSpPr txBox="1"/>
          <p:nvPr/>
        </p:nvSpPr>
        <p:spPr>
          <a:xfrm>
            <a:off x="533400" y="1143000"/>
            <a:ext cx="11277600" cy="1631216"/>
          </a:xfrm>
          <a:prstGeom prst="rect">
            <a:avLst/>
          </a:prstGeom>
          <a:noFill/>
        </p:spPr>
        <p:txBody>
          <a:bodyPr wrap="square" rtlCol="0">
            <a:spAutoFit/>
          </a:bodyPr>
          <a:lstStyle/>
          <a:p>
            <a:r>
              <a:rPr lang="en-US" sz="2000">
                <a:latin typeface="Arial Narrow" panose="020B0606020202030204" pitchFamily="34" charset="0"/>
              </a:rPr>
              <a:t>You can use the following resources for reference and support:</a:t>
            </a:r>
          </a:p>
          <a:p>
            <a:pPr marL="342900" indent="-342900">
              <a:buFont typeface="Arial" panose="020B0604020202020204" pitchFamily="34" charset="0"/>
              <a:buChar char="•"/>
            </a:pPr>
            <a:r>
              <a:rPr lang="en-US" sz="2000">
                <a:latin typeface="Arial Narrow" panose="020B0606020202030204" pitchFamily="34" charset="0"/>
              </a:rPr>
              <a:t>This course, located on the UW System Website/Plan UW: Planning &amp; Budgeting Cloud Service</a:t>
            </a:r>
          </a:p>
          <a:p>
            <a:pPr marL="342900" indent="-342900">
              <a:buFont typeface="Arial" panose="020B0604020202020204" pitchFamily="34" charset="0"/>
              <a:buChar char="•"/>
            </a:pPr>
            <a:r>
              <a:rPr lang="en-US" sz="2000">
                <a:latin typeface="Arial Narrow" panose="020B0606020202030204" pitchFamily="34" charset="0"/>
              </a:rPr>
              <a:t>Project Website: </a:t>
            </a:r>
            <a:r>
              <a:rPr lang="en-US" sz="2000">
                <a:latin typeface="Arial Narrow" panose="020B0606020202030204" pitchFamily="34" charset="0"/>
                <a:hlinkClick r:id="rId3"/>
              </a:rPr>
              <a:t>https://www.wisconsin.edu/budget-planning/system-project/</a:t>
            </a:r>
            <a:endParaRPr lang="en-US" sz="2000">
              <a:latin typeface="Arial Narrow" panose="020B0606020202030204" pitchFamily="34" charset="0"/>
            </a:endParaRPr>
          </a:p>
          <a:p>
            <a:pPr marL="342900" indent="-342900">
              <a:buFont typeface="Arial" panose="020B0604020202020204" pitchFamily="34" charset="0"/>
              <a:buChar char="•"/>
            </a:pPr>
            <a:r>
              <a:rPr lang="en-US" sz="2000">
                <a:latin typeface="Arial Narrow" panose="020B0606020202030204" pitchFamily="34" charset="0"/>
              </a:rPr>
              <a:t>Coworkers and Subject Matter Experts</a:t>
            </a:r>
          </a:p>
          <a:p>
            <a:pPr marL="342900" indent="-342900">
              <a:buFont typeface="Arial" panose="020B0604020202020204" pitchFamily="34" charset="0"/>
              <a:buChar char="•"/>
            </a:pPr>
            <a:r>
              <a:rPr lang="en-US" sz="2000">
                <a:latin typeface="Arial Narrow" panose="020B0606020202030204" pitchFamily="34" charset="0"/>
              </a:rPr>
              <a:t>Quick Reference Guide</a:t>
            </a:r>
          </a:p>
        </p:txBody>
      </p:sp>
    </p:spTree>
    <p:custDataLst>
      <p:tags r:id="rId1"/>
    </p:custDataLst>
    <p:extLst>
      <p:ext uri="{BB962C8B-B14F-4D97-AF65-F5344CB8AC3E}">
        <p14:creationId xmlns:p14="http://schemas.microsoft.com/office/powerpoint/2010/main" val="2610909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a:lstStyle>
        <a:defPPr marL="0" marR="0" indent="0" algn="l" defTabSz="914400" rtl="0" eaLnBrk="0" fontAlgn="base" latinLnBrk="0" hangingPunct="0">
          <a:lnSpc>
            <a:spcPct val="100000"/>
          </a:lnSpc>
          <a:spcBef>
            <a:spcPct val="20000"/>
          </a:spcBef>
          <a:spcAft>
            <a:spcPct val="0"/>
          </a:spcAft>
          <a:buClrTx/>
          <a:buSzTx/>
          <a:buFont typeface="Wingdings" pitchFamily="2" charset="2"/>
          <a:buNone/>
          <a:tabLst/>
          <a:defRPr kumimoji="0" sz="1400" b="0" i="0" u="sng" strike="noStrike" kern="0" cap="none" spc="0" normalizeH="0" baseline="0" noProof="0" dirty="0" smtClean="0">
            <a:ln>
              <a:noFill/>
            </a:ln>
            <a:solidFill>
              <a:srgbClr val="000000"/>
            </a:solidFill>
            <a:effectLst/>
            <a:uLnTx/>
            <a:uFillTx/>
            <a:latin typeface="Arial Narrow"/>
            <a:ea typeface="ＭＳ Ｐゴシック" pitchFamily="-106" charset="-128"/>
          </a:defRPr>
        </a:defPPr>
      </a:lstStyle>
    </a:txDef>
  </a:objectDefaults>
  <a:extraClrSchemeLst/>
</a:theme>
</file>

<file path=ppt/theme/theme2.xml><?xml version="1.0" encoding="utf-8"?>
<a:theme xmlns:a="http://schemas.openxmlformats.org/drawingml/2006/main" name="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2F3C0D4A6AE5419A761EAAB85279AD" ma:contentTypeVersion="11" ma:contentTypeDescription="Create a new document." ma:contentTypeScope="" ma:versionID="e8cb53763214dcbc77813a21d9e88948">
  <xsd:schema xmlns:xsd="http://www.w3.org/2001/XMLSchema" xmlns:xs="http://www.w3.org/2001/XMLSchema" xmlns:p="http://schemas.microsoft.com/office/2006/metadata/properties" xmlns:ns2="98fb8dbb-27e0-46e5-91a3-5b82bada9670" xmlns:ns3="af50a531-81bc-45aa-b8c8-df9639ee7353" targetNamespace="http://schemas.microsoft.com/office/2006/metadata/properties" ma:root="true" ma:fieldsID="f346f16d4f5bc786a816673a9d76978e" ns2:_="" ns3:_="">
    <xsd:import namespace="98fb8dbb-27e0-46e5-91a3-5b82bada9670"/>
    <xsd:import namespace="af50a531-81bc-45aa-b8c8-df9639ee73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b8dbb-27e0-46e5-91a3-5b82bada96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50a531-81bc-45aa-b8c8-df9639ee735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2BC210-B724-41A8-9166-72B7AAEE3A97}">
  <ds:schemaRefs>
    <ds:schemaRef ds:uri="98fb8dbb-27e0-46e5-91a3-5b82bada9670"/>
    <ds:schemaRef ds:uri="af50a531-81bc-45aa-b8c8-df9639ee73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4C20D0F-6F06-431A-8638-467DD652E898}">
  <ds:schemaRefs>
    <ds:schemaRef ds:uri="98fb8dbb-27e0-46e5-91a3-5b82bada9670"/>
    <ds:schemaRef ds:uri="af50a531-81bc-45aa-b8c8-df9639ee73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BA9B46-099E-4A88-B6B6-C61C0023FE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95</Slides>
  <Notes>12</Notes>
  <HiddenSlides>0</HiddenSlides>
  <ScaleCrop>false</ScaleCrop>
  <HeadingPairs>
    <vt:vector size="4" baseType="variant">
      <vt:variant>
        <vt:lpstr>Theme</vt:lpstr>
      </vt:variant>
      <vt:variant>
        <vt:i4>3</vt:i4>
      </vt:variant>
      <vt:variant>
        <vt:lpstr>Slide Titles</vt:lpstr>
      </vt:variant>
      <vt:variant>
        <vt:i4>95</vt:i4>
      </vt:variant>
    </vt:vector>
  </HeadingPairs>
  <TitlesOfParts>
    <vt:vector size="98" baseType="lpstr">
      <vt:lpstr>1_Office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Day Roadmap</dc:title>
  <dc:creator>Leah Kobayashi</dc:creator>
  <cp:revision>3</cp:revision>
  <cp:lastPrinted>2020-12-22T17:57:59Z</cp:lastPrinted>
  <dcterms:created xsi:type="dcterms:W3CDTF">1601-01-01T00:00:00Z</dcterms:created>
  <dcterms:modified xsi:type="dcterms:W3CDTF">2021-01-12T16:59:56Z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0x010100DA2F3C0D4A6AE5419A761EAAB85279AD</vt:lpwstr>
  </property>
  <property fmtid="{D5CDD505-2E9C-101B-9397-08002B2CF9AE}" pid="3" name="ArticulateGUID">
    <vt:lpwstr>2886EE4D-98AD-44A7-ABCE-DCE5F086E4B7</vt:lpwstr>
  </property>
  <property fmtid="{D5CDD505-2E9C-101B-9397-08002B2CF9AE}" pid="4" name="ArticulatePath">
    <vt:lpwstr>UW_PPT Template</vt:lpwstr>
  </property>
</Properties>
</file>