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1.xml" ContentType="application/vnd.openxmlformats-officedocument.presentationml.tags+xml"/>
  <Override PartName="/ppt/notesSlides/notesSlide53.xml" ContentType="application/vnd.openxmlformats-officedocument.presentationml.notesSlide+xml"/>
  <Override PartName="/ppt/tags/tag1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3.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4.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15.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16.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17.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18.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19.xml" ContentType="application/vnd.openxmlformats-officedocument.presentationml.tags+xml"/>
  <Override PartName="/ppt/notesSlides/notesSlide8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22.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3.xml" ContentType="application/vnd.openxmlformats-officedocument.presentationml.notesSlide+xml"/>
  <Override PartName="/ppt/tags/tag27.xml" ContentType="application/vnd.openxmlformats-officedocument.presentationml.tags+xml"/>
  <Override PartName="/ppt/notesSlides/notesSlide94.xml" ContentType="application/vnd.openxmlformats-officedocument.presentationml.notesSlide+xml"/>
  <Override PartName="/ppt/tags/tag28.xml" ContentType="application/vnd.openxmlformats-officedocument.presentationml.tags+xml"/>
  <Override PartName="/ppt/notesSlides/notesSlide95.xml" ContentType="application/vnd.openxmlformats-officedocument.presentationml.notesSlide+xml"/>
  <Override PartName="/ppt/tags/tag29.xml" ContentType="application/vnd.openxmlformats-officedocument.presentationml.tags+xml"/>
  <Override PartName="/ppt/notesSlides/notesSlide96.xml" ContentType="application/vnd.openxmlformats-officedocument.presentationml.notesSlide+xml"/>
  <Override PartName="/ppt/tags/tag30.xml" ContentType="application/vnd.openxmlformats-officedocument.presentationml.tags+xml"/>
  <Override PartName="/ppt/notesSlides/notesSlide9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1" r:id="rId5"/>
    <p:sldMasterId id="2147483688" r:id="rId6"/>
  </p:sldMasterIdLst>
  <p:notesMasterIdLst>
    <p:notesMasterId r:id="rId127"/>
  </p:notesMasterIdLst>
  <p:sldIdLst>
    <p:sldId id="294" r:id="rId7"/>
    <p:sldId id="743" r:id="rId8"/>
    <p:sldId id="744" r:id="rId9"/>
    <p:sldId id="1101" r:id="rId10"/>
    <p:sldId id="746" r:id="rId11"/>
    <p:sldId id="900" r:id="rId12"/>
    <p:sldId id="1036" r:id="rId13"/>
    <p:sldId id="1068" r:id="rId14"/>
    <p:sldId id="1065" r:id="rId15"/>
    <p:sldId id="1143" r:id="rId16"/>
    <p:sldId id="1132" r:id="rId17"/>
    <p:sldId id="599" r:id="rId18"/>
    <p:sldId id="1205" r:id="rId19"/>
    <p:sldId id="1249" r:id="rId20"/>
    <p:sldId id="1206" r:id="rId21"/>
    <p:sldId id="1312" r:id="rId22"/>
    <p:sldId id="1207" r:id="rId23"/>
    <p:sldId id="1208" r:id="rId24"/>
    <p:sldId id="1210" r:id="rId25"/>
    <p:sldId id="1211" r:id="rId26"/>
    <p:sldId id="1251" r:id="rId27"/>
    <p:sldId id="1212" r:id="rId28"/>
    <p:sldId id="1250" r:id="rId29"/>
    <p:sldId id="1214" r:id="rId30"/>
    <p:sldId id="1252" r:id="rId31"/>
    <p:sldId id="1321" r:id="rId32"/>
    <p:sldId id="1310" r:id="rId33"/>
    <p:sldId id="1253" r:id="rId34"/>
    <p:sldId id="1311" r:id="rId35"/>
    <p:sldId id="1254" r:id="rId36"/>
    <p:sldId id="1256" r:id="rId37"/>
    <p:sldId id="1258" r:id="rId38"/>
    <p:sldId id="1260" r:id="rId39"/>
    <p:sldId id="1261" r:id="rId40"/>
    <p:sldId id="1324" r:id="rId41"/>
    <p:sldId id="1322" r:id="rId42"/>
    <p:sldId id="1263" r:id="rId43"/>
    <p:sldId id="1330" r:id="rId44"/>
    <p:sldId id="1264" r:id="rId45"/>
    <p:sldId id="1265" r:id="rId46"/>
    <p:sldId id="1266" r:id="rId47"/>
    <p:sldId id="1268" r:id="rId48"/>
    <p:sldId id="1326" r:id="rId49"/>
    <p:sldId id="1283" r:id="rId50"/>
    <p:sldId id="1327" r:id="rId51"/>
    <p:sldId id="1323" r:id="rId52"/>
    <p:sldId id="1273" r:id="rId53"/>
    <p:sldId id="1331" r:id="rId54"/>
    <p:sldId id="1274" r:id="rId55"/>
    <p:sldId id="1285" r:id="rId56"/>
    <p:sldId id="1276" r:id="rId57"/>
    <p:sldId id="1278" r:id="rId58"/>
    <p:sldId id="1328" r:id="rId59"/>
    <p:sldId id="1287" r:id="rId60"/>
    <p:sldId id="1289" r:id="rId61"/>
    <p:sldId id="1316" r:id="rId62"/>
    <p:sldId id="1203" r:id="rId63"/>
    <p:sldId id="799" r:id="rId64"/>
    <p:sldId id="1291" r:id="rId65"/>
    <p:sldId id="1292" r:id="rId66"/>
    <p:sldId id="1294" r:id="rId67"/>
    <p:sldId id="1300" r:id="rId68"/>
    <p:sldId id="1202" r:id="rId69"/>
    <p:sldId id="1329" r:id="rId70"/>
    <p:sldId id="1204" r:id="rId71"/>
    <p:sldId id="1073" r:id="rId72"/>
    <p:sldId id="1153" r:id="rId73"/>
    <p:sldId id="1154" r:id="rId74"/>
    <p:sldId id="1156" r:id="rId75"/>
    <p:sldId id="1158" r:id="rId76"/>
    <p:sldId id="1159" r:id="rId77"/>
    <p:sldId id="1161" r:id="rId78"/>
    <p:sldId id="1166" r:id="rId79"/>
    <p:sldId id="1162" r:id="rId80"/>
    <p:sldId id="1164" r:id="rId81"/>
    <p:sldId id="1165" r:id="rId82"/>
    <p:sldId id="1301" r:id="rId83"/>
    <p:sldId id="985" r:id="rId84"/>
    <p:sldId id="943" r:id="rId85"/>
    <p:sldId id="986" r:id="rId86"/>
    <p:sldId id="1185" r:id="rId87"/>
    <p:sldId id="1082" r:id="rId88"/>
    <p:sldId id="989" r:id="rId89"/>
    <p:sldId id="992" r:id="rId90"/>
    <p:sldId id="1083" r:id="rId91"/>
    <p:sldId id="1302" r:id="rId92"/>
    <p:sldId id="995" r:id="rId93"/>
    <p:sldId id="994" r:id="rId94"/>
    <p:sldId id="996" r:id="rId95"/>
    <p:sldId id="1186" r:id="rId96"/>
    <p:sldId id="1148" r:id="rId97"/>
    <p:sldId id="1149" r:id="rId98"/>
    <p:sldId id="997" r:id="rId99"/>
    <p:sldId id="1151" r:id="rId100"/>
    <p:sldId id="998" r:id="rId101"/>
    <p:sldId id="1150" r:id="rId102"/>
    <p:sldId id="1305" r:id="rId103"/>
    <p:sldId id="1320" r:id="rId104"/>
    <p:sldId id="1022" r:id="rId105"/>
    <p:sldId id="1025" r:id="rId106"/>
    <p:sldId id="1146" r:id="rId107"/>
    <p:sldId id="1027" r:id="rId108"/>
    <p:sldId id="1026" r:id="rId109"/>
    <p:sldId id="1028" r:id="rId110"/>
    <p:sldId id="1192" r:id="rId111"/>
    <p:sldId id="1193" r:id="rId112"/>
    <p:sldId id="1194" r:id="rId113"/>
    <p:sldId id="1306" r:id="rId114"/>
    <p:sldId id="1307" r:id="rId115"/>
    <p:sldId id="1317" r:id="rId116"/>
    <p:sldId id="1308" r:id="rId117"/>
    <p:sldId id="1318" r:id="rId118"/>
    <p:sldId id="747" r:id="rId119"/>
    <p:sldId id="689" r:id="rId120"/>
    <p:sldId id="745" r:id="rId121"/>
    <p:sldId id="813" r:id="rId122"/>
    <p:sldId id="748" r:id="rId123"/>
    <p:sldId id="556" r:id="rId124"/>
    <p:sldId id="1319" r:id="rId125"/>
    <p:sldId id="559" r:id="rId126"/>
  </p:sldIdLst>
  <p:sldSz cx="12192000" cy="6858000"/>
  <p:notesSz cx="6858000" cy="9144000"/>
  <p:custDataLst>
    <p:tags r:id="rId1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rse Introduction" id="{CA020D56-B09A-4EBB-AB75-165E8923B841}">
          <p14:sldIdLst>
            <p14:sldId id="294"/>
            <p14:sldId id="743"/>
          </p14:sldIdLst>
        </p14:section>
        <p14:section name="The UW Multi Year Forecast Process and Timeline" id="{E7C8E9AF-A04C-4091-ADC8-66C62BA03396}">
          <p14:sldIdLst>
            <p14:sldId id="744"/>
            <p14:sldId id="1101"/>
          </p14:sldIdLst>
        </p14:section>
        <p14:section name="Multi-Year Forecast Tasks in PlanUW" id="{C4E9AE93-CAB2-4427-9C5E-1646A84021C0}">
          <p14:sldIdLst>
            <p14:sldId id="746"/>
            <p14:sldId id="900"/>
            <p14:sldId id="1036"/>
            <p14:sldId id="1068"/>
            <p14:sldId id="1065"/>
            <p14:sldId id="1143"/>
            <p14:sldId id="1132"/>
          </p14:sldIdLst>
        </p14:section>
        <p14:section name="Driver-Based Models" id="{320F18A8-F36A-4C99-83D6-039BD5FBF2F6}">
          <p14:sldIdLst>
            <p14:sldId id="599"/>
            <p14:sldId id="1205"/>
            <p14:sldId id="1249"/>
          </p14:sldIdLst>
        </p14:section>
        <p14:section name="Tuition Forecast" id="{BD342556-CDD8-4E1B-A31E-5BE1E501AC24}">
          <p14:sldIdLst>
            <p14:sldId id="1206"/>
            <p14:sldId id="1312"/>
            <p14:sldId id="1207"/>
            <p14:sldId id="1208"/>
            <p14:sldId id="1210"/>
            <p14:sldId id="1211"/>
            <p14:sldId id="1251"/>
            <p14:sldId id="1212"/>
            <p14:sldId id="1250"/>
            <p14:sldId id="1214"/>
            <p14:sldId id="1252"/>
            <p14:sldId id="1321"/>
            <p14:sldId id="1310"/>
          </p14:sldIdLst>
        </p14:section>
        <p14:section name="Segregated Fees Forecast" id="{F4EF4BFF-7B63-41C5-9D88-7A77CC982307}">
          <p14:sldIdLst>
            <p14:sldId id="1253"/>
            <p14:sldId id="1311"/>
            <p14:sldId id="1254"/>
            <p14:sldId id="1256"/>
            <p14:sldId id="1258"/>
            <p14:sldId id="1260"/>
            <p14:sldId id="1261"/>
            <p14:sldId id="1324"/>
            <p14:sldId id="1322"/>
          </p14:sldIdLst>
        </p14:section>
        <p14:section name="Housing Forecast" id="{030640A8-3B9F-4AFC-92D3-3181E50099F6}">
          <p14:sldIdLst>
            <p14:sldId id="1263"/>
            <p14:sldId id="1330"/>
            <p14:sldId id="1264"/>
            <p14:sldId id="1265"/>
            <p14:sldId id="1266"/>
            <p14:sldId id="1268"/>
            <p14:sldId id="1326"/>
            <p14:sldId id="1283"/>
            <p14:sldId id="1327"/>
            <p14:sldId id="1323"/>
          </p14:sldIdLst>
        </p14:section>
        <p14:section name="Meal Plan Forecast" id="{D96898E3-9F40-4099-8BA0-5062813F21DA}">
          <p14:sldIdLst>
            <p14:sldId id="1273"/>
            <p14:sldId id="1331"/>
            <p14:sldId id="1274"/>
            <p14:sldId id="1285"/>
            <p14:sldId id="1276"/>
            <p14:sldId id="1278"/>
            <p14:sldId id="1328"/>
            <p14:sldId id="1287"/>
            <p14:sldId id="1289"/>
            <p14:sldId id="1316"/>
          </p14:sldIdLst>
        </p14:section>
        <p14:section name="Global % Change" id="{6B9D51C5-B8EB-4AE6-89C0-CC1694A1E793}">
          <p14:sldIdLst>
            <p14:sldId id="1203"/>
            <p14:sldId id="799"/>
            <p14:sldId id="1291"/>
            <p14:sldId id="1292"/>
            <p14:sldId id="1294"/>
            <p14:sldId id="1300"/>
          </p14:sldIdLst>
        </p14:section>
        <p14:section name="Salary, Wages and Fringe" id="{A9206C1D-40CE-4012-8109-002DCFE2330D}">
          <p14:sldIdLst>
            <p14:sldId id="1202"/>
            <p14:sldId id="1329"/>
            <p14:sldId id="1204"/>
            <p14:sldId id="1073"/>
            <p14:sldId id="1153"/>
            <p14:sldId id="1154"/>
            <p14:sldId id="1156"/>
            <p14:sldId id="1158"/>
            <p14:sldId id="1159"/>
            <p14:sldId id="1161"/>
            <p14:sldId id="1166"/>
            <p14:sldId id="1162"/>
            <p14:sldId id="1164"/>
            <p14:sldId id="1165"/>
            <p14:sldId id="1301"/>
          </p14:sldIdLst>
        </p14:section>
        <p14:section name="Non-Compensation" id="{D85F539C-79C0-4662-8E8B-D3033804E98D}">
          <p14:sldIdLst>
            <p14:sldId id="985"/>
            <p14:sldId id="943"/>
            <p14:sldId id="986"/>
            <p14:sldId id="1185"/>
            <p14:sldId id="1082"/>
            <p14:sldId id="989"/>
            <p14:sldId id="992"/>
            <p14:sldId id="1083"/>
            <p14:sldId id="1302"/>
          </p14:sldIdLst>
        </p14:section>
        <p14:section name="Revenue" id="{0F1A1235-F5B4-4EAA-91DD-B77F9D8B58ED}">
          <p14:sldIdLst>
            <p14:sldId id="995"/>
            <p14:sldId id="994"/>
            <p14:sldId id="996"/>
            <p14:sldId id="1186"/>
            <p14:sldId id="1148"/>
            <p14:sldId id="1149"/>
            <p14:sldId id="997"/>
            <p14:sldId id="1151"/>
            <p14:sldId id="998"/>
            <p14:sldId id="1150"/>
            <p14:sldId id="1305"/>
            <p14:sldId id="1320"/>
          </p14:sldIdLst>
        </p14:section>
        <p14:section name="Transfers" id="{3B1A7B85-5B47-4E6D-86E1-B6E5415532A0}">
          <p14:sldIdLst>
            <p14:sldId id="1022"/>
            <p14:sldId id="1025"/>
            <p14:sldId id="1146"/>
            <p14:sldId id="1027"/>
            <p14:sldId id="1026"/>
            <p14:sldId id="1028"/>
          </p14:sldIdLst>
        </p14:section>
        <p14:section name="Reporting" id="{4184CC10-F156-4DF5-8F70-1A2FC1709B7E}">
          <p14:sldIdLst>
            <p14:sldId id="1192"/>
            <p14:sldId id="1193"/>
            <p14:sldId id="1194"/>
            <p14:sldId id="1306"/>
            <p14:sldId id="1307"/>
            <p14:sldId id="1317"/>
            <p14:sldId id="1308"/>
            <p14:sldId id="1318"/>
          </p14:sldIdLst>
        </p14:section>
        <p14:section name="Course Summary" id="{E7C153FD-A8BA-4384-8916-34F59CA0CA3B}">
          <p14:sldIdLst>
            <p14:sldId id="747"/>
            <p14:sldId id="689"/>
          </p14:sldIdLst>
        </p14:section>
        <p14:section name="PlanUW Setting User Variables" id="{DC41AD96-57ED-4729-9820-39ACC19C79F5}">
          <p14:sldIdLst>
            <p14:sldId id="745"/>
            <p14:sldId id="813"/>
            <p14:sldId id="748"/>
            <p14:sldId id="556"/>
            <p14:sldId id="1319"/>
            <p14:sldId id="5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Creed" initials="KC" lastIdx="1" clrIdx="0">
    <p:extLst>
      <p:ext uri="{19B8F6BF-5375-455C-9EA6-DF929625EA0E}">
        <p15:presenceInfo xmlns:p15="http://schemas.microsoft.com/office/powerpoint/2012/main" userId="S-1-5-21-1275210071-583907252-725345543-127891" providerId="AD"/>
      </p:ext>
    </p:extLst>
  </p:cmAuthor>
  <p:cmAuthor id="2" name="Jacob Kuczmanski" initials="JK" lastIdx="56" clrIdx="1">
    <p:extLst>
      <p:ext uri="{19B8F6BF-5375-455C-9EA6-DF929625EA0E}">
        <p15:presenceInfo xmlns:p15="http://schemas.microsoft.com/office/powerpoint/2012/main" userId="S-1-5-21-1275210071-583907252-725345543-174268" providerId="AD"/>
      </p:ext>
    </p:extLst>
  </p:cmAuthor>
  <p:cmAuthor id="3" name="Jason Kaniss" initials="JK" lastIdx="20" clrIdx="2">
    <p:extLst>
      <p:ext uri="{19B8F6BF-5375-455C-9EA6-DF929625EA0E}">
        <p15:presenceInfo xmlns:p15="http://schemas.microsoft.com/office/powerpoint/2012/main" userId="S-1-5-21-1275210071-583907252-725345543-186621" providerId="AD"/>
      </p:ext>
    </p:extLst>
  </p:cmAuthor>
  <p:cmAuthor id="4" name="PJ Shumway" initials="PS" lastIdx="19" clrIdx="3">
    <p:extLst>
      <p:ext uri="{19B8F6BF-5375-455C-9EA6-DF929625EA0E}">
        <p15:presenceInfo xmlns:p15="http://schemas.microsoft.com/office/powerpoint/2012/main" userId="S-1-5-21-358987-74476631-505227178-40105" providerId="AD"/>
      </p:ext>
    </p:extLst>
  </p:cmAuthor>
  <p:cmAuthor id="5" name="Jacob Kuczmanski" initials="JK [2]" lastIdx="4" clrIdx="4">
    <p:extLst>
      <p:ext uri="{19B8F6BF-5375-455C-9EA6-DF929625EA0E}">
        <p15:presenceInfo xmlns:p15="http://schemas.microsoft.com/office/powerpoint/2012/main" userId="Jacob Kuczmanski" providerId="None"/>
      </p:ext>
    </p:extLst>
  </p:cmAuthor>
  <p:cmAuthor id="6" name="Rafael Quirarte" initials="RQ" lastIdx="43" clrIdx="5">
    <p:extLst>
      <p:ext uri="{19B8F6BF-5375-455C-9EA6-DF929625EA0E}">
        <p15:presenceInfo xmlns:p15="http://schemas.microsoft.com/office/powerpoint/2012/main" userId="S-1-5-21-1275210071-583907252-725345543-180531" providerId="AD"/>
      </p:ext>
    </p:extLst>
  </p:cmAuthor>
  <p:cmAuthor id="7" name="Betsy Oehl" initials="BO" lastIdx="18" clrIdx="6">
    <p:extLst>
      <p:ext uri="{19B8F6BF-5375-455C-9EA6-DF929625EA0E}">
        <p15:presenceInfo xmlns:p15="http://schemas.microsoft.com/office/powerpoint/2012/main" userId="S::boehl@huronconsultinggroup.com::aa08b7e6-542f-4e7b-a1f8-6380a7c43096" providerId="AD"/>
      </p:ext>
    </p:extLst>
  </p:cmAuthor>
  <p:cmAuthor id="8" name="Rafael Quirarte" initials="RQ [2]" lastIdx="13" clrIdx="7">
    <p:extLst>
      <p:ext uri="{19B8F6BF-5375-455C-9EA6-DF929625EA0E}">
        <p15:presenceInfo xmlns:p15="http://schemas.microsoft.com/office/powerpoint/2012/main" userId="S::rquirarte@huronconsultinggroup.com::8ea23fd3-5a0c-4110-b399-a3a640fb3884" providerId="AD"/>
      </p:ext>
    </p:extLst>
  </p:cmAuthor>
  <p:cmAuthor id="9" name="Anil Rattan" initials="AR" lastIdx="18" clrIdx="8">
    <p:extLst>
      <p:ext uri="{19B8F6BF-5375-455C-9EA6-DF929625EA0E}">
        <p15:presenceInfo xmlns:p15="http://schemas.microsoft.com/office/powerpoint/2012/main" userId="S::arattan@huronconsultinggroup.com::241ff256-8689-47db-97c6-cca4e762e88f" providerId="AD"/>
      </p:ext>
    </p:extLst>
  </p:cmAuthor>
  <p:cmAuthor id="10" name="TJ Laesch" initials="TL" lastIdx="86" clrIdx="9">
    <p:extLst>
      <p:ext uri="{19B8F6BF-5375-455C-9EA6-DF929625EA0E}">
        <p15:presenceInfo xmlns:p15="http://schemas.microsoft.com/office/powerpoint/2012/main" userId="S::tjlaesch@huronconsultinggroup.com::1d9d1c1e-977a-43e8-b30f-7d1e73b17c1c" providerId="AD"/>
      </p:ext>
    </p:extLst>
  </p:cmAuthor>
  <p:cmAuthor id="11" name="Matt Tyburowski" initials="MT" lastIdx="26" clrIdx="10">
    <p:extLst>
      <p:ext uri="{19B8F6BF-5375-455C-9EA6-DF929625EA0E}">
        <p15:presenceInfo xmlns:p15="http://schemas.microsoft.com/office/powerpoint/2012/main" userId="S::mtyburowski@huronconsultinggroup.com::0cec8e43-4ed9-4ca4-bd70-d0ec8971afba" providerId="AD"/>
      </p:ext>
    </p:extLst>
  </p:cmAuthor>
  <p:cmAuthor id="12" name="Ryan Hayes" initials="RH" lastIdx="14" clrIdx="11">
    <p:extLst>
      <p:ext uri="{19B8F6BF-5375-455C-9EA6-DF929625EA0E}">
        <p15:presenceInfo xmlns:p15="http://schemas.microsoft.com/office/powerpoint/2012/main" userId="S::ryhayes@huronconsultinggroup.com::4f7ea63f-8eab-46bc-9511-5609fc80e436" providerId="AD"/>
      </p:ext>
    </p:extLst>
  </p:cmAuthor>
  <p:cmAuthor id="13" name="Meghan Bridges" initials="MB" lastIdx="64" clrIdx="11">
    <p:extLst>
      <p:ext uri="{19B8F6BF-5375-455C-9EA6-DF929625EA0E}">
        <p15:presenceInfo xmlns:p15="http://schemas.microsoft.com/office/powerpoint/2012/main" userId="S::mbridges@huronconsultinggroup.com::2bae1fff-f2fb-4fef-9607-b57c46cb831d" providerId="AD"/>
      </p:ext>
    </p:extLst>
  </p:cmAuthor>
  <p:cmAuthor id="14" name="Steisi Manco" initials="SM" lastIdx="55" clrIdx="12">
    <p:extLst>
      <p:ext uri="{19B8F6BF-5375-455C-9EA6-DF929625EA0E}">
        <p15:presenceInfo xmlns:p15="http://schemas.microsoft.com/office/powerpoint/2012/main" userId="S::smanco@huronconsultinggroup.com::26f5c53b-9491-4397-a903-8910b8371f50" providerId="AD"/>
      </p:ext>
    </p:extLst>
  </p:cmAuthor>
  <p:cmAuthor id="15" name="Chelsea Tistle" initials="CT" lastIdx="58" clrIdx="13">
    <p:extLst>
      <p:ext uri="{19B8F6BF-5375-455C-9EA6-DF929625EA0E}">
        <p15:presenceInfo xmlns:p15="http://schemas.microsoft.com/office/powerpoint/2012/main" userId="S::ctistle@huronconsultinggroup.com::bec26273-4c1d-4851-a06e-163c825141ce" providerId="AD"/>
      </p:ext>
    </p:extLst>
  </p:cmAuthor>
  <p:cmAuthor id="16" name="Juliet Lim" initials="JL" lastIdx="66" clrIdx="14">
    <p:extLst>
      <p:ext uri="{19B8F6BF-5375-455C-9EA6-DF929625EA0E}">
        <p15:presenceInfo xmlns:p15="http://schemas.microsoft.com/office/powerpoint/2012/main" userId="S::julim@huronconsultinggroup.com::604f0d2e-cef7-4a04-a468-fc0d179dac16" providerId="AD"/>
      </p:ext>
    </p:extLst>
  </p:cmAuthor>
  <p:cmAuthor id="17" name="Chelsea Tistle" initials="CT [2]" lastIdx="2" clrIdx="15">
    <p:extLst>
      <p:ext uri="{19B8F6BF-5375-455C-9EA6-DF929625EA0E}">
        <p15:presenceInfo xmlns:p15="http://schemas.microsoft.com/office/powerpoint/2012/main" userId="Chelsea Tist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492F24"/>
    <a:srgbClr val="990033"/>
    <a:srgbClr val="DECBCD"/>
    <a:srgbClr val="FFE8CB"/>
    <a:srgbClr val="800000"/>
    <a:srgbClr val="FFCC00"/>
    <a:srgbClr val="5A4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B0F25-5C50-4F33-9A3C-6F55214CC4B4}" v="176" dt="2020-12-11T17:30:04.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3" autoAdjust="0"/>
    <p:restoredTop sz="84842" autoAdjust="0"/>
  </p:normalViewPr>
  <p:slideViewPr>
    <p:cSldViewPr snapToGrid="0">
      <p:cViewPr varScale="1">
        <p:scale>
          <a:sx n="97" d="100"/>
          <a:sy n="97" d="100"/>
        </p:scale>
        <p:origin x="120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0"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tags" Target="tags/tag1.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slide" Target="slides/slide120.xml"/><Relationship Id="rId13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FCFAE-2FD0-4BC9-BBF6-D541AFD67211}" type="datetimeFigureOut">
              <a:rPr lang="en-US" smtClean="0"/>
              <a:t>12/14/2020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3F1CC-D614-4FB3-AC7D-98319C689F5D}" type="slidenum">
              <a:rPr lang="en-US" smtClean="0"/>
              <a:t>‹#›</a:t>
            </a:fld>
            <a:endParaRPr lang="en-US"/>
          </a:p>
        </p:txBody>
      </p:sp>
    </p:spTree>
    <p:extLst>
      <p:ext uri="{BB962C8B-B14F-4D97-AF65-F5344CB8AC3E}">
        <p14:creationId xmlns:p14="http://schemas.microsoft.com/office/powerpoint/2010/main" val="86374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a:t>
            </a:fld>
            <a:endParaRPr lang="en-US"/>
          </a:p>
        </p:txBody>
      </p:sp>
    </p:spTree>
    <p:extLst>
      <p:ext uri="{BB962C8B-B14F-4D97-AF65-F5344CB8AC3E}">
        <p14:creationId xmlns:p14="http://schemas.microsoft.com/office/powerpoint/2010/main" val="185738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10</a:t>
            </a:fld>
            <a:endParaRPr lang="en-US"/>
          </a:p>
        </p:txBody>
      </p:sp>
    </p:spTree>
    <p:extLst>
      <p:ext uri="{BB962C8B-B14F-4D97-AF65-F5344CB8AC3E}">
        <p14:creationId xmlns:p14="http://schemas.microsoft.com/office/powerpoint/2010/main" val="3270206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11</a:t>
            </a:fld>
            <a:endParaRPr lang="en-US"/>
          </a:p>
        </p:txBody>
      </p:sp>
    </p:spTree>
    <p:extLst>
      <p:ext uri="{BB962C8B-B14F-4D97-AF65-F5344CB8AC3E}">
        <p14:creationId xmlns:p14="http://schemas.microsoft.com/office/powerpoint/2010/main" val="244272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12</a:t>
            </a:fld>
            <a:endParaRPr lang="en-US"/>
          </a:p>
        </p:txBody>
      </p:sp>
    </p:spTree>
    <p:extLst>
      <p:ext uri="{BB962C8B-B14F-4D97-AF65-F5344CB8AC3E}">
        <p14:creationId xmlns:p14="http://schemas.microsoft.com/office/powerpoint/2010/main" val="176900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13</a:t>
            </a:fld>
            <a:endParaRPr lang="en-US"/>
          </a:p>
        </p:txBody>
      </p:sp>
    </p:spTree>
    <p:extLst>
      <p:ext uri="{BB962C8B-B14F-4D97-AF65-F5344CB8AC3E}">
        <p14:creationId xmlns:p14="http://schemas.microsoft.com/office/powerpoint/2010/main" val="1640007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14</a:t>
            </a:fld>
            <a:endParaRPr lang="en-US"/>
          </a:p>
        </p:txBody>
      </p:sp>
    </p:spTree>
    <p:extLst>
      <p:ext uri="{BB962C8B-B14F-4D97-AF65-F5344CB8AC3E}">
        <p14:creationId xmlns:p14="http://schemas.microsoft.com/office/powerpoint/2010/main" val="3304548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15</a:t>
            </a:fld>
            <a:endParaRPr lang="en-US"/>
          </a:p>
        </p:txBody>
      </p:sp>
    </p:spTree>
    <p:extLst>
      <p:ext uri="{BB962C8B-B14F-4D97-AF65-F5344CB8AC3E}">
        <p14:creationId xmlns:p14="http://schemas.microsoft.com/office/powerpoint/2010/main" val="305251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16</a:t>
            </a:fld>
            <a:endParaRPr lang="en-US"/>
          </a:p>
        </p:txBody>
      </p:sp>
    </p:spTree>
    <p:extLst>
      <p:ext uri="{BB962C8B-B14F-4D97-AF65-F5344CB8AC3E}">
        <p14:creationId xmlns:p14="http://schemas.microsoft.com/office/powerpoint/2010/main" val="3557689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17</a:t>
            </a:fld>
            <a:endParaRPr lang="en-US"/>
          </a:p>
        </p:txBody>
      </p:sp>
    </p:spTree>
    <p:extLst>
      <p:ext uri="{BB962C8B-B14F-4D97-AF65-F5344CB8AC3E}">
        <p14:creationId xmlns:p14="http://schemas.microsoft.com/office/powerpoint/2010/main" val="118841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21</a:t>
            </a:fld>
            <a:endParaRPr lang="en-US"/>
          </a:p>
        </p:txBody>
      </p:sp>
    </p:spTree>
    <p:extLst>
      <p:ext uri="{BB962C8B-B14F-4D97-AF65-F5344CB8AC3E}">
        <p14:creationId xmlns:p14="http://schemas.microsoft.com/office/powerpoint/2010/main" val="950924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22</a:t>
            </a:fld>
            <a:endParaRPr lang="en-US"/>
          </a:p>
        </p:txBody>
      </p:sp>
    </p:spTree>
    <p:extLst>
      <p:ext uri="{BB962C8B-B14F-4D97-AF65-F5344CB8AC3E}">
        <p14:creationId xmlns:p14="http://schemas.microsoft.com/office/powerpoint/2010/main" val="2611500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73F1CC-D614-4FB3-AC7D-98319C689F5D}" type="slidenum">
              <a:rPr lang="en-US" smtClean="0"/>
              <a:t>2</a:t>
            </a:fld>
            <a:endParaRPr lang="en-US"/>
          </a:p>
        </p:txBody>
      </p:sp>
    </p:spTree>
    <p:extLst>
      <p:ext uri="{BB962C8B-B14F-4D97-AF65-F5344CB8AC3E}">
        <p14:creationId xmlns:p14="http://schemas.microsoft.com/office/powerpoint/2010/main" val="2883505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23</a:t>
            </a:fld>
            <a:endParaRPr lang="en-US"/>
          </a:p>
        </p:txBody>
      </p:sp>
    </p:spTree>
    <p:extLst>
      <p:ext uri="{BB962C8B-B14F-4D97-AF65-F5344CB8AC3E}">
        <p14:creationId xmlns:p14="http://schemas.microsoft.com/office/powerpoint/2010/main" val="657257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73F1CC-D614-4FB3-AC7D-98319C689F5D}" type="slidenum">
              <a:rPr lang="en-US" smtClean="0"/>
              <a:t>24</a:t>
            </a:fld>
            <a:endParaRPr lang="en-US"/>
          </a:p>
        </p:txBody>
      </p:sp>
    </p:spTree>
    <p:extLst>
      <p:ext uri="{BB962C8B-B14F-4D97-AF65-F5344CB8AC3E}">
        <p14:creationId xmlns:p14="http://schemas.microsoft.com/office/powerpoint/2010/main" val="1882791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25</a:t>
            </a:fld>
            <a:endParaRPr lang="en-US"/>
          </a:p>
        </p:txBody>
      </p:sp>
    </p:spTree>
    <p:extLst>
      <p:ext uri="{BB962C8B-B14F-4D97-AF65-F5344CB8AC3E}">
        <p14:creationId xmlns:p14="http://schemas.microsoft.com/office/powerpoint/2010/main" val="1180612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27</a:t>
            </a:fld>
            <a:endParaRPr lang="en-US"/>
          </a:p>
        </p:txBody>
      </p:sp>
    </p:spTree>
    <p:extLst>
      <p:ext uri="{BB962C8B-B14F-4D97-AF65-F5344CB8AC3E}">
        <p14:creationId xmlns:p14="http://schemas.microsoft.com/office/powerpoint/2010/main" val="4102174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28</a:t>
            </a:fld>
            <a:endParaRPr lang="en-US"/>
          </a:p>
        </p:txBody>
      </p:sp>
    </p:spTree>
    <p:extLst>
      <p:ext uri="{BB962C8B-B14F-4D97-AF65-F5344CB8AC3E}">
        <p14:creationId xmlns:p14="http://schemas.microsoft.com/office/powerpoint/2010/main" val="2809528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29</a:t>
            </a:fld>
            <a:endParaRPr lang="en-US"/>
          </a:p>
        </p:txBody>
      </p:sp>
    </p:spTree>
    <p:extLst>
      <p:ext uri="{BB962C8B-B14F-4D97-AF65-F5344CB8AC3E}">
        <p14:creationId xmlns:p14="http://schemas.microsoft.com/office/powerpoint/2010/main" val="1175062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30</a:t>
            </a:fld>
            <a:endParaRPr lang="en-US"/>
          </a:p>
        </p:txBody>
      </p:sp>
    </p:spTree>
    <p:extLst>
      <p:ext uri="{BB962C8B-B14F-4D97-AF65-F5344CB8AC3E}">
        <p14:creationId xmlns:p14="http://schemas.microsoft.com/office/powerpoint/2010/main" val="1545856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31</a:t>
            </a:fld>
            <a:endParaRPr lang="en-US"/>
          </a:p>
        </p:txBody>
      </p:sp>
    </p:spTree>
    <p:extLst>
      <p:ext uri="{BB962C8B-B14F-4D97-AF65-F5344CB8AC3E}">
        <p14:creationId xmlns:p14="http://schemas.microsoft.com/office/powerpoint/2010/main" val="3880921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32</a:t>
            </a:fld>
            <a:endParaRPr lang="en-US"/>
          </a:p>
        </p:txBody>
      </p:sp>
    </p:spTree>
    <p:extLst>
      <p:ext uri="{BB962C8B-B14F-4D97-AF65-F5344CB8AC3E}">
        <p14:creationId xmlns:p14="http://schemas.microsoft.com/office/powerpoint/2010/main" val="1080332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33</a:t>
            </a:fld>
            <a:endParaRPr lang="en-US"/>
          </a:p>
        </p:txBody>
      </p:sp>
    </p:spTree>
    <p:extLst>
      <p:ext uri="{BB962C8B-B14F-4D97-AF65-F5344CB8AC3E}">
        <p14:creationId xmlns:p14="http://schemas.microsoft.com/office/powerpoint/2010/main" val="29738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3</a:t>
            </a:fld>
            <a:endParaRPr lang="en-US"/>
          </a:p>
        </p:txBody>
      </p:sp>
    </p:spTree>
    <p:extLst>
      <p:ext uri="{BB962C8B-B14F-4D97-AF65-F5344CB8AC3E}">
        <p14:creationId xmlns:p14="http://schemas.microsoft.com/office/powerpoint/2010/main" val="3739357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34</a:t>
            </a:fld>
            <a:endParaRPr lang="en-US"/>
          </a:p>
        </p:txBody>
      </p:sp>
    </p:spTree>
    <p:extLst>
      <p:ext uri="{BB962C8B-B14F-4D97-AF65-F5344CB8AC3E}">
        <p14:creationId xmlns:p14="http://schemas.microsoft.com/office/powerpoint/2010/main" val="1205598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35</a:t>
            </a:fld>
            <a:endParaRPr lang="en-US"/>
          </a:p>
        </p:txBody>
      </p:sp>
    </p:spTree>
    <p:extLst>
      <p:ext uri="{BB962C8B-B14F-4D97-AF65-F5344CB8AC3E}">
        <p14:creationId xmlns:p14="http://schemas.microsoft.com/office/powerpoint/2010/main" val="4049129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36</a:t>
            </a:fld>
            <a:endParaRPr lang="en-US"/>
          </a:p>
        </p:txBody>
      </p:sp>
    </p:spTree>
    <p:extLst>
      <p:ext uri="{BB962C8B-B14F-4D97-AF65-F5344CB8AC3E}">
        <p14:creationId xmlns:p14="http://schemas.microsoft.com/office/powerpoint/2010/main" val="2765279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37</a:t>
            </a:fld>
            <a:endParaRPr lang="en-US"/>
          </a:p>
        </p:txBody>
      </p:sp>
    </p:spTree>
    <p:extLst>
      <p:ext uri="{BB962C8B-B14F-4D97-AF65-F5344CB8AC3E}">
        <p14:creationId xmlns:p14="http://schemas.microsoft.com/office/powerpoint/2010/main" val="3241323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38</a:t>
            </a:fld>
            <a:endParaRPr lang="en-US"/>
          </a:p>
        </p:txBody>
      </p:sp>
    </p:spTree>
    <p:extLst>
      <p:ext uri="{BB962C8B-B14F-4D97-AF65-F5344CB8AC3E}">
        <p14:creationId xmlns:p14="http://schemas.microsoft.com/office/powerpoint/2010/main" val="1840303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39</a:t>
            </a:fld>
            <a:endParaRPr lang="en-US"/>
          </a:p>
        </p:txBody>
      </p:sp>
    </p:spTree>
    <p:extLst>
      <p:ext uri="{BB962C8B-B14F-4D97-AF65-F5344CB8AC3E}">
        <p14:creationId xmlns:p14="http://schemas.microsoft.com/office/powerpoint/2010/main" val="4246584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40</a:t>
            </a:fld>
            <a:endParaRPr lang="en-US"/>
          </a:p>
        </p:txBody>
      </p:sp>
    </p:spTree>
    <p:extLst>
      <p:ext uri="{BB962C8B-B14F-4D97-AF65-F5344CB8AC3E}">
        <p14:creationId xmlns:p14="http://schemas.microsoft.com/office/powerpoint/2010/main" val="2995061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41</a:t>
            </a:fld>
            <a:endParaRPr lang="en-US"/>
          </a:p>
        </p:txBody>
      </p:sp>
    </p:spTree>
    <p:extLst>
      <p:ext uri="{BB962C8B-B14F-4D97-AF65-F5344CB8AC3E}">
        <p14:creationId xmlns:p14="http://schemas.microsoft.com/office/powerpoint/2010/main" val="3423104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42</a:t>
            </a:fld>
            <a:endParaRPr lang="en-US"/>
          </a:p>
        </p:txBody>
      </p:sp>
    </p:spTree>
    <p:extLst>
      <p:ext uri="{BB962C8B-B14F-4D97-AF65-F5344CB8AC3E}">
        <p14:creationId xmlns:p14="http://schemas.microsoft.com/office/powerpoint/2010/main" val="206337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43</a:t>
            </a:fld>
            <a:endParaRPr lang="en-US"/>
          </a:p>
        </p:txBody>
      </p:sp>
    </p:spTree>
    <p:extLst>
      <p:ext uri="{BB962C8B-B14F-4D97-AF65-F5344CB8AC3E}">
        <p14:creationId xmlns:p14="http://schemas.microsoft.com/office/powerpoint/2010/main" val="133227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73F1CC-D614-4FB3-AC7D-98319C689F5D}" type="slidenum">
              <a:rPr lang="en-US" smtClean="0"/>
              <a:t>4</a:t>
            </a:fld>
            <a:endParaRPr lang="en-US"/>
          </a:p>
        </p:txBody>
      </p:sp>
    </p:spTree>
    <p:extLst>
      <p:ext uri="{BB962C8B-B14F-4D97-AF65-F5344CB8AC3E}">
        <p14:creationId xmlns:p14="http://schemas.microsoft.com/office/powerpoint/2010/main" val="3496469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44</a:t>
            </a:fld>
            <a:endParaRPr lang="en-US"/>
          </a:p>
        </p:txBody>
      </p:sp>
    </p:spTree>
    <p:extLst>
      <p:ext uri="{BB962C8B-B14F-4D97-AF65-F5344CB8AC3E}">
        <p14:creationId xmlns:p14="http://schemas.microsoft.com/office/powerpoint/2010/main" val="2636432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45</a:t>
            </a:fld>
            <a:endParaRPr lang="en-US"/>
          </a:p>
        </p:txBody>
      </p:sp>
    </p:spTree>
    <p:extLst>
      <p:ext uri="{BB962C8B-B14F-4D97-AF65-F5344CB8AC3E}">
        <p14:creationId xmlns:p14="http://schemas.microsoft.com/office/powerpoint/2010/main" val="2387707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46</a:t>
            </a:fld>
            <a:endParaRPr lang="en-US"/>
          </a:p>
        </p:txBody>
      </p:sp>
    </p:spTree>
    <p:extLst>
      <p:ext uri="{BB962C8B-B14F-4D97-AF65-F5344CB8AC3E}">
        <p14:creationId xmlns:p14="http://schemas.microsoft.com/office/powerpoint/2010/main" val="3987091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47</a:t>
            </a:fld>
            <a:endParaRPr lang="en-US"/>
          </a:p>
        </p:txBody>
      </p:sp>
    </p:spTree>
    <p:extLst>
      <p:ext uri="{BB962C8B-B14F-4D97-AF65-F5344CB8AC3E}">
        <p14:creationId xmlns:p14="http://schemas.microsoft.com/office/powerpoint/2010/main" val="3270361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48</a:t>
            </a:fld>
            <a:endParaRPr lang="en-US"/>
          </a:p>
        </p:txBody>
      </p:sp>
    </p:spTree>
    <p:extLst>
      <p:ext uri="{BB962C8B-B14F-4D97-AF65-F5344CB8AC3E}">
        <p14:creationId xmlns:p14="http://schemas.microsoft.com/office/powerpoint/2010/main" val="1510092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49</a:t>
            </a:fld>
            <a:endParaRPr lang="en-US"/>
          </a:p>
        </p:txBody>
      </p:sp>
    </p:spTree>
    <p:extLst>
      <p:ext uri="{BB962C8B-B14F-4D97-AF65-F5344CB8AC3E}">
        <p14:creationId xmlns:p14="http://schemas.microsoft.com/office/powerpoint/2010/main" val="3028415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50</a:t>
            </a:fld>
            <a:endParaRPr lang="en-US"/>
          </a:p>
        </p:txBody>
      </p:sp>
    </p:spTree>
    <p:extLst>
      <p:ext uri="{BB962C8B-B14F-4D97-AF65-F5344CB8AC3E}">
        <p14:creationId xmlns:p14="http://schemas.microsoft.com/office/powerpoint/2010/main" val="1225298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51</a:t>
            </a:fld>
            <a:endParaRPr lang="en-US"/>
          </a:p>
        </p:txBody>
      </p:sp>
    </p:spTree>
    <p:extLst>
      <p:ext uri="{BB962C8B-B14F-4D97-AF65-F5344CB8AC3E}">
        <p14:creationId xmlns:p14="http://schemas.microsoft.com/office/powerpoint/2010/main" val="1440883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52</a:t>
            </a:fld>
            <a:endParaRPr lang="en-US"/>
          </a:p>
        </p:txBody>
      </p:sp>
    </p:spTree>
    <p:extLst>
      <p:ext uri="{BB962C8B-B14F-4D97-AF65-F5344CB8AC3E}">
        <p14:creationId xmlns:p14="http://schemas.microsoft.com/office/powerpoint/2010/main" val="21208913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53</a:t>
            </a:fld>
            <a:endParaRPr lang="en-US"/>
          </a:p>
        </p:txBody>
      </p:sp>
    </p:spTree>
    <p:extLst>
      <p:ext uri="{BB962C8B-B14F-4D97-AF65-F5344CB8AC3E}">
        <p14:creationId xmlns:p14="http://schemas.microsoft.com/office/powerpoint/2010/main" val="80024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5</a:t>
            </a:fld>
            <a:endParaRPr lang="en-US"/>
          </a:p>
        </p:txBody>
      </p:sp>
    </p:spTree>
    <p:extLst>
      <p:ext uri="{BB962C8B-B14F-4D97-AF65-F5344CB8AC3E}">
        <p14:creationId xmlns:p14="http://schemas.microsoft.com/office/powerpoint/2010/main" val="83921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54</a:t>
            </a:fld>
            <a:endParaRPr lang="en-US"/>
          </a:p>
        </p:txBody>
      </p:sp>
    </p:spTree>
    <p:extLst>
      <p:ext uri="{BB962C8B-B14F-4D97-AF65-F5344CB8AC3E}">
        <p14:creationId xmlns:p14="http://schemas.microsoft.com/office/powerpoint/2010/main" val="1914646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55</a:t>
            </a:fld>
            <a:endParaRPr lang="en-US"/>
          </a:p>
        </p:txBody>
      </p:sp>
    </p:spTree>
    <p:extLst>
      <p:ext uri="{BB962C8B-B14F-4D97-AF65-F5344CB8AC3E}">
        <p14:creationId xmlns:p14="http://schemas.microsoft.com/office/powerpoint/2010/main" val="1029412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56</a:t>
            </a:fld>
            <a:endParaRPr lang="en-US"/>
          </a:p>
        </p:txBody>
      </p:sp>
    </p:spTree>
    <p:extLst>
      <p:ext uri="{BB962C8B-B14F-4D97-AF65-F5344CB8AC3E}">
        <p14:creationId xmlns:p14="http://schemas.microsoft.com/office/powerpoint/2010/main" val="496707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57</a:t>
            </a:fld>
            <a:endParaRPr lang="en-US"/>
          </a:p>
        </p:txBody>
      </p:sp>
    </p:spTree>
    <p:extLst>
      <p:ext uri="{BB962C8B-B14F-4D97-AF65-F5344CB8AC3E}">
        <p14:creationId xmlns:p14="http://schemas.microsoft.com/office/powerpoint/2010/main" val="34083767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59</a:t>
            </a:fld>
            <a:endParaRPr lang="en-US"/>
          </a:p>
        </p:txBody>
      </p:sp>
    </p:spTree>
    <p:extLst>
      <p:ext uri="{BB962C8B-B14F-4D97-AF65-F5344CB8AC3E}">
        <p14:creationId xmlns:p14="http://schemas.microsoft.com/office/powerpoint/2010/main" val="11671872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73F1CC-D614-4FB3-AC7D-98319C689F5D}" type="slidenum">
              <a:rPr lang="en-US" smtClean="0"/>
              <a:t>60</a:t>
            </a:fld>
            <a:endParaRPr lang="en-US"/>
          </a:p>
        </p:txBody>
      </p:sp>
    </p:spTree>
    <p:extLst>
      <p:ext uri="{BB962C8B-B14F-4D97-AF65-F5344CB8AC3E}">
        <p14:creationId xmlns:p14="http://schemas.microsoft.com/office/powerpoint/2010/main" val="42269259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61</a:t>
            </a:fld>
            <a:endParaRPr lang="en-US"/>
          </a:p>
        </p:txBody>
      </p:sp>
    </p:spTree>
    <p:extLst>
      <p:ext uri="{BB962C8B-B14F-4D97-AF65-F5344CB8AC3E}">
        <p14:creationId xmlns:p14="http://schemas.microsoft.com/office/powerpoint/2010/main" val="4169666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63</a:t>
            </a:fld>
            <a:endParaRPr lang="en-US"/>
          </a:p>
        </p:txBody>
      </p:sp>
    </p:spTree>
    <p:extLst>
      <p:ext uri="{BB962C8B-B14F-4D97-AF65-F5344CB8AC3E}">
        <p14:creationId xmlns:p14="http://schemas.microsoft.com/office/powerpoint/2010/main" val="6755039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64</a:t>
            </a:fld>
            <a:endParaRPr lang="en-US"/>
          </a:p>
        </p:txBody>
      </p:sp>
    </p:spTree>
    <p:extLst>
      <p:ext uri="{BB962C8B-B14F-4D97-AF65-F5344CB8AC3E}">
        <p14:creationId xmlns:p14="http://schemas.microsoft.com/office/powerpoint/2010/main" val="6366371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67</a:t>
            </a:fld>
            <a:endParaRPr lang="en-US"/>
          </a:p>
        </p:txBody>
      </p:sp>
    </p:spTree>
    <p:extLst>
      <p:ext uri="{BB962C8B-B14F-4D97-AF65-F5344CB8AC3E}">
        <p14:creationId xmlns:p14="http://schemas.microsoft.com/office/powerpoint/2010/main" val="231110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73F1CC-D614-4FB3-AC7D-98319C689F5D}" type="slidenum">
              <a:rPr lang="en-US" smtClean="0"/>
              <a:t>6</a:t>
            </a:fld>
            <a:endParaRPr lang="en-US"/>
          </a:p>
        </p:txBody>
      </p:sp>
    </p:spTree>
    <p:extLst>
      <p:ext uri="{BB962C8B-B14F-4D97-AF65-F5344CB8AC3E}">
        <p14:creationId xmlns:p14="http://schemas.microsoft.com/office/powerpoint/2010/main" val="37173884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68</a:t>
            </a:fld>
            <a:endParaRPr lang="en-US"/>
          </a:p>
        </p:txBody>
      </p:sp>
    </p:spTree>
    <p:extLst>
      <p:ext uri="{BB962C8B-B14F-4D97-AF65-F5344CB8AC3E}">
        <p14:creationId xmlns:p14="http://schemas.microsoft.com/office/powerpoint/2010/main" val="23825027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69</a:t>
            </a:fld>
            <a:endParaRPr lang="en-US"/>
          </a:p>
        </p:txBody>
      </p:sp>
    </p:spTree>
    <p:extLst>
      <p:ext uri="{BB962C8B-B14F-4D97-AF65-F5344CB8AC3E}">
        <p14:creationId xmlns:p14="http://schemas.microsoft.com/office/powerpoint/2010/main" val="22405088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70</a:t>
            </a:fld>
            <a:endParaRPr lang="en-US"/>
          </a:p>
        </p:txBody>
      </p:sp>
    </p:spTree>
    <p:extLst>
      <p:ext uri="{BB962C8B-B14F-4D97-AF65-F5344CB8AC3E}">
        <p14:creationId xmlns:p14="http://schemas.microsoft.com/office/powerpoint/2010/main" val="24405661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71</a:t>
            </a:fld>
            <a:endParaRPr lang="en-US"/>
          </a:p>
        </p:txBody>
      </p:sp>
    </p:spTree>
    <p:extLst>
      <p:ext uri="{BB962C8B-B14F-4D97-AF65-F5344CB8AC3E}">
        <p14:creationId xmlns:p14="http://schemas.microsoft.com/office/powerpoint/2010/main" val="32040222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72</a:t>
            </a:fld>
            <a:endParaRPr lang="en-US"/>
          </a:p>
        </p:txBody>
      </p:sp>
    </p:spTree>
    <p:extLst>
      <p:ext uri="{BB962C8B-B14F-4D97-AF65-F5344CB8AC3E}">
        <p14:creationId xmlns:p14="http://schemas.microsoft.com/office/powerpoint/2010/main" val="28568392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73</a:t>
            </a:fld>
            <a:endParaRPr lang="en-US"/>
          </a:p>
        </p:txBody>
      </p:sp>
    </p:spTree>
    <p:extLst>
      <p:ext uri="{BB962C8B-B14F-4D97-AF65-F5344CB8AC3E}">
        <p14:creationId xmlns:p14="http://schemas.microsoft.com/office/powerpoint/2010/main" val="2082407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74</a:t>
            </a:fld>
            <a:endParaRPr lang="en-US"/>
          </a:p>
        </p:txBody>
      </p:sp>
    </p:spTree>
    <p:extLst>
      <p:ext uri="{BB962C8B-B14F-4D97-AF65-F5344CB8AC3E}">
        <p14:creationId xmlns:p14="http://schemas.microsoft.com/office/powerpoint/2010/main" val="14731684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75</a:t>
            </a:fld>
            <a:endParaRPr lang="en-US"/>
          </a:p>
        </p:txBody>
      </p:sp>
    </p:spTree>
    <p:extLst>
      <p:ext uri="{BB962C8B-B14F-4D97-AF65-F5344CB8AC3E}">
        <p14:creationId xmlns:p14="http://schemas.microsoft.com/office/powerpoint/2010/main" val="33480275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76</a:t>
            </a:fld>
            <a:endParaRPr lang="en-US"/>
          </a:p>
        </p:txBody>
      </p:sp>
    </p:spTree>
    <p:extLst>
      <p:ext uri="{BB962C8B-B14F-4D97-AF65-F5344CB8AC3E}">
        <p14:creationId xmlns:p14="http://schemas.microsoft.com/office/powerpoint/2010/main" val="33650580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77</a:t>
            </a:fld>
            <a:endParaRPr lang="en-US"/>
          </a:p>
        </p:txBody>
      </p:sp>
    </p:spTree>
    <p:extLst>
      <p:ext uri="{BB962C8B-B14F-4D97-AF65-F5344CB8AC3E}">
        <p14:creationId xmlns:p14="http://schemas.microsoft.com/office/powerpoint/2010/main" val="16351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7</a:t>
            </a:fld>
            <a:endParaRPr lang="en-US"/>
          </a:p>
        </p:txBody>
      </p:sp>
    </p:spTree>
    <p:extLst>
      <p:ext uri="{BB962C8B-B14F-4D97-AF65-F5344CB8AC3E}">
        <p14:creationId xmlns:p14="http://schemas.microsoft.com/office/powerpoint/2010/main" val="27350108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78</a:t>
            </a:fld>
            <a:endParaRPr lang="en-US"/>
          </a:p>
        </p:txBody>
      </p:sp>
    </p:spTree>
    <p:extLst>
      <p:ext uri="{BB962C8B-B14F-4D97-AF65-F5344CB8AC3E}">
        <p14:creationId xmlns:p14="http://schemas.microsoft.com/office/powerpoint/2010/main" val="14656881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79</a:t>
            </a:fld>
            <a:endParaRPr lang="en-US"/>
          </a:p>
        </p:txBody>
      </p:sp>
    </p:spTree>
    <p:extLst>
      <p:ext uri="{BB962C8B-B14F-4D97-AF65-F5344CB8AC3E}">
        <p14:creationId xmlns:p14="http://schemas.microsoft.com/office/powerpoint/2010/main" val="623944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82</a:t>
            </a:fld>
            <a:endParaRPr lang="en-US"/>
          </a:p>
        </p:txBody>
      </p:sp>
    </p:spTree>
    <p:extLst>
      <p:ext uri="{BB962C8B-B14F-4D97-AF65-F5344CB8AC3E}">
        <p14:creationId xmlns:p14="http://schemas.microsoft.com/office/powerpoint/2010/main" val="16797660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83</a:t>
            </a:fld>
            <a:endParaRPr lang="en-US"/>
          </a:p>
        </p:txBody>
      </p:sp>
    </p:spTree>
    <p:extLst>
      <p:ext uri="{BB962C8B-B14F-4D97-AF65-F5344CB8AC3E}">
        <p14:creationId xmlns:p14="http://schemas.microsoft.com/office/powerpoint/2010/main" val="2398827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84</a:t>
            </a:fld>
            <a:endParaRPr lang="en-US"/>
          </a:p>
        </p:txBody>
      </p:sp>
    </p:spTree>
    <p:extLst>
      <p:ext uri="{BB962C8B-B14F-4D97-AF65-F5344CB8AC3E}">
        <p14:creationId xmlns:p14="http://schemas.microsoft.com/office/powerpoint/2010/main" val="17460896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85</a:t>
            </a:fld>
            <a:endParaRPr lang="en-US"/>
          </a:p>
        </p:txBody>
      </p:sp>
    </p:spTree>
    <p:extLst>
      <p:ext uri="{BB962C8B-B14F-4D97-AF65-F5344CB8AC3E}">
        <p14:creationId xmlns:p14="http://schemas.microsoft.com/office/powerpoint/2010/main" val="20215302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86</a:t>
            </a:fld>
            <a:endParaRPr lang="en-US"/>
          </a:p>
        </p:txBody>
      </p:sp>
    </p:spTree>
    <p:extLst>
      <p:ext uri="{BB962C8B-B14F-4D97-AF65-F5344CB8AC3E}">
        <p14:creationId xmlns:p14="http://schemas.microsoft.com/office/powerpoint/2010/main" val="11808764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87</a:t>
            </a:fld>
            <a:endParaRPr lang="en-US"/>
          </a:p>
        </p:txBody>
      </p:sp>
    </p:spTree>
    <p:extLst>
      <p:ext uri="{BB962C8B-B14F-4D97-AF65-F5344CB8AC3E}">
        <p14:creationId xmlns:p14="http://schemas.microsoft.com/office/powerpoint/2010/main" val="26584643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88</a:t>
            </a:fld>
            <a:endParaRPr lang="en-US"/>
          </a:p>
        </p:txBody>
      </p:sp>
    </p:spTree>
    <p:extLst>
      <p:ext uri="{BB962C8B-B14F-4D97-AF65-F5344CB8AC3E}">
        <p14:creationId xmlns:p14="http://schemas.microsoft.com/office/powerpoint/2010/main" val="16584380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89</a:t>
            </a:fld>
            <a:endParaRPr lang="en-US"/>
          </a:p>
        </p:txBody>
      </p:sp>
    </p:spTree>
    <p:extLst>
      <p:ext uri="{BB962C8B-B14F-4D97-AF65-F5344CB8AC3E}">
        <p14:creationId xmlns:p14="http://schemas.microsoft.com/office/powerpoint/2010/main" val="394422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8</a:t>
            </a:fld>
            <a:endParaRPr lang="en-US"/>
          </a:p>
        </p:txBody>
      </p:sp>
    </p:spTree>
    <p:extLst>
      <p:ext uri="{BB962C8B-B14F-4D97-AF65-F5344CB8AC3E}">
        <p14:creationId xmlns:p14="http://schemas.microsoft.com/office/powerpoint/2010/main" val="25892057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98</a:t>
            </a:fld>
            <a:endParaRPr lang="en-US"/>
          </a:p>
        </p:txBody>
      </p:sp>
    </p:spTree>
    <p:extLst>
      <p:ext uri="{BB962C8B-B14F-4D97-AF65-F5344CB8AC3E}">
        <p14:creationId xmlns:p14="http://schemas.microsoft.com/office/powerpoint/2010/main" val="4549352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99</a:t>
            </a:fld>
            <a:endParaRPr lang="en-US"/>
          </a:p>
        </p:txBody>
      </p:sp>
    </p:spTree>
    <p:extLst>
      <p:ext uri="{BB962C8B-B14F-4D97-AF65-F5344CB8AC3E}">
        <p14:creationId xmlns:p14="http://schemas.microsoft.com/office/powerpoint/2010/main" val="38444023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101</a:t>
            </a:fld>
            <a:endParaRPr lang="en-US"/>
          </a:p>
        </p:txBody>
      </p:sp>
    </p:spTree>
    <p:extLst>
      <p:ext uri="{BB962C8B-B14F-4D97-AF65-F5344CB8AC3E}">
        <p14:creationId xmlns:p14="http://schemas.microsoft.com/office/powerpoint/2010/main" val="29229851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102</a:t>
            </a:fld>
            <a:endParaRPr lang="en-US"/>
          </a:p>
        </p:txBody>
      </p:sp>
    </p:spTree>
    <p:extLst>
      <p:ext uri="{BB962C8B-B14F-4D97-AF65-F5344CB8AC3E}">
        <p14:creationId xmlns:p14="http://schemas.microsoft.com/office/powerpoint/2010/main" val="13827318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103</a:t>
            </a:fld>
            <a:endParaRPr lang="en-US"/>
          </a:p>
        </p:txBody>
      </p:sp>
    </p:spTree>
    <p:extLst>
      <p:ext uri="{BB962C8B-B14F-4D97-AF65-F5344CB8AC3E}">
        <p14:creationId xmlns:p14="http://schemas.microsoft.com/office/powerpoint/2010/main" val="2835180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104</a:t>
            </a:fld>
            <a:endParaRPr lang="en-US"/>
          </a:p>
        </p:txBody>
      </p:sp>
    </p:spTree>
    <p:extLst>
      <p:ext uri="{BB962C8B-B14F-4D97-AF65-F5344CB8AC3E}">
        <p14:creationId xmlns:p14="http://schemas.microsoft.com/office/powerpoint/2010/main" val="18282275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105</a:t>
            </a:fld>
            <a:endParaRPr lang="en-US"/>
          </a:p>
        </p:txBody>
      </p:sp>
    </p:spTree>
    <p:extLst>
      <p:ext uri="{BB962C8B-B14F-4D97-AF65-F5344CB8AC3E}">
        <p14:creationId xmlns:p14="http://schemas.microsoft.com/office/powerpoint/2010/main" val="21466866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107</a:t>
            </a:fld>
            <a:endParaRPr lang="en-US"/>
          </a:p>
        </p:txBody>
      </p:sp>
    </p:spTree>
    <p:extLst>
      <p:ext uri="{BB962C8B-B14F-4D97-AF65-F5344CB8AC3E}">
        <p14:creationId xmlns:p14="http://schemas.microsoft.com/office/powerpoint/2010/main" val="29094147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108</a:t>
            </a:fld>
            <a:endParaRPr lang="en-US"/>
          </a:p>
        </p:txBody>
      </p:sp>
    </p:spTree>
    <p:extLst>
      <p:ext uri="{BB962C8B-B14F-4D97-AF65-F5344CB8AC3E}">
        <p14:creationId xmlns:p14="http://schemas.microsoft.com/office/powerpoint/2010/main" val="17987261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109</a:t>
            </a:fld>
            <a:endParaRPr lang="en-US"/>
          </a:p>
        </p:txBody>
      </p:sp>
    </p:spTree>
    <p:extLst>
      <p:ext uri="{BB962C8B-B14F-4D97-AF65-F5344CB8AC3E}">
        <p14:creationId xmlns:p14="http://schemas.microsoft.com/office/powerpoint/2010/main" val="154145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9</a:t>
            </a:fld>
            <a:endParaRPr lang="en-US"/>
          </a:p>
        </p:txBody>
      </p:sp>
    </p:spTree>
    <p:extLst>
      <p:ext uri="{BB962C8B-B14F-4D97-AF65-F5344CB8AC3E}">
        <p14:creationId xmlns:p14="http://schemas.microsoft.com/office/powerpoint/2010/main" val="36090662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110</a:t>
            </a:fld>
            <a:endParaRPr lang="en-US"/>
          </a:p>
        </p:txBody>
      </p:sp>
    </p:spTree>
    <p:extLst>
      <p:ext uri="{BB962C8B-B14F-4D97-AF65-F5344CB8AC3E}">
        <p14:creationId xmlns:p14="http://schemas.microsoft.com/office/powerpoint/2010/main" val="2622538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111</a:t>
            </a:fld>
            <a:endParaRPr lang="en-US"/>
          </a:p>
        </p:txBody>
      </p:sp>
    </p:spTree>
    <p:extLst>
      <p:ext uri="{BB962C8B-B14F-4D97-AF65-F5344CB8AC3E}">
        <p14:creationId xmlns:p14="http://schemas.microsoft.com/office/powerpoint/2010/main" val="30731755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112</a:t>
            </a:fld>
            <a:endParaRPr lang="en-US"/>
          </a:p>
        </p:txBody>
      </p:sp>
    </p:spTree>
    <p:extLst>
      <p:ext uri="{BB962C8B-B14F-4D97-AF65-F5344CB8AC3E}">
        <p14:creationId xmlns:p14="http://schemas.microsoft.com/office/powerpoint/2010/main" val="7662516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116</a:t>
            </a:fld>
            <a:endParaRPr lang="en-US"/>
          </a:p>
        </p:txBody>
      </p:sp>
    </p:spTree>
    <p:extLst>
      <p:ext uri="{BB962C8B-B14F-4D97-AF65-F5344CB8AC3E}">
        <p14:creationId xmlns:p14="http://schemas.microsoft.com/office/powerpoint/2010/main" val="26811903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117</a:t>
            </a:fld>
            <a:endParaRPr lang="en-US"/>
          </a:p>
        </p:txBody>
      </p:sp>
    </p:spTree>
    <p:extLst>
      <p:ext uri="{BB962C8B-B14F-4D97-AF65-F5344CB8AC3E}">
        <p14:creationId xmlns:p14="http://schemas.microsoft.com/office/powerpoint/2010/main" val="42162639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118</a:t>
            </a:fld>
            <a:endParaRPr lang="en-US"/>
          </a:p>
        </p:txBody>
      </p:sp>
    </p:spTree>
    <p:extLst>
      <p:ext uri="{BB962C8B-B14F-4D97-AF65-F5344CB8AC3E}">
        <p14:creationId xmlns:p14="http://schemas.microsoft.com/office/powerpoint/2010/main" val="13514105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119</a:t>
            </a:fld>
            <a:endParaRPr lang="en-US"/>
          </a:p>
        </p:txBody>
      </p:sp>
    </p:spTree>
    <p:extLst>
      <p:ext uri="{BB962C8B-B14F-4D97-AF65-F5344CB8AC3E}">
        <p14:creationId xmlns:p14="http://schemas.microsoft.com/office/powerpoint/2010/main" val="27698547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120</a:t>
            </a:fld>
            <a:endParaRPr lang="en-US"/>
          </a:p>
        </p:txBody>
      </p:sp>
    </p:spTree>
    <p:extLst>
      <p:ext uri="{BB962C8B-B14F-4D97-AF65-F5344CB8AC3E}">
        <p14:creationId xmlns:p14="http://schemas.microsoft.com/office/powerpoint/2010/main" val="2104858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DF1B712F-D94F-46E5-8703-A7C26D7190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13" name="Date Placeholder 3">
            <a:extLst>
              <a:ext uri="{FF2B5EF4-FFF2-40B4-BE49-F238E27FC236}">
                <a16:creationId xmlns:a16="http://schemas.microsoft.com/office/drawing/2014/main" id="{E2C189EA-BC4B-4282-9F7F-0C611012DED4}"/>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12/14/2020</a:t>
            </a:fld>
            <a:endParaRPr lang="en-US"/>
          </a:p>
        </p:txBody>
      </p:sp>
      <p:sp>
        <p:nvSpPr>
          <p:cNvPr id="14" name="Slide Number Placeholder 5">
            <a:extLst>
              <a:ext uri="{FF2B5EF4-FFF2-40B4-BE49-F238E27FC236}">
                <a16:creationId xmlns:a16="http://schemas.microsoft.com/office/drawing/2014/main" id="{DEDEF5D5-D740-439B-ABC1-54234BD0A4C2}"/>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5" name="Group 4">
            <a:extLst>
              <a:ext uri="{FF2B5EF4-FFF2-40B4-BE49-F238E27FC236}">
                <a16:creationId xmlns:a16="http://schemas.microsoft.com/office/drawing/2014/main" id="{2939247E-7AE8-4557-9F62-77DAE07BCF8F}"/>
              </a:ext>
            </a:extLst>
          </p:cNvPr>
          <p:cNvGrpSpPr/>
          <p:nvPr userDrawn="1"/>
        </p:nvGrpSpPr>
        <p:grpSpPr>
          <a:xfrm>
            <a:off x="9568229" y="6159498"/>
            <a:ext cx="2385753" cy="564926"/>
            <a:chOff x="9568229" y="6159498"/>
            <a:chExt cx="2385753" cy="564926"/>
          </a:xfrm>
        </p:grpSpPr>
        <p:pic>
          <p:nvPicPr>
            <p:cNvPr id="6" name="Picture 5">
              <a:extLst>
                <a:ext uri="{FF2B5EF4-FFF2-40B4-BE49-F238E27FC236}">
                  <a16:creationId xmlns:a16="http://schemas.microsoft.com/office/drawing/2014/main" id="{01D38E96-DD89-457D-AAC6-7A6EEFCDB73F}"/>
                </a:ext>
              </a:extLst>
            </p:cNvPr>
            <p:cNvPicPr>
              <a:picLocks noChangeAspect="1"/>
            </p:cNvPicPr>
            <p:nvPr userDrawn="1"/>
          </p:nvPicPr>
          <p:blipFill>
            <a:blip r:embed="rId3"/>
            <a:stretch>
              <a:fillRect/>
            </a:stretch>
          </p:blipFill>
          <p:spPr>
            <a:xfrm>
              <a:off x="10783872" y="6159498"/>
              <a:ext cx="1170110" cy="561975"/>
            </a:xfrm>
            <a:prstGeom prst="rect">
              <a:avLst/>
            </a:prstGeom>
          </p:spPr>
        </p:pic>
        <p:pic>
          <p:nvPicPr>
            <p:cNvPr id="2" name="Picture 1">
              <a:extLst>
                <a:ext uri="{FF2B5EF4-FFF2-40B4-BE49-F238E27FC236}">
                  <a16:creationId xmlns:a16="http://schemas.microsoft.com/office/drawing/2014/main" id="{214419C5-F2BC-4222-BCB8-529B1E154519}"/>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4" name="Straight Connector 3">
              <a:extLst>
                <a:ext uri="{FF2B5EF4-FFF2-40B4-BE49-F238E27FC236}">
                  <a16:creationId xmlns:a16="http://schemas.microsoft.com/office/drawing/2014/main" id="{D94E6EE5-3861-450B-9206-A256241A95AF}"/>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2084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F179A919-AA64-4973-8F9D-675773EA5AC1}" type="datetime1">
              <a:rPr lang="en-US" smtClean="0"/>
              <a:t>12/14/2020</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50138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78894D98-4D5F-4581-9E22-FA6A627F7EEF}" type="datetime1">
              <a:rPr lang="en-US" smtClean="0"/>
              <a:t>12/14/2020</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788614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79482C08-6FA6-4E15-A13F-8AB4D27D7299}" type="datetime1">
              <a:rPr lang="en-US" smtClean="0"/>
              <a:t>12/14/2020</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35939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E3F1F088-1809-43FB-80D8-66DC2AE224E8}" type="datetime1">
              <a:rPr lang="en-US" smtClean="0"/>
              <a:t>12/14/2020</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914081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E40DD-B7C2-4152-8484-B2648615E7D2}" type="datetime1">
              <a:rPr lang="en-US" smtClean="0"/>
              <a:t>12/14/2020</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253529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E619D3F0-B71E-432E-9268-E74E0A9DBEFC}" type="datetime1">
              <a:rPr lang="en-US" smtClean="0"/>
              <a:t>12/14/2020</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44976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B89D6A01-EFB7-4EFD-B857-2DC623EEC426}" type="datetime1">
              <a:rPr lang="en-US" smtClean="0"/>
              <a:t>12/14/2020</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311614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150D263E-FA40-44DC-8AE7-CEE1C520682C}" type="datetime1">
              <a:rPr lang="en-US" smtClean="0"/>
              <a:t>12/14/2020</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502614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EFEDCC0-1294-40B4-AAC1-019FCD9D1C18}" type="datetime1">
              <a:rPr lang="en-US" smtClean="0"/>
              <a:t>12/14/2020</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4179287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cstate="email">
            <a:duotone>
              <a:schemeClr val="bg2">
                <a:shade val="45000"/>
                <a:satMod val="135000"/>
              </a:schemeClr>
              <a:prstClr val="white"/>
            </a:duotone>
            <a:alphaModFix amt="25000"/>
            <a:extLst>
              <a:ext uri="{28A0092B-C50C-407E-A947-70E740481C1C}">
                <a14:useLocalDpi xmlns:a14="http://schemas.microsoft.com/office/drawing/2010/main"/>
              </a:ext>
            </a:extLst>
          </a:blip>
          <a:srcRect/>
          <a:stretch/>
        </p:blipFill>
        <p:spPr>
          <a:xfrm flipH="1">
            <a:off x="-1" y="5121691"/>
            <a:ext cx="12192000" cy="173631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34993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EB9078B2-F63A-4BAF-999D-58FCE5C1F62C}" type="datetime1">
              <a:rPr lang="en-US" smtClean="0"/>
              <a:t>12/14/2020</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3443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19400"/>
            <a:ext cx="10363200" cy="762000"/>
          </a:xfrm>
          <a:prstGeom prst="rect">
            <a:avLst/>
          </a:prstGeom>
        </p:spPr>
        <p:txBody>
          <a:bodyPr/>
          <a:lstStyle>
            <a:lvl1pPr algn="ctr">
              <a:defRPr sz="2800" b="1"/>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swish-image2.png">
            <a:extLst>
              <a:ext uri="{FF2B5EF4-FFF2-40B4-BE49-F238E27FC236}">
                <a16:creationId xmlns:a16="http://schemas.microsoft.com/office/drawing/2014/main" id="{49EEC77E-7659-48D9-A71B-4399C6BBDE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7" name="Date Placeholder 3">
            <a:extLst>
              <a:ext uri="{FF2B5EF4-FFF2-40B4-BE49-F238E27FC236}">
                <a16:creationId xmlns:a16="http://schemas.microsoft.com/office/drawing/2014/main" id="{0B48806A-856D-4075-9D6A-97908908028A}"/>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12/14/2020</a:t>
            </a:fld>
            <a:endParaRPr lang="en-US"/>
          </a:p>
        </p:txBody>
      </p:sp>
      <p:sp>
        <p:nvSpPr>
          <p:cNvPr id="9" name="Slide Number Placeholder 5">
            <a:extLst>
              <a:ext uri="{FF2B5EF4-FFF2-40B4-BE49-F238E27FC236}">
                <a16:creationId xmlns:a16="http://schemas.microsoft.com/office/drawing/2014/main" id="{46571F1F-6EE3-4501-AF44-D96A06898EE4}"/>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10" name="Group 9">
            <a:extLst>
              <a:ext uri="{FF2B5EF4-FFF2-40B4-BE49-F238E27FC236}">
                <a16:creationId xmlns:a16="http://schemas.microsoft.com/office/drawing/2014/main" id="{669ACFA9-BFB7-4D69-A086-C15FC8F22EA8}"/>
              </a:ext>
            </a:extLst>
          </p:cNvPr>
          <p:cNvGrpSpPr/>
          <p:nvPr userDrawn="1"/>
        </p:nvGrpSpPr>
        <p:grpSpPr>
          <a:xfrm>
            <a:off x="9568229" y="6159498"/>
            <a:ext cx="2385753" cy="564926"/>
            <a:chOff x="9568229" y="6159498"/>
            <a:chExt cx="2385753" cy="564926"/>
          </a:xfrm>
        </p:grpSpPr>
        <p:pic>
          <p:nvPicPr>
            <p:cNvPr id="11" name="Picture 10">
              <a:extLst>
                <a:ext uri="{FF2B5EF4-FFF2-40B4-BE49-F238E27FC236}">
                  <a16:creationId xmlns:a16="http://schemas.microsoft.com/office/drawing/2014/main" id="{AFE8C838-5561-4DA4-816E-918C6FED001A}"/>
                </a:ext>
              </a:extLst>
            </p:cNvPr>
            <p:cNvPicPr>
              <a:picLocks noChangeAspect="1"/>
            </p:cNvPicPr>
            <p:nvPr userDrawn="1"/>
          </p:nvPicPr>
          <p:blipFill>
            <a:blip r:embed="rId3"/>
            <a:stretch>
              <a:fillRect/>
            </a:stretch>
          </p:blipFill>
          <p:spPr>
            <a:xfrm>
              <a:off x="10783872" y="6159498"/>
              <a:ext cx="1170110" cy="561975"/>
            </a:xfrm>
            <a:prstGeom prst="rect">
              <a:avLst/>
            </a:prstGeom>
          </p:spPr>
        </p:pic>
        <p:pic>
          <p:nvPicPr>
            <p:cNvPr id="12" name="Picture 11">
              <a:extLst>
                <a:ext uri="{FF2B5EF4-FFF2-40B4-BE49-F238E27FC236}">
                  <a16:creationId xmlns:a16="http://schemas.microsoft.com/office/drawing/2014/main" id="{BA8B54F4-14D3-4322-AE18-FFA4BB0ADACA}"/>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13" name="Straight Connector 12">
              <a:extLst>
                <a:ext uri="{FF2B5EF4-FFF2-40B4-BE49-F238E27FC236}">
                  <a16:creationId xmlns:a16="http://schemas.microsoft.com/office/drawing/2014/main" id="{8D214969-AC42-4395-8A40-4DDF79158EB3}"/>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76537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64243CA6-EEDB-46B5-9396-1B0309F638B9}" type="datetime1">
              <a:rPr lang="en-US" smtClean="0"/>
              <a:t>12/14/2020</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941301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378291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8F4E0BCE-1DB2-472E-8A05-7750CA844DF6}" type="datetime1">
              <a:rPr lang="en-US" smtClean="0"/>
              <a:t>12/14/2020</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3078543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953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8255308A-1C0B-48C9-A487-29DC2AF13E71}" type="datetime1">
              <a:rPr lang="en-US" smtClean="0"/>
              <a:t>12/14/2020</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715194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9763E949-8F90-46B1-BD44-9D0DD3D47F87}" type="datetime1">
              <a:rPr lang="en-US" smtClean="0"/>
              <a:t>12/14/2020</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299900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51D41534-5A6A-4012-BD2B-3C3F52128443}" type="datetime1">
              <a:rPr lang="en-US" smtClean="0"/>
              <a:t>12/14/2020</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921353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8A802A72-829B-41B8-8158-291DFCD05FBE}" type="datetime1">
              <a:rPr lang="en-US" smtClean="0"/>
              <a:t>12/14/2020</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4276058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CC0D8C17-76B1-4EA3-B6E3-DFF3D0E248DF}" type="datetime1">
              <a:rPr lang="en-US" smtClean="0"/>
              <a:t>12/14/2020</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565945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6BFAE5F-43FD-41FE-A793-D3EA8C52701A}" type="datetime1">
              <a:rPr lang="en-US" smtClean="0"/>
              <a:t>12/14/2020</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294620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F66E5-536A-495D-8C07-70AAEE3C5F3E}" type="datetime1">
              <a:rPr lang="en-US" smtClean="0"/>
              <a:t>12/14/2020</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25811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39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BBF7A8D-4C32-4642-A53A-DEDE371785DF}" type="datetime1">
              <a:rPr lang="en-US" smtClean="0"/>
              <a:t>12/14/2020</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853132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EABDFC85-D591-41F8-8234-612861B0B7CB}" type="datetime1">
              <a:rPr lang="en-US" smtClean="0"/>
              <a:t>12/14/2020</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383382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65B52F40-0C28-4B7E-A4ED-1D3643024CCC}" type="datetime1">
              <a:rPr lang="en-US" smtClean="0"/>
              <a:t>12/14/2020</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645877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FDB13245-B662-4378-BD1B-F682FFB58749}" type="datetime1">
              <a:rPr lang="en-US" smtClean="0"/>
              <a:t>12/14/2020</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869329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3EBE14D4-406D-42C8-B87B-109F31BB8FC8}" type="datetime1">
              <a:rPr lang="en-US" smtClean="0"/>
              <a:t>12/14/2020</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3541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5EDF1C56-AED2-48C3-AA52-E73C6765B35B}" type="datetime1">
              <a:rPr lang="en-US" smtClean="0"/>
              <a:t>12/14/2020</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177494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9479B383-6B9C-4F29-BD61-C6AF46BE76D4}" type="datetime1">
              <a:rPr lang="en-US" smtClean="0"/>
              <a:t>12/14/2020</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401546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85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9301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2068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06400" y="1752601"/>
            <a:ext cx="11338560" cy="4373563"/>
          </a:xfrm>
          <a:prstGeom prst="rect">
            <a:avLst/>
          </a:prstGeom>
        </p:spPr>
        <p:txBody>
          <a:bodyPr/>
          <a:lstStyle>
            <a:lvl1pPr marL="182880" indent="-182880">
              <a:buFont typeface="Wingdings" panose="05000000000000000000" pitchFamily="2" charset="2"/>
              <a:buChar char="§"/>
              <a:defRPr sz="1600"/>
            </a:lvl1pPr>
            <a:lvl2pPr marL="742950" indent="-285750">
              <a:buFont typeface="Courier New" panose="02070309020205020404" pitchFamily="49" charset="0"/>
              <a:buChar char="o"/>
              <a:defRPr/>
            </a:lvl2pPr>
            <a:lvl4pPr marL="1600200" indent="-228600">
              <a:buFont typeface="Wingdings" panose="05000000000000000000" pitchFamily="2" charset="2"/>
              <a:buChar char="Ø"/>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3"/>
          </p:nvPr>
        </p:nvSpPr>
        <p:spPr>
          <a:xfrm>
            <a:off x="406400" y="1066800"/>
            <a:ext cx="11338560" cy="585216"/>
          </a:xfrm>
          <a:prstGeom prst="rect">
            <a:avLst/>
          </a:prstGeo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10125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D927EFA4-2D75-41E7-9AA2-D5C1C7302E96}" type="datetime1">
              <a:rPr lang="en-US" smtClean="0"/>
              <a:t>12/14/2020</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25578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988C277-C508-46B7-A214-0A00592194D7}" type="datetime1">
              <a:rPr lang="en-US" smtClean="0"/>
              <a:t>12/14/2020</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8412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4.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ACB53279-BD9F-4317-8213-9BCA466D5DAC}"/>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16" name="Date Placeholder 3">
            <a:extLst>
              <a:ext uri="{FF2B5EF4-FFF2-40B4-BE49-F238E27FC236}">
                <a16:creationId xmlns:a16="http://schemas.microsoft.com/office/drawing/2014/main" id="{FF602044-EB76-43E4-8239-14CA10F1F594}"/>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12/14/2020</a:t>
            </a:fld>
            <a:endParaRPr lang="en-US"/>
          </a:p>
        </p:txBody>
      </p:sp>
      <p:sp>
        <p:nvSpPr>
          <p:cNvPr id="17" name="Slide Number Placeholder 5">
            <a:extLst>
              <a:ext uri="{FF2B5EF4-FFF2-40B4-BE49-F238E27FC236}">
                <a16:creationId xmlns:a16="http://schemas.microsoft.com/office/drawing/2014/main" id="{C0AF15E7-D9D3-4F0A-BFFE-0EA840A9027F}"/>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7" name="Group 6">
            <a:extLst>
              <a:ext uri="{FF2B5EF4-FFF2-40B4-BE49-F238E27FC236}">
                <a16:creationId xmlns:a16="http://schemas.microsoft.com/office/drawing/2014/main" id="{FF993A8B-F8E2-4CDC-A30A-C1A7646392A8}"/>
              </a:ext>
            </a:extLst>
          </p:cNvPr>
          <p:cNvGrpSpPr/>
          <p:nvPr userDrawn="1"/>
        </p:nvGrpSpPr>
        <p:grpSpPr>
          <a:xfrm>
            <a:off x="9568229" y="6159498"/>
            <a:ext cx="2385753" cy="564926"/>
            <a:chOff x="9568229" y="6159498"/>
            <a:chExt cx="2385753" cy="564926"/>
          </a:xfrm>
        </p:grpSpPr>
        <p:pic>
          <p:nvPicPr>
            <p:cNvPr id="8" name="Picture 7">
              <a:extLst>
                <a:ext uri="{FF2B5EF4-FFF2-40B4-BE49-F238E27FC236}">
                  <a16:creationId xmlns:a16="http://schemas.microsoft.com/office/drawing/2014/main" id="{3C4B85BF-EB62-44EA-9A8E-0A211BD1EB81}"/>
                </a:ext>
              </a:extLst>
            </p:cNvPr>
            <p:cNvPicPr>
              <a:picLocks noChangeAspect="1"/>
            </p:cNvPicPr>
            <p:nvPr userDrawn="1"/>
          </p:nvPicPr>
          <p:blipFill>
            <a:blip r:embed="rId10"/>
            <a:stretch>
              <a:fillRect/>
            </a:stretch>
          </p:blipFill>
          <p:spPr>
            <a:xfrm>
              <a:off x="10783872" y="6159498"/>
              <a:ext cx="1170110" cy="561975"/>
            </a:xfrm>
            <a:prstGeom prst="rect">
              <a:avLst/>
            </a:prstGeom>
          </p:spPr>
        </p:pic>
        <p:pic>
          <p:nvPicPr>
            <p:cNvPr id="9" name="Picture 8">
              <a:extLst>
                <a:ext uri="{FF2B5EF4-FFF2-40B4-BE49-F238E27FC236}">
                  <a16:creationId xmlns:a16="http://schemas.microsoft.com/office/drawing/2014/main" id="{05D198AC-7667-4519-AB23-7E0E83CDE4BA}"/>
                </a:ext>
              </a:extLst>
            </p:cNvPr>
            <p:cNvPicPr>
              <a:picLocks noChangeAspect="1"/>
            </p:cNvPicPr>
            <p:nvPr userDrawn="1"/>
          </p:nvPicPr>
          <p:blipFill>
            <a:blip r:embed="rId11"/>
            <a:stretch>
              <a:fillRect/>
            </a:stretch>
          </p:blipFill>
          <p:spPr>
            <a:xfrm>
              <a:off x="9568229" y="6162449"/>
              <a:ext cx="933450" cy="561975"/>
            </a:xfrm>
            <a:prstGeom prst="rect">
              <a:avLst/>
            </a:prstGeom>
          </p:spPr>
        </p:pic>
        <p:cxnSp>
          <p:nvCxnSpPr>
            <p:cNvPr id="10" name="Straight Connector 9">
              <a:extLst>
                <a:ext uri="{FF2B5EF4-FFF2-40B4-BE49-F238E27FC236}">
                  <a16:creationId xmlns:a16="http://schemas.microsoft.com/office/drawing/2014/main" id="{D5D95FDB-7462-4D3D-B6A5-71BE37DF8383}"/>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79546266"/>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64" r:id="rId3"/>
    <p:sldLayoutId id="2147483665" r:id="rId4"/>
    <p:sldLayoutId id="2147483666" r:id="rId5"/>
    <p:sldLayoutId id="2147483667" r:id="rId6"/>
    <p:sldLayoutId id="2147483670" r:id="rId7"/>
  </p:sldLayoutIdLst>
  <p:hf hdr="0" ftr="0" dt="0"/>
  <p:txStyles>
    <p:title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p:titleStyle>
    <p:bodyStyle>
      <a:lvl1pPr marL="182880" indent="-182880" algn="l" defTabSz="914400" rtl="0" eaLnBrk="1" latinLnBrk="0" hangingPunct="1">
        <a:spcBef>
          <a:spcPct val="200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flipH="1">
            <a:off x="-3" y="6028876"/>
            <a:ext cx="10160516" cy="829123"/>
          </a:xfrm>
          <a:prstGeom prst="rect">
            <a:avLst/>
          </a:prstGeom>
        </p:spPr>
      </p:pic>
      <p:pic>
        <p:nvPicPr>
          <p:cNvPr id="8" name="Picture 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bwMode="auto">
          <a:xfrm>
            <a:off x="9388316" y="6250798"/>
            <a:ext cx="2600539" cy="59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1C2B4CB-81A2-468B-BE4D-B648A4D78E71}" type="datetime1">
              <a:rPr lang="en-US" smtClean="0"/>
              <a:t>12/14/2020</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31674950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6">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BDA29EA-E33D-491A-AA8D-A81EEEA77425}" type="datetime1">
              <a:rPr lang="en-US" smtClean="0"/>
              <a:t>12/14/2020</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27393268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0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137.png"/></Relationships>
</file>

<file path=ppt/slides/_rels/slide10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105.png"/></Relationships>
</file>

<file path=ppt/slides/_rels/slide10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140.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0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43.png"/></Relationships>
</file>

<file path=ppt/slides/_rels/slide10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109.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4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1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151.png"/><Relationship Id="rId4" Type="http://schemas.openxmlformats.org/officeDocument/2006/relationships/image" Target="../media/image143.png"/></Relationships>
</file>

<file path=ppt/slides/_rels/slide11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54.svg"/></Relationships>
</file>

<file path=ppt/slides/_rels/slide114.xml.rels><?xml version="1.0" encoding="UTF-8" standalone="yes"?>
<Relationships xmlns="http://schemas.openxmlformats.org/package/2006/relationships"><Relationship Id="rId3" Type="http://schemas.openxmlformats.org/officeDocument/2006/relationships/hyperlink" Target="https://www.wisconsin.edu/budget-planning/system-project/" TargetMode="Externa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1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56.svg"/></Relationships>
</file>

<file path=ppt/slides/_rels/slide116.xml.rels><?xml version="1.0" encoding="UTF-8" standalone="yes"?>
<Relationships xmlns="http://schemas.openxmlformats.org/package/2006/relationships"><Relationship Id="rId8" Type="http://schemas.openxmlformats.org/officeDocument/2006/relationships/image" Target="../media/image160.svg"/><Relationship Id="rId3" Type="http://schemas.openxmlformats.org/officeDocument/2006/relationships/notesSlide" Target="../notesSlides/notesSlide93.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 Id="rId9" Type="http://schemas.openxmlformats.org/officeDocument/2006/relationships/image" Target="../media/image161.png"/></Relationships>
</file>

<file path=ppt/slides/_rels/slide117.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notesSlide" Target="../notesSlides/notesSlide94.xml"/><Relationship Id="rId7" Type="http://schemas.openxmlformats.org/officeDocument/2006/relationships/image" Target="../media/image165.sv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167.png"/><Relationship Id="rId4" Type="http://schemas.openxmlformats.org/officeDocument/2006/relationships/image" Target="../media/image27.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168.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0.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0.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0.sv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44.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0.sv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mailto:planuw@uwsa.ed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3.sv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0.sv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30.sv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43.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30.sv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30.sv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43.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61.pn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30.sv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30.sv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66.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30.sv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43.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30.sv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66.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30.sv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43.png"/><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5.sv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72.png"/><Relationship Id="rId7"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30.sv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30.sv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77.png"/><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30.sv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43.png"/><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77.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30.sv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43.png"/><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82.pn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6.png"/></Relationships>
</file>

<file path=ppt/slides/_rels/slide6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87.png"/><Relationship Id="rId4" Type="http://schemas.openxmlformats.org/officeDocument/2006/relationships/image" Target="../media/image30.svg"/></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2.png"/></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0.png"/><Relationship Id="rId7" Type="http://schemas.openxmlformats.org/officeDocument/2006/relationships/image" Target="../media/image92.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2.svg"/></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29.png"/></Relationships>
</file>

<file path=ppt/slides/_rels/slide7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8.png"/><Relationship Id="rId7" Type="http://schemas.openxmlformats.org/officeDocument/2006/relationships/image" Target="../media/image30.svg"/><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00.png"/><Relationship Id="rId4" Type="http://schemas.openxmlformats.org/officeDocument/2006/relationships/image" Target="../media/image99.png"/></Relationships>
</file>

<file path=ppt/slides/_rels/slide74.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30.svg"/><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03.png"/><Relationship Id="rId4" Type="http://schemas.openxmlformats.org/officeDocument/2006/relationships/image" Target="../media/image102.png"/></Relationships>
</file>

<file path=ppt/slides/_rels/slide7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05.png"/></Relationships>
</file>

<file path=ppt/slides/_rels/slide7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30.sv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107.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8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82.png"/></Relationships>
</file>

<file path=ppt/slides/_rels/slide8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112.png"/></Relationships>
</file>

<file path=ppt/slides/_rels/slide8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14.png"/></Relationships>
</file>

<file path=ppt/slides/_rels/slide8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image" Target="../media/image116.png"/><Relationship Id="rId5" Type="http://schemas.openxmlformats.org/officeDocument/2006/relationships/image" Target="../media/image30.svg"/><Relationship Id="rId4" Type="http://schemas.openxmlformats.org/officeDocument/2006/relationships/image" Target="../media/image29.png"/></Relationships>
</file>

<file path=ppt/slides/_rels/slide8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108.png"/><Relationship Id="rId4" Type="http://schemas.openxmlformats.org/officeDocument/2006/relationships/image" Target="../media/image30.sv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8.xml"/><Relationship Id="rId1" Type="http://schemas.openxmlformats.org/officeDocument/2006/relationships/slideLayout" Target="../slideLayouts/slideLayout3.xml"/><Relationship Id="rId5" Type="http://schemas.openxmlformats.org/officeDocument/2006/relationships/image" Target="../media/image108.png"/><Relationship Id="rId4" Type="http://schemas.openxmlformats.org/officeDocument/2006/relationships/image" Target="../media/image30.sv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82.png"/><Relationship Id="rId4" Type="http://schemas.openxmlformats.org/officeDocument/2006/relationships/image" Target="../media/image1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9.png"/></Relationships>
</file>

<file path=ppt/slides/_rels/slide9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0.png"/><Relationship Id="rId1" Type="http://schemas.openxmlformats.org/officeDocument/2006/relationships/slideLayout" Target="../slideLayouts/slideLayout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30.svg"/></Relationships>
</file>

<file path=ppt/slides/_rels/slide9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3.png"/><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9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29.png"/></Relationships>
</file>

<file path=ppt/slides/_rels/slide9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3.xml"/><Relationship Id="rId4" Type="http://schemas.openxmlformats.org/officeDocument/2006/relationships/image" Target="../media/image128.png"/></Relationships>
</file>

<file path=ppt/slides/_rels/slide9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3.png"/><Relationship Id="rId2" Type="http://schemas.openxmlformats.org/officeDocument/2006/relationships/image" Target="../media/image130.png"/><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32.png"/></Relationships>
</file>

<file path=ppt/slides/_rels/slide97.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30.svg"/><Relationship Id="rId2" Type="http://schemas.openxmlformats.org/officeDocument/2006/relationships/image" Target="../media/image134.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32.png"/><Relationship Id="rId4" Type="http://schemas.openxmlformats.org/officeDocument/2006/relationships/image" Target="../media/image131.png"/></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image" Target="../media/image107.png"/><Relationship Id="rId5" Type="http://schemas.openxmlformats.org/officeDocument/2006/relationships/image" Target="../media/image87.png"/><Relationship Id="rId4" Type="http://schemas.openxmlformats.org/officeDocument/2006/relationships/image" Target="../media/image30.sv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648D086-12F1-483D-A912-9B0C42118EDA}"/>
              </a:ext>
            </a:extLst>
          </p:cNvPr>
          <p:cNvSpPr txBox="1">
            <a:spLocks/>
          </p:cNvSpPr>
          <p:nvPr/>
        </p:nvSpPr>
        <p:spPr>
          <a:xfrm>
            <a:off x="832022" y="3424880"/>
            <a:ext cx="10190205" cy="1694793"/>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800">
                <a:solidFill>
                  <a:srgbClr val="700000"/>
                </a:solidFill>
              </a:rPr>
              <a:t>Multi-Year Forecasting Process</a:t>
            </a:r>
          </a:p>
          <a:p>
            <a:r>
              <a:rPr lang="en-US" sz="4000">
                <a:solidFill>
                  <a:schemeClr val="tx1">
                    <a:lumMod val="65000"/>
                    <a:lumOff val="35000"/>
                  </a:schemeClr>
                </a:solidFill>
              </a:rPr>
              <a:t>End User Training</a:t>
            </a:r>
          </a:p>
        </p:txBody>
      </p:sp>
      <p:pic>
        <p:nvPicPr>
          <p:cNvPr id="2" name="Picture 1">
            <a:extLst>
              <a:ext uri="{FF2B5EF4-FFF2-40B4-BE49-F238E27FC236}">
                <a16:creationId xmlns:a16="http://schemas.microsoft.com/office/drawing/2014/main" id="{D4D3FA9C-73CF-489B-8B2F-601A65022932}"/>
              </a:ext>
            </a:extLst>
          </p:cNvPr>
          <p:cNvPicPr>
            <a:picLocks noChangeAspect="1"/>
          </p:cNvPicPr>
          <p:nvPr/>
        </p:nvPicPr>
        <p:blipFill>
          <a:blip r:embed="rId4"/>
          <a:stretch>
            <a:fillRect/>
          </a:stretch>
        </p:blipFill>
        <p:spPr>
          <a:xfrm>
            <a:off x="832022" y="545854"/>
            <a:ext cx="4132386" cy="2569965"/>
          </a:xfrm>
          <a:prstGeom prst="rect">
            <a:avLst/>
          </a:prstGeom>
        </p:spPr>
      </p:pic>
    </p:spTree>
    <p:custDataLst>
      <p:tags r:id="rId1"/>
    </p:custDataLst>
    <p:extLst>
      <p:ext uri="{BB962C8B-B14F-4D97-AF65-F5344CB8AC3E}">
        <p14:creationId xmlns:p14="http://schemas.microsoft.com/office/powerpoint/2010/main" val="56002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1EB09E-435F-4ECE-AA48-B4640AF2EBEC}"/>
              </a:ext>
            </a:extLst>
          </p:cNvPr>
          <p:cNvSpPr>
            <a:spLocks noGrp="1"/>
          </p:cNvSpPr>
          <p:nvPr>
            <p:ph type="sldNum" sz="quarter" idx="4"/>
          </p:nvPr>
        </p:nvSpPr>
        <p:spPr/>
        <p:txBody>
          <a:bodyPr/>
          <a:lstStyle/>
          <a:p>
            <a:fld id="{678F7216-1C8D-9C4B-8765-95E531582293}" type="slidenum">
              <a:rPr lang="en-US" smtClean="0"/>
              <a:pPr/>
              <a:t>10</a:t>
            </a:fld>
            <a:endParaRPr lang="en-US"/>
          </a:p>
        </p:txBody>
      </p:sp>
      <p:sp>
        <p:nvSpPr>
          <p:cNvPr id="5" name="Rectangle 4">
            <a:extLst>
              <a:ext uri="{FF2B5EF4-FFF2-40B4-BE49-F238E27FC236}">
                <a16:creationId xmlns:a16="http://schemas.microsoft.com/office/drawing/2014/main" id="{181477C8-19F0-4E32-8120-AEDCB10C71B4}"/>
              </a:ext>
            </a:extLst>
          </p:cNvPr>
          <p:cNvSpPr txBox="1">
            <a:spLocks noChangeArrowheads="1"/>
          </p:cNvSpPr>
          <p:nvPr/>
        </p:nvSpPr>
        <p:spPr>
          <a:xfrm>
            <a:off x="2874617" y="192742"/>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err="1">
                <a:solidFill>
                  <a:srgbClr val="700000"/>
                </a:solidFill>
              </a:rPr>
              <a:t>PlanUW</a:t>
            </a:r>
            <a:r>
              <a:rPr lang="en-US" sz="3600" b="0">
                <a:solidFill>
                  <a:srgbClr val="700000"/>
                </a:solidFill>
              </a:rPr>
              <a:t> Multi-Year Forecast Form Suppression</a:t>
            </a:r>
          </a:p>
        </p:txBody>
      </p:sp>
      <p:sp>
        <p:nvSpPr>
          <p:cNvPr id="6" name="Rectangle 5">
            <a:extLst>
              <a:ext uri="{FF2B5EF4-FFF2-40B4-BE49-F238E27FC236}">
                <a16:creationId xmlns:a16="http://schemas.microsoft.com/office/drawing/2014/main" id="{55228399-A625-4F62-9540-82680E45B724}"/>
              </a:ext>
            </a:extLst>
          </p:cNvPr>
          <p:cNvSpPr/>
          <p:nvPr/>
        </p:nvSpPr>
        <p:spPr>
          <a:xfrm>
            <a:off x="493229" y="2395813"/>
            <a:ext cx="4346162" cy="2585323"/>
          </a:xfrm>
          <a:prstGeom prst="rect">
            <a:avLst/>
          </a:prstGeom>
        </p:spPr>
        <p:txBody>
          <a:bodyPr wrap="square">
            <a:spAutoFit/>
          </a:bodyPr>
          <a:lstStyle/>
          <a:p>
            <a:r>
              <a:rPr lang="en-US">
                <a:latin typeface="Arial Narrow" panose="020B0606020202030204" pitchFamily="34" charset="0"/>
              </a:rPr>
              <a:t>Suppression is used to reduce the number of lines on a form. When suppression is turned on a user must insert a “Wedge” to add new lines to the form.</a:t>
            </a:r>
          </a:p>
          <a:p>
            <a:endParaRPr lang="en-US">
              <a:latin typeface="Arial Narrow" panose="020B0606020202030204" pitchFamily="34" charset="0"/>
            </a:endParaRPr>
          </a:p>
          <a:p>
            <a:r>
              <a:rPr lang="en-US">
                <a:latin typeface="Arial Narrow" panose="020B0606020202030204" pitchFamily="34" charset="0"/>
              </a:rPr>
              <a:t>Certain forms that do not get as large do not need suppression turned on and therefore do not require users to insert “Wedges”. </a:t>
            </a:r>
          </a:p>
          <a:p>
            <a:endParaRPr lang="en-US">
              <a:latin typeface="Arial Narrow" panose="020B0606020202030204" pitchFamily="34" charset="0"/>
            </a:endParaRPr>
          </a:p>
        </p:txBody>
      </p:sp>
      <p:pic>
        <p:nvPicPr>
          <p:cNvPr id="3" name="Picture 2">
            <a:extLst>
              <a:ext uri="{FF2B5EF4-FFF2-40B4-BE49-F238E27FC236}">
                <a16:creationId xmlns:a16="http://schemas.microsoft.com/office/drawing/2014/main" id="{710A3735-A313-40D4-987F-BB52E4A7009E}"/>
              </a:ext>
            </a:extLst>
          </p:cNvPr>
          <p:cNvPicPr>
            <a:picLocks noChangeAspect="1"/>
          </p:cNvPicPr>
          <p:nvPr/>
        </p:nvPicPr>
        <p:blipFill>
          <a:blip r:embed="rId3"/>
          <a:stretch>
            <a:fillRect/>
          </a:stretch>
        </p:blipFill>
        <p:spPr>
          <a:xfrm>
            <a:off x="487361" y="843677"/>
            <a:ext cx="4073599" cy="1082049"/>
          </a:xfrm>
          <a:prstGeom prst="rect">
            <a:avLst/>
          </a:prstGeom>
        </p:spPr>
      </p:pic>
      <p:pic>
        <p:nvPicPr>
          <p:cNvPr id="7" name="Picture 6">
            <a:extLst>
              <a:ext uri="{FF2B5EF4-FFF2-40B4-BE49-F238E27FC236}">
                <a16:creationId xmlns:a16="http://schemas.microsoft.com/office/drawing/2014/main" id="{C3284FD2-A853-4BA6-976C-C95C3BB293F1}"/>
              </a:ext>
            </a:extLst>
          </p:cNvPr>
          <p:cNvPicPr>
            <a:picLocks noChangeAspect="1"/>
          </p:cNvPicPr>
          <p:nvPr/>
        </p:nvPicPr>
        <p:blipFill>
          <a:blip r:embed="rId4"/>
          <a:stretch>
            <a:fillRect/>
          </a:stretch>
        </p:blipFill>
        <p:spPr>
          <a:xfrm>
            <a:off x="5262159" y="1382486"/>
            <a:ext cx="6580630" cy="3572069"/>
          </a:xfrm>
          <a:prstGeom prst="rect">
            <a:avLst/>
          </a:prstGeom>
        </p:spPr>
      </p:pic>
    </p:spTree>
    <p:extLst>
      <p:ext uri="{BB962C8B-B14F-4D97-AF65-F5344CB8AC3E}">
        <p14:creationId xmlns:p14="http://schemas.microsoft.com/office/powerpoint/2010/main" val="22243094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D64037-42CC-4D10-993F-08C197E6D4FE}"/>
              </a:ext>
            </a:extLst>
          </p:cNvPr>
          <p:cNvPicPr>
            <a:picLocks noChangeAspect="1"/>
          </p:cNvPicPr>
          <p:nvPr/>
        </p:nvPicPr>
        <p:blipFill>
          <a:blip r:embed="rId3"/>
          <a:stretch>
            <a:fillRect/>
          </a:stretch>
        </p:blipFill>
        <p:spPr>
          <a:xfrm>
            <a:off x="2463040" y="3672145"/>
            <a:ext cx="6960659" cy="1929171"/>
          </a:xfrm>
          <a:prstGeom prst="rect">
            <a:avLst/>
          </a:prstGeom>
        </p:spPr>
      </p:pic>
      <p:sp>
        <p:nvSpPr>
          <p:cNvPr id="8" name="TextBox 7">
            <a:extLst>
              <a:ext uri="{FF2B5EF4-FFF2-40B4-BE49-F238E27FC236}">
                <a16:creationId xmlns:a16="http://schemas.microsoft.com/office/drawing/2014/main" id="{48288EDD-AD66-44D8-B993-2484F1F16DEE}"/>
              </a:ext>
            </a:extLst>
          </p:cNvPr>
          <p:cNvSpPr txBox="1"/>
          <p:nvPr/>
        </p:nvSpPr>
        <p:spPr>
          <a:xfrm>
            <a:off x="635631" y="522186"/>
            <a:ext cx="11175967" cy="1698927"/>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begin the </a:t>
            </a:r>
            <a:r>
              <a:rPr lang="en-US" kern="0" dirty="0">
                <a:solidFill>
                  <a:srgbClr val="000000"/>
                </a:solidFill>
                <a:latin typeface="Arial Narrow"/>
                <a:ea typeface="ＭＳ Ｐゴシック" pitchFamily="-106" charset="-128"/>
              </a:rPr>
              <a:t>Transfers process</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Multi-Year</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Forecast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tile to open the cluster</a:t>
            </a:r>
            <a:endParaRPr lang="en-US" kern="0" dirty="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Transfers</a:t>
            </a:r>
            <a:r>
              <a:rPr lang="en-US" kern="0" dirty="0">
                <a:solidFill>
                  <a:srgbClr val="000000"/>
                </a:solidFill>
                <a:latin typeface="Arial Narrow"/>
                <a:ea typeface="ＭＳ Ｐゴシック" pitchFamily="-106" charset="-128"/>
              </a:rPr>
              <a:t> tile to open the forms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This process will open the Transfer Forms.  </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Transfers</a:t>
            </a:r>
          </a:p>
        </p:txBody>
      </p:sp>
      <p:sp>
        <p:nvSpPr>
          <p:cNvPr id="11" name="Oval 10">
            <a:extLst>
              <a:ext uri="{FF2B5EF4-FFF2-40B4-BE49-F238E27FC236}">
                <a16:creationId xmlns:a16="http://schemas.microsoft.com/office/drawing/2014/main" id="{46700EB9-F3E3-47B5-8B55-3BCB2CD44EEC}"/>
              </a:ext>
            </a:extLst>
          </p:cNvPr>
          <p:cNvSpPr/>
          <p:nvPr/>
        </p:nvSpPr>
        <p:spPr>
          <a:xfrm>
            <a:off x="5601631" y="367214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1E255C76-5EC0-499E-A9F4-F6F1D8EEC3DB}"/>
              </a:ext>
            </a:extLst>
          </p:cNvPr>
          <p:cNvSpPr/>
          <p:nvPr/>
        </p:nvSpPr>
        <p:spPr>
          <a:xfrm>
            <a:off x="8118348" y="463673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3" name="TextBox 2">
            <a:extLst>
              <a:ext uri="{FF2B5EF4-FFF2-40B4-BE49-F238E27FC236}">
                <a16:creationId xmlns:a16="http://schemas.microsoft.com/office/drawing/2014/main" id="{E17A2742-52FD-4585-9B42-53E756B4B3A8}"/>
              </a:ext>
            </a:extLst>
          </p:cNvPr>
          <p:cNvSpPr txBox="1"/>
          <p:nvPr/>
        </p:nvSpPr>
        <p:spPr>
          <a:xfrm>
            <a:off x="635631" y="2296905"/>
            <a:ext cx="10424368" cy="6463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kern="0" dirty="0">
                <a:solidFill>
                  <a:srgbClr val="000000"/>
                </a:solidFill>
                <a:latin typeface="Arial Narrow"/>
                <a:ea typeface="ＭＳ Ｐゴシック" pitchFamily="-106" charset="-128"/>
              </a:rPr>
              <a:t>NOTE: </a:t>
            </a:r>
            <a:r>
              <a:rPr lang="en-US" kern="0" dirty="0">
                <a:solidFill>
                  <a:srgbClr val="000000"/>
                </a:solidFill>
                <a:latin typeface="Arial Narrow"/>
                <a:ea typeface="ＭＳ Ｐゴシック" pitchFamily="-106" charset="-128"/>
              </a:rPr>
              <a:t>All Transfers are inputted at the Sub-Department Level and are then included in the Campus-Level, Division-Level and Sub-Department-Level Forecasts</a:t>
            </a:r>
          </a:p>
        </p:txBody>
      </p:sp>
    </p:spTree>
    <p:custDataLst>
      <p:tags r:id="rId1"/>
    </p:custDataLst>
    <p:extLst>
      <p:ext uri="{BB962C8B-B14F-4D97-AF65-F5344CB8AC3E}">
        <p14:creationId xmlns:p14="http://schemas.microsoft.com/office/powerpoint/2010/main" val="42520626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Transfers – Budget vs Forecast</a:t>
            </a:r>
          </a:p>
        </p:txBody>
      </p:sp>
      <p:sp>
        <p:nvSpPr>
          <p:cNvPr id="8" name="TextBox 7">
            <a:extLst>
              <a:ext uri="{FF2B5EF4-FFF2-40B4-BE49-F238E27FC236}">
                <a16:creationId xmlns:a16="http://schemas.microsoft.com/office/drawing/2014/main" id="{48288EDD-AD66-44D8-B993-2484F1F16DEE}"/>
              </a:ext>
            </a:extLst>
          </p:cNvPr>
          <p:cNvSpPr txBox="1"/>
          <p:nvPr/>
        </p:nvSpPr>
        <p:spPr>
          <a:xfrm>
            <a:off x="493229" y="1887039"/>
            <a:ext cx="5346406" cy="280692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Budget Transfers vs Forecast Transfers</a:t>
            </a:r>
          </a:p>
          <a:p>
            <a:pPr marR="0" algn="l" defTabSz="914400" rtl="0" eaLnBrk="0" fontAlgn="base" latinLnBrk="0" hangingPunct="0">
              <a:lnSpc>
                <a:spcPct val="100000"/>
              </a:lnSpc>
              <a:spcBef>
                <a:spcPct val="20000"/>
              </a:spcBef>
              <a:spcAft>
                <a:spcPct val="0"/>
              </a:spcAft>
              <a:buClrTx/>
              <a:buSzTx/>
              <a:tabLst/>
            </a:pP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b="1" kern="0">
                <a:solidFill>
                  <a:srgbClr val="000000"/>
                </a:solidFill>
                <a:latin typeface="Arial Narrow"/>
                <a:ea typeface="ＭＳ Ｐゴシック" pitchFamily="-106" charset="-128"/>
              </a:rPr>
              <a:t>Budget Transfers: </a:t>
            </a:r>
            <a:r>
              <a:rPr lang="en-US" kern="0">
                <a:solidFill>
                  <a:srgbClr val="000000"/>
                </a:solidFill>
                <a:latin typeface="Arial Narrow"/>
                <a:ea typeface="ＭＳ Ｐゴシック" pitchFamily="-106" charset="-128"/>
              </a:rPr>
              <a:t>Transfer data that has been entered in SFS that is loaded directly the PlanUW into the Budget scenario.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b="1" i="0" strike="noStrike" kern="0" cap="none" spc="0" normalizeH="0" baseline="0" noProof="0" err="1">
                <a:ln>
                  <a:noFill/>
                </a:ln>
                <a:solidFill>
                  <a:srgbClr val="000000"/>
                </a:solidFill>
                <a:effectLst/>
                <a:uLnTx/>
                <a:uFillTx/>
                <a:latin typeface="Arial Narrow"/>
                <a:ea typeface="ＭＳ Ｐゴシック" pitchFamily="-106" charset="-128"/>
              </a:rPr>
              <a:t>Forecas</a:t>
            </a:r>
            <a:r>
              <a:rPr lang="en-US" b="1" kern="0">
                <a:solidFill>
                  <a:srgbClr val="000000"/>
                </a:solidFill>
                <a:latin typeface="Arial Narrow"/>
                <a:ea typeface="ＭＳ Ｐゴシック" pitchFamily="-106" charset="-128"/>
              </a:rPr>
              <a:t>t Transfers: </a:t>
            </a:r>
            <a:r>
              <a:rPr lang="en-US" kern="0">
                <a:solidFill>
                  <a:srgbClr val="000000"/>
                </a:solidFill>
                <a:latin typeface="Arial Narrow"/>
                <a:ea typeface="ＭＳ Ｐゴシック" pitchFamily="-106" charset="-128"/>
              </a:rPr>
              <a:t>Transfer data that has been copied from the Budget scenario in PlanUW to the Forecast scenario in PlanUW to facilitate Forecast creation. </a:t>
            </a:r>
          </a:p>
          <a:p>
            <a:pPr marR="0" algn="l" defTabSz="914400" rtl="0" eaLnBrk="0" fontAlgn="base" latinLnBrk="0" hangingPunct="0">
              <a:lnSpc>
                <a:spcPct val="100000"/>
              </a:lnSpc>
              <a:spcBef>
                <a:spcPct val="20000"/>
              </a:spcBef>
              <a:spcAft>
                <a:spcPct val="0"/>
              </a:spcAft>
              <a:buClrTx/>
              <a:buSzTx/>
              <a:tabLst/>
            </a:pP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16" name="Rectangle: Rounded Corners 15">
            <a:extLst>
              <a:ext uri="{FF2B5EF4-FFF2-40B4-BE49-F238E27FC236}">
                <a16:creationId xmlns:a16="http://schemas.microsoft.com/office/drawing/2014/main" id="{5BE85213-A1C0-4836-AE4A-85BB8C50BE30}"/>
              </a:ext>
            </a:extLst>
          </p:cNvPr>
          <p:cNvSpPr/>
          <p:nvPr/>
        </p:nvSpPr>
        <p:spPr>
          <a:xfrm>
            <a:off x="493229" y="4686363"/>
            <a:ext cx="11368923" cy="819698"/>
          </a:xfrm>
          <a:prstGeom prst="roundRect">
            <a:avLst/>
          </a:prstGeom>
          <a:solidFill>
            <a:srgbClr val="FFFFFF">
              <a:lumMod val="85000"/>
            </a:srgbClr>
          </a:solidFill>
          <a:ln w="9525" cap="flat" cmpd="sng" algn="ctr">
            <a:solidFill>
              <a:srgbClr val="B9B9B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72F2FB1F-7C92-45CB-B8DF-EAB7526523A8}"/>
              </a:ext>
            </a:extLst>
          </p:cNvPr>
          <p:cNvSpPr txBox="1"/>
          <p:nvPr/>
        </p:nvSpPr>
        <p:spPr>
          <a:xfrm>
            <a:off x="493227" y="811846"/>
            <a:ext cx="11368923"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During the Requirements phase, institutions communicated that Transfers were a large indicator of their potential spend for the year. So, they would need to be included as part of the Forecast. </a:t>
            </a:r>
          </a:p>
        </p:txBody>
      </p:sp>
      <p:sp>
        <p:nvSpPr>
          <p:cNvPr id="2" name="Rectangle 1">
            <a:extLst>
              <a:ext uri="{FF2B5EF4-FFF2-40B4-BE49-F238E27FC236}">
                <a16:creationId xmlns:a16="http://schemas.microsoft.com/office/drawing/2014/main" id="{A7BAE039-65AE-4EA0-9664-CC7B9A4F8664}"/>
              </a:ext>
            </a:extLst>
          </p:cNvPr>
          <p:cNvSpPr/>
          <p:nvPr/>
        </p:nvSpPr>
        <p:spPr>
          <a:xfrm>
            <a:off x="719786" y="4799655"/>
            <a:ext cx="10915804" cy="646331"/>
          </a:xfrm>
          <a:prstGeom prst="rect">
            <a:avLst/>
          </a:prstGeom>
        </p:spPr>
        <p:txBody>
          <a:bodyPr wrap="square">
            <a:spAutoFit/>
          </a:bodyPr>
          <a:lstStyle/>
          <a:p>
            <a:r>
              <a:rPr lang="en-US" kern="0">
                <a:solidFill>
                  <a:srgbClr val="000000"/>
                </a:solidFill>
                <a:latin typeface="Arial Narrow"/>
                <a:ea typeface="ＭＳ Ｐゴシック" pitchFamily="-106" charset="-128"/>
              </a:rPr>
              <a:t>To accommodate all uses of the Transfers in Forecasting, Transfers in the Forecast are being “dropped in” the month they were entered in SFS. This means that if not spread or adjusted, Forecast Transfer data could be lost in the next month process.</a:t>
            </a:r>
            <a:endParaRPr lang="en-US"/>
          </a:p>
        </p:txBody>
      </p:sp>
      <p:sp>
        <p:nvSpPr>
          <p:cNvPr id="19" name="TextBox 18">
            <a:extLst>
              <a:ext uri="{FF2B5EF4-FFF2-40B4-BE49-F238E27FC236}">
                <a16:creationId xmlns:a16="http://schemas.microsoft.com/office/drawing/2014/main" id="{682003E3-F38E-4AAB-B8AC-0648204CFAB6}"/>
              </a:ext>
            </a:extLst>
          </p:cNvPr>
          <p:cNvSpPr txBox="1"/>
          <p:nvPr/>
        </p:nvSpPr>
        <p:spPr>
          <a:xfrm>
            <a:off x="6352367" y="1887039"/>
            <a:ext cx="5201536" cy="280692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000000"/>
                </a:solidFill>
                <a:latin typeface="Arial Narrow"/>
                <a:ea typeface="ＭＳ Ｐゴシック" pitchFamily="-106" charset="-128"/>
              </a:rPr>
              <a:t>How do I include Forecast Transfers in my Forecast?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lang="en-US" kern="0">
              <a:solidFill>
                <a:srgbClr val="000000"/>
              </a:solidFill>
              <a:latin typeface="Arial Narrow"/>
              <a:ea typeface="ＭＳ Ｐゴシック" pitchFamily="-106" charset="-128"/>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Monitor Forecast Transfer forms monthly to ensure that transfers are not being missed from prior months.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If </a:t>
            </a:r>
            <a:r>
              <a:rPr lang="en-US" b="1" kern="0">
                <a:solidFill>
                  <a:srgbClr val="000000"/>
                </a:solidFill>
                <a:latin typeface="Arial Narrow"/>
                <a:ea typeface="ＭＳ Ｐゴシック" pitchFamily="-106" charset="-128"/>
              </a:rPr>
              <a:t>not monitoring monthly,</a:t>
            </a:r>
            <a:r>
              <a:rPr lang="en-US" kern="0">
                <a:solidFill>
                  <a:srgbClr val="000000"/>
                </a:solidFill>
                <a:latin typeface="Arial Narrow"/>
                <a:ea typeface="ＭＳ Ｐゴシック" pitchFamily="-106" charset="-128"/>
              </a:rPr>
              <a:t> open the Transfer Review form first. Use this form to identify transfers from prior months that need to be included in the current Forecast months. </a:t>
            </a:r>
          </a:p>
          <a:p>
            <a:pPr marR="0" algn="l" defTabSz="914400" rtl="0" eaLnBrk="0" fontAlgn="base" latinLnBrk="0" hangingPunct="0">
              <a:lnSpc>
                <a:spcPct val="100000"/>
              </a:lnSpc>
              <a:spcBef>
                <a:spcPct val="20000"/>
              </a:spcBef>
              <a:spcAft>
                <a:spcPct val="0"/>
              </a:spcAft>
              <a:buClrTx/>
              <a:buSzTx/>
              <a:tabLst/>
            </a:pP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custDataLst>
      <p:tags r:id="rId1"/>
    </p:custDataLst>
    <p:extLst>
      <p:ext uri="{BB962C8B-B14F-4D97-AF65-F5344CB8AC3E}">
        <p14:creationId xmlns:p14="http://schemas.microsoft.com/office/powerpoint/2010/main" val="24701839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613DDC0-6F47-4F85-9F01-6064775ADC45}"/>
              </a:ext>
            </a:extLst>
          </p:cNvPr>
          <p:cNvPicPr>
            <a:picLocks noChangeAspect="1"/>
          </p:cNvPicPr>
          <p:nvPr/>
        </p:nvPicPr>
        <p:blipFill>
          <a:blip r:embed="rId3"/>
          <a:stretch>
            <a:fillRect/>
          </a:stretch>
        </p:blipFill>
        <p:spPr>
          <a:xfrm>
            <a:off x="112847" y="1005879"/>
            <a:ext cx="11183227" cy="2821695"/>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By Account - Transfers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24076" y="5017779"/>
            <a:ext cx="7835950"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lang="en-US" b="1" kern="0" dirty="0">
                <a:solidFill>
                  <a:srgbClr val="000000"/>
                </a:solidFill>
                <a:latin typeface="Arial Narrow"/>
                <a:ea typeface="ＭＳ Ｐゴシック" pitchFamily="-106" charset="-128"/>
              </a:rPr>
              <a:t>F</a:t>
            </a:r>
            <a:r>
              <a:rPr kumimoji="0" lang="en-US" b="1" i="0" strike="noStrike" kern="0" cap="none" spc="0" normalizeH="0" baseline="0" noProof="0" dirty="0" err="1">
                <a:ln>
                  <a:noFill/>
                </a:ln>
                <a:solidFill>
                  <a:srgbClr val="000000"/>
                </a:solidFill>
                <a:effectLst/>
                <a:uLnTx/>
                <a:uFillTx/>
                <a:latin typeface="Arial Narrow"/>
                <a:ea typeface="ＭＳ Ｐゴシック" pitchFamily="-106" charset="-128"/>
              </a:rPr>
              <a:t>orecast</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 years</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0480523" y="1353145"/>
            <a:ext cx="385081" cy="20322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10800682" y="119897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9009517" y="221931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174413" y="2301912"/>
            <a:ext cx="1651999" cy="152566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1826412" y="2291987"/>
            <a:ext cx="3331997" cy="15355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10E38C-4F6B-4F04-B405-1F9778317549}"/>
              </a:ext>
            </a:extLst>
          </p:cNvPr>
          <p:cNvSpPr/>
          <p:nvPr/>
        </p:nvSpPr>
        <p:spPr>
          <a:xfrm>
            <a:off x="5800613" y="2342406"/>
            <a:ext cx="3208904" cy="148516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4F42951-BB50-40C8-872A-C2B3B530E4C3}"/>
              </a:ext>
            </a:extLst>
          </p:cNvPr>
          <p:cNvSpPr txBox="1"/>
          <p:nvPr/>
        </p:nvSpPr>
        <p:spPr>
          <a:xfrm>
            <a:off x="174413" y="4282654"/>
            <a:ext cx="11310939"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of Multi-Year Transfers by Account in current and future years. Select Fund and Sub-Department in point of view. Add and adjust Transfers to the years they are expected to occur. </a:t>
            </a:r>
          </a:p>
        </p:txBody>
      </p:sp>
      <p:sp>
        <p:nvSpPr>
          <p:cNvPr id="24" name="Oval 23">
            <a:extLst>
              <a:ext uri="{FF2B5EF4-FFF2-40B4-BE49-F238E27FC236}">
                <a16:creationId xmlns:a16="http://schemas.microsoft.com/office/drawing/2014/main" id="{C27E0E9F-9C15-4A20-8081-E2A189376C11}"/>
              </a:ext>
            </a:extLst>
          </p:cNvPr>
          <p:cNvSpPr/>
          <p:nvPr/>
        </p:nvSpPr>
        <p:spPr>
          <a:xfrm>
            <a:off x="5035317" y="214999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26" name="Picture 25">
            <a:extLst>
              <a:ext uri="{FF2B5EF4-FFF2-40B4-BE49-F238E27FC236}">
                <a16:creationId xmlns:a16="http://schemas.microsoft.com/office/drawing/2014/main" id="{F063FFAA-AA40-456E-B9FD-169C1E93817C}"/>
              </a:ext>
            </a:extLst>
          </p:cNvPr>
          <p:cNvPicPr>
            <a:picLocks noChangeAspect="1"/>
          </p:cNvPicPr>
          <p:nvPr/>
        </p:nvPicPr>
        <p:blipFill>
          <a:blip r:embed="rId4"/>
          <a:stretch>
            <a:fillRect/>
          </a:stretch>
        </p:blipFill>
        <p:spPr>
          <a:xfrm>
            <a:off x="5023239" y="473693"/>
            <a:ext cx="1959779" cy="1413632"/>
          </a:xfrm>
          <a:prstGeom prst="rect">
            <a:avLst/>
          </a:prstGeom>
        </p:spPr>
      </p:pic>
      <p:sp>
        <p:nvSpPr>
          <p:cNvPr id="19" name="Rectangle 18">
            <a:extLst>
              <a:ext uri="{FF2B5EF4-FFF2-40B4-BE49-F238E27FC236}">
                <a16:creationId xmlns:a16="http://schemas.microsoft.com/office/drawing/2014/main" id="{871CBD79-ADCC-43CB-B75C-03F36FD64734}"/>
              </a:ext>
            </a:extLst>
          </p:cNvPr>
          <p:cNvSpPr/>
          <p:nvPr/>
        </p:nvSpPr>
        <p:spPr>
          <a:xfrm>
            <a:off x="6474141" y="1549730"/>
            <a:ext cx="262693" cy="2461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6736834" y="141907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29733214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57CC02C-BD5E-4ABC-9657-A505ED25CFF0}"/>
              </a:ext>
            </a:extLst>
          </p:cNvPr>
          <p:cNvPicPr>
            <a:picLocks noChangeAspect="1"/>
          </p:cNvPicPr>
          <p:nvPr/>
        </p:nvPicPr>
        <p:blipFill>
          <a:blip r:embed="rId3"/>
          <a:stretch>
            <a:fillRect/>
          </a:stretch>
        </p:blipFill>
        <p:spPr>
          <a:xfrm>
            <a:off x="346014" y="1029944"/>
            <a:ext cx="11374897" cy="1907237"/>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By Sub-Department - Transfers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5254698"/>
            <a:ext cx="7643400"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Forecast years</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0959123" y="1276130"/>
            <a:ext cx="414682" cy="2344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11301174" y="105733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9995466" y="135405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347661" y="2077277"/>
            <a:ext cx="1620287" cy="75537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1959105" y="2077277"/>
            <a:ext cx="2761981" cy="75537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4"/>
          <a:stretch>
            <a:fillRect/>
          </a:stretch>
        </p:blipFill>
        <p:spPr>
          <a:xfrm>
            <a:off x="8653318" y="2875435"/>
            <a:ext cx="2506896" cy="1348695"/>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5272506" y="2110877"/>
            <a:ext cx="2857703" cy="7217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4F42951-BB50-40C8-872A-C2B3B530E4C3}"/>
              </a:ext>
            </a:extLst>
          </p:cNvPr>
          <p:cNvSpPr txBox="1"/>
          <p:nvPr/>
        </p:nvSpPr>
        <p:spPr>
          <a:xfrm>
            <a:off x="346014" y="4380729"/>
            <a:ext cx="11310939"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of Multi-Year Transfers by Sub-Department in current and future years. Select Fund and Sub-Department in point of view. Add and adjust Transfers to the years they are expected to occur. </a:t>
            </a:r>
          </a:p>
        </p:txBody>
      </p:sp>
      <p:sp>
        <p:nvSpPr>
          <p:cNvPr id="19" name="Rectangle 18">
            <a:extLst>
              <a:ext uri="{FF2B5EF4-FFF2-40B4-BE49-F238E27FC236}">
                <a16:creationId xmlns:a16="http://schemas.microsoft.com/office/drawing/2014/main" id="{871CBD79-ADCC-43CB-B75C-03F36FD64734}"/>
              </a:ext>
            </a:extLst>
          </p:cNvPr>
          <p:cNvSpPr/>
          <p:nvPr/>
        </p:nvSpPr>
        <p:spPr>
          <a:xfrm>
            <a:off x="10604671" y="3910932"/>
            <a:ext cx="462309" cy="3131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11019579" y="376060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F63FF0C3-9961-44CD-8CBF-154E96720EFF}"/>
              </a:ext>
            </a:extLst>
          </p:cNvPr>
          <p:cNvSpPr/>
          <p:nvPr/>
        </p:nvSpPr>
        <p:spPr>
          <a:xfrm>
            <a:off x="4627520" y="195418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Tree>
    <p:extLst>
      <p:ext uri="{BB962C8B-B14F-4D97-AF65-F5344CB8AC3E}">
        <p14:creationId xmlns:p14="http://schemas.microsoft.com/office/powerpoint/2010/main" val="30537193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276E0BD-4501-4741-813C-7FC45217D221}"/>
              </a:ext>
            </a:extLst>
          </p:cNvPr>
          <p:cNvPicPr>
            <a:picLocks noChangeAspect="1"/>
          </p:cNvPicPr>
          <p:nvPr/>
        </p:nvPicPr>
        <p:blipFill>
          <a:blip r:embed="rId3"/>
          <a:stretch>
            <a:fillRect/>
          </a:stretch>
        </p:blipFill>
        <p:spPr>
          <a:xfrm>
            <a:off x="236862" y="1303928"/>
            <a:ext cx="11823635" cy="2230233"/>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By Account and Sub-Department - Transfers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20229" y="4984219"/>
            <a:ext cx="7466922"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Forecast years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259166" y="1591268"/>
            <a:ext cx="399433" cy="22953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11613364" y="139172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253977" y="2399872"/>
            <a:ext cx="2767519" cy="102912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6417102" y="2442871"/>
            <a:ext cx="3005970" cy="102912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10E38C-4F6B-4F04-B405-1F9778317549}"/>
              </a:ext>
            </a:extLst>
          </p:cNvPr>
          <p:cNvSpPr/>
          <p:nvPr/>
        </p:nvSpPr>
        <p:spPr>
          <a:xfrm>
            <a:off x="3021496" y="2399872"/>
            <a:ext cx="2882347" cy="102912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4F42951-BB50-40C8-872A-C2B3B530E4C3}"/>
              </a:ext>
            </a:extLst>
          </p:cNvPr>
          <p:cNvSpPr txBox="1"/>
          <p:nvPr/>
        </p:nvSpPr>
        <p:spPr>
          <a:xfrm>
            <a:off x="347660" y="3913512"/>
            <a:ext cx="11310939"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of Multi-Year Transfers by Account &amp; Sub-Department in current and future years. Select Fund and Sub-Department in point of view. Add and adjust Transfers to the years they are expected to occur. </a:t>
            </a:r>
          </a:p>
        </p:txBody>
      </p:sp>
      <p:sp>
        <p:nvSpPr>
          <p:cNvPr id="24" name="Oval 23">
            <a:extLst>
              <a:ext uri="{FF2B5EF4-FFF2-40B4-BE49-F238E27FC236}">
                <a16:creationId xmlns:a16="http://schemas.microsoft.com/office/drawing/2014/main" id="{C27E0E9F-9C15-4A20-8081-E2A189376C11}"/>
              </a:ext>
            </a:extLst>
          </p:cNvPr>
          <p:cNvSpPr/>
          <p:nvPr/>
        </p:nvSpPr>
        <p:spPr>
          <a:xfrm>
            <a:off x="5845038" y="231977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8" name="Oval 17">
            <a:extLst>
              <a:ext uri="{FF2B5EF4-FFF2-40B4-BE49-F238E27FC236}">
                <a16:creationId xmlns:a16="http://schemas.microsoft.com/office/drawing/2014/main" id="{15B853A5-31A1-4349-9C9E-B26AEA0B8582}"/>
              </a:ext>
            </a:extLst>
          </p:cNvPr>
          <p:cNvSpPr/>
          <p:nvPr/>
        </p:nvSpPr>
        <p:spPr>
          <a:xfrm>
            <a:off x="9407132" y="238071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26" name="Picture 25">
            <a:extLst>
              <a:ext uri="{FF2B5EF4-FFF2-40B4-BE49-F238E27FC236}">
                <a16:creationId xmlns:a16="http://schemas.microsoft.com/office/drawing/2014/main" id="{8CA74804-D8A0-409C-9DAC-7DFD1FD5CF44}"/>
              </a:ext>
            </a:extLst>
          </p:cNvPr>
          <p:cNvPicPr>
            <a:picLocks noChangeAspect="1"/>
          </p:cNvPicPr>
          <p:nvPr/>
        </p:nvPicPr>
        <p:blipFill>
          <a:blip r:embed="rId4"/>
          <a:stretch>
            <a:fillRect/>
          </a:stretch>
        </p:blipFill>
        <p:spPr>
          <a:xfrm>
            <a:off x="5227078" y="568785"/>
            <a:ext cx="1930568" cy="1451736"/>
          </a:xfrm>
          <a:prstGeom prst="rect">
            <a:avLst/>
          </a:prstGeom>
        </p:spPr>
      </p:pic>
      <p:sp>
        <p:nvSpPr>
          <p:cNvPr id="13" name="Oval 12">
            <a:extLst>
              <a:ext uri="{FF2B5EF4-FFF2-40B4-BE49-F238E27FC236}">
                <a16:creationId xmlns:a16="http://schemas.microsoft.com/office/drawing/2014/main" id="{C1A50DD3-B2B3-4C5D-84F8-1097DE02D93F}"/>
              </a:ext>
            </a:extLst>
          </p:cNvPr>
          <p:cNvSpPr/>
          <p:nvPr/>
        </p:nvSpPr>
        <p:spPr>
          <a:xfrm>
            <a:off x="6928483" y="150126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31622382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Multi-Year Forecast</a:t>
            </a:r>
            <a:r>
              <a:rPr lang="en-US" sz="4000">
                <a:solidFill>
                  <a:srgbClr val="700000"/>
                </a:solidFill>
              </a:rPr>
              <a:t> </a:t>
            </a:r>
          </a:p>
          <a:p>
            <a:r>
              <a:rPr lang="en-US" sz="4000">
                <a:solidFill>
                  <a:schemeClr val="tx1">
                    <a:lumMod val="65000"/>
                    <a:lumOff val="35000"/>
                  </a:schemeClr>
                </a:solidFill>
              </a:rPr>
              <a:t>Reports</a:t>
            </a:r>
          </a:p>
          <a:p>
            <a:endParaRPr lang="en-US" sz="4400">
              <a:solidFill>
                <a:srgbClr val="700000"/>
              </a:solidFill>
            </a:endParaRPr>
          </a:p>
        </p:txBody>
      </p:sp>
    </p:spTree>
    <p:custDataLst>
      <p:tags r:id="rId1"/>
    </p:custDataLst>
    <p:extLst>
      <p:ext uri="{BB962C8B-B14F-4D97-AF65-F5344CB8AC3E}">
        <p14:creationId xmlns:p14="http://schemas.microsoft.com/office/powerpoint/2010/main" val="12698190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9A36E6-286B-4813-98B1-3B5C785FF4E3}"/>
              </a:ext>
            </a:extLst>
          </p:cNvPr>
          <p:cNvPicPr>
            <a:picLocks noChangeAspect="1"/>
          </p:cNvPicPr>
          <p:nvPr/>
        </p:nvPicPr>
        <p:blipFill>
          <a:blip r:embed="rId2"/>
          <a:stretch>
            <a:fillRect/>
          </a:stretch>
        </p:blipFill>
        <p:spPr>
          <a:xfrm>
            <a:off x="493229" y="1007422"/>
            <a:ext cx="9581311" cy="2655494"/>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106</a:t>
            </a:fld>
            <a:endParaRPr lang="en-US"/>
          </a:p>
        </p:txBody>
      </p:sp>
      <p:sp>
        <p:nvSpPr>
          <p:cNvPr id="12" name="TextBox 11">
            <a:extLst>
              <a:ext uri="{FF2B5EF4-FFF2-40B4-BE49-F238E27FC236}">
                <a16:creationId xmlns:a16="http://schemas.microsoft.com/office/drawing/2014/main" id="{CAA32FD2-98B8-497F-AF92-0E7511CF3606}"/>
              </a:ext>
            </a:extLst>
          </p:cNvPr>
          <p:cNvSpPr txBox="1"/>
          <p:nvPr/>
        </p:nvSpPr>
        <p:spPr>
          <a:xfrm>
            <a:off x="610187" y="4184306"/>
            <a:ext cx="10555771" cy="1366528"/>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To view the Multi-Year Forecast reports:</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Click the </a:t>
            </a: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Multi-Year Forecast </a:t>
            </a: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tile to open the cluster</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Click on the </a:t>
            </a: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MY</a:t>
            </a:r>
            <a:r>
              <a:rPr lang="en-US" b="1" kern="0" dirty="0">
                <a:solidFill>
                  <a:srgbClr val="000000"/>
                </a:solidFill>
                <a:latin typeface="Arial Narrow"/>
                <a:ea typeface="ＭＳ Ｐゴシック" pitchFamily="-106" charset="-128"/>
              </a:rPr>
              <a:t>F Reports</a:t>
            </a: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 tile to open</a:t>
            </a:r>
          </a:p>
          <a:p>
            <a:pPr marR="0" lvl="0" algn="l" defTabSz="914400" rtl="0" eaLnBrk="0" fontAlgn="base" latinLnBrk="0" hangingPunct="0">
              <a:lnSpc>
                <a:spcPct val="100000"/>
              </a:lnSpc>
              <a:spcBef>
                <a:spcPct val="20000"/>
              </a:spcBef>
              <a:spcAft>
                <a:spcPct val="0"/>
              </a:spcAft>
              <a:buClrTx/>
              <a:buSzTx/>
              <a:tabLst/>
              <a:defRPr/>
            </a:pPr>
            <a:endPar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endParaRPr>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Multi-Year Forecast Reports</a:t>
            </a:r>
          </a:p>
        </p:txBody>
      </p:sp>
      <p:sp>
        <p:nvSpPr>
          <p:cNvPr id="3" name="Oval 2">
            <a:extLst>
              <a:ext uri="{FF2B5EF4-FFF2-40B4-BE49-F238E27FC236}">
                <a16:creationId xmlns:a16="http://schemas.microsoft.com/office/drawing/2014/main" id="{AA46B752-1EE1-465C-8B36-67438C1FA4F3}"/>
              </a:ext>
            </a:extLst>
          </p:cNvPr>
          <p:cNvSpPr/>
          <p:nvPr/>
        </p:nvSpPr>
        <p:spPr>
          <a:xfrm>
            <a:off x="8573199" y="233516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5" name="Oval 4">
            <a:extLst>
              <a:ext uri="{FF2B5EF4-FFF2-40B4-BE49-F238E27FC236}">
                <a16:creationId xmlns:a16="http://schemas.microsoft.com/office/drawing/2014/main" id="{A84B1085-184A-4161-BA3B-36B24259A365}"/>
              </a:ext>
            </a:extLst>
          </p:cNvPr>
          <p:cNvSpPr/>
          <p:nvPr/>
        </p:nvSpPr>
        <p:spPr>
          <a:xfrm>
            <a:off x="3418440" y="100742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Tree>
    <p:extLst>
      <p:ext uri="{BB962C8B-B14F-4D97-AF65-F5344CB8AC3E}">
        <p14:creationId xmlns:p14="http://schemas.microsoft.com/office/powerpoint/2010/main" val="28835906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69FBDB-3124-4006-8940-8CFEB0CACE5F}"/>
              </a:ext>
            </a:extLst>
          </p:cNvPr>
          <p:cNvPicPr>
            <a:picLocks noChangeAspect="1"/>
          </p:cNvPicPr>
          <p:nvPr/>
        </p:nvPicPr>
        <p:blipFill>
          <a:blip r:embed="rId3"/>
          <a:stretch>
            <a:fillRect/>
          </a:stretch>
        </p:blipFill>
        <p:spPr>
          <a:xfrm>
            <a:off x="332724" y="844134"/>
            <a:ext cx="9157822" cy="3202102"/>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107</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Multi-Year Forecast Review - Multi-Year Forecast Reports</a:t>
            </a:r>
          </a:p>
        </p:txBody>
      </p:sp>
      <p:sp>
        <p:nvSpPr>
          <p:cNvPr id="5" name="Rectangle 4">
            <a:extLst>
              <a:ext uri="{FF2B5EF4-FFF2-40B4-BE49-F238E27FC236}">
                <a16:creationId xmlns:a16="http://schemas.microsoft.com/office/drawing/2014/main" id="{82443288-F09B-46B7-87AB-7CBC9CD5551F}"/>
              </a:ext>
            </a:extLst>
          </p:cNvPr>
          <p:cNvSpPr/>
          <p:nvPr/>
        </p:nvSpPr>
        <p:spPr>
          <a:xfrm>
            <a:off x="6734121" y="1144987"/>
            <a:ext cx="594331" cy="57448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359399" y="2571422"/>
            <a:ext cx="1618488" cy="23562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578235" y="4518029"/>
            <a:ext cx="9261504" cy="1698927"/>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Multi-Year Forecast Review Report</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dirty="0">
                <a:solidFill>
                  <a:srgbClr val="000000"/>
                </a:solidFill>
                <a:latin typeface="Arial Narrow"/>
                <a:ea typeface="ＭＳ Ｐゴシック" pitchFamily="-106" charset="-128"/>
              </a:rPr>
              <a:t>Select the Version member when prompted (Working, Campus, Divisional, Sub-Departmental)</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dirty="0">
                <a:solidFill>
                  <a:srgbClr val="000000"/>
                </a:solidFill>
                <a:latin typeface="Arial Narrow"/>
                <a:ea typeface="ＭＳ Ｐゴシック" pitchFamily="-106" charset="-128"/>
              </a:rPr>
              <a:t>Select a Department and Fund where you know there is data for your institution</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dirty="0">
                <a:solidFill>
                  <a:srgbClr val="000000"/>
                </a:solidFill>
                <a:latin typeface="Arial Narrow"/>
                <a:ea typeface="ＭＳ Ｐゴシック" pitchFamily="-106" charset="-128"/>
              </a:rPr>
              <a:t>Select File Format: PDF, HTML or Excel</a:t>
            </a:r>
          </a:p>
          <a:p>
            <a:pPr marR="0" lvl="0" algn="l" defTabSz="914400" rtl="0" eaLnBrk="0" fontAlgn="base" latinLnBrk="0" hangingPunct="0">
              <a:lnSpc>
                <a:spcPct val="100000"/>
              </a:lnSpc>
              <a:spcBef>
                <a:spcPct val="20000"/>
              </a:spcBef>
              <a:spcAft>
                <a:spcPct val="0"/>
              </a:spcAft>
              <a:buClrTx/>
              <a:buSzTx/>
              <a:tabLst/>
              <a:defRPr/>
            </a:pPr>
            <a:endParaRPr lang="en-US" kern="0" dirty="0">
              <a:solidFill>
                <a:srgbClr val="000000"/>
              </a:solidFill>
              <a:latin typeface="Arial Narrow"/>
              <a:ea typeface="ＭＳ Ｐゴシック" pitchFamily="-106" charset="-128"/>
            </a:endParaRPr>
          </a:p>
        </p:txBody>
      </p:sp>
      <p:pic>
        <p:nvPicPr>
          <p:cNvPr id="11" name="Picture 10">
            <a:extLst>
              <a:ext uri="{FF2B5EF4-FFF2-40B4-BE49-F238E27FC236}">
                <a16:creationId xmlns:a16="http://schemas.microsoft.com/office/drawing/2014/main" id="{EF80220F-C50D-42BA-9B94-082C05336F02}"/>
              </a:ext>
            </a:extLst>
          </p:cNvPr>
          <p:cNvPicPr>
            <a:picLocks noChangeAspect="1"/>
          </p:cNvPicPr>
          <p:nvPr/>
        </p:nvPicPr>
        <p:blipFill rotWithShape="1">
          <a:blip r:embed="rId4"/>
          <a:srcRect b="57441"/>
          <a:stretch/>
        </p:blipFill>
        <p:spPr>
          <a:xfrm>
            <a:off x="2802852" y="2339971"/>
            <a:ext cx="7230591" cy="2091215"/>
          </a:xfrm>
          <a:prstGeom prst="rect">
            <a:avLst/>
          </a:prstGeom>
        </p:spPr>
      </p:pic>
      <p:sp>
        <p:nvSpPr>
          <p:cNvPr id="9" name="Rectangle 8">
            <a:extLst>
              <a:ext uri="{FF2B5EF4-FFF2-40B4-BE49-F238E27FC236}">
                <a16:creationId xmlns:a16="http://schemas.microsoft.com/office/drawing/2014/main" id="{B7D012A8-34E6-4C17-99D6-20C8820231FF}"/>
              </a:ext>
            </a:extLst>
          </p:cNvPr>
          <p:cNvSpPr/>
          <p:nvPr/>
        </p:nvSpPr>
        <p:spPr>
          <a:xfrm>
            <a:off x="2977573" y="3194736"/>
            <a:ext cx="4258113" cy="77251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B704028-971E-40F3-BE05-A5068D62F021}"/>
              </a:ext>
            </a:extLst>
          </p:cNvPr>
          <p:cNvSpPr/>
          <p:nvPr/>
        </p:nvSpPr>
        <p:spPr>
          <a:xfrm>
            <a:off x="2854481" y="306378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3" name="Oval 12">
            <a:extLst>
              <a:ext uri="{FF2B5EF4-FFF2-40B4-BE49-F238E27FC236}">
                <a16:creationId xmlns:a16="http://schemas.microsoft.com/office/drawing/2014/main" id="{CB9C9A27-ACBB-4809-A75F-75DB1DFCFCD1}"/>
              </a:ext>
            </a:extLst>
          </p:cNvPr>
          <p:cNvSpPr/>
          <p:nvPr/>
        </p:nvSpPr>
        <p:spPr>
          <a:xfrm>
            <a:off x="1977887" y="244832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pic>
        <p:nvPicPr>
          <p:cNvPr id="15" name="Picture 14">
            <a:extLst>
              <a:ext uri="{FF2B5EF4-FFF2-40B4-BE49-F238E27FC236}">
                <a16:creationId xmlns:a16="http://schemas.microsoft.com/office/drawing/2014/main" id="{8BF5CADA-B9EE-4118-876E-273212648049}"/>
              </a:ext>
            </a:extLst>
          </p:cNvPr>
          <p:cNvPicPr>
            <a:picLocks noChangeAspect="1"/>
          </p:cNvPicPr>
          <p:nvPr/>
        </p:nvPicPr>
        <p:blipFill>
          <a:blip r:embed="rId5"/>
          <a:stretch>
            <a:fillRect/>
          </a:stretch>
        </p:blipFill>
        <p:spPr>
          <a:xfrm>
            <a:off x="8217299" y="1941704"/>
            <a:ext cx="3244880" cy="1560286"/>
          </a:xfrm>
          <a:prstGeom prst="rect">
            <a:avLst/>
          </a:prstGeom>
        </p:spPr>
      </p:pic>
      <p:sp>
        <p:nvSpPr>
          <p:cNvPr id="17" name="Rectangle 16">
            <a:extLst>
              <a:ext uri="{FF2B5EF4-FFF2-40B4-BE49-F238E27FC236}">
                <a16:creationId xmlns:a16="http://schemas.microsoft.com/office/drawing/2014/main" id="{716C6C16-A376-46E3-9257-1EAF087F491E}"/>
              </a:ext>
            </a:extLst>
          </p:cNvPr>
          <p:cNvSpPr/>
          <p:nvPr/>
        </p:nvSpPr>
        <p:spPr>
          <a:xfrm>
            <a:off x="8313444" y="2570587"/>
            <a:ext cx="1562179" cy="64701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2CE3B76-B122-46BF-8016-67B59D629C2A}"/>
              </a:ext>
            </a:extLst>
          </p:cNvPr>
          <p:cNvSpPr/>
          <p:nvPr/>
        </p:nvSpPr>
        <p:spPr>
          <a:xfrm>
            <a:off x="8145759" y="244749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Tree>
    <p:extLst>
      <p:ext uri="{BB962C8B-B14F-4D97-AF65-F5344CB8AC3E}">
        <p14:creationId xmlns:p14="http://schemas.microsoft.com/office/powerpoint/2010/main" val="1664978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108</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868265" y="59865"/>
            <a:ext cx="11120536"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Cont. Multi-Year Forecast Review - Multi-Year Forecast Reports</a:t>
            </a:r>
          </a:p>
        </p:txBody>
      </p:sp>
      <p:pic>
        <p:nvPicPr>
          <p:cNvPr id="16" name="Picture 15">
            <a:extLst>
              <a:ext uri="{FF2B5EF4-FFF2-40B4-BE49-F238E27FC236}">
                <a16:creationId xmlns:a16="http://schemas.microsoft.com/office/drawing/2014/main" id="{A4998526-D3AF-48D6-94BD-7E371C1C6A75}"/>
              </a:ext>
            </a:extLst>
          </p:cNvPr>
          <p:cNvPicPr>
            <a:picLocks noChangeAspect="1"/>
          </p:cNvPicPr>
          <p:nvPr/>
        </p:nvPicPr>
        <p:blipFill>
          <a:blip r:embed="rId3"/>
          <a:stretch>
            <a:fillRect/>
          </a:stretch>
        </p:blipFill>
        <p:spPr>
          <a:xfrm>
            <a:off x="303337" y="752590"/>
            <a:ext cx="9356091" cy="3691819"/>
          </a:xfrm>
          <a:prstGeom prst="rect">
            <a:avLst/>
          </a:prstGeom>
        </p:spPr>
      </p:pic>
      <p:pic>
        <p:nvPicPr>
          <p:cNvPr id="20" name="Picture 19">
            <a:extLst>
              <a:ext uri="{FF2B5EF4-FFF2-40B4-BE49-F238E27FC236}">
                <a16:creationId xmlns:a16="http://schemas.microsoft.com/office/drawing/2014/main" id="{0B428E20-F244-4E8F-9EAC-35A9993ED9A5}"/>
              </a:ext>
            </a:extLst>
          </p:cNvPr>
          <p:cNvPicPr>
            <a:picLocks noChangeAspect="1"/>
          </p:cNvPicPr>
          <p:nvPr/>
        </p:nvPicPr>
        <p:blipFill>
          <a:blip r:embed="rId4"/>
          <a:stretch>
            <a:fillRect/>
          </a:stretch>
        </p:blipFill>
        <p:spPr>
          <a:xfrm>
            <a:off x="4887603" y="3636466"/>
            <a:ext cx="6978106" cy="2526897"/>
          </a:xfrm>
          <a:prstGeom prst="rect">
            <a:avLst/>
          </a:prstGeom>
        </p:spPr>
      </p:pic>
    </p:spTree>
    <p:extLst>
      <p:ext uri="{BB962C8B-B14F-4D97-AF65-F5344CB8AC3E}">
        <p14:creationId xmlns:p14="http://schemas.microsoft.com/office/powerpoint/2010/main" val="8401189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24F39A-72FF-4F37-8104-C3C35C85E69B}"/>
              </a:ext>
            </a:extLst>
          </p:cNvPr>
          <p:cNvPicPr>
            <a:picLocks noChangeAspect="1"/>
          </p:cNvPicPr>
          <p:nvPr/>
        </p:nvPicPr>
        <p:blipFill>
          <a:blip r:embed="rId3"/>
          <a:stretch>
            <a:fillRect/>
          </a:stretch>
        </p:blipFill>
        <p:spPr>
          <a:xfrm>
            <a:off x="315775" y="785024"/>
            <a:ext cx="10388601" cy="2877516"/>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109</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Budget Forecast Review - Multi-Year Forecast Reports</a:t>
            </a:r>
          </a:p>
        </p:txBody>
      </p:sp>
      <p:sp>
        <p:nvSpPr>
          <p:cNvPr id="5" name="Rectangle 4">
            <a:extLst>
              <a:ext uri="{FF2B5EF4-FFF2-40B4-BE49-F238E27FC236}">
                <a16:creationId xmlns:a16="http://schemas.microsoft.com/office/drawing/2014/main" id="{82443288-F09B-46B7-87AB-7CBC9CD5551F}"/>
              </a:ext>
            </a:extLst>
          </p:cNvPr>
          <p:cNvSpPr/>
          <p:nvPr/>
        </p:nvSpPr>
        <p:spPr>
          <a:xfrm>
            <a:off x="7551428" y="857745"/>
            <a:ext cx="594331" cy="57448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509928" y="2339971"/>
            <a:ext cx="651424" cy="35370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578235" y="4518029"/>
            <a:ext cx="9261504" cy="1698927"/>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Budget Forecast Report</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dirty="0">
                <a:solidFill>
                  <a:srgbClr val="000000"/>
                </a:solidFill>
                <a:latin typeface="Arial Narrow"/>
                <a:ea typeface="ＭＳ Ｐゴシック" pitchFamily="-106" charset="-128"/>
              </a:rPr>
              <a:t>Select the Version member when prompted (Working, Campus, Divisional, Sub-Departmental)</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dirty="0">
                <a:solidFill>
                  <a:srgbClr val="000000"/>
                </a:solidFill>
                <a:latin typeface="Arial Narrow"/>
                <a:ea typeface="ＭＳ Ｐゴシック" pitchFamily="-106" charset="-128"/>
              </a:rPr>
              <a:t>Select a Department where you know there is data for your institution</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dirty="0">
                <a:solidFill>
                  <a:srgbClr val="000000"/>
                </a:solidFill>
                <a:latin typeface="Arial Narrow"/>
                <a:ea typeface="ＭＳ Ｐゴシック" pitchFamily="-106" charset="-128"/>
              </a:rPr>
              <a:t>Select File Format: PDF, HTML or Excel</a:t>
            </a:r>
          </a:p>
          <a:p>
            <a:pPr marR="0" lvl="0" algn="l" defTabSz="914400" rtl="0" eaLnBrk="0" fontAlgn="base" latinLnBrk="0" hangingPunct="0">
              <a:lnSpc>
                <a:spcPct val="100000"/>
              </a:lnSpc>
              <a:spcBef>
                <a:spcPct val="20000"/>
              </a:spcBef>
              <a:spcAft>
                <a:spcPct val="0"/>
              </a:spcAft>
              <a:buClrTx/>
              <a:buSzTx/>
              <a:tabLst/>
              <a:defRPr/>
            </a:pPr>
            <a:endParaRPr lang="en-US" kern="0" dirty="0">
              <a:solidFill>
                <a:srgbClr val="000000"/>
              </a:solidFill>
              <a:latin typeface="Arial Narrow"/>
              <a:ea typeface="ＭＳ Ｐゴシック" pitchFamily="-106" charset="-128"/>
            </a:endParaRPr>
          </a:p>
        </p:txBody>
      </p:sp>
      <p:pic>
        <p:nvPicPr>
          <p:cNvPr id="11" name="Picture 10">
            <a:extLst>
              <a:ext uri="{FF2B5EF4-FFF2-40B4-BE49-F238E27FC236}">
                <a16:creationId xmlns:a16="http://schemas.microsoft.com/office/drawing/2014/main" id="{EF80220F-C50D-42BA-9B94-082C05336F02}"/>
              </a:ext>
            </a:extLst>
          </p:cNvPr>
          <p:cNvPicPr>
            <a:picLocks noChangeAspect="1"/>
          </p:cNvPicPr>
          <p:nvPr/>
        </p:nvPicPr>
        <p:blipFill rotWithShape="1">
          <a:blip r:embed="rId4"/>
          <a:srcRect b="57441"/>
          <a:stretch/>
        </p:blipFill>
        <p:spPr>
          <a:xfrm>
            <a:off x="2622400" y="1872622"/>
            <a:ext cx="7230591" cy="2091215"/>
          </a:xfrm>
          <a:prstGeom prst="rect">
            <a:avLst/>
          </a:prstGeom>
        </p:spPr>
      </p:pic>
      <p:sp>
        <p:nvSpPr>
          <p:cNvPr id="9" name="Rectangle 8">
            <a:extLst>
              <a:ext uri="{FF2B5EF4-FFF2-40B4-BE49-F238E27FC236}">
                <a16:creationId xmlns:a16="http://schemas.microsoft.com/office/drawing/2014/main" id="{B7D012A8-34E6-4C17-99D6-20C8820231FF}"/>
              </a:ext>
            </a:extLst>
          </p:cNvPr>
          <p:cNvSpPr/>
          <p:nvPr/>
        </p:nvSpPr>
        <p:spPr>
          <a:xfrm>
            <a:off x="2854481" y="2677529"/>
            <a:ext cx="4258113" cy="77251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B704028-971E-40F3-BE05-A5068D62F021}"/>
              </a:ext>
            </a:extLst>
          </p:cNvPr>
          <p:cNvSpPr/>
          <p:nvPr/>
        </p:nvSpPr>
        <p:spPr>
          <a:xfrm>
            <a:off x="2693461" y="248694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3" name="Oval 12">
            <a:extLst>
              <a:ext uri="{FF2B5EF4-FFF2-40B4-BE49-F238E27FC236}">
                <a16:creationId xmlns:a16="http://schemas.microsoft.com/office/drawing/2014/main" id="{CB9C9A27-ACBB-4809-A75F-75DB1DFCFCD1}"/>
              </a:ext>
            </a:extLst>
          </p:cNvPr>
          <p:cNvSpPr/>
          <p:nvPr/>
        </p:nvSpPr>
        <p:spPr>
          <a:xfrm>
            <a:off x="1109321" y="236337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EAED185E-2E03-4480-BDCD-8D9BD271623F}"/>
              </a:ext>
            </a:extLst>
          </p:cNvPr>
          <p:cNvSpPr/>
          <p:nvPr/>
        </p:nvSpPr>
        <p:spPr>
          <a:xfrm>
            <a:off x="1291735" y="1601967"/>
            <a:ext cx="1063839" cy="20081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A0074EF-FB0C-4891-B5ED-9FE01EA1E9CE}"/>
              </a:ext>
            </a:extLst>
          </p:cNvPr>
          <p:cNvPicPr>
            <a:picLocks noChangeAspect="1"/>
          </p:cNvPicPr>
          <p:nvPr/>
        </p:nvPicPr>
        <p:blipFill>
          <a:blip r:embed="rId5"/>
          <a:stretch>
            <a:fillRect/>
          </a:stretch>
        </p:blipFill>
        <p:spPr>
          <a:xfrm>
            <a:off x="7561367" y="2413633"/>
            <a:ext cx="4176122" cy="2072820"/>
          </a:xfrm>
          <a:prstGeom prst="rect">
            <a:avLst/>
          </a:prstGeom>
        </p:spPr>
      </p:pic>
      <p:sp>
        <p:nvSpPr>
          <p:cNvPr id="21" name="Rectangle 20">
            <a:extLst>
              <a:ext uri="{FF2B5EF4-FFF2-40B4-BE49-F238E27FC236}">
                <a16:creationId xmlns:a16="http://schemas.microsoft.com/office/drawing/2014/main" id="{7568E025-6296-450D-96B5-25AFDB013495}"/>
              </a:ext>
            </a:extLst>
          </p:cNvPr>
          <p:cNvSpPr/>
          <p:nvPr/>
        </p:nvSpPr>
        <p:spPr>
          <a:xfrm>
            <a:off x="7734109" y="3316823"/>
            <a:ext cx="2279902" cy="100546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81AEE99-9E8A-4464-A9E7-0971EB4D2748}"/>
              </a:ext>
            </a:extLst>
          </p:cNvPr>
          <p:cNvSpPr/>
          <p:nvPr/>
        </p:nvSpPr>
        <p:spPr>
          <a:xfrm>
            <a:off x="9852991" y="320385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Tree>
    <p:extLst>
      <p:ext uri="{BB962C8B-B14F-4D97-AF65-F5344CB8AC3E}">
        <p14:creationId xmlns:p14="http://schemas.microsoft.com/office/powerpoint/2010/main" val="70683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err="1">
                <a:solidFill>
                  <a:srgbClr val="700000"/>
                </a:solidFill>
              </a:rPr>
              <a:t>PlanUW</a:t>
            </a:r>
            <a:r>
              <a:rPr lang="en-US" sz="3600" b="0">
                <a:solidFill>
                  <a:srgbClr val="700000"/>
                </a:solidFill>
              </a:rPr>
              <a:t> Multi-Year Forecast Column Definitions</a:t>
            </a:r>
          </a:p>
        </p:txBody>
      </p:sp>
      <p:graphicFrame>
        <p:nvGraphicFramePr>
          <p:cNvPr id="7" name="Table 6">
            <a:extLst>
              <a:ext uri="{FF2B5EF4-FFF2-40B4-BE49-F238E27FC236}">
                <a16:creationId xmlns:a16="http://schemas.microsoft.com/office/drawing/2014/main" id="{634F8DDB-DC57-41C1-8D1C-AF0FF19A7692}"/>
              </a:ext>
            </a:extLst>
          </p:cNvPr>
          <p:cNvGraphicFramePr>
            <a:graphicFrameLocks noGrp="1"/>
          </p:cNvGraphicFramePr>
          <p:nvPr>
            <p:extLst>
              <p:ext uri="{D42A27DB-BD31-4B8C-83A1-F6EECF244321}">
                <p14:modId xmlns:p14="http://schemas.microsoft.com/office/powerpoint/2010/main" val="3512128415"/>
              </p:ext>
            </p:extLst>
          </p:nvPr>
        </p:nvGraphicFramePr>
        <p:xfrm>
          <a:off x="576138" y="1498348"/>
          <a:ext cx="11217276" cy="4308722"/>
        </p:xfrm>
        <a:graphic>
          <a:graphicData uri="http://schemas.openxmlformats.org/drawingml/2006/table">
            <a:tbl>
              <a:tblPr firstRow="1" bandRow="1">
                <a:tableStyleId>{5C22544A-7EE6-4342-B048-85BDC9FD1C3A}</a:tableStyleId>
              </a:tblPr>
              <a:tblGrid>
                <a:gridCol w="3240082">
                  <a:extLst>
                    <a:ext uri="{9D8B030D-6E8A-4147-A177-3AD203B41FA5}">
                      <a16:colId xmlns:a16="http://schemas.microsoft.com/office/drawing/2014/main" val="1571767470"/>
                    </a:ext>
                  </a:extLst>
                </a:gridCol>
                <a:gridCol w="7977194">
                  <a:extLst>
                    <a:ext uri="{9D8B030D-6E8A-4147-A177-3AD203B41FA5}">
                      <a16:colId xmlns:a16="http://schemas.microsoft.com/office/drawing/2014/main" val="832806275"/>
                    </a:ext>
                  </a:extLst>
                </a:gridCol>
              </a:tblGrid>
              <a:tr h="416982">
                <a:tc>
                  <a:txBody>
                    <a:bodyPr/>
                    <a:lstStyle/>
                    <a:p>
                      <a:r>
                        <a:rPr lang="en-US">
                          <a:solidFill>
                            <a:schemeClr val="tx1"/>
                          </a:solidFill>
                        </a:rPr>
                        <a:t>Column Title</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a:ln>
                            <a:noFill/>
                          </a:ln>
                          <a:solidFill>
                            <a:schemeClr val="tx1"/>
                          </a:solidFill>
                          <a:effectLst/>
                          <a:uLnTx/>
                          <a:uFillTx/>
                        </a:rPr>
                        <a:t>Column Definitions for Input Tiles</a:t>
                      </a:r>
                    </a:p>
                  </a:txBody>
                  <a:tcPr>
                    <a:noFill/>
                  </a:tcPr>
                </a:tc>
                <a:extLst>
                  <a:ext uri="{0D108BD9-81ED-4DB2-BD59-A6C34878D82A}">
                    <a16:rowId xmlns:a16="http://schemas.microsoft.com/office/drawing/2014/main" val="4280992716"/>
                  </a:ext>
                </a:extLst>
              </a:tr>
              <a:tr h="488600">
                <a:tc>
                  <a:txBody>
                    <a:bodyPr/>
                    <a:lstStyle/>
                    <a:p>
                      <a:r>
                        <a:rPr lang="en-US" sz="1800" kern="0">
                          <a:solidFill>
                            <a:srgbClr val="000000"/>
                          </a:solidFill>
                          <a:latin typeface="Arial Narrow"/>
                          <a:ea typeface="ＭＳ Ｐゴシック" pitchFamily="-106" charset="-128"/>
                          <a:cs typeface="+mn-cs"/>
                        </a:rPr>
                        <a:t>YTD</a:t>
                      </a:r>
                    </a:p>
                  </a:txBody>
                  <a:tcPr>
                    <a:noFill/>
                  </a:tcPr>
                </a:tc>
                <a:tc>
                  <a:txBody>
                    <a:bodyPr/>
                    <a:lstStyle/>
                    <a:p>
                      <a:pPr marL="0" algn="l" defTabSz="914400" rtl="0" eaLnBrk="1" latinLnBrk="0" hangingPunct="1"/>
                      <a:r>
                        <a:rPr lang="en-US" sz="1800" kern="0">
                          <a:solidFill>
                            <a:srgbClr val="000000"/>
                          </a:solidFill>
                          <a:latin typeface="Arial Narrow"/>
                          <a:ea typeface="ＭＳ Ｐゴシック" pitchFamily="-106" charset="-128"/>
                          <a:cs typeface="+mn-cs"/>
                        </a:rPr>
                        <a:t>Year to Date –Total Actuals from July to the month displayed in the YTD column.</a:t>
                      </a:r>
                    </a:p>
                  </a:txBody>
                  <a:tcPr>
                    <a:noFill/>
                  </a:tcPr>
                </a:tc>
                <a:extLst>
                  <a:ext uri="{0D108BD9-81ED-4DB2-BD59-A6C34878D82A}">
                    <a16:rowId xmlns:a16="http://schemas.microsoft.com/office/drawing/2014/main" val="3575729199"/>
                  </a:ext>
                </a:extLst>
              </a:tr>
              <a:tr h="729720">
                <a:tc>
                  <a:txBody>
                    <a:bodyPr/>
                    <a:lstStyle/>
                    <a:p>
                      <a:pPr marL="0" algn="l" defTabSz="914400" rtl="0" eaLnBrk="1" latinLnBrk="0" hangingPunct="1"/>
                      <a:r>
                        <a:rPr lang="en-US" sz="1800" kern="0">
                          <a:solidFill>
                            <a:srgbClr val="000000"/>
                          </a:solidFill>
                          <a:latin typeface="Arial Narrow"/>
                          <a:ea typeface="ＭＳ Ｐゴシック" pitchFamily="-106" charset="-128"/>
                          <a:cs typeface="+mn-cs"/>
                        </a:rPr>
                        <a:t>CY YTD vs PY YTD</a:t>
                      </a:r>
                    </a:p>
                  </a:txBody>
                  <a:tcPr>
                    <a:noFill/>
                  </a:tcPr>
                </a:tc>
                <a:tc>
                  <a:txBody>
                    <a:bodyPr/>
                    <a:lstStyle/>
                    <a:p>
                      <a:pPr marL="0" algn="l" defTabSz="914400" rtl="0" eaLnBrk="1" latinLnBrk="0" hangingPunct="1"/>
                      <a:r>
                        <a:rPr lang="en-US" sz="1800" kern="0">
                          <a:solidFill>
                            <a:srgbClr val="000000"/>
                          </a:solidFill>
                          <a:latin typeface="Arial Narrow"/>
                          <a:ea typeface="ＭＳ Ｐゴシック" pitchFamily="-106" charset="-128"/>
                          <a:cs typeface="+mn-cs"/>
                        </a:rPr>
                        <a:t>Multi-Year to Date versus Previous Year to Date variance column. This column compares CY YTD Actuals vs PY YTD Actuals in the input cards. </a:t>
                      </a:r>
                    </a:p>
                  </a:txBody>
                  <a:tcPr>
                    <a:noFill/>
                  </a:tcPr>
                </a:tc>
                <a:extLst>
                  <a:ext uri="{0D108BD9-81ED-4DB2-BD59-A6C34878D82A}">
                    <a16:rowId xmlns:a16="http://schemas.microsoft.com/office/drawing/2014/main" val="401643953"/>
                  </a:ext>
                </a:extLst>
              </a:tr>
              <a:tr h="729720">
                <a:tc>
                  <a:txBody>
                    <a:bodyPr/>
                    <a:lstStyle/>
                    <a:p>
                      <a:pPr marL="0" algn="l" defTabSz="914400" rtl="0" eaLnBrk="1" latinLnBrk="0" hangingPunct="1"/>
                      <a:r>
                        <a:rPr lang="en-US" sz="1800" kern="0">
                          <a:solidFill>
                            <a:srgbClr val="000000"/>
                          </a:solidFill>
                          <a:latin typeface="Arial Narrow"/>
                          <a:ea typeface="ＭＳ Ｐゴシック" pitchFamily="-106" charset="-128"/>
                          <a:cs typeface="+mn-cs"/>
                        </a:rPr>
                        <a:t>Forecast Input</a:t>
                      </a:r>
                    </a:p>
                  </a:txBody>
                  <a:tcPr>
                    <a:noFill/>
                  </a:tcPr>
                </a:tc>
                <a:tc>
                  <a:txBody>
                    <a:bodyPr/>
                    <a:lstStyle/>
                    <a:p>
                      <a:pPr marL="0" algn="l" defTabSz="914400" rtl="0" eaLnBrk="1" latinLnBrk="0" hangingPunct="1"/>
                      <a:r>
                        <a:rPr lang="en-US" sz="1800" kern="0">
                          <a:solidFill>
                            <a:srgbClr val="000000"/>
                          </a:solidFill>
                          <a:latin typeface="Arial Narrow"/>
                          <a:ea typeface="ＭＳ Ｐゴシック" pitchFamily="-106" charset="-128"/>
                          <a:cs typeface="+mn-cs"/>
                        </a:rPr>
                        <a:t>This column is the baseline forecast where the system has taken the Multi-Year budget and spread it based on 2 prior years of actuals. </a:t>
                      </a:r>
                    </a:p>
                  </a:txBody>
                  <a:tcPr>
                    <a:noFill/>
                  </a:tcPr>
                </a:tc>
                <a:extLst>
                  <a:ext uri="{0D108BD9-81ED-4DB2-BD59-A6C34878D82A}">
                    <a16:rowId xmlns:a16="http://schemas.microsoft.com/office/drawing/2014/main" val="21830874"/>
                  </a:ext>
                </a:extLst>
              </a:tr>
              <a:tr h="729720">
                <a:tc>
                  <a:txBody>
                    <a:bodyPr/>
                    <a:lstStyle/>
                    <a:p>
                      <a:pPr marL="0" algn="l" defTabSz="914400" rtl="0" eaLnBrk="1" latinLnBrk="0" hangingPunct="1"/>
                      <a:r>
                        <a:rPr lang="en-US" sz="1800" kern="0">
                          <a:solidFill>
                            <a:srgbClr val="000000"/>
                          </a:solidFill>
                          <a:latin typeface="Arial Narrow"/>
                          <a:ea typeface="ＭＳ Ｐゴシック" pitchFamily="-106" charset="-128"/>
                          <a:cs typeface="+mn-cs"/>
                        </a:rPr>
                        <a:t>Forecast Transfers</a:t>
                      </a:r>
                    </a:p>
                  </a:txBody>
                  <a:tcPr>
                    <a:noFill/>
                  </a:tcPr>
                </a:tc>
                <a:tc>
                  <a:txBody>
                    <a:bodyPr/>
                    <a:lstStyle/>
                    <a:p>
                      <a:pPr marL="0" algn="l" defTabSz="914400" rtl="0" eaLnBrk="1" latinLnBrk="0" hangingPunct="1"/>
                      <a:r>
                        <a:rPr lang="en-US" sz="1800" kern="0">
                          <a:solidFill>
                            <a:srgbClr val="000000"/>
                          </a:solidFill>
                          <a:latin typeface="Arial Narrow"/>
                          <a:ea typeface="ＭＳ Ｐゴシック" pitchFamily="-106" charset="-128"/>
                          <a:cs typeface="+mn-cs"/>
                        </a:rPr>
                        <a:t>This column displays the budget transfers that have been respread by users in the Forecast Transfers card. </a:t>
                      </a:r>
                    </a:p>
                  </a:txBody>
                  <a:tcPr>
                    <a:noFill/>
                  </a:tcPr>
                </a:tc>
                <a:extLst>
                  <a:ext uri="{0D108BD9-81ED-4DB2-BD59-A6C34878D82A}">
                    <a16:rowId xmlns:a16="http://schemas.microsoft.com/office/drawing/2014/main" val="3282525589"/>
                  </a:ext>
                </a:extLst>
              </a:tr>
              <a:tr h="729720">
                <a:tc>
                  <a:txBody>
                    <a:bodyPr/>
                    <a:lstStyle/>
                    <a:p>
                      <a:pPr marL="0" algn="l" defTabSz="914400" rtl="0" eaLnBrk="1" latinLnBrk="0" hangingPunct="1"/>
                      <a:r>
                        <a:rPr lang="en-US" sz="1800" kern="0">
                          <a:solidFill>
                            <a:srgbClr val="000000"/>
                          </a:solidFill>
                          <a:latin typeface="Arial Narrow"/>
                          <a:ea typeface="ＭＳ Ｐゴシック" pitchFamily="-106" charset="-128"/>
                          <a:cs typeface="+mn-cs"/>
                        </a:rPr>
                        <a:t>Campus/Divisional/Sub-Departmental Forecast Adjustment</a:t>
                      </a:r>
                    </a:p>
                  </a:txBody>
                  <a:tcPr>
                    <a:noFill/>
                  </a:tcPr>
                </a:tc>
                <a:tc>
                  <a:txBody>
                    <a:bodyPr/>
                    <a:lstStyle/>
                    <a:p>
                      <a:pPr marL="0" algn="l" defTabSz="914400" rtl="0" eaLnBrk="1" latinLnBrk="0" hangingPunct="1"/>
                      <a:r>
                        <a:rPr lang="en-US" sz="1800" kern="0">
                          <a:solidFill>
                            <a:srgbClr val="000000"/>
                          </a:solidFill>
                          <a:latin typeface="Arial Narrow"/>
                          <a:ea typeface="ＭＳ Ｐゴシック" pitchFamily="-106" charset="-128"/>
                          <a:cs typeface="+mn-cs"/>
                        </a:rPr>
                        <a:t>This column is open for input. This is where users can add adjustments to the forecast on top of Forecast Input and Forecast Transfers. </a:t>
                      </a:r>
                    </a:p>
                  </a:txBody>
                  <a:tcPr>
                    <a:noFill/>
                  </a:tcPr>
                </a:tc>
                <a:extLst>
                  <a:ext uri="{0D108BD9-81ED-4DB2-BD59-A6C34878D82A}">
                    <a16:rowId xmlns:a16="http://schemas.microsoft.com/office/drawing/2014/main" val="2831384234"/>
                  </a:ext>
                </a:extLst>
              </a:tr>
              <a:tr h="484260">
                <a:tc>
                  <a:txBody>
                    <a:bodyPr/>
                    <a:lstStyle/>
                    <a:p>
                      <a:pPr marL="0" algn="l" defTabSz="914400" rtl="0" eaLnBrk="1" latinLnBrk="0" hangingPunct="1"/>
                      <a:r>
                        <a:rPr lang="en-US" sz="1800" kern="0">
                          <a:solidFill>
                            <a:srgbClr val="000000"/>
                          </a:solidFill>
                          <a:latin typeface="Arial Narrow"/>
                          <a:ea typeface="ＭＳ Ｐゴシック" pitchFamily="-106" charset="-128"/>
                          <a:cs typeface="+mn-cs"/>
                        </a:rPr>
                        <a:t>View </a:t>
                      </a:r>
                    </a:p>
                  </a:txBody>
                  <a:tcPr>
                    <a:noFill/>
                  </a:tcPr>
                </a:tc>
                <a:tc>
                  <a:txBody>
                    <a:bodyPr/>
                    <a:lstStyle/>
                    <a:p>
                      <a:pPr marL="0" algn="l" defTabSz="914400" rtl="0" eaLnBrk="1" latinLnBrk="0" hangingPunct="1"/>
                      <a:r>
                        <a:rPr lang="en-US" sz="1800" kern="0">
                          <a:solidFill>
                            <a:srgbClr val="000000"/>
                          </a:solidFill>
                          <a:latin typeface="Arial Narrow"/>
                          <a:ea typeface="ＭＳ Ｐゴシック" pitchFamily="-106" charset="-128"/>
                          <a:cs typeface="+mn-cs"/>
                        </a:rPr>
                        <a:t>These columns display posted Actuals or Budget data throughout the year. </a:t>
                      </a:r>
                    </a:p>
                  </a:txBody>
                  <a:tcPr>
                    <a:noFill/>
                  </a:tcPr>
                </a:tc>
                <a:extLst>
                  <a:ext uri="{0D108BD9-81ED-4DB2-BD59-A6C34878D82A}">
                    <a16:rowId xmlns:a16="http://schemas.microsoft.com/office/drawing/2014/main" val="1566663282"/>
                  </a:ext>
                </a:extLst>
              </a:tr>
            </a:tbl>
          </a:graphicData>
        </a:graphic>
      </p:graphicFrame>
      <p:sp>
        <p:nvSpPr>
          <p:cNvPr id="3" name="TextBox 2">
            <a:extLst>
              <a:ext uri="{FF2B5EF4-FFF2-40B4-BE49-F238E27FC236}">
                <a16:creationId xmlns:a16="http://schemas.microsoft.com/office/drawing/2014/main" id="{35BE313C-49E8-4777-AE02-0C0BDE419B70}"/>
              </a:ext>
            </a:extLst>
          </p:cNvPr>
          <p:cNvSpPr txBox="1"/>
          <p:nvPr/>
        </p:nvSpPr>
        <p:spPr>
          <a:xfrm>
            <a:off x="576138" y="919741"/>
            <a:ext cx="11217276"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a:solidFill>
                  <a:srgbClr val="000000"/>
                </a:solidFill>
                <a:latin typeface="Arial Narrow"/>
                <a:ea typeface="ＭＳ Ｐゴシック" pitchFamily="-106" charset="-128"/>
              </a:rPr>
              <a:t>Each form in these tiles contains specific columns as part of its standard layout.  Here is a brief explanation of these</a:t>
            </a:r>
            <a:r>
              <a:rPr lang="en-US" sz="1400" kern="0">
                <a:solidFill>
                  <a:srgbClr val="000000"/>
                </a:solidFill>
                <a:latin typeface="Arial Narrow"/>
                <a:ea typeface="ＭＳ Ｐゴシック" pitchFamily="-106" charset="-128"/>
              </a:rPr>
              <a:t> </a:t>
            </a:r>
            <a:r>
              <a:rPr lang="en-US" kern="0">
                <a:solidFill>
                  <a:srgbClr val="000000"/>
                </a:solidFill>
                <a:latin typeface="Arial Narrow"/>
                <a:ea typeface="ＭＳ Ｐゴシック" pitchFamily="-106" charset="-128"/>
              </a:rPr>
              <a:t>titles</a:t>
            </a:r>
            <a:r>
              <a:rPr lang="en-US" sz="1400" kern="0">
                <a:solidFill>
                  <a:srgbClr val="000000"/>
                </a:solidFill>
                <a:latin typeface="Arial Narrow"/>
                <a:ea typeface="ＭＳ Ｐゴシック" pitchFamily="-106" charset="-128"/>
              </a:rPr>
              <a:t>.</a:t>
            </a:r>
          </a:p>
        </p:txBody>
      </p:sp>
    </p:spTree>
    <p:custDataLst>
      <p:tags r:id="rId1"/>
    </p:custDataLst>
    <p:extLst>
      <p:ext uri="{BB962C8B-B14F-4D97-AF65-F5344CB8AC3E}">
        <p14:creationId xmlns:p14="http://schemas.microsoft.com/office/powerpoint/2010/main" val="35668339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247B50-15F5-4552-88E0-5A9EFD441E7A}"/>
              </a:ext>
            </a:extLst>
          </p:cNvPr>
          <p:cNvSpPr>
            <a:spLocks noGrp="1"/>
          </p:cNvSpPr>
          <p:nvPr>
            <p:ph type="sldNum" sz="quarter" idx="4"/>
          </p:nvPr>
        </p:nvSpPr>
        <p:spPr/>
        <p:txBody>
          <a:bodyPr/>
          <a:lstStyle/>
          <a:p>
            <a:fld id="{678F7216-1C8D-9C4B-8765-95E531582293}" type="slidenum">
              <a:rPr lang="en-US" smtClean="0"/>
              <a:pPr/>
              <a:t>110</a:t>
            </a:fld>
            <a:endParaRPr lang="en-US"/>
          </a:p>
        </p:txBody>
      </p:sp>
      <p:sp>
        <p:nvSpPr>
          <p:cNvPr id="8" name="Oval 7">
            <a:extLst>
              <a:ext uri="{FF2B5EF4-FFF2-40B4-BE49-F238E27FC236}">
                <a16:creationId xmlns:a16="http://schemas.microsoft.com/office/drawing/2014/main" id="{6CC78ADD-9CE9-4BA3-A740-DC47CEC5DA74}"/>
              </a:ext>
            </a:extLst>
          </p:cNvPr>
          <p:cNvSpPr/>
          <p:nvPr/>
        </p:nvSpPr>
        <p:spPr>
          <a:xfrm>
            <a:off x="4887603" y="201846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10" name="Rectangle 4">
            <a:extLst>
              <a:ext uri="{FF2B5EF4-FFF2-40B4-BE49-F238E27FC236}">
                <a16:creationId xmlns:a16="http://schemas.microsoft.com/office/drawing/2014/main" id="{3BBAED65-6F35-48FC-A137-273E7A5EF58E}"/>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Cont. Budget Forecast Review - Multi-Year Forecast Reports</a:t>
            </a:r>
          </a:p>
        </p:txBody>
      </p:sp>
      <p:pic>
        <p:nvPicPr>
          <p:cNvPr id="11" name="Picture 10">
            <a:extLst>
              <a:ext uri="{FF2B5EF4-FFF2-40B4-BE49-F238E27FC236}">
                <a16:creationId xmlns:a16="http://schemas.microsoft.com/office/drawing/2014/main" id="{30758592-C9AA-4756-87EE-39C74A109248}"/>
              </a:ext>
            </a:extLst>
          </p:cNvPr>
          <p:cNvPicPr>
            <a:picLocks noChangeAspect="1"/>
          </p:cNvPicPr>
          <p:nvPr/>
        </p:nvPicPr>
        <p:blipFill>
          <a:blip r:embed="rId3"/>
          <a:stretch>
            <a:fillRect/>
          </a:stretch>
        </p:blipFill>
        <p:spPr>
          <a:xfrm>
            <a:off x="2086318" y="756817"/>
            <a:ext cx="7514881" cy="5816772"/>
          </a:xfrm>
          <a:prstGeom prst="rect">
            <a:avLst/>
          </a:prstGeom>
        </p:spPr>
      </p:pic>
    </p:spTree>
    <p:extLst>
      <p:ext uri="{BB962C8B-B14F-4D97-AF65-F5344CB8AC3E}">
        <p14:creationId xmlns:p14="http://schemas.microsoft.com/office/powerpoint/2010/main" val="12927053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08B543-AC3B-4E2C-9194-E6351B5103DA}"/>
              </a:ext>
            </a:extLst>
          </p:cNvPr>
          <p:cNvPicPr>
            <a:picLocks noChangeAspect="1"/>
          </p:cNvPicPr>
          <p:nvPr/>
        </p:nvPicPr>
        <p:blipFill>
          <a:blip r:embed="rId3"/>
          <a:stretch>
            <a:fillRect/>
          </a:stretch>
        </p:blipFill>
        <p:spPr>
          <a:xfrm>
            <a:off x="229950" y="846512"/>
            <a:ext cx="11080780" cy="3098081"/>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111</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4-Year Fund Balance Report - Multi-Year Forecast Reports</a:t>
            </a:r>
          </a:p>
        </p:txBody>
      </p:sp>
      <p:sp>
        <p:nvSpPr>
          <p:cNvPr id="5" name="Rectangle 4">
            <a:extLst>
              <a:ext uri="{FF2B5EF4-FFF2-40B4-BE49-F238E27FC236}">
                <a16:creationId xmlns:a16="http://schemas.microsoft.com/office/drawing/2014/main" id="{82443288-F09B-46B7-87AB-7CBC9CD5551F}"/>
              </a:ext>
            </a:extLst>
          </p:cNvPr>
          <p:cNvSpPr/>
          <p:nvPr/>
        </p:nvSpPr>
        <p:spPr>
          <a:xfrm>
            <a:off x="9601200" y="894699"/>
            <a:ext cx="824948" cy="81375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496991" y="2885511"/>
            <a:ext cx="775218" cy="35370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578235" y="4518029"/>
            <a:ext cx="9261504" cy="1698927"/>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dirty="0">
                <a:solidFill>
                  <a:srgbClr val="000000"/>
                </a:solidFill>
                <a:latin typeface="Arial Narrow"/>
                <a:ea typeface="ＭＳ Ｐゴシック" pitchFamily="-106" charset="-128"/>
              </a:rPr>
              <a:t>4-Year Fund Balance</a:t>
            </a: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 Report</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dirty="0">
                <a:solidFill>
                  <a:srgbClr val="000000"/>
                </a:solidFill>
                <a:latin typeface="Arial Narrow"/>
                <a:ea typeface="ＭＳ Ｐゴシック" pitchFamily="-106" charset="-128"/>
              </a:rPr>
              <a:t>Select the Version member when prompted (Working, Campus, Divisional, Sub-Departmental)</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dirty="0">
                <a:solidFill>
                  <a:srgbClr val="000000"/>
                </a:solidFill>
                <a:latin typeface="Arial Narrow"/>
                <a:ea typeface="ＭＳ Ｐゴシック" pitchFamily="-106" charset="-128"/>
              </a:rPr>
              <a:t>Select a Department where you know there is data for your institution</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dirty="0">
                <a:solidFill>
                  <a:srgbClr val="000000"/>
                </a:solidFill>
                <a:latin typeface="Arial Narrow"/>
                <a:ea typeface="ＭＳ Ｐゴシック" pitchFamily="-106" charset="-128"/>
              </a:rPr>
              <a:t>Select File Format: PDF, HTML or Excel</a:t>
            </a:r>
          </a:p>
          <a:p>
            <a:pPr marR="0" lvl="0" algn="l" defTabSz="914400" rtl="0" eaLnBrk="0" fontAlgn="base" latinLnBrk="0" hangingPunct="0">
              <a:lnSpc>
                <a:spcPct val="100000"/>
              </a:lnSpc>
              <a:spcBef>
                <a:spcPct val="20000"/>
              </a:spcBef>
              <a:spcAft>
                <a:spcPct val="0"/>
              </a:spcAft>
              <a:buClrTx/>
              <a:buSzTx/>
              <a:tabLst/>
              <a:defRPr/>
            </a:pPr>
            <a:endParaRPr lang="en-US" kern="0" dirty="0">
              <a:solidFill>
                <a:srgbClr val="000000"/>
              </a:solidFill>
              <a:latin typeface="Arial Narrow"/>
              <a:ea typeface="ＭＳ Ｐゴシック" pitchFamily="-106" charset="-128"/>
            </a:endParaRPr>
          </a:p>
        </p:txBody>
      </p:sp>
      <p:pic>
        <p:nvPicPr>
          <p:cNvPr id="11" name="Picture 10">
            <a:extLst>
              <a:ext uri="{FF2B5EF4-FFF2-40B4-BE49-F238E27FC236}">
                <a16:creationId xmlns:a16="http://schemas.microsoft.com/office/drawing/2014/main" id="{EF80220F-C50D-42BA-9B94-082C05336F02}"/>
              </a:ext>
            </a:extLst>
          </p:cNvPr>
          <p:cNvPicPr>
            <a:picLocks noChangeAspect="1"/>
          </p:cNvPicPr>
          <p:nvPr/>
        </p:nvPicPr>
        <p:blipFill rotWithShape="1">
          <a:blip r:embed="rId4"/>
          <a:srcRect b="57441"/>
          <a:stretch/>
        </p:blipFill>
        <p:spPr>
          <a:xfrm>
            <a:off x="2693461" y="2413633"/>
            <a:ext cx="5973417" cy="1727618"/>
          </a:xfrm>
          <a:prstGeom prst="rect">
            <a:avLst/>
          </a:prstGeom>
        </p:spPr>
      </p:pic>
      <p:sp>
        <p:nvSpPr>
          <p:cNvPr id="9" name="Rectangle 8">
            <a:extLst>
              <a:ext uri="{FF2B5EF4-FFF2-40B4-BE49-F238E27FC236}">
                <a16:creationId xmlns:a16="http://schemas.microsoft.com/office/drawing/2014/main" id="{B7D012A8-34E6-4C17-99D6-20C8820231FF}"/>
              </a:ext>
            </a:extLst>
          </p:cNvPr>
          <p:cNvSpPr/>
          <p:nvPr/>
        </p:nvSpPr>
        <p:spPr>
          <a:xfrm>
            <a:off x="2816553" y="2855518"/>
            <a:ext cx="5552195" cy="101080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B704028-971E-40F3-BE05-A5068D62F021}"/>
              </a:ext>
            </a:extLst>
          </p:cNvPr>
          <p:cNvSpPr/>
          <p:nvPr/>
        </p:nvSpPr>
        <p:spPr>
          <a:xfrm>
            <a:off x="2673539" y="271612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3" name="Oval 12">
            <a:extLst>
              <a:ext uri="{FF2B5EF4-FFF2-40B4-BE49-F238E27FC236}">
                <a16:creationId xmlns:a16="http://schemas.microsoft.com/office/drawing/2014/main" id="{CB9C9A27-ACBB-4809-A75F-75DB1DFCFCD1}"/>
              </a:ext>
            </a:extLst>
          </p:cNvPr>
          <p:cNvSpPr/>
          <p:nvPr/>
        </p:nvSpPr>
        <p:spPr>
          <a:xfrm>
            <a:off x="1195600" y="285551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EAED185E-2E03-4480-BDCD-8D9BD271623F}"/>
              </a:ext>
            </a:extLst>
          </p:cNvPr>
          <p:cNvSpPr/>
          <p:nvPr/>
        </p:nvSpPr>
        <p:spPr>
          <a:xfrm>
            <a:off x="2693461" y="1908433"/>
            <a:ext cx="1610182" cy="27454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5736D5-07ED-41E6-A0FF-AFF215CF69E7}"/>
              </a:ext>
            </a:extLst>
          </p:cNvPr>
          <p:cNvPicPr>
            <a:picLocks noChangeAspect="1"/>
          </p:cNvPicPr>
          <p:nvPr/>
        </p:nvPicPr>
        <p:blipFill>
          <a:blip r:embed="rId5"/>
          <a:stretch>
            <a:fillRect/>
          </a:stretch>
        </p:blipFill>
        <p:spPr>
          <a:xfrm>
            <a:off x="8808267" y="3051329"/>
            <a:ext cx="2867425" cy="1466700"/>
          </a:xfrm>
          <a:prstGeom prst="rect">
            <a:avLst/>
          </a:prstGeom>
        </p:spPr>
      </p:pic>
      <p:sp>
        <p:nvSpPr>
          <p:cNvPr id="21" name="Rectangle 20">
            <a:extLst>
              <a:ext uri="{FF2B5EF4-FFF2-40B4-BE49-F238E27FC236}">
                <a16:creationId xmlns:a16="http://schemas.microsoft.com/office/drawing/2014/main" id="{7568E025-6296-450D-96B5-25AFDB013495}"/>
              </a:ext>
            </a:extLst>
          </p:cNvPr>
          <p:cNvSpPr/>
          <p:nvPr/>
        </p:nvSpPr>
        <p:spPr>
          <a:xfrm>
            <a:off x="8881763" y="3728578"/>
            <a:ext cx="1544385" cy="65005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81AEE99-9E8A-4464-A9E7-0971EB4D2748}"/>
              </a:ext>
            </a:extLst>
          </p:cNvPr>
          <p:cNvSpPr/>
          <p:nvPr/>
        </p:nvSpPr>
        <p:spPr>
          <a:xfrm>
            <a:off x="10362445" y="358918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Tree>
    <p:extLst>
      <p:ext uri="{BB962C8B-B14F-4D97-AF65-F5344CB8AC3E}">
        <p14:creationId xmlns:p14="http://schemas.microsoft.com/office/powerpoint/2010/main" val="37606665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D2AF6-7EF4-418E-B902-036379CD0F28}"/>
              </a:ext>
            </a:extLst>
          </p:cNvPr>
          <p:cNvSpPr>
            <a:spLocks noGrp="1"/>
          </p:cNvSpPr>
          <p:nvPr>
            <p:ph type="sldNum" sz="quarter" idx="4"/>
          </p:nvPr>
        </p:nvSpPr>
        <p:spPr/>
        <p:txBody>
          <a:bodyPr/>
          <a:lstStyle/>
          <a:p>
            <a:fld id="{678F7216-1C8D-9C4B-8765-95E531582293}" type="slidenum">
              <a:rPr lang="en-US" smtClean="0"/>
              <a:pPr/>
              <a:t>112</a:t>
            </a:fld>
            <a:endParaRPr lang="en-US"/>
          </a:p>
        </p:txBody>
      </p:sp>
      <p:sp>
        <p:nvSpPr>
          <p:cNvPr id="8" name="Oval 7">
            <a:extLst>
              <a:ext uri="{FF2B5EF4-FFF2-40B4-BE49-F238E27FC236}">
                <a16:creationId xmlns:a16="http://schemas.microsoft.com/office/drawing/2014/main" id="{4F2B72AF-996A-4106-80B5-3A71C0A5B2F0}"/>
              </a:ext>
            </a:extLst>
          </p:cNvPr>
          <p:cNvSpPr/>
          <p:nvPr/>
        </p:nvSpPr>
        <p:spPr>
          <a:xfrm>
            <a:off x="4887603" y="201846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11" name="Rectangle 4">
            <a:extLst>
              <a:ext uri="{FF2B5EF4-FFF2-40B4-BE49-F238E27FC236}">
                <a16:creationId xmlns:a16="http://schemas.microsoft.com/office/drawing/2014/main" id="{AC7AEC14-5AFB-4385-82A5-61F48F2B9A6A}"/>
              </a:ext>
            </a:extLst>
          </p:cNvPr>
          <p:cNvSpPr txBox="1">
            <a:spLocks noChangeArrowheads="1"/>
          </p:cNvSpPr>
          <p:nvPr/>
        </p:nvSpPr>
        <p:spPr>
          <a:xfrm>
            <a:off x="914400" y="59865"/>
            <a:ext cx="1107440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Cont. 4-Year Fund Balance Report - Multi-Year Forecast Reports</a:t>
            </a:r>
          </a:p>
        </p:txBody>
      </p:sp>
      <p:pic>
        <p:nvPicPr>
          <p:cNvPr id="12" name="Picture 11">
            <a:extLst>
              <a:ext uri="{FF2B5EF4-FFF2-40B4-BE49-F238E27FC236}">
                <a16:creationId xmlns:a16="http://schemas.microsoft.com/office/drawing/2014/main" id="{FB221C41-8C46-4C41-9D1F-F17A8D3701C5}"/>
              </a:ext>
            </a:extLst>
          </p:cNvPr>
          <p:cNvPicPr>
            <a:picLocks noChangeAspect="1"/>
          </p:cNvPicPr>
          <p:nvPr/>
        </p:nvPicPr>
        <p:blipFill>
          <a:blip r:embed="rId3"/>
          <a:stretch>
            <a:fillRect/>
          </a:stretch>
        </p:blipFill>
        <p:spPr>
          <a:xfrm>
            <a:off x="493229" y="652502"/>
            <a:ext cx="9012278" cy="5327038"/>
          </a:xfrm>
          <a:prstGeom prst="rect">
            <a:avLst/>
          </a:prstGeom>
        </p:spPr>
      </p:pic>
    </p:spTree>
    <p:extLst>
      <p:ext uri="{BB962C8B-B14F-4D97-AF65-F5344CB8AC3E}">
        <p14:creationId xmlns:p14="http://schemas.microsoft.com/office/powerpoint/2010/main" val="37452271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lackboard">
            <a:extLst>
              <a:ext uri="{FF2B5EF4-FFF2-40B4-BE49-F238E27FC236}">
                <a16:creationId xmlns:a16="http://schemas.microsoft.com/office/drawing/2014/main" id="{6B54F211-F313-41A4-86AA-ABA2DD971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200" y="2286000"/>
            <a:ext cx="2057400" cy="2057400"/>
          </a:xfrm>
          <a:prstGeom prst="rect">
            <a:avLst/>
          </a:prstGeom>
        </p:spPr>
      </p:pic>
      <p:sp>
        <p:nvSpPr>
          <p:cNvPr id="5" name="Title 3">
            <a:extLst>
              <a:ext uri="{FF2B5EF4-FFF2-40B4-BE49-F238E27FC236}">
                <a16:creationId xmlns:a16="http://schemas.microsoft.com/office/drawing/2014/main" id="{0BC71C47-033E-4A2D-9BC0-FBAE1DC781AF}"/>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Course Summary</a:t>
            </a:r>
          </a:p>
        </p:txBody>
      </p:sp>
    </p:spTree>
    <p:custDataLst>
      <p:tags r:id="rId1"/>
    </p:custDataLst>
    <p:extLst>
      <p:ext uri="{BB962C8B-B14F-4D97-AF65-F5344CB8AC3E}">
        <p14:creationId xmlns:p14="http://schemas.microsoft.com/office/powerpoint/2010/main" val="39441923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219C60-8FCE-4C37-8FA4-C052D359B43E}"/>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Support and Resources</a:t>
            </a:r>
          </a:p>
        </p:txBody>
      </p:sp>
      <p:sp>
        <p:nvSpPr>
          <p:cNvPr id="6" name="TextBox 5">
            <a:extLst>
              <a:ext uri="{FF2B5EF4-FFF2-40B4-BE49-F238E27FC236}">
                <a16:creationId xmlns:a16="http://schemas.microsoft.com/office/drawing/2014/main" id="{28CF5C3E-33A8-4688-9E84-CFE056549F94}"/>
              </a:ext>
            </a:extLst>
          </p:cNvPr>
          <p:cNvSpPr txBox="1"/>
          <p:nvPr/>
        </p:nvSpPr>
        <p:spPr>
          <a:xfrm>
            <a:off x="533400" y="1143000"/>
            <a:ext cx="11277600" cy="1631216"/>
          </a:xfrm>
          <a:prstGeom prst="rect">
            <a:avLst/>
          </a:prstGeom>
          <a:noFill/>
        </p:spPr>
        <p:txBody>
          <a:bodyPr wrap="square" rtlCol="0">
            <a:spAutoFit/>
          </a:bodyPr>
          <a:lstStyle/>
          <a:p>
            <a:r>
              <a:rPr lang="en-US" sz="2000">
                <a:latin typeface="Arial Narrow" panose="020B0606020202030204" pitchFamily="34" charset="0"/>
              </a:rPr>
              <a:t>You can use the following resources for reference and support:</a:t>
            </a:r>
          </a:p>
          <a:p>
            <a:pPr marL="342900" indent="-342900">
              <a:buFont typeface="Arial" panose="020B0604020202020204" pitchFamily="34" charset="0"/>
              <a:buChar char="•"/>
            </a:pPr>
            <a:r>
              <a:rPr lang="en-US" sz="2000">
                <a:latin typeface="Arial Narrow" panose="020B0606020202030204" pitchFamily="34" charset="0"/>
              </a:rPr>
              <a:t>This course, located on the UW System Website/Plan UW: Planning &amp; Budgeting Cloud Service</a:t>
            </a:r>
          </a:p>
          <a:p>
            <a:pPr marL="342900" indent="-342900">
              <a:buFont typeface="Arial" panose="020B0604020202020204" pitchFamily="34" charset="0"/>
              <a:buChar char="•"/>
            </a:pPr>
            <a:r>
              <a:rPr lang="en-US" sz="2000">
                <a:latin typeface="Arial Narrow" panose="020B0606020202030204" pitchFamily="34" charset="0"/>
              </a:rPr>
              <a:t>Project Website: </a:t>
            </a:r>
            <a:r>
              <a:rPr lang="en-US" sz="2000">
                <a:latin typeface="Arial Narrow" panose="020B0606020202030204" pitchFamily="34" charset="0"/>
                <a:hlinkClick r:id="rId3"/>
              </a:rPr>
              <a:t>https://www.wisconsin.edu/budget-planning/system-project/</a:t>
            </a:r>
            <a:endParaRPr lang="en-US" sz="2000">
              <a:latin typeface="Arial Narrow" panose="020B0606020202030204" pitchFamily="34" charset="0"/>
            </a:endParaRPr>
          </a:p>
          <a:p>
            <a:pPr marL="342900" indent="-342900">
              <a:buFont typeface="Arial" panose="020B0604020202020204" pitchFamily="34" charset="0"/>
              <a:buChar char="•"/>
            </a:pPr>
            <a:r>
              <a:rPr lang="en-US" sz="2000">
                <a:latin typeface="Arial Narrow" panose="020B0606020202030204" pitchFamily="34" charset="0"/>
              </a:rPr>
              <a:t>Coworkers and Subject Matter Experts</a:t>
            </a:r>
          </a:p>
          <a:p>
            <a:pPr marL="342900" indent="-342900">
              <a:buFont typeface="Arial" panose="020B0604020202020204" pitchFamily="34" charset="0"/>
              <a:buChar char="•"/>
            </a:pPr>
            <a:r>
              <a:rPr lang="en-US" sz="2000">
                <a:latin typeface="Arial Narrow" panose="020B0606020202030204" pitchFamily="34" charset="0"/>
              </a:rPr>
              <a:t>Quick Reference Guide</a:t>
            </a:r>
          </a:p>
        </p:txBody>
      </p:sp>
    </p:spTree>
    <p:custDataLst>
      <p:tags r:id="rId1"/>
    </p:custDataLst>
    <p:extLst>
      <p:ext uri="{BB962C8B-B14F-4D97-AF65-F5344CB8AC3E}">
        <p14:creationId xmlns:p14="http://schemas.microsoft.com/office/powerpoint/2010/main" val="26109094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Multi-Year Forecast </a:t>
            </a:r>
          </a:p>
          <a:p>
            <a:r>
              <a:rPr lang="en-US" sz="4000">
                <a:solidFill>
                  <a:schemeClr val="tx1">
                    <a:lumMod val="65000"/>
                    <a:lumOff val="35000"/>
                  </a:schemeClr>
                </a:solidFill>
              </a:rPr>
              <a:t>Setting User Variables</a:t>
            </a:r>
            <a:endParaRPr lang="en-US" sz="4400">
              <a:solidFill>
                <a:srgbClr val="700000"/>
              </a:solidFill>
            </a:endParaRPr>
          </a:p>
        </p:txBody>
      </p:sp>
      <p:pic>
        <p:nvPicPr>
          <p:cNvPr id="4" name="Graphic 3" descr="Network">
            <a:extLst>
              <a:ext uri="{FF2B5EF4-FFF2-40B4-BE49-F238E27FC236}">
                <a16:creationId xmlns:a16="http://schemas.microsoft.com/office/drawing/2014/main" id="{F7EBEE4C-9594-4CFB-89F7-91AD982E1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1601" y="2324100"/>
            <a:ext cx="2057399" cy="2057399"/>
          </a:xfrm>
          <a:prstGeom prst="rect">
            <a:avLst/>
          </a:prstGeom>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id="{36DF7FA7-E987-4649-AB0A-1993AC594EDD}"/>
              </a:ext>
            </a:extLst>
          </p:cNvPr>
          <p:cNvGrpSpPr/>
          <p:nvPr/>
        </p:nvGrpSpPr>
        <p:grpSpPr>
          <a:xfrm>
            <a:off x="10775697" y="5526459"/>
            <a:ext cx="1014787" cy="461665"/>
            <a:chOff x="10749320" y="5649551"/>
            <a:chExt cx="1014787" cy="461665"/>
          </a:xfrm>
        </p:grpSpPr>
        <p:sp>
          <p:nvSpPr>
            <p:cNvPr id="9" name="TextBox 8">
              <a:extLst>
                <a:ext uri="{FF2B5EF4-FFF2-40B4-BE49-F238E27FC236}">
                  <a16:creationId xmlns:a16="http://schemas.microsoft.com/office/drawing/2014/main" id="{E3297F19-1014-45EE-9A15-10657598DB8C}"/>
                </a:ext>
              </a:extLst>
            </p:cNvPr>
            <p:cNvSpPr txBox="1"/>
            <p:nvPr/>
          </p:nvSpPr>
          <p:spPr>
            <a:xfrm>
              <a:off x="10935795" y="5700977"/>
              <a:ext cx="828312" cy="358815"/>
            </a:xfrm>
            <a:prstGeom prst="rect">
              <a:avLst/>
            </a:prstGeom>
            <a:solidFill>
              <a:srgbClr val="FFC000"/>
            </a:solidFill>
            <a:ln>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ln>
                    <a:solidFill>
                      <a:srgbClr val="800000"/>
                    </a:solidFill>
                  </a:ln>
                  <a:solidFill>
                    <a:srgbClr val="8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effectLst>
                    <a:outerShdw blurRad="38100" dist="38100" dir="2700000" algn="tl">
                      <a:srgbClr val="000000">
                        <a:alpha val="43137"/>
                      </a:srgbClr>
                    </a:outerShdw>
                  </a:effectLst>
                </a:rPr>
                <a:t>   QRG</a:t>
              </a:r>
            </a:p>
          </p:txBody>
        </p:sp>
        <p:sp>
          <p:nvSpPr>
            <p:cNvPr id="5" name="Oval 4">
              <a:extLst>
                <a:ext uri="{FF2B5EF4-FFF2-40B4-BE49-F238E27FC236}">
                  <a16:creationId xmlns:a16="http://schemas.microsoft.com/office/drawing/2014/main" id="{1237BF34-859A-404F-A12F-AFDDD99E5F8C}"/>
                </a:ext>
              </a:extLst>
            </p:cNvPr>
            <p:cNvSpPr/>
            <p:nvPr/>
          </p:nvSpPr>
          <p:spPr>
            <a:xfrm>
              <a:off x="10749320" y="5700977"/>
              <a:ext cx="372950" cy="358815"/>
            </a:xfrm>
            <a:prstGeom prst="ellipse">
              <a:avLst/>
            </a:prstGeom>
            <a:solidFill>
              <a:srgbClr val="FFC000"/>
            </a:solidFill>
            <a:ln>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800000"/>
                  </a:solidFill>
                </a:ln>
                <a:solidFill>
                  <a:srgbClr val="800000"/>
                </a:solidFill>
              </a:endParaRPr>
            </a:p>
          </p:txBody>
        </p:sp>
        <p:sp>
          <p:nvSpPr>
            <p:cNvPr id="2" name="TextBox 1">
              <a:extLst>
                <a:ext uri="{FF2B5EF4-FFF2-40B4-BE49-F238E27FC236}">
                  <a16:creationId xmlns:a16="http://schemas.microsoft.com/office/drawing/2014/main" id="{3164C3FD-AB1B-4441-84D6-3FBA4552E2C3}"/>
                </a:ext>
              </a:extLst>
            </p:cNvPr>
            <p:cNvSpPr txBox="1"/>
            <p:nvPr/>
          </p:nvSpPr>
          <p:spPr>
            <a:xfrm>
              <a:off x="10758114" y="5649551"/>
              <a:ext cx="531212" cy="461665"/>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2400" b="1" kern="0">
                  <a:ln>
                    <a:solidFill>
                      <a:srgbClr val="800000"/>
                    </a:solidFill>
                  </a:ln>
                  <a:solidFill>
                    <a:srgbClr val="800000"/>
                  </a:solidFill>
                  <a:effectLst>
                    <a:outerShdw blurRad="38100" dist="38100" dir="2700000" algn="tl">
                      <a:srgbClr val="000000">
                        <a:alpha val="43137"/>
                      </a:srgbClr>
                    </a:outerShdw>
                  </a:effectLst>
                  <a:latin typeface="Arial Narrow"/>
                  <a:ea typeface="ＭＳ Ｐゴシック" pitchFamily="-106" charset="-128"/>
                </a:rPr>
                <a:t>C</a:t>
              </a:r>
              <a:endParaRPr kumimoji="0" lang="en-US" sz="1400" b="1" i="0" strike="noStrike" kern="0" cap="none" spc="0" normalizeH="0" baseline="0" noProof="0">
                <a:ln>
                  <a:solidFill>
                    <a:srgbClr val="800000"/>
                  </a:solidFill>
                </a:ln>
                <a:solidFill>
                  <a:srgbClr val="800000"/>
                </a:solidFill>
                <a:effectLst>
                  <a:outerShdw blurRad="38100" dist="38100" dir="2700000" algn="tl">
                    <a:srgbClr val="000000">
                      <a:alpha val="43137"/>
                    </a:srgbClr>
                  </a:outerShdw>
                </a:effectLst>
                <a:uLnTx/>
                <a:uFillTx/>
                <a:latin typeface="Arial Narrow"/>
                <a:ea typeface="ＭＳ Ｐゴシック" pitchFamily="-106" charset="-128"/>
              </a:endParaRPr>
            </a:p>
          </p:txBody>
        </p:sp>
      </p:grpSp>
    </p:spTree>
    <p:custDataLst>
      <p:tags r:id="rId1"/>
    </p:custDataLst>
    <p:extLst>
      <p:ext uri="{BB962C8B-B14F-4D97-AF65-F5344CB8AC3E}">
        <p14:creationId xmlns:p14="http://schemas.microsoft.com/office/powerpoint/2010/main" val="26121916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E3C7E565-45F1-400A-9109-FAE4FEA9D9E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Accessing PlanUW</a:t>
            </a:r>
          </a:p>
        </p:txBody>
      </p:sp>
      <p:sp>
        <p:nvSpPr>
          <p:cNvPr id="18" name="TextBox 17">
            <a:extLst>
              <a:ext uri="{FF2B5EF4-FFF2-40B4-BE49-F238E27FC236}">
                <a16:creationId xmlns:a16="http://schemas.microsoft.com/office/drawing/2014/main" id="{10D23480-BBE4-475F-A5D2-27E0E9E28C62}"/>
              </a:ext>
            </a:extLst>
          </p:cNvPr>
          <p:cNvSpPr txBox="1"/>
          <p:nvPr/>
        </p:nvSpPr>
        <p:spPr>
          <a:xfrm>
            <a:off x="685800" y="813521"/>
            <a:ext cx="10820400"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2000" kern="0">
                <a:solidFill>
                  <a:srgbClr val="000000"/>
                </a:solidFill>
                <a:latin typeface="Arial Narrow"/>
                <a:ea typeface="ＭＳ Ｐゴシック" pitchFamily="-106" charset="-128"/>
              </a:rPr>
              <a:t>PlanUW is a cloud-based and can be accessed via any computer with internet access.  </a:t>
            </a:r>
            <a:endParaRPr kumimoji="0" lang="en-US" sz="2000"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19" name="TextBox 18">
            <a:extLst>
              <a:ext uri="{FF2B5EF4-FFF2-40B4-BE49-F238E27FC236}">
                <a16:creationId xmlns:a16="http://schemas.microsoft.com/office/drawing/2014/main" id="{285FCC17-9424-4776-A821-C916C8C58ED4}"/>
              </a:ext>
            </a:extLst>
          </p:cNvPr>
          <p:cNvSpPr txBox="1"/>
          <p:nvPr/>
        </p:nvSpPr>
        <p:spPr>
          <a:xfrm>
            <a:off x="685800" y="1213631"/>
            <a:ext cx="10820400"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000000"/>
                </a:solidFill>
                <a:effectLst/>
                <a:uLnTx/>
                <a:uFillTx/>
                <a:latin typeface="Arial Narrow"/>
                <a:ea typeface="ＭＳ Ｐゴシック" pitchFamily="-106" charset="-128"/>
              </a:rPr>
              <a:t>PlanUW is supported by any browser. Out of the browsers shown, we recommend Mozilla Firefox:</a:t>
            </a:r>
            <a:endParaRPr lang="en-US" sz="2000" kern="0">
              <a:solidFill>
                <a:srgbClr val="000000"/>
              </a:solidFill>
              <a:latin typeface="Arial Narrow"/>
              <a:ea typeface="ＭＳ Ｐゴシック" pitchFamily="-106" charset="-128"/>
            </a:endParaRPr>
          </a:p>
        </p:txBody>
      </p:sp>
      <p:grpSp>
        <p:nvGrpSpPr>
          <p:cNvPr id="7" name="Group 6">
            <a:extLst>
              <a:ext uri="{FF2B5EF4-FFF2-40B4-BE49-F238E27FC236}">
                <a16:creationId xmlns:a16="http://schemas.microsoft.com/office/drawing/2014/main" id="{BEEF80EF-2066-4A37-842B-AC39C41F46E9}"/>
              </a:ext>
            </a:extLst>
          </p:cNvPr>
          <p:cNvGrpSpPr/>
          <p:nvPr/>
        </p:nvGrpSpPr>
        <p:grpSpPr>
          <a:xfrm>
            <a:off x="1239245" y="2453726"/>
            <a:ext cx="1605555" cy="2089494"/>
            <a:chOff x="3076865" y="2453726"/>
            <a:chExt cx="1605555" cy="2089494"/>
          </a:xfrm>
        </p:grpSpPr>
        <p:pic>
          <p:nvPicPr>
            <p:cNvPr id="2064" name="Picture 16" descr="Image result for internet explorer icon">
              <a:extLst>
                <a:ext uri="{FF2B5EF4-FFF2-40B4-BE49-F238E27FC236}">
                  <a16:creationId xmlns:a16="http://schemas.microsoft.com/office/drawing/2014/main" id="{315FDFAB-F9C0-41F6-93B4-52A9E19988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894" y="2453726"/>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DE99391-1BEA-420D-A069-BA2D7ACA8ED4}"/>
                </a:ext>
              </a:extLst>
            </p:cNvPr>
            <p:cNvSpPr txBox="1"/>
            <p:nvPr/>
          </p:nvSpPr>
          <p:spPr>
            <a:xfrm>
              <a:off x="3076865" y="3841489"/>
              <a:ext cx="1605555"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Internet Explorer</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lang="en-US" kern="0">
                  <a:solidFill>
                    <a:srgbClr val="000000"/>
                  </a:solidFill>
                  <a:latin typeface="Arial Narrow"/>
                  <a:ea typeface="ＭＳ Ｐゴシック" pitchFamily="-106" charset="-128"/>
                </a:rPr>
                <a:t>v.11.x</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t>
              </a:r>
            </a:p>
          </p:txBody>
        </p:sp>
      </p:grpSp>
      <p:grpSp>
        <p:nvGrpSpPr>
          <p:cNvPr id="3" name="Group 2">
            <a:extLst>
              <a:ext uri="{FF2B5EF4-FFF2-40B4-BE49-F238E27FC236}">
                <a16:creationId xmlns:a16="http://schemas.microsoft.com/office/drawing/2014/main" id="{40B3D084-63C1-4ECF-BE41-EDF33E6E06F9}"/>
              </a:ext>
            </a:extLst>
          </p:cNvPr>
          <p:cNvGrpSpPr/>
          <p:nvPr/>
        </p:nvGrpSpPr>
        <p:grpSpPr>
          <a:xfrm>
            <a:off x="6465856" y="2480741"/>
            <a:ext cx="1548706" cy="2196766"/>
            <a:chOff x="6359768" y="2346454"/>
            <a:chExt cx="1548706" cy="2196766"/>
          </a:xfrm>
        </p:grpSpPr>
        <p:pic>
          <p:nvPicPr>
            <p:cNvPr id="24" name="Picture 23">
              <a:extLst>
                <a:ext uri="{FF2B5EF4-FFF2-40B4-BE49-F238E27FC236}">
                  <a16:creationId xmlns:a16="http://schemas.microsoft.com/office/drawing/2014/main" id="{A56F6978-7D12-4E19-8EA1-C91355D29294}"/>
                </a:ext>
              </a:extLst>
            </p:cNvPr>
            <p:cNvPicPr>
              <a:picLocks noChangeAspect="1"/>
            </p:cNvPicPr>
            <p:nvPr/>
          </p:nvPicPr>
          <p:blipFill>
            <a:blip r:embed="rId5"/>
            <a:stretch>
              <a:fillRect/>
            </a:stretch>
          </p:blipFill>
          <p:spPr>
            <a:xfrm>
              <a:off x="6392669" y="2346454"/>
              <a:ext cx="1515805" cy="1403092"/>
            </a:xfrm>
            <a:prstGeom prst="rect">
              <a:avLst/>
            </a:prstGeom>
          </p:spPr>
        </p:pic>
        <p:sp>
          <p:nvSpPr>
            <p:cNvPr id="30" name="TextBox 29">
              <a:extLst>
                <a:ext uri="{FF2B5EF4-FFF2-40B4-BE49-F238E27FC236}">
                  <a16:creationId xmlns:a16="http://schemas.microsoft.com/office/drawing/2014/main" id="{766058B0-5EC4-4ED3-9EAD-076C1822EC8C}"/>
                </a:ext>
              </a:extLst>
            </p:cNvPr>
            <p:cNvSpPr txBox="1"/>
            <p:nvPr/>
          </p:nvSpPr>
          <p:spPr>
            <a:xfrm>
              <a:off x="6359768" y="3841489"/>
              <a:ext cx="1537491"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Google Chrome</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lang="en-US" kern="0">
                  <a:solidFill>
                    <a:srgbClr val="000000"/>
                  </a:solidFill>
                  <a:latin typeface="Arial Narrow"/>
                  <a:ea typeface="ＭＳ Ｐゴシック" pitchFamily="-106" charset="-128"/>
                </a:rPr>
                <a:t>v.42</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t>
              </a:r>
            </a:p>
          </p:txBody>
        </p:sp>
      </p:grpSp>
      <p:grpSp>
        <p:nvGrpSpPr>
          <p:cNvPr id="2" name="Group 1">
            <a:extLst>
              <a:ext uri="{FF2B5EF4-FFF2-40B4-BE49-F238E27FC236}">
                <a16:creationId xmlns:a16="http://schemas.microsoft.com/office/drawing/2014/main" id="{251529A0-5FF7-4881-A1BA-5C5E338241EE}"/>
              </a:ext>
            </a:extLst>
          </p:cNvPr>
          <p:cNvGrpSpPr/>
          <p:nvPr/>
        </p:nvGrpSpPr>
        <p:grpSpPr>
          <a:xfrm>
            <a:off x="8871855" y="2453726"/>
            <a:ext cx="1661748" cy="2201820"/>
            <a:chOff x="9296396" y="2286000"/>
            <a:chExt cx="1661748" cy="2201820"/>
          </a:xfrm>
        </p:grpSpPr>
        <p:pic>
          <p:nvPicPr>
            <p:cNvPr id="2072" name="Picture 24" descr="Image result for safari icon">
              <a:extLst>
                <a:ext uri="{FF2B5EF4-FFF2-40B4-BE49-F238E27FC236}">
                  <a16:creationId xmlns:a16="http://schemas.microsoft.com/office/drawing/2014/main" id="{61316D32-1E9D-4F1B-BD70-4953A25351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6400" y="2286000"/>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7BDBE5B-186E-470F-AF37-EFDD04B9EE78}"/>
                </a:ext>
              </a:extLst>
            </p:cNvPr>
            <p:cNvSpPr txBox="1"/>
            <p:nvPr/>
          </p:nvSpPr>
          <p:spPr>
            <a:xfrm>
              <a:off x="9296396" y="3841489"/>
              <a:ext cx="1661748" cy="646331"/>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Apple Safari v.8.x and v.7.x </a:t>
              </a:r>
            </a:p>
          </p:txBody>
        </p:sp>
      </p:grpSp>
      <p:sp>
        <p:nvSpPr>
          <p:cNvPr id="32" name="TextBox 31">
            <a:extLst>
              <a:ext uri="{FF2B5EF4-FFF2-40B4-BE49-F238E27FC236}">
                <a16:creationId xmlns:a16="http://schemas.microsoft.com/office/drawing/2014/main" id="{483A4EC0-A514-4E0D-89B1-E9EA8818D03E}"/>
              </a:ext>
            </a:extLst>
          </p:cNvPr>
          <p:cNvSpPr txBox="1"/>
          <p:nvPr/>
        </p:nvSpPr>
        <p:spPr>
          <a:xfrm>
            <a:off x="5085745" y="4910244"/>
            <a:ext cx="5285460"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000000"/>
                </a:solidFill>
                <a:effectLst/>
                <a:uLnTx/>
                <a:uFillTx/>
                <a:latin typeface="Arial Narrow"/>
                <a:ea typeface="ＭＳ Ｐゴシック" pitchFamily="-106" charset="-128"/>
              </a:rPr>
              <a:t>                  Firefox is the Huron recommended browser</a:t>
            </a:r>
            <a:endParaRPr lang="en-US" sz="2000" kern="0">
              <a:solidFill>
                <a:srgbClr val="000000"/>
              </a:solidFill>
              <a:latin typeface="Arial Narrow"/>
              <a:ea typeface="ＭＳ Ｐゴシック" pitchFamily="-106" charset="-128"/>
            </a:endParaRPr>
          </a:p>
        </p:txBody>
      </p:sp>
      <p:pic>
        <p:nvPicPr>
          <p:cNvPr id="33" name="Graphic 32" descr="Information">
            <a:extLst>
              <a:ext uri="{FF2B5EF4-FFF2-40B4-BE49-F238E27FC236}">
                <a16:creationId xmlns:a16="http://schemas.microsoft.com/office/drawing/2014/main" id="{8E085351-AB2D-416B-A230-CEBA950A0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3180" y="4830913"/>
            <a:ext cx="558772" cy="558772"/>
          </a:xfrm>
          <a:prstGeom prst="rect">
            <a:avLst/>
          </a:prstGeom>
        </p:spPr>
      </p:pic>
      <p:pic>
        <p:nvPicPr>
          <p:cNvPr id="2066" name="Picture 18" descr="Image result for mozilla firefox icon">
            <a:extLst>
              <a:ext uri="{FF2B5EF4-FFF2-40B4-BE49-F238E27FC236}">
                <a16:creationId xmlns:a16="http://schemas.microsoft.com/office/drawing/2014/main" id="{D4D9ECCD-4468-4BE9-8986-6F61C33207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2870" y="2507152"/>
            <a:ext cx="1202875" cy="124197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5CE334B-DB69-4771-BEB1-13FD786B6EE8}"/>
              </a:ext>
            </a:extLst>
          </p:cNvPr>
          <p:cNvSpPr txBox="1"/>
          <p:nvPr/>
        </p:nvSpPr>
        <p:spPr>
          <a:xfrm>
            <a:off x="3772131" y="3865159"/>
            <a:ext cx="1424352"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Mozilla Firefox</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v.38+ </a:t>
            </a:r>
          </a:p>
        </p:txBody>
      </p:sp>
      <p:sp>
        <p:nvSpPr>
          <p:cNvPr id="22" name="Rectangle 21">
            <a:extLst>
              <a:ext uri="{FF2B5EF4-FFF2-40B4-BE49-F238E27FC236}">
                <a16:creationId xmlns:a16="http://schemas.microsoft.com/office/drawing/2014/main" id="{5D604469-9AC3-4EEA-BA14-181D42BF53D4}"/>
              </a:ext>
            </a:extLst>
          </p:cNvPr>
          <p:cNvSpPr/>
          <p:nvPr/>
        </p:nvSpPr>
        <p:spPr>
          <a:xfrm>
            <a:off x="3470527" y="2173560"/>
            <a:ext cx="2027560" cy="2565007"/>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363755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37F17B62-2775-4BA9-BD4A-3AD0F4B5ECB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Setting User Variables</a:t>
            </a:r>
          </a:p>
        </p:txBody>
      </p:sp>
      <p:grpSp>
        <p:nvGrpSpPr>
          <p:cNvPr id="16" name="Group 15">
            <a:extLst>
              <a:ext uri="{FF2B5EF4-FFF2-40B4-BE49-F238E27FC236}">
                <a16:creationId xmlns:a16="http://schemas.microsoft.com/office/drawing/2014/main" id="{8553DBBC-9301-4728-BBF6-8F92A03722A8}"/>
              </a:ext>
            </a:extLst>
          </p:cNvPr>
          <p:cNvGrpSpPr/>
          <p:nvPr/>
        </p:nvGrpSpPr>
        <p:grpSpPr>
          <a:xfrm>
            <a:off x="6686557" y="2439873"/>
            <a:ext cx="3997732" cy="1261884"/>
            <a:chOff x="6910172" y="3507402"/>
            <a:chExt cx="3997732" cy="1261884"/>
          </a:xfrm>
        </p:grpSpPr>
        <p:sp>
          <p:nvSpPr>
            <p:cNvPr id="6" name="TextBox 5"/>
            <p:cNvSpPr txBox="1"/>
            <p:nvPr/>
          </p:nvSpPr>
          <p:spPr>
            <a:xfrm>
              <a:off x="6910172" y="3507402"/>
              <a:ext cx="3696553" cy="1261884"/>
            </a:xfrm>
            <a:prstGeom prst="rect">
              <a:avLst/>
            </a:prstGeom>
            <a:noFill/>
          </p:spPr>
          <p:txBody>
            <a:bodyPr wrap="square" rtlCol="0">
              <a:spAutoFit/>
            </a:bodyPr>
            <a:lstStyle/>
            <a:p>
              <a:r>
                <a:rPr lang="en-US" sz="2000">
                  <a:latin typeface="Arial Narrow" panose="020B0606020202030204" pitchFamily="34" charset="0"/>
                </a:rPr>
                <a:t>To access Preferences: </a:t>
              </a:r>
            </a:p>
            <a:p>
              <a:endParaRPr lang="en-US" sz="800">
                <a:latin typeface="Arial Narrow" panose="020B0606020202030204" pitchFamily="34" charset="0"/>
              </a:endParaRPr>
            </a:p>
            <a:p>
              <a:r>
                <a:rPr lang="en-US" sz="2000">
                  <a:latin typeface="Arial Narrow" panose="020B0606020202030204" pitchFamily="34" charset="0"/>
                </a:rPr>
                <a:t>1. Click the </a:t>
              </a:r>
              <a:r>
                <a:rPr lang="en-US" sz="2000" b="1">
                  <a:latin typeface="Arial Narrow" panose="020B0606020202030204" pitchFamily="34" charset="0"/>
                </a:rPr>
                <a:t>Tools</a:t>
              </a:r>
              <a:r>
                <a:rPr lang="en-US" sz="2000">
                  <a:latin typeface="Arial Narrow" panose="020B0606020202030204" pitchFamily="34" charset="0"/>
                </a:rPr>
                <a:t> cluster         </a:t>
              </a:r>
            </a:p>
            <a:p>
              <a:endParaRPr lang="en-US" sz="800">
                <a:latin typeface="Arial Narrow" panose="020B0606020202030204" pitchFamily="34" charset="0"/>
              </a:endParaRPr>
            </a:p>
            <a:p>
              <a:r>
                <a:rPr lang="en-US" sz="2000">
                  <a:latin typeface="Arial Narrow" panose="020B0606020202030204" pitchFamily="34" charset="0"/>
                </a:rPr>
                <a:t>2. Select the </a:t>
              </a:r>
              <a:r>
                <a:rPr lang="en-US" sz="2000" b="1">
                  <a:latin typeface="Arial Narrow" panose="020B0606020202030204" pitchFamily="34" charset="0"/>
                </a:rPr>
                <a:t>User Preferences</a:t>
              </a:r>
              <a:r>
                <a:rPr lang="en-US" sz="2000">
                  <a:latin typeface="Arial Narrow" panose="020B0606020202030204" pitchFamily="34" charset="0"/>
                </a:rPr>
                <a:t> card  </a:t>
              </a:r>
              <a:r>
                <a:rPr lang="en-US" sz="2000" b="1">
                  <a:latin typeface="Arial Narrow" panose="020B0606020202030204" pitchFamily="34" charset="0"/>
                </a:rPr>
                <a:t>        </a:t>
              </a:r>
              <a:endParaRPr lang="en-US" sz="2000">
                <a:latin typeface="Arial Narrow" panose="020B0606020202030204" pitchFamily="34" charset="0"/>
              </a:endParaRPr>
            </a:p>
          </p:txBody>
        </p:sp>
        <p:pic>
          <p:nvPicPr>
            <p:cNvPr id="12" name="Picture 11">
              <a:extLst>
                <a:ext uri="{FF2B5EF4-FFF2-40B4-BE49-F238E27FC236}">
                  <a16:creationId xmlns:a16="http://schemas.microsoft.com/office/drawing/2014/main" id="{E685F2DB-1D37-4F98-9536-055317F3D583}"/>
                </a:ext>
              </a:extLst>
            </p:cNvPr>
            <p:cNvPicPr>
              <a:picLocks noChangeAspect="1"/>
            </p:cNvPicPr>
            <p:nvPr/>
          </p:nvPicPr>
          <p:blipFill rotWithShape="1">
            <a:blip r:embed="rId4">
              <a:extLst>
                <a:ext uri="{28A0092B-C50C-407E-A947-70E740481C1C}">
                  <a14:useLocalDpi xmlns:a14="http://schemas.microsoft.com/office/drawing/2010/main" val="0"/>
                </a:ext>
              </a:extLst>
            </a:blip>
            <a:srcRect t="10254" r="3139" b="7342"/>
            <a:stretch/>
          </p:blipFill>
          <p:spPr>
            <a:xfrm>
              <a:off x="9417988" y="3902948"/>
              <a:ext cx="407194" cy="364981"/>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73D28EE-C470-4499-BB27-40F5CE0CB2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500710" y="4300153"/>
              <a:ext cx="407194" cy="397498"/>
            </a:xfrm>
            <a:prstGeom prst="rect">
              <a:avLst/>
            </a:prstGeom>
            <a:ln>
              <a:solidFill>
                <a:schemeClr val="tx1"/>
              </a:solidFill>
            </a:ln>
            <a:effectLst>
              <a:outerShdw blurRad="50800" dist="38100" dir="2700000" algn="tl" rotWithShape="0">
                <a:prstClr val="black">
                  <a:alpha val="40000"/>
                </a:prstClr>
              </a:outerShdw>
            </a:effectLst>
          </p:spPr>
        </p:pic>
      </p:grpSp>
      <p:sp>
        <p:nvSpPr>
          <p:cNvPr id="23" name="TextBox 22">
            <a:extLst>
              <a:ext uri="{FF2B5EF4-FFF2-40B4-BE49-F238E27FC236}">
                <a16:creationId xmlns:a16="http://schemas.microsoft.com/office/drawing/2014/main" id="{58851B43-956C-4570-8502-8128DEC5A4F1}"/>
              </a:ext>
            </a:extLst>
          </p:cNvPr>
          <p:cNvSpPr txBox="1"/>
          <p:nvPr/>
        </p:nvSpPr>
        <p:spPr>
          <a:xfrm>
            <a:off x="6510711" y="939734"/>
            <a:ext cx="5149669" cy="1323439"/>
          </a:xfrm>
          <a:prstGeom prst="rect">
            <a:avLst/>
          </a:prstGeom>
          <a:noFill/>
        </p:spPr>
        <p:txBody>
          <a:bodyPr wrap="square" rtlCol="0">
            <a:spAutoFit/>
          </a:bodyPr>
          <a:lstStyle/>
          <a:p>
            <a:r>
              <a:rPr lang="en-US" sz="2000" b="1">
                <a:latin typeface="Arial Narrow" panose="020B0606020202030204" pitchFamily="34" charset="0"/>
              </a:rPr>
              <a:t>End Users</a:t>
            </a:r>
            <a:r>
              <a:rPr lang="en-US" sz="2000">
                <a:latin typeface="Arial Narrow" panose="020B0606020202030204" pitchFamily="34" charset="0"/>
              </a:rPr>
              <a:t> and </a:t>
            </a:r>
            <a:r>
              <a:rPr lang="en-US" sz="2000" b="1">
                <a:latin typeface="Arial Narrow" panose="020B0606020202030204" pitchFamily="34" charset="0"/>
              </a:rPr>
              <a:t>Power Users </a:t>
            </a:r>
            <a:r>
              <a:rPr lang="en-US" sz="2000">
                <a:latin typeface="Arial Narrow" panose="020B0606020202030204" pitchFamily="34" charset="0"/>
              </a:rPr>
              <a:t>need to set </a:t>
            </a:r>
            <a:r>
              <a:rPr lang="en-US" sz="2000" b="1">
                <a:latin typeface="Arial Narrow" panose="020B0606020202030204" pitchFamily="34" charset="0"/>
              </a:rPr>
              <a:t>User Variables</a:t>
            </a:r>
            <a:r>
              <a:rPr lang="en-US" sz="2000">
                <a:latin typeface="Arial Narrow" panose="020B0606020202030204" pitchFamily="34" charset="0"/>
              </a:rPr>
              <a:t> according to their institutions. Setting User Variables ensures that the user filters input and review forms to campus exclusive data.</a:t>
            </a:r>
          </a:p>
        </p:txBody>
      </p:sp>
      <p:sp>
        <p:nvSpPr>
          <p:cNvPr id="24" name="TextBox 23">
            <a:extLst>
              <a:ext uri="{FF2B5EF4-FFF2-40B4-BE49-F238E27FC236}">
                <a16:creationId xmlns:a16="http://schemas.microsoft.com/office/drawing/2014/main" id="{8668E211-3A1A-47D5-AD4E-EF109252287F}"/>
              </a:ext>
            </a:extLst>
          </p:cNvPr>
          <p:cNvSpPr txBox="1"/>
          <p:nvPr/>
        </p:nvSpPr>
        <p:spPr>
          <a:xfrm>
            <a:off x="8138781" y="5031927"/>
            <a:ext cx="3809999" cy="1061829"/>
          </a:xfrm>
          <a:prstGeom prst="rect">
            <a:avLst/>
          </a:prstGeom>
          <a:noFill/>
        </p:spPr>
        <p:txBody>
          <a:bodyPr wrap="square" rtlCol="0">
            <a:spAutoFit/>
          </a:bodyPr>
          <a:lstStyle/>
          <a:p>
            <a:pPr>
              <a:buClr>
                <a:srgbClr val="920000"/>
              </a:buClr>
            </a:pPr>
            <a:endParaRPr lang="en-US" sz="900">
              <a:latin typeface="Arial Narrow" panose="020B0606020202030204" pitchFamily="34" charset="0"/>
            </a:endParaRPr>
          </a:p>
          <a:p>
            <a:pPr>
              <a:buClr>
                <a:srgbClr val="920000"/>
              </a:buClr>
            </a:pPr>
            <a:r>
              <a:rPr lang="en-US" b="1">
                <a:latin typeface="Arial Narrow" panose="020B0606020202030204" pitchFamily="34" charset="0"/>
              </a:rPr>
              <a:t>NOTE: </a:t>
            </a:r>
            <a:r>
              <a:rPr lang="en-US">
                <a:latin typeface="Arial Narrow" panose="020B0606020202030204" pitchFamily="34" charset="0"/>
              </a:rPr>
              <a:t>User variables only need to be set once, but they can be changed at any time. </a:t>
            </a:r>
          </a:p>
          <a:p>
            <a:pPr>
              <a:buClr>
                <a:srgbClr val="920000"/>
              </a:buClr>
            </a:pPr>
            <a:endParaRPr lang="en-US">
              <a:latin typeface="Arial Narrow" panose="020B0606020202030204" pitchFamily="34" charset="0"/>
            </a:endParaRPr>
          </a:p>
        </p:txBody>
      </p:sp>
      <p:pic>
        <p:nvPicPr>
          <p:cNvPr id="25" name="Graphic 24" descr="Thought bubble">
            <a:extLst>
              <a:ext uri="{FF2B5EF4-FFF2-40B4-BE49-F238E27FC236}">
                <a16:creationId xmlns:a16="http://schemas.microsoft.com/office/drawing/2014/main" id="{13501D4B-EC97-4196-9485-81E491EBB0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241141" flipH="1">
            <a:off x="7387099" y="5204088"/>
            <a:ext cx="672257" cy="672257"/>
          </a:xfrm>
          <a:prstGeom prst="rect">
            <a:avLst/>
          </a:prstGeom>
        </p:spPr>
      </p:pic>
      <p:pic>
        <p:nvPicPr>
          <p:cNvPr id="2" name="Picture 1">
            <a:extLst>
              <a:ext uri="{FF2B5EF4-FFF2-40B4-BE49-F238E27FC236}">
                <a16:creationId xmlns:a16="http://schemas.microsoft.com/office/drawing/2014/main" id="{8032A6DB-A283-4B0F-94FB-869CB571080A}"/>
              </a:ext>
            </a:extLst>
          </p:cNvPr>
          <p:cNvPicPr>
            <a:picLocks noChangeAspect="1"/>
          </p:cNvPicPr>
          <p:nvPr/>
        </p:nvPicPr>
        <p:blipFill>
          <a:blip r:embed="rId8"/>
          <a:stretch>
            <a:fillRect/>
          </a:stretch>
        </p:blipFill>
        <p:spPr>
          <a:xfrm>
            <a:off x="370612" y="1795964"/>
            <a:ext cx="5814564" cy="2430991"/>
          </a:xfrm>
          <a:prstGeom prst="rect">
            <a:avLst/>
          </a:prstGeom>
        </p:spPr>
      </p:pic>
    </p:spTree>
    <p:custDataLst>
      <p:tags r:id="rId1"/>
    </p:custDataLst>
    <p:extLst>
      <p:ext uri="{BB962C8B-B14F-4D97-AF65-F5344CB8AC3E}">
        <p14:creationId xmlns:p14="http://schemas.microsoft.com/office/powerpoint/2010/main" val="16530773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1864E0-187D-422F-9B0E-5768C6FE14AB}"/>
              </a:ext>
            </a:extLst>
          </p:cNvPr>
          <p:cNvPicPr>
            <a:picLocks noChangeAspect="1"/>
          </p:cNvPicPr>
          <p:nvPr/>
        </p:nvPicPr>
        <p:blipFill>
          <a:blip r:embed="rId4"/>
          <a:stretch>
            <a:fillRect/>
          </a:stretch>
        </p:blipFill>
        <p:spPr>
          <a:xfrm>
            <a:off x="293913" y="1042260"/>
            <a:ext cx="11529923" cy="2626226"/>
          </a:xfrm>
          <a:prstGeom prst="rect">
            <a:avLst/>
          </a:prstGeom>
        </p:spPr>
      </p:pic>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Setting User Variables – End Users</a:t>
            </a:r>
          </a:p>
        </p:txBody>
      </p:sp>
      <p:sp>
        <p:nvSpPr>
          <p:cNvPr id="16" name="Speech Bubble: Rectangle 15">
            <a:extLst>
              <a:ext uri="{FF2B5EF4-FFF2-40B4-BE49-F238E27FC236}">
                <a16:creationId xmlns:a16="http://schemas.microsoft.com/office/drawing/2014/main" id="{130A825F-35AA-459C-8731-5CE7A243FAD1}"/>
              </a:ext>
            </a:extLst>
          </p:cNvPr>
          <p:cNvSpPr/>
          <p:nvPr/>
        </p:nvSpPr>
        <p:spPr>
          <a:xfrm>
            <a:off x="9514113" y="2157237"/>
            <a:ext cx="1832949" cy="497935"/>
          </a:xfrm>
          <a:prstGeom prst="wedgeRectCallout">
            <a:avLst>
              <a:gd name="adj1" fmla="val 55778"/>
              <a:gd name="adj2" fmla="val 89923"/>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Member Selectors</a:t>
            </a:r>
            <a:endParaRPr lang="en-US" b="1">
              <a:solidFill>
                <a:schemeClr val="tx1"/>
              </a:solidFill>
              <a:latin typeface="Arial Narrow" panose="020B0606020202030204" pitchFamily="34" charset="0"/>
            </a:endParaRPr>
          </a:p>
        </p:txBody>
      </p:sp>
      <p:sp>
        <p:nvSpPr>
          <p:cNvPr id="5" name="Rectangle 4">
            <a:extLst>
              <a:ext uri="{FF2B5EF4-FFF2-40B4-BE49-F238E27FC236}">
                <a16:creationId xmlns:a16="http://schemas.microsoft.com/office/drawing/2014/main" id="{B821D723-8160-4877-8D80-8B5CBC2FDA91}"/>
              </a:ext>
            </a:extLst>
          </p:cNvPr>
          <p:cNvSpPr/>
          <p:nvPr/>
        </p:nvSpPr>
        <p:spPr>
          <a:xfrm>
            <a:off x="603740" y="4242971"/>
            <a:ext cx="9519973" cy="369332"/>
          </a:xfrm>
          <a:prstGeom prst="rect">
            <a:avLst/>
          </a:prstGeom>
        </p:spPr>
        <p:txBody>
          <a:bodyPr wrap="square">
            <a:spAutoFit/>
          </a:bodyPr>
          <a:lstStyle/>
          <a:p>
            <a:r>
              <a:rPr lang="en-US">
                <a:latin typeface="Arial Narrow" panose="020B0606020202030204" pitchFamily="34" charset="0"/>
              </a:rPr>
              <a:t>Members can be selected for each User Variable by clicking</a:t>
            </a:r>
            <a:r>
              <a:rPr lang="en-US" b="1">
                <a:latin typeface="Arial Narrow" panose="020B0606020202030204" pitchFamily="34" charset="0"/>
              </a:rPr>
              <a:t> Member Selector</a:t>
            </a:r>
          </a:p>
        </p:txBody>
      </p:sp>
      <p:pic>
        <p:nvPicPr>
          <p:cNvPr id="13" name="Picture 12">
            <a:extLst>
              <a:ext uri="{FF2B5EF4-FFF2-40B4-BE49-F238E27FC236}">
                <a16:creationId xmlns:a16="http://schemas.microsoft.com/office/drawing/2014/main" id="{8C3E1A13-941D-4A12-BF32-9BDE4A993240}"/>
              </a:ext>
            </a:extLst>
          </p:cNvPr>
          <p:cNvPicPr>
            <a:picLocks noChangeAspect="1"/>
          </p:cNvPicPr>
          <p:nvPr/>
        </p:nvPicPr>
        <p:blipFill>
          <a:blip r:embed="rId5"/>
          <a:stretch>
            <a:fillRect/>
          </a:stretch>
        </p:blipFill>
        <p:spPr>
          <a:xfrm>
            <a:off x="7304833" y="4236390"/>
            <a:ext cx="401216" cy="382494"/>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7FE96BE-2B53-4AE7-B6C7-D611A4215D70}"/>
              </a:ext>
            </a:extLst>
          </p:cNvPr>
          <p:cNvSpPr/>
          <p:nvPr/>
        </p:nvSpPr>
        <p:spPr>
          <a:xfrm>
            <a:off x="3233057" y="1881344"/>
            <a:ext cx="8590779" cy="1547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C03238-D0B3-44B8-AF81-68BE3CA20699}"/>
              </a:ext>
            </a:extLst>
          </p:cNvPr>
          <p:cNvSpPr/>
          <p:nvPr/>
        </p:nvSpPr>
        <p:spPr>
          <a:xfrm>
            <a:off x="11381274" y="1881344"/>
            <a:ext cx="415607" cy="1547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961E0B-1291-41C5-8A51-E68593A9402A}"/>
              </a:ext>
            </a:extLst>
          </p:cNvPr>
          <p:cNvSpPr/>
          <p:nvPr/>
        </p:nvSpPr>
        <p:spPr>
          <a:xfrm>
            <a:off x="368164" y="2427514"/>
            <a:ext cx="927236" cy="256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47890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1864E0-187D-422F-9B0E-5768C6FE14AB}"/>
              </a:ext>
            </a:extLst>
          </p:cNvPr>
          <p:cNvPicPr>
            <a:picLocks noChangeAspect="1"/>
          </p:cNvPicPr>
          <p:nvPr/>
        </p:nvPicPr>
        <p:blipFill rotWithShape="1">
          <a:blip r:embed="rId4"/>
          <a:srcRect l="25726" t="11617" r="55476" b="25163"/>
          <a:stretch/>
        </p:blipFill>
        <p:spPr>
          <a:xfrm>
            <a:off x="249694" y="1252330"/>
            <a:ext cx="4242793" cy="3250096"/>
          </a:xfrm>
          <a:prstGeom prst="rect">
            <a:avLst/>
          </a:prstGeom>
        </p:spPr>
      </p:pic>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Setting User Variables – End Users</a:t>
            </a:r>
          </a:p>
        </p:txBody>
      </p:sp>
      <p:sp>
        <p:nvSpPr>
          <p:cNvPr id="6" name="TextBox 5">
            <a:extLst>
              <a:ext uri="{FF2B5EF4-FFF2-40B4-BE49-F238E27FC236}">
                <a16:creationId xmlns:a16="http://schemas.microsoft.com/office/drawing/2014/main" id="{FE2D7B81-4DCF-48CB-9193-49DE453EC68C}"/>
              </a:ext>
            </a:extLst>
          </p:cNvPr>
          <p:cNvSpPr txBox="1"/>
          <p:nvPr/>
        </p:nvSpPr>
        <p:spPr>
          <a:xfrm>
            <a:off x="4731025" y="1252330"/>
            <a:ext cx="7166113" cy="3367076"/>
          </a:xfrm>
          <a:prstGeom prst="rect">
            <a:avLst/>
          </a:prstGeom>
        </p:spPr>
        <p:txBody>
          <a:bodyPr vert="horz" wrap="square" lIns="91440" tIns="45720" rIns="91440" bIns="45720" rtlCol="0" anchor="t">
            <a:spAutoFit/>
          </a:bodyPr>
          <a:lstStyle/>
          <a:p>
            <a:pPr marR="0" algn="l" defTabSz="914400" rtl="0" eaLnBrk="0" fontAlgn="base" latinLnBrk="0" hangingPunct="0">
              <a:lnSpc>
                <a:spcPct val="100000"/>
              </a:lnSpc>
              <a:spcBef>
                <a:spcPct val="20000"/>
              </a:spcBef>
              <a:spcAft>
                <a:spcPct val="0"/>
              </a:spcAft>
              <a:buClrTx/>
              <a:buSzTx/>
              <a:tabLst/>
            </a:pPr>
            <a:r>
              <a:rPr lang="en-US" sz="1400" b="0" i="0" u="none" strike="noStrike" dirty="0">
                <a:solidFill>
                  <a:srgbClr val="000000"/>
                </a:solidFill>
                <a:effectLst/>
                <a:latin typeface="Arial" panose="020B0604020202020204" pitchFamily="34" charset="0"/>
                <a:cs typeface="Arial" panose="020B0604020202020204" pitchFamily="34" charset="0"/>
              </a:rPr>
              <a:t>Use the Member Selector to select the Sub-Departments and Institutions you plan to use for Multi-Year Forecast. This selection can be changed in the future as needed via User Preferences. </a:t>
            </a:r>
          </a:p>
          <a:p>
            <a:pPr marR="0" algn="l" defTabSz="914400" rtl="0" eaLnBrk="0" fontAlgn="base" latinLnBrk="0" hangingPunct="0">
              <a:lnSpc>
                <a:spcPct val="100000"/>
              </a:lnSpc>
              <a:spcBef>
                <a:spcPct val="20000"/>
              </a:spcBef>
              <a:spcAft>
                <a:spcPct val="0"/>
              </a:spcAft>
              <a:buClrTx/>
              <a:buSzTx/>
              <a:tabLst/>
            </a:pPr>
            <a:endParaRPr lang="en-US" sz="1400" b="1" kern="0" dirty="0">
              <a:solidFill>
                <a:srgbClr val="000000"/>
              </a:solidFill>
              <a:latin typeface="Arial" panose="020B0604020202020204" pitchFamily="34" charset="0"/>
              <a:ea typeface="ＭＳ Ｐゴシック" pitchFamily="-106" charset="-128"/>
              <a:cs typeface="Arial" panose="020B0604020202020204" pitchFamily="34" charset="0"/>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400" b="1" kern="0" dirty="0">
                <a:solidFill>
                  <a:srgbClr val="000000"/>
                </a:solidFill>
                <a:latin typeface="Arial" panose="020B0604020202020204" pitchFamily="34" charset="0"/>
                <a:ea typeface="ＭＳ Ｐゴシック" pitchFamily="-106" charset="-128"/>
                <a:cs typeface="Arial" panose="020B0604020202020204" pitchFamily="34" charset="0"/>
              </a:rPr>
              <a:t>MYF Housing Dept: </a:t>
            </a:r>
            <a:r>
              <a:rPr lang="en-US" sz="1400" kern="0" dirty="0">
                <a:solidFill>
                  <a:srgbClr val="000000"/>
                </a:solidFill>
                <a:latin typeface="Arial" panose="020B0604020202020204" pitchFamily="34" charset="0"/>
                <a:ea typeface="ＭＳ Ｐゴシック" pitchFamily="-106" charset="-128"/>
                <a:cs typeface="Arial" panose="020B0604020202020204" pitchFamily="34" charset="0"/>
              </a:rPr>
              <a:t>Select specific Housing Sub-Department member to use the MYF Housing model.</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400" b="1" i="0" strike="noStrike" kern="0" cap="none" spc="0" normalizeH="0" baseline="0" noProof="0" dirty="0">
                <a:ln>
                  <a:noFill/>
                </a:ln>
                <a:solidFill>
                  <a:srgbClr val="000000"/>
                </a:solidFill>
                <a:effectLst/>
                <a:uLnTx/>
                <a:uFillTx/>
                <a:latin typeface="Arial" panose="020B0604020202020204" pitchFamily="34" charset="0"/>
                <a:ea typeface="ＭＳ Ｐゴシック" pitchFamily="-106" charset="-128"/>
                <a:cs typeface="Arial" panose="020B0604020202020204" pitchFamily="34" charset="0"/>
              </a:rPr>
              <a:t>MYF Meal Plan Dept: </a:t>
            </a:r>
            <a:r>
              <a:rPr lang="en-US" sz="1400" kern="0" dirty="0">
                <a:solidFill>
                  <a:srgbClr val="000000"/>
                </a:solidFill>
                <a:latin typeface="Arial" panose="020B0604020202020204" pitchFamily="34" charset="0"/>
                <a:ea typeface="ＭＳ Ｐゴシック" pitchFamily="-106" charset="-128"/>
                <a:cs typeface="Arial" panose="020B0604020202020204" pitchFamily="34" charset="0"/>
              </a:rPr>
              <a:t>Select specific Meal Plan Sub-Department member to use the MYF Meal Plan model.</a:t>
            </a:r>
            <a:endParaRPr kumimoji="0" lang="en-US" sz="1400" i="0" strike="noStrike" kern="0" cap="none" spc="0" normalizeH="0" baseline="0" noProof="0" dirty="0">
              <a:ln>
                <a:noFill/>
              </a:ln>
              <a:solidFill>
                <a:srgbClr val="000000"/>
              </a:solidFill>
              <a:effectLst/>
              <a:uLnTx/>
              <a:uFillTx/>
              <a:latin typeface="Arial" panose="020B0604020202020204" pitchFamily="34" charset="0"/>
              <a:ea typeface="ＭＳ Ｐゴシック" pitchFamily="-106" charset="-128"/>
              <a:cs typeface="Arial" panose="020B0604020202020204" pitchFamily="34" charset="0"/>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400" b="1" kern="0" dirty="0">
                <a:solidFill>
                  <a:srgbClr val="000000"/>
                </a:solidFill>
                <a:latin typeface="Arial"/>
                <a:ea typeface="ＭＳ Ｐゴシック"/>
                <a:cs typeface="Arial"/>
              </a:rPr>
              <a:t>MYF Tuition Dept: </a:t>
            </a:r>
            <a:r>
              <a:rPr lang="en-US" sz="1400" kern="0" dirty="0">
                <a:solidFill>
                  <a:srgbClr val="000000"/>
                </a:solidFill>
                <a:latin typeface="Arial"/>
                <a:ea typeface="ＭＳ Ｐゴシック"/>
                <a:cs typeface="Arial"/>
              </a:rPr>
              <a:t>Select specific Tuition Sub-Department member to use the MYF Tuition model.</a:t>
            </a:r>
          </a:p>
          <a:p>
            <a:pPr marL="285750" indent="-285750" eaLnBrk="0" fontAlgn="base" hangingPunct="0">
              <a:spcBef>
                <a:spcPct val="20000"/>
              </a:spcBef>
              <a:spcAft>
                <a:spcPct val="0"/>
              </a:spcAft>
              <a:buFont typeface="Arial" panose="020B0604020202020204" pitchFamily="34" charset="0"/>
              <a:buChar char="•"/>
            </a:pPr>
            <a:r>
              <a:rPr kumimoji="0" lang="en-US" sz="1400" b="1" i="0" strike="noStrike" kern="0" cap="none" spc="0" normalizeH="0" baseline="0" noProof="0" dirty="0">
                <a:ln>
                  <a:noFill/>
                </a:ln>
                <a:solidFill>
                  <a:srgbClr val="000000"/>
                </a:solidFill>
                <a:effectLst/>
                <a:uLnTx/>
                <a:uFillTx/>
                <a:latin typeface="Arial"/>
                <a:ea typeface="ＭＳ Ｐゴシック"/>
                <a:cs typeface="Arial"/>
              </a:rPr>
              <a:t>Total </a:t>
            </a:r>
            <a:r>
              <a:rPr kumimoji="0" lang="en-US" sz="1400" b="1" i="0" strike="noStrike" kern="0" cap="none" spc="0" normalizeH="0" baseline="0" noProof="0" dirty="0" err="1">
                <a:ln>
                  <a:noFill/>
                </a:ln>
                <a:solidFill>
                  <a:srgbClr val="000000"/>
                </a:solidFill>
                <a:effectLst/>
                <a:uLnTx/>
                <a:uFillTx/>
                <a:latin typeface="Arial"/>
                <a:ea typeface="ＭＳ Ｐゴシック"/>
                <a:cs typeface="Arial"/>
              </a:rPr>
              <a:t>Institut</a:t>
            </a:r>
            <a:r>
              <a:rPr lang="en-US" sz="1400" b="1" kern="0" dirty="0">
                <a:solidFill>
                  <a:srgbClr val="000000"/>
                </a:solidFill>
                <a:latin typeface="Arial"/>
                <a:ea typeface="ＭＳ Ｐゴシック"/>
                <a:cs typeface="Arial"/>
              </a:rPr>
              <a:t>ion: </a:t>
            </a:r>
            <a:r>
              <a:rPr lang="en-US" sz="1400" b="0" i="0" u="none" strike="noStrike" dirty="0">
                <a:solidFill>
                  <a:srgbClr val="000000"/>
                </a:solidFill>
                <a:effectLst/>
                <a:latin typeface="Arial"/>
                <a:cs typeface="Arial"/>
              </a:rPr>
              <a:t>Total Institution should be set to Top Level institution member (e.g. UWMIL, UWGBY, UWSTO, etc.).</a:t>
            </a:r>
            <a:r>
              <a:rPr lang="en-US" sz="1400" dirty="0">
                <a:solidFill>
                  <a:srgbClr val="000000"/>
                </a:solidFill>
                <a:latin typeface="Arial"/>
                <a:cs typeface="Arial"/>
              </a:rPr>
              <a:t>  </a:t>
            </a:r>
            <a:endParaRPr lang="en-US" sz="1400" b="1" kern="0" dirty="0">
              <a:solidFill>
                <a:srgbClr val="000000"/>
              </a:solidFill>
              <a:latin typeface="Arial" panose="020B0604020202020204" pitchFamily="34" charset="0"/>
              <a:ea typeface="ＭＳ Ｐゴシック" pitchFamily="-106" charset="-128"/>
              <a:cs typeface="Arial" panose="020B0604020202020204" pitchFamily="34" charset="0"/>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400" b="1" i="0" strike="noStrike" kern="0" cap="none" spc="0" normalizeH="0" baseline="0" noProof="0" dirty="0">
                <a:ln>
                  <a:noFill/>
                </a:ln>
                <a:solidFill>
                  <a:srgbClr val="000000"/>
                </a:solidFill>
                <a:effectLst/>
                <a:uLnTx/>
                <a:uFillTx/>
                <a:latin typeface="Arial" panose="020B0604020202020204" pitchFamily="34" charset="0"/>
                <a:ea typeface="ＭＳ Ｐゴシック" pitchFamily="-106" charset="-128"/>
                <a:cs typeface="Arial" panose="020B0604020202020204" pitchFamily="34" charset="0"/>
              </a:rPr>
              <a:t>User Institution: </a:t>
            </a:r>
            <a:r>
              <a:rPr lang="en-US" sz="1400" b="0" i="0" u="none" strike="noStrike" dirty="0">
                <a:solidFill>
                  <a:srgbClr val="000000"/>
                </a:solidFill>
                <a:effectLst/>
                <a:latin typeface="Arial" panose="020B0604020202020204" pitchFamily="34" charset="0"/>
                <a:cs typeface="Arial" panose="020B0604020202020204" pitchFamily="34" charset="0"/>
              </a:rPr>
              <a:t>User Institution, could be a duplicate of Total Institution, but for now they should set it to the same as Total Institution. </a:t>
            </a:r>
            <a:endParaRPr kumimoji="0" lang="en-US" sz="1400" b="1" i="0" strike="noStrike" kern="0" cap="none" spc="0" normalizeH="0" baseline="0" noProof="0" dirty="0">
              <a:ln>
                <a:noFill/>
              </a:ln>
              <a:solidFill>
                <a:srgbClr val="000000"/>
              </a:solidFill>
              <a:effectLst/>
              <a:uLnTx/>
              <a:uFillTx/>
              <a:latin typeface="Arial" panose="020B0604020202020204" pitchFamily="34" charset="0"/>
              <a:ea typeface="ＭＳ Ｐゴシック" pitchFamily="-106" charset="-128"/>
              <a:cs typeface="Arial" panose="020B0604020202020204" pitchFamily="34" charset="0"/>
            </a:endParaRPr>
          </a:p>
        </p:txBody>
      </p:sp>
    </p:spTree>
    <p:custDataLst>
      <p:tags r:id="rId1"/>
    </p:custDataLst>
    <p:extLst>
      <p:ext uri="{BB962C8B-B14F-4D97-AF65-F5344CB8AC3E}">
        <p14:creationId xmlns:p14="http://schemas.microsoft.com/office/powerpoint/2010/main" val="229396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Multi-Year Forecast</a:t>
            </a:r>
            <a:r>
              <a:rPr lang="en-US" sz="4000">
                <a:solidFill>
                  <a:srgbClr val="700000"/>
                </a:solidFill>
              </a:rPr>
              <a:t> </a:t>
            </a:r>
          </a:p>
          <a:p>
            <a:r>
              <a:rPr lang="en-US" sz="4000">
                <a:solidFill>
                  <a:schemeClr val="tx1">
                    <a:lumMod val="65000"/>
                    <a:lumOff val="35000"/>
                  </a:schemeClr>
                </a:solidFill>
              </a:rPr>
              <a:t>Driver-Based Models</a:t>
            </a:r>
          </a:p>
          <a:p>
            <a:endParaRPr lang="en-US" sz="4000">
              <a:solidFill>
                <a:srgbClr val="700000"/>
              </a:solidFill>
            </a:endParaRPr>
          </a:p>
          <a:p>
            <a:r>
              <a:rPr lang="en-US" sz="4000">
                <a:solidFill>
                  <a:srgbClr val="700000"/>
                </a:solidFill>
              </a:rPr>
              <a:t> </a:t>
            </a:r>
          </a:p>
        </p:txBody>
      </p:sp>
    </p:spTree>
    <p:custDataLst>
      <p:tags r:id="rId1"/>
    </p:custDataLst>
    <p:extLst>
      <p:ext uri="{BB962C8B-B14F-4D97-AF65-F5344CB8AC3E}">
        <p14:creationId xmlns:p14="http://schemas.microsoft.com/office/powerpoint/2010/main" val="119674498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3967" y="990600"/>
            <a:ext cx="3643091" cy="1200329"/>
          </a:xfrm>
          <a:prstGeom prst="rect">
            <a:avLst/>
          </a:prstGeom>
          <a:noFill/>
        </p:spPr>
        <p:txBody>
          <a:bodyPr wrap="square" rtlCol="0">
            <a:spAutoFit/>
          </a:bodyPr>
          <a:lstStyle/>
          <a:p>
            <a:r>
              <a:rPr lang="en-US">
                <a:latin typeface="Arial Narrow" panose="020B0606020202030204" pitchFamily="34" charset="0"/>
              </a:rPr>
              <a:t>Members can be selected in two ways from the Member Selection window:</a:t>
            </a:r>
          </a:p>
          <a:p>
            <a:pPr marL="285750" indent="-285750">
              <a:buClr>
                <a:srgbClr val="920000"/>
              </a:buClr>
              <a:buFont typeface="Arial" panose="020B0604020202020204" pitchFamily="34" charset="0"/>
              <a:buChar char="•"/>
            </a:pPr>
            <a:r>
              <a:rPr lang="en-US" b="1">
                <a:latin typeface="Arial Narrow" panose="020B0606020202030204" pitchFamily="34" charset="0"/>
              </a:rPr>
              <a:t>Search Bar</a:t>
            </a:r>
          </a:p>
          <a:p>
            <a:pPr marL="285750" indent="-285750">
              <a:buClr>
                <a:srgbClr val="920000"/>
              </a:buClr>
              <a:buFont typeface="Arial" panose="020B0604020202020204" pitchFamily="34" charset="0"/>
              <a:buChar char="•"/>
            </a:pPr>
            <a:r>
              <a:rPr lang="en-US" b="1">
                <a:latin typeface="Arial Narrow" panose="020B0606020202030204" pitchFamily="34" charset="0"/>
              </a:rPr>
              <a:t>Hierarchy</a:t>
            </a:r>
            <a:r>
              <a:rPr lang="en-US">
                <a:latin typeface="Arial Narrow" panose="020B0606020202030204" pitchFamily="34" charset="0"/>
              </a:rPr>
              <a:t>  </a:t>
            </a:r>
          </a:p>
        </p:txBody>
      </p:sp>
      <p:sp>
        <p:nvSpPr>
          <p:cNvPr id="13" name="Rectangle 4">
            <a:extLst>
              <a:ext uri="{FF2B5EF4-FFF2-40B4-BE49-F238E27FC236}">
                <a16:creationId xmlns:a16="http://schemas.microsoft.com/office/drawing/2014/main" id="{9F5C7D10-0F15-4B6D-B219-70B18552AD7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Selecting Members</a:t>
            </a:r>
          </a:p>
        </p:txBody>
      </p:sp>
      <p:sp>
        <p:nvSpPr>
          <p:cNvPr id="16" name="TextBox 15">
            <a:extLst>
              <a:ext uri="{FF2B5EF4-FFF2-40B4-BE49-F238E27FC236}">
                <a16:creationId xmlns:a16="http://schemas.microsoft.com/office/drawing/2014/main" id="{A010C213-7BEA-4847-B6D6-A97BB17FEAE4}"/>
              </a:ext>
            </a:extLst>
          </p:cNvPr>
          <p:cNvSpPr txBox="1"/>
          <p:nvPr/>
        </p:nvSpPr>
        <p:spPr>
          <a:xfrm>
            <a:off x="423327" y="2417881"/>
            <a:ext cx="3436735" cy="2277547"/>
          </a:xfrm>
          <a:prstGeom prst="rect">
            <a:avLst/>
          </a:prstGeom>
          <a:noFill/>
        </p:spPr>
        <p:txBody>
          <a:bodyPr wrap="square" rtlCol="0">
            <a:spAutoFit/>
          </a:bodyPr>
          <a:lstStyle/>
          <a:p>
            <a:r>
              <a:rPr lang="en-US">
                <a:latin typeface="Arial Narrow" panose="020B0606020202030204" pitchFamily="34" charset="0"/>
              </a:rPr>
              <a:t>When selecting members through a Hierarchy, drill into a member by clicking</a:t>
            </a:r>
            <a:endParaRPr lang="en-US" b="1">
              <a:latin typeface="Arial Narrow" panose="020B0606020202030204" pitchFamily="34" charset="0"/>
            </a:endParaRPr>
          </a:p>
          <a:p>
            <a:endParaRPr lang="en-US" sz="800">
              <a:latin typeface="Arial Narrow" panose="020B0606020202030204" pitchFamily="34" charset="0"/>
            </a:endParaRPr>
          </a:p>
          <a:p>
            <a:endParaRPr lang="en-US" sz="800">
              <a:latin typeface="Arial Narrow" panose="020B0606020202030204" pitchFamily="34" charset="0"/>
            </a:endParaRPr>
          </a:p>
          <a:p>
            <a:r>
              <a:rPr lang="en-US">
                <a:latin typeface="Arial Narrow" panose="020B0606020202030204" pitchFamily="34" charset="0"/>
              </a:rPr>
              <a:t>To select a member, click on the member.</a:t>
            </a:r>
            <a:r>
              <a:rPr lang="en-US" b="1">
                <a:latin typeface="Arial Narrow" panose="020B0606020202030204" pitchFamily="34" charset="0"/>
              </a:rPr>
              <a:t> </a:t>
            </a:r>
          </a:p>
          <a:p>
            <a:pPr marL="285750" indent="-285750">
              <a:buFont typeface="Arial" panose="020B0604020202020204" pitchFamily="34" charset="0"/>
              <a:buChar char="•"/>
            </a:pPr>
            <a:r>
              <a:rPr lang="en-US">
                <a:latin typeface="Arial Narrow" panose="020B0606020202030204" pitchFamily="34" charset="0"/>
              </a:rPr>
              <a:t>Note that you are only able to select one member at a time</a:t>
            </a:r>
          </a:p>
        </p:txBody>
      </p:sp>
      <p:pic>
        <p:nvPicPr>
          <p:cNvPr id="3" name="Picture 2">
            <a:extLst>
              <a:ext uri="{FF2B5EF4-FFF2-40B4-BE49-F238E27FC236}">
                <a16:creationId xmlns:a16="http://schemas.microsoft.com/office/drawing/2014/main" id="{866A0276-58CE-499C-830E-398150CE1577}"/>
              </a:ext>
            </a:extLst>
          </p:cNvPr>
          <p:cNvPicPr>
            <a:picLocks noChangeAspect="1"/>
          </p:cNvPicPr>
          <p:nvPr/>
        </p:nvPicPr>
        <p:blipFill>
          <a:blip r:embed="rId4"/>
          <a:stretch>
            <a:fillRect/>
          </a:stretch>
        </p:blipFill>
        <p:spPr>
          <a:xfrm>
            <a:off x="1234978" y="3081487"/>
            <a:ext cx="285750" cy="28575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803FC11-482A-41AA-92E5-4F38EAECC3FB}"/>
              </a:ext>
            </a:extLst>
          </p:cNvPr>
          <p:cNvPicPr>
            <a:picLocks noChangeAspect="1"/>
          </p:cNvPicPr>
          <p:nvPr/>
        </p:nvPicPr>
        <p:blipFill>
          <a:blip r:embed="rId5"/>
          <a:stretch>
            <a:fillRect/>
          </a:stretch>
        </p:blipFill>
        <p:spPr>
          <a:xfrm>
            <a:off x="4225548" y="990600"/>
            <a:ext cx="7604154" cy="4612239"/>
          </a:xfrm>
          <a:prstGeom prst="rect">
            <a:avLst/>
          </a:prstGeom>
          <a:ln>
            <a:solidFill>
              <a:schemeClr val="tx1"/>
            </a:solidFill>
          </a:ln>
          <a:effectLst>
            <a:outerShdw blurRad="50800" dist="38100" dir="2700000" algn="tl" rotWithShape="0">
              <a:prstClr val="black">
                <a:alpha val="40000"/>
              </a:prstClr>
            </a:outerShdw>
          </a:effectLst>
        </p:spPr>
      </p:pic>
      <p:sp>
        <p:nvSpPr>
          <p:cNvPr id="11" name="Speech Bubble: Rectangle 10"/>
          <p:cNvSpPr/>
          <p:nvPr/>
        </p:nvSpPr>
        <p:spPr>
          <a:xfrm>
            <a:off x="5515427" y="1524532"/>
            <a:ext cx="1327995" cy="307283"/>
          </a:xfrm>
          <a:prstGeom prst="wedgeRectCallout">
            <a:avLst>
              <a:gd name="adj1" fmla="val -65316"/>
              <a:gd name="adj2" fmla="val 99882"/>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Search Bar</a:t>
            </a:r>
            <a:endParaRPr lang="en-US" b="1">
              <a:solidFill>
                <a:schemeClr val="tx1"/>
              </a:solidFill>
              <a:latin typeface="Arial Narrow" panose="020B0606020202030204" pitchFamily="34" charset="0"/>
            </a:endParaRPr>
          </a:p>
        </p:txBody>
      </p:sp>
      <p:sp>
        <p:nvSpPr>
          <p:cNvPr id="12" name="Speech Bubble: Rectangle 11"/>
          <p:cNvSpPr/>
          <p:nvPr/>
        </p:nvSpPr>
        <p:spPr>
          <a:xfrm>
            <a:off x="5076264" y="3376262"/>
            <a:ext cx="1103161" cy="307283"/>
          </a:xfrm>
          <a:prstGeom prst="wedgeRectCallout">
            <a:avLst>
              <a:gd name="adj1" fmla="val 72058"/>
              <a:gd name="adj2" fmla="val -191035"/>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Hierarchy</a:t>
            </a:r>
            <a:endParaRPr lang="en-US" b="1">
              <a:solidFill>
                <a:schemeClr val="tx1"/>
              </a:solidFill>
              <a:latin typeface="Arial Narrow" panose="020B0606020202030204" pitchFamily="34" charset="0"/>
            </a:endParaRPr>
          </a:p>
        </p:txBody>
      </p:sp>
      <p:sp>
        <p:nvSpPr>
          <p:cNvPr id="21" name="Rectangle 20">
            <a:extLst>
              <a:ext uri="{FF2B5EF4-FFF2-40B4-BE49-F238E27FC236}">
                <a16:creationId xmlns:a16="http://schemas.microsoft.com/office/drawing/2014/main" id="{93864BD1-0300-402E-B6E7-9D746449589B}"/>
              </a:ext>
            </a:extLst>
          </p:cNvPr>
          <p:cNvSpPr/>
          <p:nvPr/>
        </p:nvSpPr>
        <p:spPr>
          <a:xfrm>
            <a:off x="6714484" y="2365747"/>
            <a:ext cx="1798787" cy="2205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peech Bubble: Rectangle 21">
            <a:extLst>
              <a:ext uri="{FF2B5EF4-FFF2-40B4-BE49-F238E27FC236}">
                <a16:creationId xmlns:a16="http://schemas.microsoft.com/office/drawing/2014/main" id="{140F5F9B-E3FE-4E1F-A28B-233D6AB8FAB2}"/>
              </a:ext>
            </a:extLst>
          </p:cNvPr>
          <p:cNvSpPr/>
          <p:nvPr/>
        </p:nvSpPr>
        <p:spPr>
          <a:xfrm>
            <a:off x="7062298" y="1700754"/>
            <a:ext cx="1103161" cy="307283"/>
          </a:xfrm>
          <a:prstGeom prst="wedgeRectCallout">
            <a:avLst>
              <a:gd name="adj1" fmla="val -51382"/>
              <a:gd name="adj2" fmla="val 136845"/>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Select</a:t>
            </a:r>
            <a:endParaRPr lang="en-US" b="1">
              <a:solidFill>
                <a:schemeClr val="tx1"/>
              </a:solidFill>
              <a:latin typeface="Arial Narrow" panose="020B0606020202030204" pitchFamily="34" charset="0"/>
            </a:endParaRPr>
          </a:p>
        </p:txBody>
      </p:sp>
      <p:sp>
        <p:nvSpPr>
          <p:cNvPr id="23" name="Rectangle 22">
            <a:extLst>
              <a:ext uri="{FF2B5EF4-FFF2-40B4-BE49-F238E27FC236}">
                <a16:creationId xmlns:a16="http://schemas.microsoft.com/office/drawing/2014/main" id="{A143DE98-4E71-4F36-9CF7-30AFB285B9CB}"/>
              </a:ext>
            </a:extLst>
          </p:cNvPr>
          <p:cNvSpPr/>
          <p:nvPr/>
        </p:nvSpPr>
        <p:spPr>
          <a:xfrm>
            <a:off x="6449107" y="2569212"/>
            <a:ext cx="220568" cy="3072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0995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E09AEE-2A30-468F-8D63-E8FD8B98D488}"/>
              </a:ext>
            </a:extLst>
          </p:cNvPr>
          <p:cNvPicPr>
            <a:picLocks noChangeAspect="1"/>
          </p:cNvPicPr>
          <p:nvPr/>
        </p:nvPicPr>
        <p:blipFill>
          <a:blip r:embed="rId4"/>
          <a:stretch>
            <a:fillRect/>
          </a:stretch>
        </p:blipFill>
        <p:spPr>
          <a:xfrm>
            <a:off x="5361991" y="1303508"/>
            <a:ext cx="6683140" cy="1916770"/>
          </a:xfrm>
          <a:prstGeom prst="rect">
            <a:avLst/>
          </a:prstGeom>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Driver-Based Models</a:t>
            </a:r>
          </a:p>
        </p:txBody>
      </p:sp>
      <p:sp>
        <p:nvSpPr>
          <p:cNvPr id="8" name="TextBox 7">
            <a:extLst>
              <a:ext uri="{FF2B5EF4-FFF2-40B4-BE49-F238E27FC236}">
                <a16:creationId xmlns:a16="http://schemas.microsoft.com/office/drawing/2014/main" id="{48288EDD-AD66-44D8-B993-2484F1F16DEE}"/>
              </a:ext>
            </a:extLst>
          </p:cNvPr>
          <p:cNvSpPr txBox="1"/>
          <p:nvPr/>
        </p:nvSpPr>
        <p:spPr>
          <a:xfrm>
            <a:off x="574645" y="1388877"/>
            <a:ext cx="4545624" cy="4912114"/>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Use this card to enter drivers to Forecast for Tuition, Segregated Fees, Housing and Meal Plans for multiple years. </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Enter drivers to manipulate the Total Tuition, Segregated Fees, Housing and Meal Plans for Multi-Year Forecast</a:t>
            </a:r>
          </a:p>
          <a:p>
            <a:pPr eaLnBrk="0" fontAlgn="base" hangingPunct="0">
              <a:spcBef>
                <a:spcPct val="20000"/>
              </a:spcBef>
              <a:spcAft>
                <a:spcPct val="0"/>
              </a:spcAft>
            </a:pPr>
            <a:r>
              <a:rPr lang="en-US" kern="0">
                <a:solidFill>
                  <a:srgbClr val="000000"/>
                </a:solidFill>
                <a:latin typeface="Arial Narrow"/>
                <a:ea typeface="ＭＳ Ｐゴシック" pitchFamily="-106" charset="-128"/>
              </a:rPr>
              <a:t> </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To begin the </a:t>
            </a:r>
            <a:r>
              <a:rPr lang="en-US" kern="0">
                <a:solidFill>
                  <a:srgbClr val="000000"/>
                </a:solidFill>
                <a:latin typeface="Arial Narrow"/>
                <a:ea typeface="ＭＳ Ｐゴシック" pitchFamily="-106" charset="-128"/>
              </a:rPr>
              <a:t>driver data input and review process</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Multi-Year Forecast </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tile to open the cluster</a:t>
            </a:r>
            <a:endParaRPr lang="en-US" kern="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Driver-Based Models </a:t>
            </a:r>
            <a:r>
              <a:rPr lang="en-US" kern="0">
                <a:solidFill>
                  <a:srgbClr val="000000"/>
                </a:solidFill>
                <a:latin typeface="Arial Narrow"/>
                <a:ea typeface="ＭＳ Ｐゴシック" pitchFamily="-106" charset="-128"/>
              </a:rPr>
              <a:t>tile to open the forms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a:solidFill>
                  <a:srgbClr val="000000"/>
                </a:solidFill>
                <a:latin typeface="Arial Narrow"/>
                <a:ea typeface="ＭＳ Ｐゴシック" pitchFamily="-106" charset="-128"/>
              </a:rPr>
              <a:t>This process will open the Tuition, Segregated Fees, Housing and Meal Plans forecast input and review forms</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11" name="Oval 10">
            <a:extLst>
              <a:ext uri="{FF2B5EF4-FFF2-40B4-BE49-F238E27FC236}">
                <a16:creationId xmlns:a16="http://schemas.microsoft.com/office/drawing/2014/main" id="{46700EB9-F3E3-47B5-8B55-3BCB2CD44EEC}"/>
              </a:ext>
            </a:extLst>
          </p:cNvPr>
          <p:cNvSpPr/>
          <p:nvPr/>
        </p:nvSpPr>
        <p:spPr>
          <a:xfrm>
            <a:off x="7323202" y="130350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1E255C76-5EC0-499E-A9F4-F6F1D8EEC3DB}"/>
              </a:ext>
            </a:extLst>
          </p:cNvPr>
          <p:cNvSpPr/>
          <p:nvPr/>
        </p:nvSpPr>
        <p:spPr>
          <a:xfrm>
            <a:off x="5361991" y="225772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3" name="Rectangle 2">
            <a:extLst>
              <a:ext uri="{FF2B5EF4-FFF2-40B4-BE49-F238E27FC236}">
                <a16:creationId xmlns:a16="http://schemas.microsoft.com/office/drawing/2014/main" id="{BE270210-0086-445E-AF92-42B6EDAF6C0E}"/>
              </a:ext>
            </a:extLst>
          </p:cNvPr>
          <p:cNvSpPr/>
          <p:nvPr/>
        </p:nvSpPr>
        <p:spPr>
          <a:xfrm>
            <a:off x="-1343077" y="664479"/>
            <a:ext cx="7821372" cy="523220"/>
          </a:xfrm>
          <a:prstGeom prst="rect">
            <a:avLst/>
          </a:prstGeom>
          <a:noFill/>
        </p:spPr>
        <p:txBody>
          <a:bodyPr wrap="square" lIns="91440" tIns="45720" rIns="91440" bIns="45720">
            <a:spAutoFit/>
          </a:bodyPr>
          <a:lstStyle/>
          <a:p>
            <a:pPr algn="ctr"/>
            <a:r>
              <a:rPr lang="en-US" sz="2800" b="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NEW </a:t>
            </a:r>
            <a:r>
              <a:rPr lang="en-US" sz="2800" b="1" i="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Optional</a:t>
            </a:r>
            <a:r>
              <a:rPr lang="en-US" sz="2800" b="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 Functionality </a:t>
            </a:r>
            <a:endParaRPr lang="en-US" sz="2800" b="1">
              <a:ln w="22225">
                <a:solidFill>
                  <a:schemeClr val="accent6">
                    <a:lumMod val="75000"/>
                  </a:schemeClr>
                </a:solidFill>
                <a:prstDash val="solid"/>
              </a:ln>
              <a:solidFill>
                <a:schemeClr val="accent6">
                  <a:lumMod val="60000"/>
                  <a:lumOff val="40000"/>
                </a:schemeClr>
              </a:solidFill>
            </a:endParaRPr>
          </a:p>
        </p:txBody>
      </p:sp>
    </p:spTree>
    <p:custDataLst>
      <p:tags r:id="rId1"/>
    </p:custDataLst>
    <p:extLst>
      <p:ext uri="{BB962C8B-B14F-4D97-AF65-F5344CB8AC3E}">
        <p14:creationId xmlns:p14="http://schemas.microsoft.com/office/powerpoint/2010/main" val="2958314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093EE8-FD8A-4F32-AFAA-0ADD96A0CCF8}"/>
              </a:ext>
            </a:extLst>
          </p:cNvPr>
          <p:cNvPicPr>
            <a:picLocks noChangeAspect="1"/>
          </p:cNvPicPr>
          <p:nvPr/>
        </p:nvPicPr>
        <p:blipFill>
          <a:blip r:embed="rId3"/>
          <a:stretch>
            <a:fillRect/>
          </a:stretch>
        </p:blipFill>
        <p:spPr>
          <a:xfrm>
            <a:off x="511289" y="2455970"/>
            <a:ext cx="625756" cy="283181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Driver-Based Models</a:t>
            </a:r>
          </a:p>
        </p:txBody>
      </p:sp>
      <p:sp>
        <p:nvSpPr>
          <p:cNvPr id="9" name="Rectangle 8">
            <a:extLst>
              <a:ext uri="{FF2B5EF4-FFF2-40B4-BE49-F238E27FC236}">
                <a16:creationId xmlns:a16="http://schemas.microsoft.com/office/drawing/2014/main" id="{070FC484-136F-44CF-8638-4EA68F1D50A8}"/>
              </a:ext>
            </a:extLst>
          </p:cNvPr>
          <p:cNvSpPr/>
          <p:nvPr/>
        </p:nvSpPr>
        <p:spPr>
          <a:xfrm>
            <a:off x="511289" y="2455970"/>
            <a:ext cx="625756" cy="283181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AF617792-54C2-4D4C-8FBB-D2FD1AC92931}"/>
              </a:ext>
            </a:extLst>
          </p:cNvPr>
          <p:cNvSpPr/>
          <p:nvPr/>
        </p:nvSpPr>
        <p:spPr>
          <a:xfrm>
            <a:off x="1767042" y="4229722"/>
            <a:ext cx="1533488" cy="517288"/>
          </a:xfrm>
          <a:prstGeom prst="wedgeRectCallout">
            <a:avLst>
              <a:gd name="adj1" fmla="val -104573"/>
              <a:gd name="adj2" fmla="val -28188"/>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Housing Forecast</a:t>
            </a:r>
            <a:endParaRPr lang="en-US" b="1">
              <a:solidFill>
                <a:schemeClr val="tx1"/>
              </a:solidFill>
              <a:latin typeface="Arial Narrow" panose="020B0606020202030204" pitchFamily="34" charset="0"/>
            </a:endParaRPr>
          </a:p>
        </p:txBody>
      </p:sp>
      <p:sp>
        <p:nvSpPr>
          <p:cNvPr id="11" name="Speech Bubble: Rectangle 10">
            <a:extLst>
              <a:ext uri="{FF2B5EF4-FFF2-40B4-BE49-F238E27FC236}">
                <a16:creationId xmlns:a16="http://schemas.microsoft.com/office/drawing/2014/main" id="{FEA02238-B727-4028-9BA3-B7021B47494D}"/>
              </a:ext>
            </a:extLst>
          </p:cNvPr>
          <p:cNvSpPr/>
          <p:nvPr/>
        </p:nvSpPr>
        <p:spPr>
          <a:xfrm>
            <a:off x="1767042" y="3429000"/>
            <a:ext cx="1533487" cy="517288"/>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Segregated Fees Forecast</a:t>
            </a:r>
            <a:endParaRPr lang="en-US" b="1">
              <a:solidFill>
                <a:schemeClr val="tx1"/>
              </a:solidFill>
              <a:latin typeface="Arial Narrow" panose="020B0606020202030204" pitchFamily="34" charset="0"/>
            </a:endParaRPr>
          </a:p>
        </p:txBody>
      </p:sp>
      <p:sp>
        <p:nvSpPr>
          <p:cNvPr id="12" name="Speech Bubble: Rectangle 11">
            <a:extLst>
              <a:ext uri="{FF2B5EF4-FFF2-40B4-BE49-F238E27FC236}">
                <a16:creationId xmlns:a16="http://schemas.microsoft.com/office/drawing/2014/main" id="{27966E4A-EAC5-4276-B6B1-7415CD87C504}"/>
              </a:ext>
            </a:extLst>
          </p:cNvPr>
          <p:cNvSpPr/>
          <p:nvPr/>
        </p:nvSpPr>
        <p:spPr>
          <a:xfrm>
            <a:off x="1767043" y="2761222"/>
            <a:ext cx="1533487" cy="389608"/>
          </a:xfrm>
          <a:prstGeom prst="wedgeRectCallout">
            <a:avLst>
              <a:gd name="adj1" fmla="val -97467"/>
              <a:gd name="adj2" fmla="val -1476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Tuition Forecast</a:t>
            </a:r>
            <a:endParaRPr lang="en-US" b="1">
              <a:solidFill>
                <a:schemeClr val="tx1"/>
              </a:solidFill>
              <a:latin typeface="Arial Narrow" panose="020B0606020202030204" pitchFamily="34" charset="0"/>
            </a:endParaRPr>
          </a:p>
        </p:txBody>
      </p:sp>
      <p:sp>
        <p:nvSpPr>
          <p:cNvPr id="14" name="TextBox 13">
            <a:extLst>
              <a:ext uri="{FF2B5EF4-FFF2-40B4-BE49-F238E27FC236}">
                <a16:creationId xmlns:a16="http://schemas.microsoft.com/office/drawing/2014/main" id="{F8B13ECC-0D5A-4638-942F-CA15D3DCABAB}"/>
              </a:ext>
            </a:extLst>
          </p:cNvPr>
          <p:cNvSpPr txBox="1"/>
          <p:nvPr/>
        </p:nvSpPr>
        <p:spPr>
          <a:xfrm>
            <a:off x="3631636" y="2201222"/>
            <a:ext cx="8018873" cy="419807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There are four tabs for input and review:</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lang="en-US" kern="0" dirty="0">
              <a:solidFill>
                <a:srgbClr val="000000"/>
              </a:solidFill>
              <a:latin typeface="Arial Narrow"/>
              <a:ea typeface="ＭＳ Ｐゴシック" pitchFamily="-106" charset="-128"/>
            </a:endParaRPr>
          </a:p>
          <a:p>
            <a:pPr marL="285750" indent="-285750" eaLnBrk="0" fontAlgn="base" hangingPunct="0">
              <a:spcBef>
                <a:spcPct val="20000"/>
              </a:spcBef>
              <a:spcAft>
                <a:spcPct val="0"/>
              </a:spcAft>
              <a:buFont typeface="Arial" panose="020B0604020202020204" pitchFamily="34" charset="0"/>
              <a:buChar char="•"/>
            </a:pPr>
            <a:r>
              <a:rPr lang="en-US" sz="1600" b="1" kern="0" dirty="0">
                <a:solidFill>
                  <a:srgbClr val="000000"/>
                </a:solidFill>
                <a:latin typeface="Arial Narrow"/>
                <a:ea typeface="ＭＳ Ｐゴシック" pitchFamily="-106" charset="-128"/>
              </a:rPr>
              <a:t>Tuition Forecast – </a:t>
            </a:r>
            <a:r>
              <a:rPr lang="en-US" sz="1600" kern="0" dirty="0">
                <a:solidFill>
                  <a:srgbClr val="000000"/>
                </a:solidFill>
                <a:latin typeface="Arial Narrow"/>
                <a:ea typeface="ＭＳ Ｐゴシック" pitchFamily="-106" charset="-128"/>
              </a:rPr>
              <a:t>Model Tuition Revenue by Tuition Type via inputs including Headcount, Billing FTE, Retention %, New Enrollment %, Tuition Rate, Spring Factor, and Pool Reduction Factor to calculate Multi-Year Revenue using Tuition Rate % Change input for out-years. </a:t>
            </a:r>
          </a:p>
          <a:p>
            <a:pPr marL="285750" indent="-285750" eaLnBrk="0" fontAlgn="base" hangingPunct="0">
              <a:spcBef>
                <a:spcPct val="20000"/>
              </a:spcBef>
              <a:spcAft>
                <a:spcPct val="0"/>
              </a:spcAft>
              <a:buFont typeface="Arial" panose="020B0604020202020204" pitchFamily="34" charset="0"/>
              <a:buChar char="•"/>
            </a:pPr>
            <a:r>
              <a:rPr lang="en-US" sz="1600" b="1" kern="0" dirty="0">
                <a:solidFill>
                  <a:srgbClr val="000000"/>
                </a:solidFill>
                <a:latin typeface="Arial Narrow"/>
                <a:ea typeface="ＭＳ Ｐゴシック" pitchFamily="-106" charset="-128"/>
              </a:rPr>
              <a:t>Segregated Fees Forecast </a:t>
            </a:r>
            <a:r>
              <a:rPr lang="en-US" sz="1600" kern="0" dirty="0">
                <a:solidFill>
                  <a:srgbClr val="000000"/>
                </a:solidFill>
                <a:latin typeface="Arial Narrow"/>
                <a:ea typeface="ＭＳ Ｐゴシック" pitchFamily="-106" charset="-128"/>
              </a:rPr>
              <a:t>– Model Segregated Fee Revenue via inputs including Fall &amp; Spring FTE/Headcount, Annual Seg Fee Rate and Seg Fee % Collectible for out-years. </a:t>
            </a:r>
          </a:p>
          <a:p>
            <a:pPr marL="285750" indent="-285750" eaLnBrk="0" fontAlgn="base" hangingPunct="0">
              <a:spcBef>
                <a:spcPct val="20000"/>
              </a:spcBef>
              <a:spcAft>
                <a:spcPct val="0"/>
              </a:spcAft>
              <a:buFont typeface="Arial" panose="020B0604020202020204" pitchFamily="34" charset="0"/>
              <a:buChar char="•"/>
            </a:pPr>
            <a:r>
              <a:rPr lang="en-US" sz="1600" b="1" kern="0" dirty="0">
                <a:solidFill>
                  <a:srgbClr val="000000"/>
                </a:solidFill>
                <a:latin typeface="Arial Narrow"/>
                <a:ea typeface="ＭＳ Ｐゴシック" pitchFamily="-106" charset="-128"/>
              </a:rPr>
              <a:t>Housing Fees Forecast </a:t>
            </a:r>
            <a:r>
              <a:rPr lang="en-US" sz="1600" kern="0" dirty="0">
                <a:solidFill>
                  <a:srgbClr val="000000"/>
                </a:solidFill>
                <a:latin typeface="Arial Narrow"/>
                <a:ea typeface="ＭＳ Ｐゴシック" pitchFamily="-106" charset="-128"/>
              </a:rPr>
              <a:t>– Model Housing Revenue by Room Type via inputs including Current Annual Housing Rate, Fall &amp; Spring Occupancy, and Housing Fee % Collectible to calculate Multi-Year Revenue using Room Rate % Change input for out-years.</a:t>
            </a:r>
          </a:p>
          <a:p>
            <a:pPr marL="285750" indent="-285750" eaLnBrk="0" fontAlgn="base" hangingPunct="0">
              <a:spcBef>
                <a:spcPct val="20000"/>
              </a:spcBef>
              <a:spcAft>
                <a:spcPct val="0"/>
              </a:spcAft>
              <a:buFont typeface="Arial" panose="020B0604020202020204" pitchFamily="34" charset="0"/>
              <a:buChar char="•"/>
            </a:pPr>
            <a:r>
              <a:rPr lang="en-US" sz="1600" b="1" kern="0" dirty="0">
                <a:solidFill>
                  <a:srgbClr val="000000"/>
                </a:solidFill>
                <a:latin typeface="Arial Narrow"/>
                <a:ea typeface="ＭＳ Ｐゴシック" pitchFamily="-106" charset="-128"/>
              </a:rPr>
              <a:t>Meal Plan Forecast </a:t>
            </a:r>
            <a:r>
              <a:rPr lang="en-US" sz="1600" kern="0" dirty="0">
                <a:solidFill>
                  <a:srgbClr val="000000"/>
                </a:solidFill>
                <a:latin typeface="Arial Narrow"/>
                <a:ea typeface="ＭＳ Ｐゴシック" pitchFamily="-106" charset="-128"/>
              </a:rPr>
              <a:t>– Model Meal Plan Revenue by Meal Plan Type via inputs including Current Annual Meal Plan Rate, Fall &amp; Spring Enrollment, and Meal Plan Fee % Collectible to calculate Multi-Year Revenue using Meal Plan Rate % Change input for out-years.</a:t>
            </a:r>
          </a:p>
          <a:p>
            <a:pPr marR="0" algn="l" defTabSz="914400" rtl="0" eaLnBrk="0" fontAlgn="base" latinLnBrk="0" hangingPunct="0">
              <a:lnSpc>
                <a:spcPct val="100000"/>
              </a:lnSpc>
              <a:spcBef>
                <a:spcPct val="20000"/>
              </a:spcBef>
              <a:spcAft>
                <a:spcPct val="0"/>
              </a:spcAft>
              <a:buClrTx/>
              <a:buSzTx/>
              <a:tabLst/>
            </a:pPr>
            <a:endParaRPr lang="en-US" sz="1400" u="sng" kern="0" dirty="0">
              <a:solidFill>
                <a:srgbClr val="000000"/>
              </a:solidFill>
              <a:latin typeface="Arial Narrow"/>
              <a:ea typeface="ＭＳ Ｐゴシック" pitchFamily="-106" charset="-128"/>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lang="en-US" kern="0" dirty="0">
              <a:solidFill>
                <a:srgbClr val="000000"/>
              </a:solidFill>
              <a:latin typeface="Arial Narrow"/>
              <a:ea typeface="ＭＳ Ｐゴシック" pitchFamily="-106" charset="-128"/>
            </a:endParaRPr>
          </a:p>
        </p:txBody>
      </p:sp>
      <p:pic>
        <p:nvPicPr>
          <p:cNvPr id="2" name="Picture 1">
            <a:extLst>
              <a:ext uri="{FF2B5EF4-FFF2-40B4-BE49-F238E27FC236}">
                <a16:creationId xmlns:a16="http://schemas.microsoft.com/office/drawing/2014/main" id="{B462A6FF-5A5B-4472-8861-0BB3E562B4FF}"/>
              </a:ext>
            </a:extLst>
          </p:cNvPr>
          <p:cNvPicPr>
            <a:picLocks noChangeAspect="1"/>
          </p:cNvPicPr>
          <p:nvPr/>
        </p:nvPicPr>
        <p:blipFill>
          <a:blip r:embed="rId4"/>
          <a:stretch>
            <a:fillRect/>
          </a:stretch>
        </p:blipFill>
        <p:spPr>
          <a:xfrm>
            <a:off x="423221" y="1073769"/>
            <a:ext cx="5281118" cy="1112616"/>
          </a:xfrm>
          <a:prstGeom prst="rect">
            <a:avLst/>
          </a:prstGeom>
        </p:spPr>
      </p:pic>
      <p:sp>
        <p:nvSpPr>
          <p:cNvPr id="4" name="Speech Bubble: Rectangle 3">
            <a:extLst>
              <a:ext uri="{FF2B5EF4-FFF2-40B4-BE49-F238E27FC236}">
                <a16:creationId xmlns:a16="http://schemas.microsoft.com/office/drawing/2014/main" id="{ED37D2D0-A52E-474A-BB9D-C364F221503F}"/>
              </a:ext>
            </a:extLst>
          </p:cNvPr>
          <p:cNvSpPr/>
          <p:nvPr/>
        </p:nvSpPr>
        <p:spPr>
          <a:xfrm>
            <a:off x="1767041" y="4977177"/>
            <a:ext cx="1533488" cy="517288"/>
          </a:xfrm>
          <a:prstGeom prst="wedgeRectCallout">
            <a:avLst>
              <a:gd name="adj1" fmla="val -101981"/>
              <a:gd name="adj2" fmla="val -43559"/>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Meal Plan Forecast</a:t>
            </a:r>
          </a:p>
        </p:txBody>
      </p:sp>
      <p:sp>
        <p:nvSpPr>
          <p:cNvPr id="15" name="Rectangle 14">
            <a:extLst>
              <a:ext uri="{FF2B5EF4-FFF2-40B4-BE49-F238E27FC236}">
                <a16:creationId xmlns:a16="http://schemas.microsoft.com/office/drawing/2014/main" id="{1A587991-E4BA-4A7D-B5D9-139F5873B1E0}"/>
              </a:ext>
            </a:extLst>
          </p:cNvPr>
          <p:cNvSpPr/>
          <p:nvPr/>
        </p:nvSpPr>
        <p:spPr>
          <a:xfrm>
            <a:off x="-1502103" y="503219"/>
            <a:ext cx="7821372" cy="523220"/>
          </a:xfrm>
          <a:prstGeom prst="rect">
            <a:avLst/>
          </a:prstGeom>
          <a:noFill/>
        </p:spPr>
        <p:txBody>
          <a:bodyPr wrap="square" lIns="91440" tIns="45720" rIns="91440" bIns="45720">
            <a:spAutoFit/>
          </a:bodyPr>
          <a:lstStyle/>
          <a:p>
            <a:pPr algn="ctr"/>
            <a:r>
              <a:rPr lang="en-US" sz="2800" b="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NEW </a:t>
            </a:r>
            <a:r>
              <a:rPr lang="en-US" sz="2800" b="1" i="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Optional</a:t>
            </a:r>
            <a:r>
              <a:rPr lang="en-US" sz="2800" b="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 Functionality </a:t>
            </a:r>
            <a:endParaRPr lang="en-US" sz="2800" b="1">
              <a:ln w="22225">
                <a:solidFill>
                  <a:schemeClr val="accent6">
                    <a:lumMod val="75000"/>
                  </a:schemeClr>
                </a:solidFill>
                <a:prstDash val="solid"/>
              </a:ln>
              <a:solidFill>
                <a:schemeClr val="accent6">
                  <a:lumMod val="60000"/>
                  <a:lumOff val="40000"/>
                </a:schemeClr>
              </a:solidFill>
            </a:endParaRPr>
          </a:p>
        </p:txBody>
      </p:sp>
    </p:spTree>
    <p:extLst>
      <p:ext uri="{BB962C8B-B14F-4D97-AF65-F5344CB8AC3E}">
        <p14:creationId xmlns:p14="http://schemas.microsoft.com/office/powerpoint/2010/main" val="332324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Tuition Forecast - Driver Based Models</a:t>
            </a:r>
          </a:p>
        </p:txBody>
      </p:sp>
      <p:sp>
        <p:nvSpPr>
          <p:cNvPr id="14" name="TextBox 13">
            <a:extLst>
              <a:ext uri="{FF2B5EF4-FFF2-40B4-BE49-F238E27FC236}">
                <a16:creationId xmlns:a16="http://schemas.microsoft.com/office/drawing/2014/main" id="{F8B13ECC-0D5A-4638-942F-CA15D3DCABAB}"/>
              </a:ext>
            </a:extLst>
          </p:cNvPr>
          <p:cNvSpPr txBox="1"/>
          <p:nvPr/>
        </p:nvSpPr>
        <p:spPr>
          <a:xfrm>
            <a:off x="5252484" y="2566292"/>
            <a:ext cx="6212650" cy="2222147"/>
          </a:xfrm>
          <a:prstGeom prst="rect">
            <a:avLst/>
          </a:prstGeom>
        </p:spPr>
        <p:txBody>
          <a:bodyPr vert="horz" wrap="square" rtlCol="0">
            <a:spAutoFit/>
          </a:bodyPr>
          <a:lstStyle/>
          <a:p>
            <a:pPr eaLnBrk="0" fontAlgn="base" hangingPunct="0">
              <a:spcBef>
                <a:spcPct val="20000"/>
              </a:spcBef>
              <a:spcAft>
                <a:spcPct val="0"/>
              </a:spcAft>
            </a:pPr>
            <a:r>
              <a:rPr lang="en-US" sz="2000" b="1" kern="0">
                <a:solidFill>
                  <a:srgbClr val="000000"/>
                </a:solidFill>
                <a:latin typeface="Arial Narrow"/>
                <a:ea typeface="ＭＳ Ｐゴシック" pitchFamily="-106" charset="-128"/>
              </a:rPr>
              <a:t>Tuition Forecast – </a:t>
            </a:r>
            <a:r>
              <a:rPr lang="en-US" sz="2000" kern="0">
                <a:solidFill>
                  <a:srgbClr val="000000"/>
                </a:solidFill>
                <a:latin typeface="Arial Narrow"/>
                <a:ea typeface="ＭＳ Ｐゴシック" pitchFamily="-106" charset="-128"/>
              </a:rPr>
              <a:t>Model Tuition Revenue by Tuition Type via inputs including Headcount, Billing FTE, Retention %, New Enrollment %, Tuition Rate, Spring Factor, and Pool Reduction Factor to calculate Multi-Year Revenue using Tuition Rate % Change input for out-years. </a:t>
            </a: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0" u="sng" strike="noStrike" kern="0" cap="none" spc="0" normalizeH="0" baseline="0" noProof="0">
              <a:ln>
                <a:noFill/>
              </a:ln>
              <a:solidFill>
                <a:srgbClr val="000000"/>
              </a:solidFill>
              <a:effectLst/>
              <a:uLnTx/>
              <a:uFillTx/>
              <a:latin typeface="Arial Narrow"/>
              <a:ea typeface="ＭＳ Ｐゴシック" pitchFamily="-106" charset="-128"/>
            </a:endParaRPr>
          </a:p>
        </p:txBody>
      </p:sp>
      <p:pic>
        <p:nvPicPr>
          <p:cNvPr id="2" name="Picture 1">
            <a:extLst>
              <a:ext uri="{FF2B5EF4-FFF2-40B4-BE49-F238E27FC236}">
                <a16:creationId xmlns:a16="http://schemas.microsoft.com/office/drawing/2014/main" id="{DC29149C-1504-4F5D-8DBC-C03E8A8F3B0D}"/>
              </a:ext>
            </a:extLst>
          </p:cNvPr>
          <p:cNvPicPr>
            <a:picLocks noChangeAspect="1"/>
          </p:cNvPicPr>
          <p:nvPr/>
        </p:nvPicPr>
        <p:blipFill>
          <a:blip r:embed="rId3"/>
          <a:stretch>
            <a:fillRect/>
          </a:stretch>
        </p:blipFill>
        <p:spPr>
          <a:xfrm>
            <a:off x="1329364" y="1915200"/>
            <a:ext cx="625756" cy="2831810"/>
          </a:xfrm>
          <a:prstGeom prst="rect">
            <a:avLst/>
          </a:prstGeom>
        </p:spPr>
      </p:pic>
      <p:sp>
        <p:nvSpPr>
          <p:cNvPr id="4" name="Rectangle 3">
            <a:extLst>
              <a:ext uri="{FF2B5EF4-FFF2-40B4-BE49-F238E27FC236}">
                <a16:creationId xmlns:a16="http://schemas.microsoft.com/office/drawing/2014/main" id="{E1539813-DF6B-4E8A-937B-A6464585F13F}"/>
              </a:ext>
            </a:extLst>
          </p:cNvPr>
          <p:cNvSpPr/>
          <p:nvPr/>
        </p:nvSpPr>
        <p:spPr>
          <a:xfrm>
            <a:off x="1329364" y="1915200"/>
            <a:ext cx="625756" cy="283181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6479B7D6-E469-42E8-A040-04BC209449BE}"/>
              </a:ext>
            </a:extLst>
          </p:cNvPr>
          <p:cNvSpPr/>
          <p:nvPr/>
        </p:nvSpPr>
        <p:spPr>
          <a:xfrm>
            <a:off x="2585118" y="2220452"/>
            <a:ext cx="1533487" cy="389608"/>
          </a:xfrm>
          <a:prstGeom prst="wedgeRectCallout">
            <a:avLst>
              <a:gd name="adj1" fmla="val -97467"/>
              <a:gd name="adj2" fmla="val -1476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Tuition Forecast</a:t>
            </a:r>
            <a:endParaRPr lang="en-US" b="1">
              <a:solidFill>
                <a:schemeClr val="tx1"/>
              </a:solidFill>
              <a:latin typeface="Arial Narrow" panose="020B0606020202030204" pitchFamily="34" charset="0"/>
            </a:endParaRPr>
          </a:p>
        </p:txBody>
      </p:sp>
      <p:sp>
        <p:nvSpPr>
          <p:cNvPr id="8" name="Rectangle 7">
            <a:extLst>
              <a:ext uri="{FF2B5EF4-FFF2-40B4-BE49-F238E27FC236}">
                <a16:creationId xmlns:a16="http://schemas.microsoft.com/office/drawing/2014/main" id="{0D9206C1-761A-4A05-AD9A-41DA79099A70}"/>
              </a:ext>
            </a:extLst>
          </p:cNvPr>
          <p:cNvSpPr/>
          <p:nvPr/>
        </p:nvSpPr>
        <p:spPr>
          <a:xfrm>
            <a:off x="738886" y="844053"/>
            <a:ext cx="7821372" cy="523220"/>
          </a:xfrm>
          <a:prstGeom prst="rect">
            <a:avLst/>
          </a:prstGeom>
          <a:noFill/>
        </p:spPr>
        <p:txBody>
          <a:bodyPr wrap="square" lIns="91440" tIns="45720" rIns="91440" bIns="45720">
            <a:spAutoFit/>
          </a:bodyPr>
          <a:lstStyle/>
          <a:p>
            <a:r>
              <a:rPr lang="en-US" sz="2800" b="1" kern="0" dirty="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NEW </a:t>
            </a:r>
            <a:r>
              <a:rPr lang="en-US" sz="2800" b="1" i="1" kern="0" dirty="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Optional</a:t>
            </a:r>
            <a:r>
              <a:rPr lang="en-US" sz="2800" b="1" kern="0" dirty="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 Functionality - Tuition Modeling</a:t>
            </a:r>
            <a:endParaRPr lang="en-US" sz="2800" b="1" dirty="0">
              <a:ln w="22225">
                <a:solidFill>
                  <a:schemeClr val="accent6">
                    <a:lumMod val="75000"/>
                  </a:schemeClr>
                </a:solidFill>
                <a:prstDash val="solid"/>
              </a:ln>
              <a:solidFill>
                <a:schemeClr val="accent6">
                  <a:lumMod val="60000"/>
                  <a:lumOff val="40000"/>
                </a:schemeClr>
              </a:solidFill>
            </a:endParaRPr>
          </a:p>
        </p:txBody>
      </p:sp>
    </p:spTree>
    <p:extLst>
      <p:ext uri="{BB962C8B-B14F-4D97-AF65-F5344CB8AC3E}">
        <p14:creationId xmlns:p14="http://schemas.microsoft.com/office/powerpoint/2010/main" val="3999099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123802-1137-41BA-9F93-92B6117FC825}"/>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Setting User Variables</a:t>
            </a:r>
          </a:p>
        </p:txBody>
      </p:sp>
      <p:sp>
        <p:nvSpPr>
          <p:cNvPr id="8" name="TextBox 7">
            <a:extLst>
              <a:ext uri="{FF2B5EF4-FFF2-40B4-BE49-F238E27FC236}">
                <a16:creationId xmlns:a16="http://schemas.microsoft.com/office/drawing/2014/main" id="{F3249B4F-B9AC-4D33-AA6A-87219D656F4F}"/>
              </a:ext>
            </a:extLst>
          </p:cNvPr>
          <p:cNvSpPr txBox="1"/>
          <p:nvPr/>
        </p:nvSpPr>
        <p:spPr>
          <a:xfrm>
            <a:off x="207182" y="689788"/>
            <a:ext cx="10823811" cy="646331"/>
          </a:xfrm>
          <a:prstGeom prst="rect">
            <a:avLst/>
          </a:prstGeom>
          <a:noFill/>
        </p:spPr>
        <p:txBody>
          <a:bodyPr wrap="square">
            <a:spAutoFit/>
          </a:bodyPr>
          <a:lstStyle/>
          <a:p>
            <a:r>
              <a:rPr lang="en-US" dirty="0">
                <a:latin typeface="Arial Narrow" panose="020B0606020202030204" pitchFamily="34" charset="0"/>
              </a:rPr>
              <a:t>Prior to Tuition Modelling, your Tuition User Variable needs to be selected. </a:t>
            </a:r>
            <a:endParaRPr lang="en-US" sz="1800" b="1" kern="0" dirty="0">
              <a:solidFill>
                <a:srgbClr val="000000"/>
              </a:solidFill>
              <a:latin typeface="Arial Narrow"/>
              <a:ea typeface="ＭＳ Ｐゴシック" pitchFamily="-106" charset="-128"/>
            </a:endParaRPr>
          </a:p>
          <a:p>
            <a:r>
              <a:rPr lang="en-US" sz="1800" b="1" kern="0" dirty="0">
                <a:solidFill>
                  <a:srgbClr val="000000"/>
                </a:solidFill>
                <a:latin typeface="Arial Narrow"/>
                <a:ea typeface="ＭＳ Ｐゴシック" pitchFamily="-106" charset="-128"/>
              </a:rPr>
              <a:t>MYF Tuition Dept: </a:t>
            </a:r>
            <a:r>
              <a:rPr lang="en-US" sz="1800" kern="0" dirty="0">
                <a:solidFill>
                  <a:srgbClr val="000000"/>
                </a:solidFill>
                <a:latin typeface="Arial Narrow"/>
                <a:ea typeface="ＭＳ Ｐゴシック" pitchFamily="-106" charset="-128"/>
              </a:rPr>
              <a:t>Select specific Tuition </a:t>
            </a:r>
            <a:r>
              <a:rPr lang="en-US" sz="1800" u="sng" kern="0" dirty="0">
                <a:solidFill>
                  <a:srgbClr val="000000"/>
                </a:solidFill>
                <a:latin typeface="Arial Narrow"/>
                <a:ea typeface="ＭＳ Ｐゴシック" pitchFamily="-106" charset="-128"/>
              </a:rPr>
              <a:t>Sub-Department</a:t>
            </a:r>
            <a:r>
              <a:rPr lang="en-US" sz="1800" kern="0" dirty="0">
                <a:solidFill>
                  <a:srgbClr val="000000"/>
                </a:solidFill>
                <a:latin typeface="Arial Narrow"/>
                <a:ea typeface="ＭＳ Ｐゴシック" pitchFamily="-106" charset="-128"/>
              </a:rPr>
              <a:t> member to work in the forms</a:t>
            </a:r>
            <a:endParaRPr lang="en-US" dirty="0"/>
          </a:p>
        </p:txBody>
      </p:sp>
      <p:sp>
        <p:nvSpPr>
          <p:cNvPr id="20" name="TextBox 19">
            <a:extLst>
              <a:ext uri="{FF2B5EF4-FFF2-40B4-BE49-F238E27FC236}">
                <a16:creationId xmlns:a16="http://schemas.microsoft.com/office/drawing/2014/main" id="{96A6DF2C-EC9E-4868-83CA-C32561D0FD5D}"/>
              </a:ext>
            </a:extLst>
          </p:cNvPr>
          <p:cNvSpPr txBox="1"/>
          <p:nvPr/>
        </p:nvSpPr>
        <p:spPr>
          <a:xfrm>
            <a:off x="7248891" y="4142467"/>
            <a:ext cx="4461259" cy="1754326"/>
          </a:xfrm>
          <a:prstGeom prst="rect">
            <a:avLst/>
          </a:prstGeom>
          <a:noFill/>
        </p:spPr>
        <p:txBody>
          <a:bodyPr wrap="square" rtlCol="0">
            <a:spAutoFit/>
          </a:bodyPr>
          <a:lstStyle/>
          <a:p>
            <a:endParaRPr lang="en-US" dirty="0">
              <a:latin typeface="Arial Narrow" panose="020B0606020202030204" pitchFamily="34" charset="0"/>
            </a:endParaRPr>
          </a:p>
          <a:p>
            <a:r>
              <a:rPr lang="en-US" dirty="0">
                <a:latin typeface="Arial Narrow" panose="020B0606020202030204" pitchFamily="34" charset="0"/>
              </a:rPr>
              <a:t>User Variable member selection can be updated in two ways: </a:t>
            </a:r>
            <a:endParaRPr lang="en-US" b="1" dirty="0">
              <a:latin typeface="Arial Narrow" panose="020B0606020202030204" pitchFamily="34" charset="0"/>
            </a:endParaRPr>
          </a:p>
          <a:p>
            <a:pPr marL="285750" indent="-285750">
              <a:buClr>
                <a:srgbClr val="920000"/>
              </a:buClr>
              <a:buFont typeface="Arial" panose="020B0604020202020204" pitchFamily="34" charset="0"/>
              <a:buChar char="•"/>
            </a:pPr>
            <a:r>
              <a:rPr lang="en-US" b="1" dirty="0">
                <a:latin typeface="Arial Narrow" panose="020B0606020202030204" pitchFamily="34" charset="0"/>
              </a:rPr>
              <a:t>From User Preferences (see section Set User Variables)</a:t>
            </a:r>
          </a:p>
          <a:p>
            <a:pPr marL="285750" indent="-285750">
              <a:buClr>
                <a:srgbClr val="920000"/>
              </a:buClr>
              <a:buFont typeface="Arial" panose="020B0604020202020204" pitchFamily="34" charset="0"/>
              <a:buChar char="•"/>
            </a:pPr>
            <a:r>
              <a:rPr lang="en-US" b="1" dirty="0">
                <a:latin typeface="Arial Narrow" panose="020B0606020202030204" pitchFamily="34" charset="0"/>
              </a:rPr>
              <a:t>Directly on the form from POV</a:t>
            </a:r>
            <a:endParaRPr lang="en-US" dirty="0">
              <a:latin typeface="Arial Narrow" panose="020B0606020202030204" pitchFamily="34" charset="0"/>
            </a:endParaRPr>
          </a:p>
        </p:txBody>
      </p:sp>
      <p:pic>
        <p:nvPicPr>
          <p:cNvPr id="22" name="Picture 21">
            <a:extLst>
              <a:ext uri="{FF2B5EF4-FFF2-40B4-BE49-F238E27FC236}">
                <a16:creationId xmlns:a16="http://schemas.microsoft.com/office/drawing/2014/main" id="{7F70869C-0469-40A1-8E8A-806187FB123B}"/>
              </a:ext>
            </a:extLst>
          </p:cNvPr>
          <p:cNvPicPr>
            <a:picLocks noChangeAspect="1"/>
          </p:cNvPicPr>
          <p:nvPr/>
        </p:nvPicPr>
        <p:blipFill>
          <a:blip r:embed="rId3"/>
          <a:stretch>
            <a:fillRect/>
          </a:stretch>
        </p:blipFill>
        <p:spPr>
          <a:xfrm>
            <a:off x="2221587" y="5019630"/>
            <a:ext cx="252595" cy="230122"/>
          </a:xfrm>
          <a:prstGeom prst="rect">
            <a:avLst/>
          </a:prstGeom>
          <a:ln>
            <a:solidFill>
              <a:schemeClr val="tx1"/>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0DD448D6-1A46-4463-B5A8-80CCECCAAD78}"/>
              </a:ext>
            </a:extLst>
          </p:cNvPr>
          <p:cNvPicPr>
            <a:picLocks noChangeAspect="1"/>
          </p:cNvPicPr>
          <p:nvPr/>
        </p:nvPicPr>
        <p:blipFill rotWithShape="1">
          <a:blip r:embed="rId4"/>
          <a:srcRect r="57872" b="80145"/>
          <a:stretch/>
        </p:blipFill>
        <p:spPr>
          <a:xfrm>
            <a:off x="281433" y="4308350"/>
            <a:ext cx="6352222" cy="1200328"/>
          </a:xfrm>
          <a:prstGeom prst="rect">
            <a:avLst/>
          </a:prstGeom>
        </p:spPr>
      </p:pic>
      <p:sp>
        <p:nvSpPr>
          <p:cNvPr id="18" name="Rectangle 17">
            <a:extLst>
              <a:ext uri="{FF2B5EF4-FFF2-40B4-BE49-F238E27FC236}">
                <a16:creationId xmlns:a16="http://schemas.microsoft.com/office/drawing/2014/main" id="{D363F8F3-6F69-41BE-9FF6-02A0E0781B20}"/>
              </a:ext>
            </a:extLst>
          </p:cNvPr>
          <p:cNvSpPr/>
          <p:nvPr/>
        </p:nvSpPr>
        <p:spPr>
          <a:xfrm>
            <a:off x="2939731" y="5088030"/>
            <a:ext cx="1855553" cy="4206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4F7F90CE-29C1-41EE-8E00-E216575EEB95}"/>
              </a:ext>
            </a:extLst>
          </p:cNvPr>
          <p:cNvPicPr>
            <a:picLocks noChangeAspect="1"/>
          </p:cNvPicPr>
          <p:nvPr/>
        </p:nvPicPr>
        <p:blipFill>
          <a:blip r:embed="rId5"/>
          <a:stretch>
            <a:fillRect/>
          </a:stretch>
        </p:blipFill>
        <p:spPr>
          <a:xfrm>
            <a:off x="207182" y="1300638"/>
            <a:ext cx="11529923" cy="2626226"/>
          </a:xfrm>
          <a:prstGeom prst="rect">
            <a:avLst/>
          </a:prstGeom>
        </p:spPr>
      </p:pic>
      <p:sp>
        <p:nvSpPr>
          <p:cNvPr id="32" name="Rectangle 31">
            <a:extLst>
              <a:ext uri="{FF2B5EF4-FFF2-40B4-BE49-F238E27FC236}">
                <a16:creationId xmlns:a16="http://schemas.microsoft.com/office/drawing/2014/main" id="{856E8808-F247-4E68-85FD-20EF678138A6}"/>
              </a:ext>
            </a:extLst>
          </p:cNvPr>
          <p:cNvSpPr/>
          <p:nvPr/>
        </p:nvSpPr>
        <p:spPr>
          <a:xfrm>
            <a:off x="4359349" y="2578312"/>
            <a:ext cx="7350801" cy="2309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24130C6-6642-4309-BC7D-E7A9A58F5634}"/>
              </a:ext>
            </a:extLst>
          </p:cNvPr>
          <p:cNvSpPr/>
          <p:nvPr/>
        </p:nvSpPr>
        <p:spPr>
          <a:xfrm>
            <a:off x="281433" y="2685892"/>
            <a:ext cx="927236" cy="256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825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64A475-1888-462F-8DDA-B3830224FEAC}"/>
              </a:ext>
            </a:extLst>
          </p:cNvPr>
          <p:cNvPicPr>
            <a:picLocks noChangeAspect="1"/>
          </p:cNvPicPr>
          <p:nvPr/>
        </p:nvPicPr>
        <p:blipFill rotWithShape="1">
          <a:blip r:embed="rId3"/>
          <a:srcRect b="19513"/>
          <a:stretch/>
        </p:blipFill>
        <p:spPr>
          <a:xfrm>
            <a:off x="492345" y="739138"/>
            <a:ext cx="8555149" cy="2760760"/>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450821" y="3569320"/>
            <a:ext cx="10947503" cy="3120854"/>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forecasting to a </a:t>
            </a:r>
            <a:r>
              <a:rPr lang="en-US" b="1" kern="0">
                <a:solidFill>
                  <a:srgbClr val="000000"/>
                </a:solidFill>
                <a:latin typeface="Arial Narrow"/>
                <a:ea typeface="ＭＳ Ｐゴシック" pitchFamily="-106" charset="-128"/>
              </a:rPr>
              <a:t>single Division/Sub-Department </a:t>
            </a:r>
            <a:r>
              <a:rPr lang="en-US" kern="0">
                <a:solidFill>
                  <a:srgbClr val="000000"/>
                </a:solidFill>
                <a:latin typeface="Arial Narrow"/>
                <a:ea typeface="ＭＳ Ｐゴシック" pitchFamily="-106" charset="-128"/>
              </a:rPr>
              <a:t>for multi-year forecast</a:t>
            </a:r>
            <a:r>
              <a:rPr lang="en-US" b="1" kern="0">
                <a:solidFill>
                  <a:srgbClr val="000000"/>
                </a:solidFill>
                <a:latin typeface="Arial Narrow"/>
                <a:ea typeface="ＭＳ Ｐゴシック" pitchFamily="-106" charset="-128"/>
              </a:rPr>
              <a:t>. </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The  Point of View shows your selected MYF Tuition </a:t>
            </a:r>
            <a:r>
              <a:rPr lang="en-US" sz="1800" kern="0">
                <a:solidFill>
                  <a:srgbClr val="000000"/>
                </a:solidFill>
                <a:latin typeface="Arial Narrow"/>
                <a:ea typeface="ＭＳ Ｐゴシック" pitchFamily="-106" charset="-128"/>
              </a:rPr>
              <a:t>Sub-</a:t>
            </a:r>
            <a:r>
              <a:rPr lang="en-US" kern="0">
                <a:solidFill>
                  <a:srgbClr val="000000"/>
                </a:solidFill>
                <a:latin typeface="Arial Narrow"/>
                <a:ea typeface="ＭＳ Ｐゴシック" pitchFamily="-106" charset="-128"/>
              </a:rPr>
              <a:t>Department user variable and Fund. Optionally, you can change your MYF Tuition </a:t>
            </a:r>
            <a:r>
              <a:rPr lang="en-US" sz="1800" kern="0">
                <a:solidFill>
                  <a:srgbClr val="000000"/>
                </a:solidFill>
                <a:latin typeface="Arial Narrow"/>
                <a:ea typeface="ＭＳ Ｐゴシック" pitchFamily="-106" charset="-128"/>
              </a:rPr>
              <a:t>Sub-</a:t>
            </a:r>
            <a:r>
              <a:rPr lang="en-US" kern="0">
                <a:solidFill>
                  <a:srgbClr val="000000"/>
                </a:solidFill>
                <a:latin typeface="Arial Narrow"/>
                <a:ea typeface="ＭＳ Ｐゴシック" pitchFamily="-106" charset="-128"/>
              </a:rPr>
              <a:t>Department directly on this form, by clicking MYF Tuition Dept and changing your selection.</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Data can be input in columns with white cells for:</a:t>
            </a:r>
          </a:p>
          <a:p>
            <a:pPr marL="800100" lvl="1" indent="-342900" eaLnBrk="0" fontAlgn="base" hangingPunct="0">
              <a:spcBef>
                <a:spcPct val="20000"/>
              </a:spcBef>
              <a:spcAft>
                <a:spcPct val="0"/>
              </a:spcAft>
              <a:buFont typeface="+mj-lt"/>
              <a:buAutoNum type="alphaLcParenR"/>
            </a:pPr>
            <a:r>
              <a:rPr lang="en-US" sz="1400" kern="0">
                <a:solidFill>
                  <a:srgbClr val="000000"/>
                </a:solidFill>
                <a:latin typeface="Arial Narrow"/>
                <a:ea typeface="ＭＳ Ｐゴシック" pitchFamily="-106" charset="-128"/>
              </a:rPr>
              <a:t>Fall Headcount</a:t>
            </a:r>
          </a:p>
          <a:p>
            <a:pPr marL="800100" lvl="1" indent="-342900" eaLnBrk="0" fontAlgn="base" hangingPunct="0">
              <a:spcBef>
                <a:spcPct val="20000"/>
              </a:spcBef>
              <a:spcAft>
                <a:spcPct val="0"/>
              </a:spcAft>
              <a:buFont typeface="+mj-lt"/>
              <a:buAutoNum type="alphaLcParenR"/>
            </a:pPr>
            <a:r>
              <a:rPr lang="en-US" sz="1400" kern="0">
                <a:solidFill>
                  <a:srgbClr val="000000"/>
                </a:solidFill>
                <a:latin typeface="Arial Narrow"/>
                <a:ea typeface="ＭＳ Ｐゴシック" pitchFamily="-106" charset="-128"/>
              </a:rPr>
              <a:t>Fall Billing FTE Factor Retention %,</a:t>
            </a:r>
          </a:p>
          <a:p>
            <a:pPr marL="800100" lvl="1" indent="-342900" eaLnBrk="0" fontAlgn="base" hangingPunct="0">
              <a:spcBef>
                <a:spcPct val="20000"/>
              </a:spcBef>
              <a:spcAft>
                <a:spcPct val="0"/>
              </a:spcAft>
              <a:buFont typeface="+mj-lt"/>
              <a:buAutoNum type="alphaLcParenR"/>
            </a:pPr>
            <a:r>
              <a:rPr lang="en-US" sz="1400" kern="0">
                <a:solidFill>
                  <a:srgbClr val="000000"/>
                </a:solidFill>
                <a:latin typeface="Arial Narrow"/>
                <a:ea typeface="ＭＳ Ｐゴシック" pitchFamily="-106" charset="-128"/>
              </a:rPr>
              <a:t>New Enrollment %,</a:t>
            </a:r>
          </a:p>
          <a:p>
            <a:pPr marL="800100" lvl="1" indent="-342900" eaLnBrk="0" fontAlgn="base" hangingPunct="0">
              <a:spcBef>
                <a:spcPct val="20000"/>
              </a:spcBef>
              <a:spcAft>
                <a:spcPct val="0"/>
              </a:spcAft>
              <a:buFont typeface="+mj-lt"/>
              <a:buAutoNum type="alphaLcParenR"/>
            </a:pPr>
            <a:r>
              <a:rPr lang="en-US" sz="1400" kern="0">
                <a:solidFill>
                  <a:srgbClr val="000000"/>
                </a:solidFill>
                <a:latin typeface="Arial Narrow"/>
                <a:ea typeface="ＭＳ Ｐゴシック" pitchFamily="-106" charset="-128"/>
              </a:rPr>
              <a:t>Fall Tuition Rate</a:t>
            </a:r>
          </a:p>
          <a:p>
            <a:pPr marL="800100" lvl="1" indent="-342900" eaLnBrk="0" fontAlgn="base" hangingPunct="0">
              <a:spcBef>
                <a:spcPct val="20000"/>
              </a:spcBef>
              <a:spcAft>
                <a:spcPct val="0"/>
              </a:spcAft>
              <a:buFont typeface="+mj-lt"/>
              <a:buAutoNum type="alphaLcParenR"/>
            </a:pPr>
            <a:r>
              <a:rPr lang="en-US" sz="1400" kern="0">
                <a:solidFill>
                  <a:srgbClr val="000000"/>
                </a:solidFill>
                <a:latin typeface="Arial Narrow"/>
                <a:ea typeface="ＭＳ Ｐゴシック" pitchFamily="-106" charset="-128"/>
              </a:rPr>
              <a:t>Spring Factor</a:t>
            </a:r>
          </a:p>
          <a:p>
            <a:pPr marL="800100" lvl="1" indent="-342900" eaLnBrk="0" fontAlgn="base" hangingPunct="0">
              <a:spcBef>
                <a:spcPct val="20000"/>
              </a:spcBef>
              <a:spcAft>
                <a:spcPct val="0"/>
              </a:spcAft>
              <a:buFont typeface="+mj-lt"/>
              <a:buAutoNum type="alphaLcParenR"/>
            </a:pPr>
            <a:r>
              <a:rPr lang="en-US" sz="1400" kern="0">
                <a:solidFill>
                  <a:srgbClr val="000000"/>
                </a:solidFill>
                <a:latin typeface="Arial Narrow"/>
                <a:ea typeface="ＭＳ Ｐゴシック" pitchFamily="-106" charset="-128"/>
              </a:rPr>
              <a:t>Tuition Rate % Change </a:t>
            </a:r>
          </a:p>
          <a:p>
            <a:pPr marL="800100" lvl="1" indent="-342900" eaLnBrk="0" fontAlgn="base" hangingPunct="0">
              <a:spcBef>
                <a:spcPct val="20000"/>
              </a:spcBef>
              <a:spcAft>
                <a:spcPct val="0"/>
              </a:spcAft>
              <a:buFont typeface="+mj-lt"/>
              <a:buAutoNum type="alphaLcParenR"/>
            </a:pPr>
            <a:r>
              <a:rPr lang="en-US" sz="1400" kern="0">
                <a:solidFill>
                  <a:srgbClr val="000000"/>
                </a:solidFill>
                <a:latin typeface="Arial Narrow"/>
                <a:ea typeface="ＭＳ Ｐゴシック" pitchFamily="-106" charset="-128"/>
              </a:rPr>
              <a:t>Pool Reduction Factor</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Tuition Revenue Modeling Form - Driver-Based Models</a:t>
            </a:r>
          </a:p>
        </p:txBody>
      </p:sp>
      <p:sp>
        <p:nvSpPr>
          <p:cNvPr id="20" name="Rectangle 19">
            <a:extLst>
              <a:ext uri="{FF2B5EF4-FFF2-40B4-BE49-F238E27FC236}">
                <a16:creationId xmlns:a16="http://schemas.microsoft.com/office/drawing/2014/main" id="{295C5F4E-BAA9-451B-924D-6E90FAB507AD}"/>
              </a:ext>
            </a:extLst>
          </p:cNvPr>
          <p:cNvSpPr/>
          <p:nvPr/>
        </p:nvSpPr>
        <p:spPr>
          <a:xfrm>
            <a:off x="1510061" y="1508868"/>
            <a:ext cx="2122981" cy="192013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3949129" y="1507652"/>
            <a:ext cx="3366071" cy="199224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3711316" y="1011757"/>
            <a:ext cx="253448" cy="2842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F63FF0C3-9961-44CD-8CBF-154E96720EFF}"/>
              </a:ext>
            </a:extLst>
          </p:cNvPr>
          <p:cNvSpPr/>
          <p:nvPr/>
        </p:nvSpPr>
        <p:spPr>
          <a:xfrm>
            <a:off x="7294631" y="1902108"/>
            <a:ext cx="280602" cy="3041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18" name="Rectangle 17">
            <a:extLst>
              <a:ext uri="{FF2B5EF4-FFF2-40B4-BE49-F238E27FC236}">
                <a16:creationId xmlns:a16="http://schemas.microsoft.com/office/drawing/2014/main" id="{4D550732-63F6-4AD3-8ADC-D91599B98125}"/>
              </a:ext>
            </a:extLst>
          </p:cNvPr>
          <p:cNvSpPr/>
          <p:nvPr/>
        </p:nvSpPr>
        <p:spPr>
          <a:xfrm>
            <a:off x="2043023" y="1189312"/>
            <a:ext cx="1702126" cy="23087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7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1C4523-8079-4F7D-A814-5B1CCFFDC751}"/>
              </a:ext>
            </a:extLst>
          </p:cNvPr>
          <p:cNvPicPr>
            <a:picLocks noChangeAspect="1"/>
          </p:cNvPicPr>
          <p:nvPr/>
        </p:nvPicPr>
        <p:blipFill>
          <a:blip r:embed="rId2"/>
          <a:stretch>
            <a:fillRect/>
          </a:stretch>
        </p:blipFill>
        <p:spPr>
          <a:xfrm>
            <a:off x="203199" y="1125928"/>
            <a:ext cx="8026109" cy="3217976"/>
          </a:xfrm>
          <a:prstGeom prst="rect">
            <a:avLst/>
          </a:prstGeom>
        </p:spPr>
      </p:pic>
      <p:pic>
        <p:nvPicPr>
          <p:cNvPr id="4" name="Picture 3">
            <a:extLst>
              <a:ext uri="{FF2B5EF4-FFF2-40B4-BE49-F238E27FC236}">
                <a16:creationId xmlns:a16="http://schemas.microsoft.com/office/drawing/2014/main" id="{DD88148C-9E42-407C-BDDC-C4C65075D123}"/>
              </a:ext>
            </a:extLst>
          </p:cNvPr>
          <p:cNvPicPr>
            <a:picLocks noChangeAspect="1"/>
          </p:cNvPicPr>
          <p:nvPr/>
        </p:nvPicPr>
        <p:blipFill>
          <a:blip r:embed="rId3"/>
          <a:stretch>
            <a:fillRect/>
          </a:stretch>
        </p:blipFill>
        <p:spPr>
          <a:xfrm>
            <a:off x="3962692" y="2511319"/>
            <a:ext cx="8026109" cy="3144292"/>
          </a:xfrm>
          <a:prstGeom prst="rect">
            <a:avLst/>
          </a:prstGeom>
        </p:spPr>
      </p:pic>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Tuition Revenue Modeling Form - Driver-Based Models</a:t>
            </a:r>
          </a:p>
        </p:txBody>
      </p:sp>
      <p:sp>
        <p:nvSpPr>
          <p:cNvPr id="3" name="Rectangle 2">
            <a:extLst>
              <a:ext uri="{FF2B5EF4-FFF2-40B4-BE49-F238E27FC236}">
                <a16:creationId xmlns:a16="http://schemas.microsoft.com/office/drawing/2014/main" id="{F5586F0E-9617-43EF-8B58-1E34F2E9A566}"/>
              </a:ext>
            </a:extLst>
          </p:cNvPr>
          <p:cNvSpPr/>
          <p:nvPr/>
        </p:nvSpPr>
        <p:spPr>
          <a:xfrm>
            <a:off x="670399" y="727328"/>
            <a:ext cx="10851202" cy="369332"/>
          </a:xfrm>
          <a:prstGeom prst="rect">
            <a:avLst/>
          </a:prstGeom>
        </p:spPr>
        <p:txBody>
          <a:bodyPr wrap="square">
            <a:spAutoFit/>
          </a:bodyPr>
          <a:lstStyle/>
          <a:p>
            <a:r>
              <a:rPr lang="en-US" kern="0">
                <a:solidFill>
                  <a:srgbClr val="000000"/>
                </a:solidFill>
                <a:latin typeface="Arial Narrow"/>
                <a:ea typeface="ＭＳ Ｐゴシック" pitchFamily="-106" charset="-128"/>
              </a:rPr>
              <a:t>Scroll right to enter data in more columns valid for data entry.</a:t>
            </a:r>
            <a:endParaRPr lang="en-US"/>
          </a:p>
        </p:txBody>
      </p:sp>
      <p:sp>
        <p:nvSpPr>
          <p:cNvPr id="13" name="Rectangle 12">
            <a:extLst>
              <a:ext uri="{FF2B5EF4-FFF2-40B4-BE49-F238E27FC236}">
                <a16:creationId xmlns:a16="http://schemas.microsoft.com/office/drawing/2014/main" id="{7A36BD2F-525F-4AFB-B311-B884FB68E432}"/>
              </a:ext>
            </a:extLst>
          </p:cNvPr>
          <p:cNvSpPr/>
          <p:nvPr/>
        </p:nvSpPr>
        <p:spPr>
          <a:xfrm>
            <a:off x="1174059" y="5723629"/>
            <a:ext cx="8127023" cy="646331"/>
          </a:xfrm>
          <a:prstGeom prst="rect">
            <a:avLst/>
          </a:prstGeom>
        </p:spPr>
        <p:txBody>
          <a:bodyPr wrap="square">
            <a:spAutoFit/>
          </a:bodyPr>
          <a:lstStyle/>
          <a:p>
            <a:r>
              <a:rPr lang="en-US" kern="0">
                <a:solidFill>
                  <a:srgbClr val="000000"/>
                </a:solidFill>
                <a:latin typeface="Arial Narrow"/>
                <a:ea typeface="ＭＳ Ｐゴシック" pitchFamily="-106" charset="-128"/>
              </a:rPr>
              <a:t>NOTE: Grey columns are locked and cannot be edited.  Only white cells allow entry. Data will be calculated after forms are saved.</a:t>
            </a:r>
            <a:endParaRPr lang="en-US"/>
          </a:p>
        </p:txBody>
      </p:sp>
      <p:pic>
        <p:nvPicPr>
          <p:cNvPr id="16" name="Graphic 15" descr="Information">
            <a:extLst>
              <a:ext uri="{FF2B5EF4-FFF2-40B4-BE49-F238E27FC236}">
                <a16:creationId xmlns:a16="http://schemas.microsoft.com/office/drawing/2014/main" id="{0FE3CDC2-2A00-4722-9412-A7D77F2A39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463" y="5830634"/>
            <a:ext cx="432320" cy="432320"/>
          </a:xfrm>
          <a:prstGeom prst="rect">
            <a:avLst/>
          </a:prstGeom>
        </p:spPr>
      </p:pic>
      <p:pic>
        <p:nvPicPr>
          <p:cNvPr id="17" name="Graphic 16" descr="Arrow: Clockwise curve">
            <a:extLst>
              <a:ext uri="{FF2B5EF4-FFF2-40B4-BE49-F238E27FC236}">
                <a16:creationId xmlns:a16="http://schemas.microsoft.com/office/drawing/2014/main" id="{AAE68ECF-6EEC-4E1F-B12B-7D09EE4A62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326778" flipH="1">
            <a:off x="3952972" y="3254269"/>
            <a:ext cx="965062" cy="31787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932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8C53D5-5C63-4814-89EC-9F44DB9C2927}"/>
              </a:ext>
            </a:extLst>
          </p:cNvPr>
          <p:cNvGrpSpPr/>
          <p:nvPr/>
        </p:nvGrpSpPr>
        <p:grpSpPr>
          <a:xfrm>
            <a:off x="303851" y="1182617"/>
            <a:ext cx="11554431" cy="3074636"/>
            <a:chOff x="303851" y="1182617"/>
            <a:chExt cx="11554431" cy="3074636"/>
          </a:xfrm>
        </p:grpSpPr>
        <p:pic>
          <p:nvPicPr>
            <p:cNvPr id="15" name="Picture 14">
              <a:extLst>
                <a:ext uri="{FF2B5EF4-FFF2-40B4-BE49-F238E27FC236}">
                  <a16:creationId xmlns:a16="http://schemas.microsoft.com/office/drawing/2014/main" id="{C5F3F356-9782-40AC-A81E-B065F094734F}"/>
                </a:ext>
              </a:extLst>
            </p:cNvPr>
            <p:cNvPicPr>
              <a:picLocks noChangeAspect="1"/>
            </p:cNvPicPr>
            <p:nvPr/>
          </p:nvPicPr>
          <p:blipFill>
            <a:blip r:embed="rId2"/>
            <a:stretch>
              <a:fillRect/>
            </a:stretch>
          </p:blipFill>
          <p:spPr>
            <a:xfrm>
              <a:off x="303851" y="1182617"/>
              <a:ext cx="11554431" cy="3074636"/>
            </a:xfrm>
            <a:prstGeom prst="rect">
              <a:avLst/>
            </a:prstGeom>
          </p:spPr>
        </p:pic>
        <p:pic>
          <p:nvPicPr>
            <p:cNvPr id="19" name="Picture 18">
              <a:extLst>
                <a:ext uri="{FF2B5EF4-FFF2-40B4-BE49-F238E27FC236}">
                  <a16:creationId xmlns:a16="http://schemas.microsoft.com/office/drawing/2014/main" id="{FB7F39E4-5C17-4D3C-9941-632E4BC7B9AE}"/>
                </a:ext>
              </a:extLst>
            </p:cNvPr>
            <p:cNvPicPr>
              <a:picLocks noChangeAspect="1"/>
            </p:cNvPicPr>
            <p:nvPr/>
          </p:nvPicPr>
          <p:blipFill>
            <a:blip r:embed="rId3"/>
            <a:stretch>
              <a:fillRect/>
            </a:stretch>
          </p:blipFill>
          <p:spPr>
            <a:xfrm>
              <a:off x="2599453" y="1828800"/>
              <a:ext cx="2047192" cy="278580"/>
            </a:xfrm>
            <a:prstGeom prst="rect">
              <a:avLst/>
            </a:prstGeom>
          </p:spPr>
        </p:pic>
      </p:gr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Tuition Revenue Modeling Form – Driver Based Models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3" y="4920305"/>
            <a:ext cx="7376473"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Tuition Type Name followed by data in the Fall Headcount </a:t>
            </a:r>
            <a:r>
              <a:rPr lang="en-US" kern="0">
                <a:solidFill>
                  <a:srgbClr val="000000"/>
                </a:solidFill>
                <a:latin typeface="Arial Narrow"/>
                <a:ea typeface="ＭＳ Ｐゴシック" pitchFamily="-106" charset="-128"/>
              </a:rPr>
              <a:t>and Fall Billing FTE Factor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column for current year.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data and % for future years on the form.</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Save</a:t>
            </a:r>
            <a:r>
              <a:rPr lang="en-US" kern="0">
                <a:solidFill>
                  <a:srgbClr val="000000"/>
                </a:solidFill>
                <a:latin typeface="Arial Narrow"/>
                <a:ea typeface="ＭＳ Ｐゴシック" pitchFamily="-106" charset="-128"/>
              </a:rPr>
              <a:t> to save the sheet.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OK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008154" y="1498644"/>
            <a:ext cx="395017" cy="2145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11205663" y="127266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10034112" y="350242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F63FF0C3-9961-44CD-8CBF-154E96720EFF}"/>
              </a:ext>
            </a:extLst>
          </p:cNvPr>
          <p:cNvSpPr/>
          <p:nvPr/>
        </p:nvSpPr>
        <p:spPr>
          <a:xfrm>
            <a:off x="4523553" y="356135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3" name="Picture 2">
            <a:extLst>
              <a:ext uri="{FF2B5EF4-FFF2-40B4-BE49-F238E27FC236}">
                <a16:creationId xmlns:a16="http://schemas.microsoft.com/office/drawing/2014/main" id="{84A29FDC-5D78-4A59-BBA6-F1DF36100184}"/>
              </a:ext>
            </a:extLst>
          </p:cNvPr>
          <p:cNvPicPr>
            <a:picLocks noChangeAspect="1"/>
          </p:cNvPicPr>
          <p:nvPr/>
        </p:nvPicPr>
        <p:blipFill>
          <a:blip r:embed="rId4"/>
          <a:stretch>
            <a:fillRect/>
          </a:stretch>
        </p:blipFill>
        <p:spPr>
          <a:xfrm>
            <a:off x="8602657" y="4512275"/>
            <a:ext cx="1981372" cy="1318374"/>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10034112" y="5440898"/>
            <a:ext cx="320600"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10329412" y="525280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277967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088840C6-AE2A-4778-93FE-D953D9936AD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Course Objectives</a:t>
            </a:r>
          </a:p>
        </p:txBody>
      </p:sp>
      <p:sp>
        <p:nvSpPr>
          <p:cNvPr id="71" name="TextBox 70">
            <a:extLst>
              <a:ext uri="{FF2B5EF4-FFF2-40B4-BE49-F238E27FC236}">
                <a16:creationId xmlns:a16="http://schemas.microsoft.com/office/drawing/2014/main" id="{0652D779-9206-41CE-A113-FB138750D552}"/>
              </a:ext>
            </a:extLst>
          </p:cNvPr>
          <p:cNvSpPr txBox="1"/>
          <p:nvPr/>
        </p:nvSpPr>
        <p:spPr>
          <a:xfrm>
            <a:off x="761999" y="745207"/>
            <a:ext cx="10659209" cy="1200329"/>
          </a:xfrm>
          <a:prstGeom prst="rect">
            <a:avLst/>
          </a:prstGeom>
        </p:spPr>
        <p:txBody>
          <a:bodyPr vert="horz" wrap="square" rtlCol="0">
            <a:spAutoFit/>
          </a:bodyPr>
          <a:lstStyle/>
          <a:p>
            <a:r>
              <a:rPr lang="en-US" sz="2400">
                <a:latin typeface="Arial Narrow" panose="020B0606020202030204" pitchFamily="34" charset="0"/>
              </a:rPr>
              <a:t>In this course, you will be introduced to how to perform multi-year forecasting tasks within the PlanUW system. </a:t>
            </a:r>
          </a:p>
          <a:p>
            <a:pPr marL="342900" indent="-342900">
              <a:buClr>
                <a:srgbClr val="C00000"/>
              </a:buClr>
              <a:buFont typeface="Wingdings" panose="05000000000000000000" pitchFamily="2" charset="2"/>
              <a:buChar char="ü"/>
            </a:pPr>
            <a:r>
              <a:rPr lang="en-US" sz="2400">
                <a:latin typeface="Arial Narrow" panose="020B0606020202030204" pitchFamily="34" charset="0"/>
              </a:rPr>
              <a:t>After completing this class, you will have learned:</a:t>
            </a:r>
          </a:p>
        </p:txBody>
      </p:sp>
      <p:cxnSp>
        <p:nvCxnSpPr>
          <p:cNvPr id="44" name="Straight Connector 43">
            <a:extLst>
              <a:ext uri="{FF2B5EF4-FFF2-40B4-BE49-F238E27FC236}">
                <a16:creationId xmlns:a16="http://schemas.microsoft.com/office/drawing/2014/main" id="{7852027A-C8C8-4499-9D63-76D1777464AB}"/>
              </a:ext>
            </a:extLst>
          </p:cNvPr>
          <p:cNvCxnSpPr/>
          <p:nvPr/>
        </p:nvCxnSpPr>
        <p:spPr>
          <a:xfrm>
            <a:off x="3467100" y="3534671"/>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B8540A6-7CD2-4DB8-A1DD-A077834D635B}"/>
              </a:ext>
            </a:extLst>
          </p:cNvPr>
          <p:cNvSpPr txBox="1"/>
          <p:nvPr/>
        </p:nvSpPr>
        <p:spPr>
          <a:xfrm>
            <a:off x="2552700" y="2311545"/>
            <a:ext cx="1828797" cy="1323439"/>
          </a:xfrm>
          <a:prstGeom prst="rect">
            <a:avLst/>
          </a:prstGeom>
        </p:spPr>
        <p:txBody>
          <a:bodyPr vert="horz" wrap="square" rtlCol="0">
            <a:spAutoFit/>
          </a:bodyPr>
          <a:lstStyle/>
          <a:p>
            <a:pPr algn="ctr" eaLnBrk="0" fontAlgn="base" hangingPunct="0">
              <a:spcBef>
                <a:spcPct val="20000"/>
              </a:spcBef>
              <a:spcAft>
                <a:spcPct val="0"/>
              </a:spcAft>
            </a:pPr>
            <a:r>
              <a:rPr lang="en-US" sz="2000" kern="0">
                <a:solidFill>
                  <a:srgbClr val="000000"/>
                </a:solidFill>
                <a:latin typeface="Arial Narrow"/>
                <a:ea typeface="ＭＳ Ｐゴシック" pitchFamily="-106" charset="-128"/>
              </a:rPr>
              <a:t>The UW Multi-Year Forecast Process and Timeline</a:t>
            </a:r>
          </a:p>
        </p:txBody>
      </p:sp>
      <p:cxnSp>
        <p:nvCxnSpPr>
          <p:cNvPr id="32" name="Straight Connector 31">
            <a:extLst>
              <a:ext uri="{FF2B5EF4-FFF2-40B4-BE49-F238E27FC236}">
                <a16:creationId xmlns:a16="http://schemas.microsoft.com/office/drawing/2014/main" id="{450A7657-263C-4147-871B-4B1CC14BD322}"/>
              </a:ext>
            </a:extLst>
          </p:cNvPr>
          <p:cNvCxnSpPr/>
          <p:nvPr/>
        </p:nvCxnSpPr>
        <p:spPr>
          <a:xfrm>
            <a:off x="8953492" y="3488414"/>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AE4F62C-A175-4DA7-8974-4354C7C6F5ED}"/>
              </a:ext>
            </a:extLst>
          </p:cNvPr>
          <p:cNvSpPr txBox="1"/>
          <p:nvPr/>
        </p:nvSpPr>
        <p:spPr>
          <a:xfrm>
            <a:off x="8039092" y="2265288"/>
            <a:ext cx="1828797" cy="1015663"/>
          </a:xfrm>
          <a:prstGeom prst="rect">
            <a:avLst/>
          </a:prstGeom>
        </p:spPr>
        <p:txBody>
          <a:bodyPr vert="horz" wrap="square" rtlCol="0">
            <a:spAutoFit/>
          </a:bodyPr>
          <a:lstStyle/>
          <a:p>
            <a:pPr algn="ctr" eaLnBrk="0" fontAlgn="base" hangingPunct="0">
              <a:spcBef>
                <a:spcPct val="20000"/>
              </a:spcBef>
              <a:spcAft>
                <a:spcPct val="0"/>
              </a:spcAft>
            </a:pPr>
            <a:r>
              <a:rPr lang="en-US" sz="2000" kern="0" dirty="0">
                <a:solidFill>
                  <a:srgbClr val="000000"/>
                </a:solidFill>
                <a:latin typeface="Arial Narrow"/>
                <a:ea typeface="ＭＳ Ｐゴシック" pitchFamily="-106" charset="-128"/>
              </a:rPr>
              <a:t>How to set up your User Variables</a:t>
            </a:r>
            <a:endPar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cxnSp>
        <p:nvCxnSpPr>
          <p:cNvPr id="36" name="Straight Connector 35">
            <a:extLst>
              <a:ext uri="{FF2B5EF4-FFF2-40B4-BE49-F238E27FC236}">
                <a16:creationId xmlns:a16="http://schemas.microsoft.com/office/drawing/2014/main" id="{AA602A3C-2ECF-49D0-AE8C-0CE1298E73A5}"/>
              </a:ext>
            </a:extLst>
          </p:cNvPr>
          <p:cNvCxnSpPr/>
          <p:nvPr/>
        </p:nvCxnSpPr>
        <p:spPr>
          <a:xfrm>
            <a:off x="6210297" y="3534671"/>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6F36CCA-8F09-403E-9436-A6AC60906D82}"/>
              </a:ext>
            </a:extLst>
          </p:cNvPr>
          <p:cNvSpPr txBox="1"/>
          <p:nvPr/>
        </p:nvSpPr>
        <p:spPr>
          <a:xfrm>
            <a:off x="5295897" y="2311545"/>
            <a:ext cx="1828797" cy="1323439"/>
          </a:xfrm>
          <a:prstGeom prst="rect">
            <a:avLst/>
          </a:prstGeom>
        </p:spPr>
        <p:txBody>
          <a:bodyPr vert="horz" wrap="square" rtlCol="0">
            <a:spAutoFit/>
          </a:bodyPr>
          <a:lstStyle/>
          <a:p>
            <a:pPr algn="ctr" eaLnBrk="0" fontAlgn="base" hangingPunct="0">
              <a:spcBef>
                <a:spcPct val="20000"/>
              </a:spcBef>
              <a:spcAft>
                <a:spcPct val="0"/>
              </a:spcAft>
            </a:pPr>
            <a:r>
              <a:rPr lang="en-US" sz="2000" kern="0">
                <a:solidFill>
                  <a:srgbClr val="000000"/>
                </a:solidFill>
                <a:latin typeface="Arial Narrow"/>
                <a:ea typeface="ＭＳ Ｐゴシック" pitchFamily="-106" charset="-128"/>
              </a:rPr>
              <a:t>How to complete Multi-Year Forecast tasks in PlanUW</a:t>
            </a:r>
          </a:p>
        </p:txBody>
      </p:sp>
      <p:pic>
        <p:nvPicPr>
          <p:cNvPr id="15" name="Graphic 14" descr="Monthly calendar">
            <a:extLst>
              <a:ext uri="{FF2B5EF4-FFF2-40B4-BE49-F238E27FC236}">
                <a16:creationId xmlns:a16="http://schemas.microsoft.com/office/drawing/2014/main" id="{8E6D6A43-B36F-4528-84C8-6AB5414162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9898" y="4734145"/>
            <a:ext cx="914400" cy="914400"/>
          </a:xfrm>
          <a:prstGeom prst="rect">
            <a:avLst/>
          </a:prstGeom>
          <a:effectLst>
            <a:outerShdw blurRad="50800" dist="38100" dir="2700000" algn="tl" rotWithShape="0">
              <a:prstClr val="black">
                <a:alpha val="40000"/>
              </a:prstClr>
            </a:outerShdw>
          </a:effectLst>
        </p:spPr>
      </p:pic>
      <p:pic>
        <p:nvPicPr>
          <p:cNvPr id="16" name="Graphic 15" descr="Calculator">
            <a:extLst>
              <a:ext uri="{FF2B5EF4-FFF2-40B4-BE49-F238E27FC236}">
                <a16:creationId xmlns:a16="http://schemas.microsoft.com/office/drawing/2014/main" id="{D86AE131-AF87-4816-8402-198E8475B5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3095" y="4734145"/>
            <a:ext cx="914400" cy="914400"/>
          </a:xfrm>
          <a:prstGeom prst="rect">
            <a:avLst/>
          </a:prstGeom>
          <a:effectLst>
            <a:outerShdw blurRad="50800" dist="38100" dir="2700000" algn="tl" rotWithShape="0">
              <a:prstClr val="black">
                <a:alpha val="40000"/>
              </a:prstClr>
            </a:outerShdw>
          </a:effectLst>
        </p:spPr>
      </p:pic>
      <p:pic>
        <p:nvPicPr>
          <p:cNvPr id="17" name="Graphic 16" descr="Hierarchy">
            <a:extLst>
              <a:ext uri="{FF2B5EF4-FFF2-40B4-BE49-F238E27FC236}">
                <a16:creationId xmlns:a16="http://schemas.microsoft.com/office/drawing/2014/main" id="{CDC481DB-0B58-400B-BF53-65AB702FE7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96290" y="4718196"/>
            <a:ext cx="914400" cy="914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3955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5624AC-A220-44FD-A1FC-C41CB65D70CF}"/>
              </a:ext>
            </a:extLst>
          </p:cNvPr>
          <p:cNvPicPr>
            <a:picLocks noChangeAspect="1"/>
          </p:cNvPicPr>
          <p:nvPr/>
        </p:nvPicPr>
        <p:blipFill>
          <a:blip r:embed="rId2"/>
          <a:stretch>
            <a:fillRect/>
          </a:stretch>
        </p:blipFill>
        <p:spPr>
          <a:xfrm>
            <a:off x="9143566" y="1006909"/>
            <a:ext cx="2586774" cy="4027977"/>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605554" y="1467236"/>
            <a:ext cx="7774008" cy="1255728"/>
          </a:xfrm>
          <a:prstGeom prst="rect">
            <a:avLst/>
          </a:prstGeom>
        </p:spPr>
        <p:txBody>
          <a:bodyPr vert="horz" wrap="square" rtlCol="0">
            <a:spAutoFit/>
          </a:bodyPr>
          <a:lstStyle/>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In order to expose additional Tuition Type row, go to the 'Actions Menu' and click 'Display Additional Tuition Lines'. The Display Additional Tuition Lines action will display the Extended form  [MYF - Tuition - Extended] will show 20 "Other" Tuition types per category.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Additional Tuition Type Rows– Driver Based Models</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660" y="2989811"/>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84224" y="4429869"/>
            <a:ext cx="7376473" cy="1034129"/>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show additional Tuition Type rows: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Action</a:t>
            </a:r>
            <a:r>
              <a:rPr lang="en-US" kern="0">
                <a:solidFill>
                  <a:srgbClr val="000000"/>
                </a:solidFill>
                <a:latin typeface="Arial Narrow"/>
                <a:ea typeface="ＭＳ Ｐゴシック" pitchFamily="-106" charset="-128"/>
              </a:rPr>
              <a:t> menu</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Display Additional Tuition Lines </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27" name="Oval 26">
            <a:extLst>
              <a:ext uri="{FF2B5EF4-FFF2-40B4-BE49-F238E27FC236}">
                <a16:creationId xmlns:a16="http://schemas.microsoft.com/office/drawing/2014/main" id="{B2969B91-3642-4187-83F0-A12926F388BF}"/>
              </a:ext>
            </a:extLst>
          </p:cNvPr>
          <p:cNvSpPr/>
          <p:nvPr/>
        </p:nvSpPr>
        <p:spPr>
          <a:xfrm>
            <a:off x="8989139" y="175798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154259" y="100690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3" name="TextBox 2">
            <a:extLst>
              <a:ext uri="{FF2B5EF4-FFF2-40B4-BE49-F238E27FC236}">
                <a16:creationId xmlns:a16="http://schemas.microsoft.com/office/drawing/2014/main" id="{092C3E01-069D-4A9A-AA01-991C2DF72D5E}"/>
              </a:ext>
            </a:extLst>
          </p:cNvPr>
          <p:cNvSpPr txBox="1"/>
          <p:nvPr/>
        </p:nvSpPr>
        <p:spPr>
          <a:xfrm>
            <a:off x="906022" y="2882806"/>
            <a:ext cx="6477918" cy="646331"/>
          </a:xfrm>
          <a:prstGeom prst="rect">
            <a:avLst/>
          </a:prstGeom>
        </p:spPr>
        <p:txBody>
          <a:bodyPr vert="horz" wrap="square" rtlCol="0">
            <a:spAutoFit/>
          </a:bodyPr>
          <a:lstStyle/>
          <a:p>
            <a:pPr eaLnBrk="0" fontAlgn="base" hangingPunct="0">
              <a:spcBef>
                <a:spcPct val="20000"/>
              </a:spcBef>
              <a:spcAft>
                <a:spcPct val="0"/>
              </a:spcAft>
            </a:pPr>
            <a:r>
              <a:rPr lang="en-US" b="1" kern="0" dirty="0">
                <a:solidFill>
                  <a:srgbClr val="000000"/>
                </a:solidFill>
                <a:latin typeface="Arial Narrow"/>
                <a:ea typeface="ＭＳ Ｐゴシック" pitchFamily="-106" charset="-128"/>
              </a:rPr>
              <a:t>This form can be accessed via the Action Menu at any time. *This form is not suppressed.</a:t>
            </a:r>
            <a:endParaRPr kumimoji="0" lang="en-US" sz="1400" b="1" i="0" u="sng"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13" name="TextBox 12">
            <a:extLst>
              <a:ext uri="{FF2B5EF4-FFF2-40B4-BE49-F238E27FC236}">
                <a16:creationId xmlns:a16="http://schemas.microsoft.com/office/drawing/2014/main" id="{97F7D619-C36C-4DF2-B8E7-8A62A621DCEF}"/>
              </a:ext>
            </a:extLst>
          </p:cNvPr>
          <p:cNvSpPr txBox="1"/>
          <p:nvPr/>
        </p:nvSpPr>
        <p:spPr>
          <a:xfrm>
            <a:off x="605554" y="1129735"/>
            <a:ext cx="6096000" cy="369332"/>
          </a:xfrm>
          <a:prstGeom prst="rect">
            <a:avLst/>
          </a:prstGeom>
          <a:noFill/>
        </p:spPr>
        <p:txBody>
          <a:bodyPr wrap="square">
            <a:spAutoFit/>
          </a:bodyPr>
          <a:lstStyle/>
          <a:p>
            <a:r>
              <a:rPr lang="en-US" sz="1800" b="1">
                <a:solidFill>
                  <a:srgbClr val="FF0000"/>
                </a:solidFill>
                <a:latin typeface="Arial Narrow" panose="020B0606020202030204" pitchFamily="34" charset="0"/>
              </a:rPr>
              <a:t>NOTE: </a:t>
            </a:r>
            <a:r>
              <a:rPr lang="en-US" sz="1800" b="1">
                <a:latin typeface="Arial Narrow" panose="020B0606020202030204" pitchFamily="34" charset="0"/>
              </a:rPr>
              <a:t>This is Optional</a:t>
            </a:r>
            <a:endParaRPr lang="en-US" sz="1800">
              <a:latin typeface="Arial Narrow" panose="020B0606020202030204" pitchFamily="34" charset="0"/>
            </a:endParaRPr>
          </a:p>
        </p:txBody>
      </p:sp>
      <p:sp>
        <p:nvSpPr>
          <p:cNvPr id="7" name="Rectangle 6">
            <a:extLst>
              <a:ext uri="{FF2B5EF4-FFF2-40B4-BE49-F238E27FC236}">
                <a16:creationId xmlns:a16="http://schemas.microsoft.com/office/drawing/2014/main" id="{E747CF4B-7A0E-4B62-8ECA-8E136D6FFF42}"/>
              </a:ext>
            </a:extLst>
          </p:cNvPr>
          <p:cNvSpPr/>
          <p:nvPr/>
        </p:nvSpPr>
        <p:spPr>
          <a:xfrm>
            <a:off x="9285548" y="1757986"/>
            <a:ext cx="2300898"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8E11AD-4374-4221-8760-A86E30314A64}"/>
              </a:ext>
            </a:extLst>
          </p:cNvPr>
          <p:cNvSpPr/>
          <p:nvPr/>
        </p:nvSpPr>
        <p:spPr>
          <a:xfrm>
            <a:off x="11041551" y="1236489"/>
            <a:ext cx="688789"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07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5624AC-A220-44FD-A1FC-C41CB65D70CF}"/>
              </a:ext>
            </a:extLst>
          </p:cNvPr>
          <p:cNvPicPr>
            <a:picLocks noChangeAspect="1"/>
          </p:cNvPicPr>
          <p:nvPr/>
        </p:nvPicPr>
        <p:blipFill>
          <a:blip r:embed="rId3"/>
          <a:stretch>
            <a:fillRect/>
          </a:stretch>
        </p:blipFill>
        <p:spPr>
          <a:xfrm>
            <a:off x="9143566" y="1006909"/>
            <a:ext cx="2586774" cy="4027977"/>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Push Tuition Data to Forecast – Driver Based Models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677819" y="3471582"/>
            <a:ext cx="7376473" cy="1643527"/>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After saving tuition data:</a:t>
            </a:r>
            <a:endParaRPr lang="en-US" kern="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Cells will appear white when data is saved. Review calculated data in the grey columns.</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If data is ready to be pushed to Forecast, click on the </a:t>
            </a:r>
            <a:r>
              <a:rPr lang="en-US" b="1" kern="0">
                <a:solidFill>
                  <a:srgbClr val="000000"/>
                </a:solidFill>
                <a:latin typeface="Arial Narrow"/>
                <a:ea typeface="ＭＳ Ｐゴシック" pitchFamily="-106" charset="-128"/>
              </a:rPr>
              <a:t>Action</a:t>
            </a:r>
            <a:r>
              <a:rPr lang="en-US" kern="0">
                <a:solidFill>
                  <a:srgbClr val="000000"/>
                </a:solidFill>
                <a:latin typeface="Arial Narrow"/>
                <a:ea typeface="ＭＳ Ｐゴシック" pitchFamily="-106" charset="-128"/>
              </a:rPr>
              <a:t> menu</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Push Tuition Data to Forecast</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27" name="Oval 26">
            <a:extLst>
              <a:ext uri="{FF2B5EF4-FFF2-40B4-BE49-F238E27FC236}">
                <a16:creationId xmlns:a16="http://schemas.microsoft.com/office/drawing/2014/main" id="{B2969B91-3642-4187-83F0-A12926F388BF}"/>
              </a:ext>
            </a:extLst>
          </p:cNvPr>
          <p:cNvSpPr/>
          <p:nvPr/>
        </p:nvSpPr>
        <p:spPr>
          <a:xfrm>
            <a:off x="9045195" y="151180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7" name="Rectangle 6">
            <a:extLst>
              <a:ext uri="{FF2B5EF4-FFF2-40B4-BE49-F238E27FC236}">
                <a16:creationId xmlns:a16="http://schemas.microsoft.com/office/drawing/2014/main" id="{E747CF4B-7A0E-4B62-8ECA-8E136D6FFF42}"/>
              </a:ext>
            </a:extLst>
          </p:cNvPr>
          <p:cNvSpPr/>
          <p:nvPr/>
        </p:nvSpPr>
        <p:spPr>
          <a:xfrm>
            <a:off x="9285548" y="1528406"/>
            <a:ext cx="2300898"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8E11AD-4374-4221-8760-A86E30314A64}"/>
              </a:ext>
            </a:extLst>
          </p:cNvPr>
          <p:cNvSpPr/>
          <p:nvPr/>
        </p:nvSpPr>
        <p:spPr>
          <a:xfrm>
            <a:off x="11041551" y="1236489"/>
            <a:ext cx="688789"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D91C67B-24BC-4089-B4B0-7B38BC481A91}"/>
              </a:ext>
            </a:extLst>
          </p:cNvPr>
          <p:cNvPicPr>
            <a:picLocks noChangeAspect="1"/>
          </p:cNvPicPr>
          <p:nvPr/>
        </p:nvPicPr>
        <p:blipFill>
          <a:blip r:embed="rId4"/>
          <a:stretch>
            <a:fillRect/>
          </a:stretch>
        </p:blipFill>
        <p:spPr>
          <a:xfrm>
            <a:off x="461660" y="1253095"/>
            <a:ext cx="8265796" cy="1910748"/>
          </a:xfrm>
          <a:prstGeom prst="rect">
            <a:avLst/>
          </a:prstGeom>
        </p:spPr>
      </p:pic>
      <p:pic>
        <p:nvPicPr>
          <p:cNvPr id="4" name="Picture 3">
            <a:extLst>
              <a:ext uri="{FF2B5EF4-FFF2-40B4-BE49-F238E27FC236}">
                <a16:creationId xmlns:a16="http://schemas.microsoft.com/office/drawing/2014/main" id="{D8A188F4-A106-4A92-AB92-77400606EAC4}"/>
              </a:ext>
            </a:extLst>
          </p:cNvPr>
          <p:cNvPicPr>
            <a:picLocks noChangeAspect="1"/>
          </p:cNvPicPr>
          <p:nvPr/>
        </p:nvPicPr>
        <p:blipFill>
          <a:blip r:embed="rId5"/>
          <a:stretch>
            <a:fillRect/>
          </a:stretch>
        </p:blipFill>
        <p:spPr>
          <a:xfrm>
            <a:off x="6779079" y="1934780"/>
            <a:ext cx="1798476" cy="1265030"/>
          </a:xfrm>
          <a:prstGeom prst="rect">
            <a:avLst/>
          </a:prstGeom>
        </p:spPr>
      </p:pic>
      <p:sp>
        <p:nvSpPr>
          <p:cNvPr id="18" name="Rectangle 17">
            <a:extLst>
              <a:ext uri="{FF2B5EF4-FFF2-40B4-BE49-F238E27FC236}">
                <a16:creationId xmlns:a16="http://schemas.microsoft.com/office/drawing/2014/main" id="{837D06BF-60E6-4015-83E8-A31E7EAACC0F}"/>
              </a:ext>
            </a:extLst>
          </p:cNvPr>
          <p:cNvSpPr/>
          <p:nvPr/>
        </p:nvSpPr>
        <p:spPr>
          <a:xfrm>
            <a:off x="6779079" y="1921392"/>
            <a:ext cx="1798476" cy="12424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290C05B-8BF5-482E-91E3-DDD036038B06}"/>
              </a:ext>
            </a:extLst>
          </p:cNvPr>
          <p:cNvSpPr/>
          <p:nvPr/>
        </p:nvSpPr>
        <p:spPr>
          <a:xfrm>
            <a:off x="3004138" y="1921391"/>
            <a:ext cx="456758" cy="12424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DC5634D-A371-4B24-8244-AA6CA312F183}"/>
              </a:ext>
            </a:extLst>
          </p:cNvPr>
          <p:cNvSpPr/>
          <p:nvPr/>
        </p:nvSpPr>
        <p:spPr>
          <a:xfrm>
            <a:off x="11154259" y="100690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1" name="Oval 20">
            <a:extLst>
              <a:ext uri="{FF2B5EF4-FFF2-40B4-BE49-F238E27FC236}">
                <a16:creationId xmlns:a16="http://schemas.microsoft.com/office/drawing/2014/main" id="{3AA55504-56E9-489A-9C9E-5F46CD942B45}"/>
              </a:ext>
            </a:extLst>
          </p:cNvPr>
          <p:cNvSpPr/>
          <p:nvPr/>
        </p:nvSpPr>
        <p:spPr>
          <a:xfrm>
            <a:off x="3460896" y="176233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22" name="Graphic 21" descr="Information">
            <a:extLst>
              <a:ext uri="{FF2B5EF4-FFF2-40B4-BE49-F238E27FC236}">
                <a16:creationId xmlns:a16="http://schemas.microsoft.com/office/drawing/2014/main" id="{0FB1E36D-C759-4759-92C7-2CF9AA411F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743" y="5724124"/>
            <a:ext cx="432320" cy="432320"/>
          </a:xfrm>
          <a:prstGeom prst="rect">
            <a:avLst/>
          </a:prstGeom>
        </p:spPr>
      </p:pic>
      <p:sp>
        <p:nvSpPr>
          <p:cNvPr id="23" name="TextBox 22">
            <a:extLst>
              <a:ext uri="{FF2B5EF4-FFF2-40B4-BE49-F238E27FC236}">
                <a16:creationId xmlns:a16="http://schemas.microsoft.com/office/drawing/2014/main" id="{45028389-370B-4D68-AB82-216210D9D377}"/>
              </a:ext>
            </a:extLst>
          </p:cNvPr>
          <p:cNvSpPr txBox="1"/>
          <p:nvPr/>
        </p:nvSpPr>
        <p:spPr>
          <a:xfrm>
            <a:off x="581087" y="5617119"/>
            <a:ext cx="7841132"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Tuition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1112261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B5E7C81-8F11-4995-B79D-94DD76602B61}"/>
              </a:ext>
            </a:extLst>
          </p:cNvPr>
          <p:cNvPicPr>
            <a:picLocks noChangeAspect="1"/>
          </p:cNvPicPr>
          <p:nvPr/>
        </p:nvPicPr>
        <p:blipFill>
          <a:blip r:embed="rId3"/>
          <a:stretch>
            <a:fillRect/>
          </a:stretch>
        </p:blipFill>
        <p:spPr>
          <a:xfrm>
            <a:off x="499663" y="1300353"/>
            <a:ext cx="7675928" cy="1498832"/>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319484" y="3887014"/>
            <a:ext cx="9916198" cy="1698927"/>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After selecting Push Tuition Data to Forecast from Action Menu:</a:t>
            </a:r>
            <a:endParaRPr lang="en-US" b="1"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Tuition Fund </a:t>
            </a:r>
            <a:r>
              <a:rPr lang="en-US" kern="0">
                <a:solidFill>
                  <a:srgbClr val="000000"/>
                </a:solidFill>
                <a:latin typeface="Arial Narrow"/>
                <a:ea typeface="ＭＳ Ｐゴシック" pitchFamily="-106" charset="-128"/>
              </a:rPr>
              <a:t>from the prompt by clicking on         .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When done, click </a:t>
            </a:r>
            <a:r>
              <a:rPr lang="en-US" b="1" kern="0">
                <a:solidFill>
                  <a:srgbClr val="000000"/>
                </a:solidFill>
                <a:latin typeface="Arial Narrow"/>
                <a:ea typeface="ＭＳ Ｐゴシック" pitchFamily="-106" charset="-128"/>
              </a:rPr>
              <a:t>Launch</a:t>
            </a:r>
            <a:r>
              <a:rPr lang="en-US" kern="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Confirm that </a:t>
            </a:r>
            <a:r>
              <a:rPr lang="en-US" kern="0" err="1">
                <a:solidFill>
                  <a:srgbClr val="000000"/>
                </a:solidFill>
                <a:latin typeface="Arial Narrow"/>
                <a:ea typeface="ＭＳ Ｐゴシック" pitchFamily="-106" charset="-128"/>
              </a:rPr>
              <a:t>MY_Tuition_Data</a:t>
            </a:r>
            <a:r>
              <a:rPr lang="en-US" kern="0">
                <a:solidFill>
                  <a:srgbClr val="000000"/>
                </a:solidFill>
                <a:latin typeface="Arial Narrow"/>
                <a:ea typeface="ＭＳ Ｐゴシック" pitchFamily="-106" charset="-128"/>
              </a:rPr>
              <a:t> Mapping was successful. Click </a:t>
            </a:r>
            <a:r>
              <a:rPr lang="en-US" b="1" kern="0">
                <a:solidFill>
                  <a:srgbClr val="000000"/>
                </a:solidFill>
                <a:latin typeface="Arial Narrow"/>
                <a:ea typeface="ＭＳ Ｐゴシック" pitchFamily="-106" charset="-128"/>
              </a:rPr>
              <a:t>OK</a:t>
            </a:r>
            <a:r>
              <a:rPr lang="en-US" kern="0">
                <a:solidFill>
                  <a:srgbClr val="000000"/>
                </a:solidFill>
                <a:latin typeface="Arial Narrow"/>
                <a:ea typeface="ＭＳ Ｐゴシック" pitchFamily="-106" charset="-128"/>
              </a:rPr>
              <a:t>. </a:t>
            </a:r>
          </a:p>
          <a:p>
            <a:pPr marL="342900" indent="-342900" eaLnBrk="0" fontAlgn="base" hangingPunct="0">
              <a:spcBef>
                <a:spcPct val="20000"/>
              </a:spcBef>
              <a:spcAft>
                <a:spcPct val="0"/>
              </a:spcAft>
              <a:buFont typeface="+mj-lt"/>
              <a:buAutoNum type="arabicPeriod"/>
            </a:pPr>
            <a:endParaRPr lang="en-US" kern="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Cont. Push Tuition Data to Forecast – Driver Based Models</a:t>
            </a:r>
          </a:p>
        </p:txBody>
      </p:sp>
      <p:sp>
        <p:nvSpPr>
          <p:cNvPr id="15" name="Oval 14">
            <a:extLst>
              <a:ext uri="{FF2B5EF4-FFF2-40B4-BE49-F238E27FC236}">
                <a16:creationId xmlns:a16="http://schemas.microsoft.com/office/drawing/2014/main" id="{2B3D7D10-40F4-429C-AE5E-39F8AAC5485B}"/>
              </a:ext>
            </a:extLst>
          </p:cNvPr>
          <p:cNvSpPr/>
          <p:nvPr/>
        </p:nvSpPr>
        <p:spPr>
          <a:xfrm>
            <a:off x="4001834" y="165135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Rectangle 23">
            <a:extLst>
              <a:ext uri="{FF2B5EF4-FFF2-40B4-BE49-F238E27FC236}">
                <a16:creationId xmlns:a16="http://schemas.microsoft.com/office/drawing/2014/main" id="{D5EFB254-CA22-423F-9AC1-1DA24FDE3FF4}"/>
              </a:ext>
            </a:extLst>
          </p:cNvPr>
          <p:cNvSpPr/>
          <p:nvPr/>
        </p:nvSpPr>
        <p:spPr>
          <a:xfrm>
            <a:off x="6992507" y="1522350"/>
            <a:ext cx="613107" cy="2258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6820942" y="140224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pic>
        <p:nvPicPr>
          <p:cNvPr id="28" name="Picture 27">
            <a:extLst>
              <a:ext uri="{FF2B5EF4-FFF2-40B4-BE49-F238E27FC236}">
                <a16:creationId xmlns:a16="http://schemas.microsoft.com/office/drawing/2014/main" id="{BC68DB69-C1F3-46BB-A151-69EC4847BE71}"/>
              </a:ext>
            </a:extLst>
          </p:cNvPr>
          <p:cNvPicPr>
            <a:picLocks noChangeAspect="1"/>
          </p:cNvPicPr>
          <p:nvPr/>
        </p:nvPicPr>
        <p:blipFill>
          <a:blip r:embed="rId4"/>
          <a:stretch>
            <a:fillRect/>
          </a:stretch>
        </p:blipFill>
        <p:spPr>
          <a:xfrm>
            <a:off x="6827845" y="2209616"/>
            <a:ext cx="2182048" cy="1128493"/>
          </a:xfrm>
          <a:prstGeom prst="rect">
            <a:avLst/>
          </a:prstGeom>
        </p:spPr>
      </p:pic>
      <p:sp>
        <p:nvSpPr>
          <p:cNvPr id="23" name="Rectangle 22">
            <a:extLst>
              <a:ext uri="{FF2B5EF4-FFF2-40B4-BE49-F238E27FC236}">
                <a16:creationId xmlns:a16="http://schemas.microsoft.com/office/drawing/2014/main" id="{E53900B8-ADF1-4F3D-A6A1-0986B8032792}"/>
              </a:ext>
            </a:extLst>
          </p:cNvPr>
          <p:cNvSpPr/>
          <p:nvPr/>
        </p:nvSpPr>
        <p:spPr>
          <a:xfrm>
            <a:off x="6827845" y="2231878"/>
            <a:ext cx="2182048" cy="112849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9BF19B-7D33-4FF8-AF91-9EE3774637BB}"/>
              </a:ext>
            </a:extLst>
          </p:cNvPr>
          <p:cNvSpPr/>
          <p:nvPr/>
        </p:nvSpPr>
        <p:spPr>
          <a:xfrm>
            <a:off x="8886801" y="296400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3" name="Picture 2">
            <a:extLst>
              <a:ext uri="{FF2B5EF4-FFF2-40B4-BE49-F238E27FC236}">
                <a16:creationId xmlns:a16="http://schemas.microsoft.com/office/drawing/2014/main" id="{ED4A4CE8-A01B-490C-89B0-D4FA0A14344D}"/>
              </a:ext>
            </a:extLst>
          </p:cNvPr>
          <p:cNvPicPr>
            <a:picLocks noChangeAspect="1"/>
          </p:cNvPicPr>
          <p:nvPr/>
        </p:nvPicPr>
        <p:blipFill>
          <a:blip r:embed="rId5"/>
          <a:stretch>
            <a:fillRect/>
          </a:stretch>
        </p:blipFill>
        <p:spPr>
          <a:xfrm>
            <a:off x="5048963" y="4273507"/>
            <a:ext cx="228620" cy="243861"/>
          </a:xfrm>
          <a:prstGeom prst="rect">
            <a:avLst/>
          </a:prstGeom>
        </p:spPr>
      </p:pic>
      <p:pic>
        <p:nvPicPr>
          <p:cNvPr id="12" name="Graphic 11" descr="Information">
            <a:extLst>
              <a:ext uri="{FF2B5EF4-FFF2-40B4-BE49-F238E27FC236}">
                <a16:creationId xmlns:a16="http://schemas.microsoft.com/office/drawing/2014/main" id="{12F1A126-DD69-41B0-8AB0-EA6421FC69D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743" y="5724124"/>
            <a:ext cx="432320" cy="432320"/>
          </a:xfrm>
          <a:prstGeom prst="rect">
            <a:avLst/>
          </a:prstGeom>
        </p:spPr>
      </p:pic>
      <p:sp>
        <p:nvSpPr>
          <p:cNvPr id="13" name="TextBox 12">
            <a:extLst>
              <a:ext uri="{FF2B5EF4-FFF2-40B4-BE49-F238E27FC236}">
                <a16:creationId xmlns:a16="http://schemas.microsoft.com/office/drawing/2014/main" id="{50665FB5-5C30-45FD-8515-EAA1F4B60357}"/>
              </a:ext>
            </a:extLst>
          </p:cNvPr>
          <p:cNvSpPr txBox="1"/>
          <p:nvPr/>
        </p:nvSpPr>
        <p:spPr>
          <a:xfrm>
            <a:off x="581087" y="5617119"/>
            <a:ext cx="7841132"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Tuition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2362337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476ABD-F63E-454C-8238-FB9A3B5B25AA}"/>
              </a:ext>
            </a:extLst>
          </p:cNvPr>
          <p:cNvSpPr txBox="1"/>
          <p:nvPr/>
        </p:nvSpPr>
        <p:spPr>
          <a:xfrm>
            <a:off x="6966916" y="2297218"/>
            <a:ext cx="4601487" cy="291772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To Push Tuition Data to Reports:</a:t>
            </a:r>
            <a:endParaRPr lang="en-US" b="1" kern="0" dirty="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'Actions'</a:t>
            </a:r>
            <a:r>
              <a:rPr lang="en-US" kern="0" dirty="0">
                <a:solidFill>
                  <a:srgbClr val="000000"/>
                </a:solidFill>
                <a:latin typeface="Arial Narrow"/>
                <a:ea typeface="ＭＳ Ｐゴシック" pitchFamily="-106" charset="-128"/>
              </a:rPr>
              <a:t> Menu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‘Smart Push Details’</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On Smart Push pop up, click on </a:t>
            </a:r>
            <a:r>
              <a:rPr lang="en-US" b="1" kern="0" dirty="0">
                <a:solidFill>
                  <a:srgbClr val="000000"/>
                </a:solidFill>
                <a:latin typeface="Arial Narrow"/>
                <a:ea typeface="ＭＳ Ｐゴシック" pitchFamily="-106" charset="-128"/>
              </a:rPr>
              <a:t>Tuition Forecast</a:t>
            </a:r>
            <a:r>
              <a:rPr lang="en-US" kern="0" dirty="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Confirm that Smart Push was successful. Click OK</a:t>
            </a:r>
            <a:r>
              <a:rPr lang="en-US" sz="1800" b="0" i="0" u="none" strike="noStrike" dirty="0">
                <a:solidFill>
                  <a:srgbClr val="000000"/>
                </a:solidFill>
                <a:effectLst/>
                <a:latin typeface="Arial" panose="020B0604020202020204" pitchFamily="34" charset="0"/>
              </a:rPr>
              <a:t>.</a:t>
            </a:r>
            <a:r>
              <a:rPr lang="en-US" dirty="0"/>
              <a:t> </a:t>
            </a: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endParaRPr lang="en-US" kern="0" dirty="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Push Tuition Data to Reports – Driver Based Models</a:t>
            </a:r>
          </a:p>
        </p:txBody>
      </p:sp>
      <p:sp>
        <p:nvSpPr>
          <p:cNvPr id="15" name="Oval 14">
            <a:extLst>
              <a:ext uri="{FF2B5EF4-FFF2-40B4-BE49-F238E27FC236}">
                <a16:creationId xmlns:a16="http://schemas.microsoft.com/office/drawing/2014/main" id="{2B3D7D10-40F4-429C-AE5E-39F8AAC5485B}"/>
              </a:ext>
            </a:extLst>
          </p:cNvPr>
          <p:cNvSpPr/>
          <p:nvPr/>
        </p:nvSpPr>
        <p:spPr>
          <a:xfrm>
            <a:off x="2954503" y="105674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19" name="Picture 18">
            <a:extLst>
              <a:ext uri="{FF2B5EF4-FFF2-40B4-BE49-F238E27FC236}">
                <a16:creationId xmlns:a16="http://schemas.microsoft.com/office/drawing/2014/main" id="{AA74B5BF-4F1B-4DC8-8FCC-1D7B787E156F}"/>
              </a:ext>
            </a:extLst>
          </p:cNvPr>
          <p:cNvPicPr>
            <a:picLocks noChangeAspect="1"/>
          </p:cNvPicPr>
          <p:nvPr/>
        </p:nvPicPr>
        <p:blipFill>
          <a:blip r:embed="rId3"/>
          <a:stretch>
            <a:fillRect/>
          </a:stretch>
        </p:blipFill>
        <p:spPr>
          <a:xfrm>
            <a:off x="832483" y="924537"/>
            <a:ext cx="2066910" cy="3218475"/>
          </a:xfrm>
          <a:prstGeom prst="rect">
            <a:avLst/>
          </a:prstGeom>
        </p:spPr>
      </p:pic>
      <p:sp>
        <p:nvSpPr>
          <p:cNvPr id="24" name="Rectangle 23">
            <a:extLst>
              <a:ext uri="{FF2B5EF4-FFF2-40B4-BE49-F238E27FC236}">
                <a16:creationId xmlns:a16="http://schemas.microsoft.com/office/drawing/2014/main" id="{D5EFB254-CA22-423F-9AC1-1DA24FDE3FF4}"/>
              </a:ext>
            </a:extLst>
          </p:cNvPr>
          <p:cNvSpPr/>
          <p:nvPr/>
        </p:nvSpPr>
        <p:spPr>
          <a:xfrm>
            <a:off x="2304999" y="1117341"/>
            <a:ext cx="613107" cy="2258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623597" y="294997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5" name="Rectangle 24">
            <a:extLst>
              <a:ext uri="{FF2B5EF4-FFF2-40B4-BE49-F238E27FC236}">
                <a16:creationId xmlns:a16="http://schemas.microsoft.com/office/drawing/2014/main" id="{245F0752-1FF1-4CDE-8A09-E85244A4246C}"/>
              </a:ext>
            </a:extLst>
          </p:cNvPr>
          <p:cNvSpPr/>
          <p:nvPr/>
        </p:nvSpPr>
        <p:spPr>
          <a:xfrm>
            <a:off x="907078" y="2997956"/>
            <a:ext cx="1917719" cy="21495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9BF19B-7D33-4FF8-AF91-9EE3774637BB}"/>
              </a:ext>
            </a:extLst>
          </p:cNvPr>
          <p:cNvSpPr/>
          <p:nvPr/>
        </p:nvSpPr>
        <p:spPr>
          <a:xfrm>
            <a:off x="5243193" y="176692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20" name="Picture 19">
            <a:extLst>
              <a:ext uri="{FF2B5EF4-FFF2-40B4-BE49-F238E27FC236}">
                <a16:creationId xmlns:a16="http://schemas.microsoft.com/office/drawing/2014/main" id="{8FB831F4-183B-4A3E-9E7F-BA3DD2FF0D8C}"/>
              </a:ext>
            </a:extLst>
          </p:cNvPr>
          <p:cNvPicPr>
            <a:picLocks noChangeAspect="1"/>
          </p:cNvPicPr>
          <p:nvPr/>
        </p:nvPicPr>
        <p:blipFill>
          <a:blip r:embed="rId4"/>
          <a:stretch>
            <a:fillRect/>
          </a:stretch>
        </p:blipFill>
        <p:spPr>
          <a:xfrm>
            <a:off x="3409859" y="1483901"/>
            <a:ext cx="2701330" cy="2064960"/>
          </a:xfrm>
          <a:prstGeom prst="rect">
            <a:avLst/>
          </a:prstGeom>
        </p:spPr>
      </p:pic>
      <p:sp>
        <p:nvSpPr>
          <p:cNvPr id="10" name="Rectangle 9">
            <a:extLst>
              <a:ext uri="{FF2B5EF4-FFF2-40B4-BE49-F238E27FC236}">
                <a16:creationId xmlns:a16="http://schemas.microsoft.com/office/drawing/2014/main" id="{0D9E17AC-A74C-4C8F-A546-4E31A04FE818}"/>
              </a:ext>
            </a:extLst>
          </p:cNvPr>
          <p:cNvSpPr/>
          <p:nvPr/>
        </p:nvSpPr>
        <p:spPr>
          <a:xfrm>
            <a:off x="3426282" y="1927087"/>
            <a:ext cx="823331" cy="2771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F5FF2E-B27D-493B-9144-D4A6B95F4EE0}"/>
              </a:ext>
            </a:extLst>
          </p:cNvPr>
          <p:cNvSpPr/>
          <p:nvPr/>
        </p:nvSpPr>
        <p:spPr>
          <a:xfrm>
            <a:off x="4203434" y="181948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27" name="Picture 26">
            <a:extLst>
              <a:ext uri="{FF2B5EF4-FFF2-40B4-BE49-F238E27FC236}">
                <a16:creationId xmlns:a16="http://schemas.microsoft.com/office/drawing/2014/main" id="{3A5CE7C3-7AAB-42F1-94FE-F24D2CECC131}"/>
              </a:ext>
            </a:extLst>
          </p:cNvPr>
          <p:cNvPicPr>
            <a:picLocks noChangeAspect="1"/>
          </p:cNvPicPr>
          <p:nvPr/>
        </p:nvPicPr>
        <p:blipFill>
          <a:blip r:embed="rId5"/>
          <a:stretch>
            <a:fillRect/>
          </a:stretch>
        </p:blipFill>
        <p:spPr>
          <a:xfrm>
            <a:off x="3412973" y="3932878"/>
            <a:ext cx="2640559" cy="1107536"/>
          </a:xfrm>
          <a:prstGeom prst="rect">
            <a:avLst/>
          </a:prstGeom>
        </p:spPr>
      </p:pic>
      <p:sp>
        <p:nvSpPr>
          <p:cNvPr id="28" name="Rectangle 27">
            <a:extLst>
              <a:ext uri="{FF2B5EF4-FFF2-40B4-BE49-F238E27FC236}">
                <a16:creationId xmlns:a16="http://schemas.microsoft.com/office/drawing/2014/main" id="{9C8C433B-366C-4EE4-809F-4EF268B60972}"/>
              </a:ext>
            </a:extLst>
          </p:cNvPr>
          <p:cNvSpPr/>
          <p:nvPr/>
        </p:nvSpPr>
        <p:spPr>
          <a:xfrm>
            <a:off x="5532575" y="4630926"/>
            <a:ext cx="317241" cy="2771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E459631-5324-4D32-AAE9-70A917A2A41D}"/>
              </a:ext>
            </a:extLst>
          </p:cNvPr>
          <p:cNvSpPr/>
          <p:nvPr/>
        </p:nvSpPr>
        <p:spPr>
          <a:xfrm>
            <a:off x="5849816" y="456657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pic>
        <p:nvPicPr>
          <p:cNvPr id="17" name="Graphic 16" descr="Information">
            <a:extLst>
              <a:ext uri="{FF2B5EF4-FFF2-40B4-BE49-F238E27FC236}">
                <a16:creationId xmlns:a16="http://schemas.microsoft.com/office/drawing/2014/main" id="{5EE2713C-81B1-4123-85B7-2412D12FBA5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743" y="5724124"/>
            <a:ext cx="432320" cy="432320"/>
          </a:xfrm>
          <a:prstGeom prst="rect">
            <a:avLst/>
          </a:prstGeom>
        </p:spPr>
      </p:pic>
      <p:sp>
        <p:nvSpPr>
          <p:cNvPr id="18" name="TextBox 17">
            <a:extLst>
              <a:ext uri="{FF2B5EF4-FFF2-40B4-BE49-F238E27FC236}">
                <a16:creationId xmlns:a16="http://schemas.microsoft.com/office/drawing/2014/main" id="{9697DC92-02E6-441D-9D7A-274F1CED1F55}"/>
              </a:ext>
            </a:extLst>
          </p:cNvPr>
          <p:cNvSpPr txBox="1"/>
          <p:nvPr/>
        </p:nvSpPr>
        <p:spPr>
          <a:xfrm>
            <a:off x="581087" y="5617119"/>
            <a:ext cx="7841132"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Tuition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109408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E4322A-5834-46BA-88CA-D15A56660272}"/>
              </a:ext>
            </a:extLst>
          </p:cNvPr>
          <p:cNvPicPr>
            <a:picLocks noChangeAspect="1"/>
          </p:cNvPicPr>
          <p:nvPr/>
        </p:nvPicPr>
        <p:blipFill>
          <a:blip r:embed="rId3"/>
          <a:stretch>
            <a:fillRect/>
          </a:stretch>
        </p:blipFill>
        <p:spPr>
          <a:xfrm>
            <a:off x="8483069" y="967911"/>
            <a:ext cx="2510214" cy="3537947"/>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Tuition Model Review – Driver Based Models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685035" y="4182603"/>
            <a:ext cx="7376473" cy="1311128"/>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a:solidFill>
                  <a:srgbClr val="000000"/>
                </a:solidFill>
                <a:latin typeface="Arial Narrow"/>
                <a:ea typeface="ＭＳ Ｐゴシック" pitchFamily="-106" charset="-128"/>
              </a:rPr>
              <a:t>This form allows user to view all calculated data on one screen. If data is ready to be pushed to forecast:</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Action</a:t>
            </a:r>
            <a:r>
              <a:rPr lang="en-US" kern="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Push Tuition data to Forecast</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grpSp>
        <p:nvGrpSpPr>
          <p:cNvPr id="7" name="Group 6">
            <a:extLst>
              <a:ext uri="{FF2B5EF4-FFF2-40B4-BE49-F238E27FC236}">
                <a16:creationId xmlns:a16="http://schemas.microsoft.com/office/drawing/2014/main" id="{15CBE709-7A50-475B-AA29-1CFECF87DEF0}"/>
              </a:ext>
            </a:extLst>
          </p:cNvPr>
          <p:cNvGrpSpPr/>
          <p:nvPr/>
        </p:nvGrpSpPr>
        <p:grpSpPr>
          <a:xfrm>
            <a:off x="660842" y="1083496"/>
            <a:ext cx="7118789" cy="2929740"/>
            <a:chOff x="283960" y="1788510"/>
            <a:chExt cx="7118789" cy="2929740"/>
          </a:xfrm>
        </p:grpSpPr>
        <p:pic>
          <p:nvPicPr>
            <p:cNvPr id="18" name="Picture 17">
              <a:extLst>
                <a:ext uri="{FF2B5EF4-FFF2-40B4-BE49-F238E27FC236}">
                  <a16:creationId xmlns:a16="http://schemas.microsoft.com/office/drawing/2014/main" id="{A1265059-FAC6-4BBB-BF19-DDA81296B6E9}"/>
                </a:ext>
              </a:extLst>
            </p:cNvPr>
            <p:cNvPicPr>
              <a:picLocks noChangeAspect="1"/>
            </p:cNvPicPr>
            <p:nvPr/>
          </p:nvPicPr>
          <p:blipFill>
            <a:blip r:embed="rId4"/>
            <a:stretch>
              <a:fillRect/>
            </a:stretch>
          </p:blipFill>
          <p:spPr>
            <a:xfrm>
              <a:off x="283961" y="2329521"/>
              <a:ext cx="7118788" cy="2388729"/>
            </a:xfrm>
            <a:prstGeom prst="rect">
              <a:avLst/>
            </a:prstGeom>
          </p:spPr>
        </p:pic>
        <p:pic>
          <p:nvPicPr>
            <p:cNvPr id="15" name="Picture 14">
              <a:extLst>
                <a:ext uri="{FF2B5EF4-FFF2-40B4-BE49-F238E27FC236}">
                  <a16:creationId xmlns:a16="http://schemas.microsoft.com/office/drawing/2014/main" id="{16936A29-BCA0-4CB3-BF38-B39DFD49657B}"/>
                </a:ext>
              </a:extLst>
            </p:cNvPr>
            <p:cNvPicPr>
              <a:picLocks noChangeAspect="1"/>
            </p:cNvPicPr>
            <p:nvPr/>
          </p:nvPicPr>
          <p:blipFill>
            <a:blip r:embed="rId5"/>
            <a:stretch>
              <a:fillRect/>
            </a:stretch>
          </p:blipFill>
          <p:spPr>
            <a:xfrm>
              <a:off x="283960" y="1788510"/>
              <a:ext cx="7118789" cy="936338"/>
            </a:xfrm>
            <a:prstGeom prst="rect">
              <a:avLst/>
            </a:prstGeom>
          </p:spPr>
        </p:pic>
        <p:pic>
          <p:nvPicPr>
            <p:cNvPr id="5" name="Picture 4">
              <a:extLst>
                <a:ext uri="{FF2B5EF4-FFF2-40B4-BE49-F238E27FC236}">
                  <a16:creationId xmlns:a16="http://schemas.microsoft.com/office/drawing/2014/main" id="{264BB81C-73F2-4056-A0F8-A9879B627E52}"/>
                </a:ext>
              </a:extLst>
            </p:cNvPr>
            <p:cNvPicPr>
              <a:picLocks noChangeAspect="1"/>
            </p:cNvPicPr>
            <p:nvPr/>
          </p:nvPicPr>
          <p:blipFill>
            <a:blip r:embed="rId6"/>
            <a:stretch>
              <a:fillRect/>
            </a:stretch>
          </p:blipFill>
          <p:spPr>
            <a:xfrm>
              <a:off x="1684545" y="2692393"/>
              <a:ext cx="1583950" cy="169406"/>
            </a:xfrm>
            <a:prstGeom prst="rect">
              <a:avLst/>
            </a:prstGeom>
          </p:spPr>
        </p:pic>
      </p:grpSp>
      <p:sp>
        <p:nvSpPr>
          <p:cNvPr id="20" name="TextBox 19">
            <a:extLst>
              <a:ext uri="{FF2B5EF4-FFF2-40B4-BE49-F238E27FC236}">
                <a16:creationId xmlns:a16="http://schemas.microsoft.com/office/drawing/2014/main" id="{26A155DD-8FA8-4034-A975-ABFC2F11826D}"/>
              </a:ext>
            </a:extLst>
          </p:cNvPr>
          <p:cNvSpPr txBox="1"/>
          <p:nvPr/>
        </p:nvSpPr>
        <p:spPr>
          <a:xfrm>
            <a:off x="685035" y="673664"/>
            <a:ext cx="7376473"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a:latin typeface="Arial Narrow" panose="020B0606020202030204" pitchFamily="34" charset="0"/>
              </a:rPr>
              <a:t>All cells will be read-only</a:t>
            </a:r>
            <a:r>
              <a:rPr lang="en-US" kern="0">
                <a:latin typeface="Arial Narrow"/>
                <a:ea typeface="ＭＳ Ｐゴシック" pitchFamily="-106" charset="-128"/>
              </a:rPr>
              <a:t> </a:t>
            </a:r>
            <a:endParaRPr kumimoji="0" lang="en-US" b="0" i="0" strike="noStrike" kern="0" cap="none" spc="0" normalizeH="0" baseline="0" noProof="0">
              <a:ln>
                <a:noFill/>
              </a:ln>
              <a:effectLst/>
              <a:uLnTx/>
              <a:uFillTx/>
              <a:latin typeface="Arial Narrow"/>
              <a:ea typeface="ＭＳ Ｐゴシック" pitchFamily="-106" charset="-128"/>
            </a:endParaRPr>
          </a:p>
        </p:txBody>
      </p:sp>
      <p:sp>
        <p:nvSpPr>
          <p:cNvPr id="25" name="Oval 24">
            <a:extLst>
              <a:ext uri="{FF2B5EF4-FFF2-40B4-BE49-F238E27FC236}">
                <a16:creationId xmlns:a16="http://schemas.microsoft.com/office/drawing/2014/main" id="{393E2D37-E634-4070-B67E-AD3E60C19123}"/>
              </a:ext>
            </a:extLst>
          </p:cNvPr>
          <p:cNvSpPr/>
          <p:nvPr/>
        </p:nvSpPr>
        <p:spPr>
          <a:xfrm>
            <a:off x="8251722" y="126314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9" name="Rectangle 28">
            <a:extLst>
              <a:ext uri="{FF2B5EF4-FFF2-40B4-BE49-F238E27FC236}">
                <a16:creationId xmlns:a16="http://schemas.microsoft.com/office/drawing/2014/main" id="{48AAD5D9-9AE8-424C-ACB5-B99D0BD341B0}"/>
              </a:ext>
            </a:extLst>
          </p:cNvPr>
          <p:cNvSpPr/>
          <p:nvPr/>
        </p:nvSpPr>
        <p:spPr>
          <a:xfrm>
            <a:off x="8492075" y="1279749"/>
            <a:ext cx="2300898"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2D51CDC-96A1-401E-B677-997B04555FB4}"/>
              </a:ext>
            </a:extLst>
          </p:cNvPr>
          <p:cNvSpPr/>
          <p:nvPr/>
        </p:nvSpPr>
        <p:spPr>
          <a:xfrm>
            <a:off x="10304494" y="1027333"/>
            <a:ext cx="688789"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7D24A5F-01EF-4F3A-A1E3-5B676B22DD1C}"/>
              </a:ext>
            </a:extLst>
          </p:cNvPr>
          <p:cNvSpPr/>
          <p:nvPr/>
        </p:nvSpPr>
        <p:spPr>
          <a:xfrm>
            <a:off x="10360786" y="75825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21" name="Graphic 20" descr="Information">
            <a:extLst>
              <a:ext uri="{FF2B5EF4-FFF2-40B4-BE49-F238E27FC236}">
                <a16:creationId xmlns:a16="http://schemas.microsoft.com/office/drawing/2014/main" id="{ABF801BC-E894-4C38-9569-145C1DC3A8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743" y="5724124"/>
            <a:ext cx="432320" cy="432320"/>
          </a:xfrm>
          <a:prstGeom prst="rect">
            <a:avLst/>
          </a:prstGeom>
        </p:spPr>
      </p:pic>
      <p:sp>
        <p:nvSpPr>
          <p:cNvPr id="23" name="TextBox 22">
            <a:extLst>
              <a:ext uri="{FF2B5EF4-FFF2-40B4-BE49-F238E27FC236}">
                <a16:creationId xmlns:a16="http://schemas.microsoft.com/office/drawing/2014/main" id="{0541E93E-99A6-4898-A81C-78E1D5D2CD63}"/>
              </a:ext>
            </a:extLst>
          </p:cNvPr>
          <p:cNvSpPr txBox="1"/>
          <p:nvPr/>
        </p:nvSpPr>
        <p:spPr>
          <a:xfrm>
            <a:off x="581087" y="5617119"/>
            <a:ext cx="7841132"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Tuition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3628750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B5E7C81-8F11-4995-B79D-94DD76602B61}"/>
              </a:ext>
            </a:extLst>
          </p:cNvPr>
          <p:cNvPicPr>
            <a:picLocks noChangeAspect="1"/>
          </p:cNvPicPr>
          <p:nvPr/>
        </p:nvPicPr>
        <p:blipFill>
          <a:blip r:embed="rId3"/>
          <a:stretch>
            <a:fillRect/>
          </a:stretch>
        </p:blipFill>
        <p:spPr>
          <a:xfrm>
            <a:off x="499663" y="1300353"/>
            <a:ext cx="7675928" cy="1498832"/>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319484" y="3887014"/>
            <a:ext cx="9916198" cy="1698927"/>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After selecting Push Tuition Data to Forecast from Action Menu:</a:t>
            </a:r>
            <a:endParaRPr lang="en-US" b="1"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Tuition Fund </a:t>
            </a:r>
            <a:r>
              <a:rPr lang="en-US" kern="0">
                <a:solidFill>
                  <a:srgbClr val="000000"/>
                </a:solidFill>
                <a:latin typeface="Arial Narrow"/>
                <a:ea typeface="ＭＳ Ｐゴシック" pitchFamily="-106" charset="-128"/>
              </a:rPr>
              <a:t>from the prompt by clicking on         .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When done, click </a:t>
            </a:r>
            <a:r>
              <a:rPr lang="en-US" b="1" kern="0">
                <a:solidFill>
                  <a:srgbClr val="000000"/>
                </a:solidFill>
                <a:latin typeface="Arial Narrow"/>
                <a:ea typeface="ＭＳ Ｐゴシック" pitchFamily="-106" charset="-128"/>
              </a:rPr>
              <a:t>Launch</a:t>
            </a:r>
            <a:r>
              <a:rPr lang="en-US" kern="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Confirm that </a:t>
            </a:r>
            <a:r>
              <a:rPr lang="en-US" kern="0" err="1">
                <a:solidFill>
                  <a:srgbClr val="000000"/>
                </a:solidFill>
                <a:latin typeface="Arial Narrow"/>
                <a:ea typeface="ＭＳ Ｐゴシック" pitchFamily="-106" charset="-128"/>
              </a:rPr>
              <a:t>MY_Tuition_Data</a:t>
            </a:r>
            <a:r>
              <a:rPr lang="en-US" kern="0">
                <a:solidFill>
                  <a:srgbClr val="000000"/>
                </a:solidFill>
                <a:latin typeface="Arial Narrow"/>
                <a:ea typeface="ＭＳ Ｐゴシック" pitchFamily="-106" charset="-128"/>
              </a:rPr>
              <a:t> Mapping was successful. Click </a:t>
            </a:r>
            <a:r>
              <a:rPr lang="en-US" b="1" kern="0">
                <a:solidFill>
                  <a:srgbClr val="000000"/>
                </a:solidFill>
                <a:latin typeface="Arial Narrow"/>
                <a:ea typeface="ＭＳ Ｐゴシック" pitchFamily="-106" charset="-128"/>
              </a:rPr>
              <a:t>OK</a:t>
            </a:r>
            <a:r>
              <a:rPr lang="en-US" kern="0">
                <a:solidFill>
                  <a:srgbClr val="000000"/>
                </a:solidFill>
                <a:latin typeface="Arial Narrow"/>
                <a:ea typeface="ＭＳ Ｐゴシック" pitchFamily="-106" charset="-128"/>
              </a:rPr>
              <a:t>. </a:t>
            </a:r>
          </a:p>
          <a:p>
            <a:pPr marL="342900" indent="-342900" eaLnBrk="0" fontAlgn="base" hangingPunct="0">
              <a:spcBef>
                <a:spcPct val="20000"/>
              </a:spcBef>
              <a:spcAft>
                <a:spcPct val="0"/>
              </a:spcAft>
              <a:buFont typeface="+mj-lt"/>
              <a:buAutoNum type="arabicPeriod"/>
            </a:pPr>
            <a:endParaRPr lang="en-US" kern="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Cont. Push Tuition Data to Forecast – Driver Based Models</a:t>
            </a:r>
          </a:p>
        </p:txBody>
      </p:sp>
      <p:sp>
        <p:nvSpPr>
          <p:cNvPr id="15" name="Oval 14">
            <a:extLst>
              <a:ext uri="{FF2B5EF4-FFF2-40B4-BE49-F238E27FC236}">
                <a16:creationId xmlns:a16="http://schemas.microsoft.com/office/drawing/2014/main" id="{2B3D7D10-40F4-429C-AE5E-39F8AAC5485B}"/>
              </a:ext>
            </a:extLst>
          </p:cNvPr>
          <p:cNvSpPr/>
          <p:nvPr/>
        </p:nvSpPr>
        <p:spPr>
          <a:xfrm>
            <a:off x="4001834" y="165135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Rectangle 23">
            <a:extLst>
              <a:ext uri="{FF2B5EF4-FFF2-40B4-BE49-F238E27FC236}">
                <a16:creationId xmlns:a16="http://schemas.microsoft.com/office/drawing/2014/main" id="{D5EFB254-CA22-423F-9AC1-1DA24FDE3FF4}"/>
              </a:ext>
            </a:extLst>
          </p:cNvPr>
          <p:cNvSpPr/>
          <p:nvPr/>
        </p:nvSpPr>
        <p:spPr>
          <a:xfrm>
            <a:off x="6992507" y="1522350"/>
            <a:ext cx="613107" cy="2258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6820942" y="140224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pic>
        <p:nvPicPr>
          <p:cNvPr id="28" name="Picture 27">
            <a:extLst>
              <a:ext uri="{FF2B5EF4-FFF2-40B4-BE49-F238E27FC236}">
                <a16:creationId xmlns:a16="http://schemas.microsoft.com/office/drawing/2014/main" id="{BC68DB69-C1F3-46BB-A151-69EC4847BE71}"/>
              </a:ext>
            </a:extLst>
          </p:cNvPr>
          <p:cNvPicPr>
            <a:picLocks noChangeAspect="1"/>
          </p:cNvPicPr>
          <p:nvPr/>
        </p:nvPicPr>
        <p:blipFill>
          <a:blip r:embed="rId4"/>
          <a:stretch>
            <a:fillRect/>
          </a:stretch>
        </p:blipFill>
        <p:spPr>
          <a:xfrm>
            <a:off x="6827845" y="2209616"/>
            <a:ext cx="2182048" cy="1128493"/>
          </a:xfrm>
          <a:prstGeom prst="rect">
            <a:avLst/>
          </a:prstGeom>
        </p:spPr>
      </p:pic>
      <p:sp>
        <p:nvSpPr>
          <p:cNvPr id="23" name="Rectangle 22">
            <a:extLst>
              <a:ext uri="{FF2B5EF4-FFF2-40B4-BE49-F238E27FC236}">
                <a16:creationId xmlns:a16="http://schemas.microsoft.com/office/drawing/2014/main" id="{E53900B8-ADF1-4F3D-A6A1-0986B8032792}"/>
              </a:ext>
            </a:extLst>
          </p:cNvPr>
          <p:cNvSpPr/>
          <p:nvPr/>
        </p:nvSpPr>
        <p:spPr>
          <a:xfrm>
            <a:off x="6827845" y="2231878"/>
            <a:ext cx="2182048" cy="112849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9BF19B-7D33-4FF8-AF91-9EE3774637BB}"/>
              </a:ext>
            </a:extLst>
          </p:cNvPr>
          <p:cNvSpPr/>
          <p:nvPr/>
        </p:nvSpPr>
        <p:spPr>
          <a:xfrm>
            <a:off x="8886801" y="296400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3" name="Picture 2">
            <a:extLst>
              <a:ext uri="{FF2B5EF4-FFF2-40B4-BE49-F238E27FC236}">
                <a16:creationId xmlns:a16="http://schemas.microsoft.com/office/drawing/2014/main" id="{ED4A4CE8-A01B-490C-89B0-D4FA0A14344D}"/>
              </a:ext>
            </a:extLst>
          </p:cNvPr>
          <p:cNvPicPr>
            <a:picLocks noChangeAspect="1"/>
          </p:cNvPicPr>
          <p:nvPr/>
        </p:nvPicPr>
        <p:blipFill>
          <a:blip r:embed="rId5"/>
          <a:stretch>
            <a:fillRect/>
          </a:stretch>
        </p:blipFill>
        <p:spPr>
          <a:xfrm>
            <a:off x="5048963" y="4273507"/>
            <a:ext cx="228620" cy="243861"/>
          </a:xfrm>
          <a:prstGeom prst="rect">
            <a:avLst/>
          </a:prstGeom>
        </p:spPr>
      </p:pic>
      <p:pic>
        <p:nvPicPr>
          <p:cNvPr id="12" name="Graphic 11" descr="Information">
            <a:extLst>
              <a:ext uri="{FF2B5EF4-FFF2-40B4-BE49-F238E27FC236}">
                <a16:creationId xmlns:a16="http://schemas.microsoft.com/office/drawing/2014/main" id="{8AE71A93-4D98-43D4-AE35-0CA57C233B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743" y="5724124"/>
            <a:ext cx="432320" cy="432320"/>
          </a:xfrm>
          <a:prstGeom prst="rect">
            <a:avLst/>
          </a:prstGeom>
        </p:spPr>
      </p:pic>
      <p:sp>
        <p:nvSpPr>
          <p:cNvPr id="13" name="TextBox 12">
            <a:extLst>
              <a:ext uri="{FF2B5EF4-FFF2-40B4-BE49-F238E27FC236}">
                <a16:creationId xmlns:a16="http://schemas.microsoft.com/office/drawing/2014/main" id="{678ED24C-F158-4FFB-8C10-78E549D7F88B}"/>
              </a:ext>
            </a:extLst>
          </p:cNvPr>
          <p:cNvSpPr txBox="1"/>
          <p:nvPr/>
        </p:nvSpPr>
        <p:spPr>
          <a:xfrm>
            <a:off x="581087" y="5617119"/>
            <a:ext cx="7841132"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Tuition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3093957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Cont. Push Tuition Data to Forecast – Driver Based Models</a:t>
            </a:r>
          </a:p>
        </p:txBody>
      </p:sp>
      <p:graphicFrame>
        <p:nvGraphicFramePr>
          <p:cNvPr id="17" name="Table 2">
            <a:extLst>
              <a:ext uri="{FF2B5EF4-FFF2-40B4-BE49-F238E27FC236}">
                <a16:creationId xmlns:a16="http://schemas.microsoft.com/office/drawing/2014/main" id="{4FD0CF39-A74A-4B63-8258-6F9108895BAE}"/>
              </a:ext>
            </a:extLst>
          </p:cNvPr>
          <p:cNvGraphicFramePr>
            <a:graphicFrameLocks noGrp="1"/>
          </p:cNvGraphicFramePr>
          <p:nvPr>
            <p:extLst>
              <p:ext uri="{D42A27DB-BD31-4B8C-83A1-F6EECF244321}">
                <p14:modId xmlns:p14="http://schemas.microsoft.com/office/powerpoint/2010/main" val="1838515964"/>
              </p:ext>
            </p:extLst>
          </p:nvPr>
        </p:nvGraphicFramePr>
        <p:xfrm>
          <a:off x="533400" y="1744693"/>
          <a:ext cx="10947995" cy="3206574"/>
        </p:xfrm>
        <a:graphic>
          <a:graphicData uri="http://schemas.openxmlformats.org/drawingml/2006/table">
            <a:tbl>
              <a:tblPr firstRow="1" bandRow="1">
                <a:tableStyleId>{85BE263C-DBD7-4A20-BB59-AAB30ACAA65A}</a:tableStyleId>
              </a:tblPr>
              <a:tblGrid>
                <a:gridCol w="1795289">
                  <a:extLst>
                    <a:ext uri="{9D8B030D-6E8A-4147-A177-3AD203B41FA5}">
                      <a16:colId xmlns:a16="http://schemas.microsoft.com/office/drawing/2014/main" val="2718040305"/>
                    </a:ext>
                  </a:extLst>
                </a:gridCol>
                <a:gridCol w="5824717">
                  <a:extLst>
                    <a:ext uri="{9D8B030D-6E8A-4147-A177-3AD203B41FA5}">
                      <a16:colId xmlns:a16="http://schemas.microsoft.com/office/drawing/2014/main" val="4282881512"/>
                    </a:ext>
                  </a:extLst>
                </a:gridCol>
                <a:gridCol w="3327989">
                  <a:extLst>
                    <a:ext uri="{9D8B030D-6E8A-4147-A177-3AD203B41FA5}">
                      <a16:colId xmlns:a16="http://schemas.microsoft.com/office/drawing/2014/main" val="240935779"/>
                    </a:ext>
                  </a:extLst>
                </a:gridCol>
              </a:tblGrid>
              <a:tr h="394091">
                <a:tc>
                  <a:txBody>
                    <a:bodyPr/>
                    <a:lstStyle/>
                    <a:p>
                      <a:r>
                        <a:rPr lang="en-US"/>
                        <a:t>Dimension</a:t>
                      </a:r>
                    </a:p>
                  </a:txBody>
                  <a:tcPr/>
                </a:tc>
                <a:tc>
                  <a:txBody>
                    <a:bodyPr/>
                    <a:lstStyle/>
                    <a:p>
                      <a:r>
                        <a:rPr lang="en-US"/>
                        <a:t>Tuition Model</a:t>
                      </a:r>
                    </a:p>
                  </a:txBody>
                  <a:tcPr/>
                </a:tc>
                <a:tc>
                  <a:txBody>
                    <a:bodyPr/>
                    <a:lstStyle/>
                    <a:p>
                      <a:r>
                        <a:rPr lang="en-US"/>
                        <a:t>Multi-Year Forecast</a:t>
                      </a:r>
                    </a:p>
                  </a:txBody>
                  <a:tcPr/>
                </a:tc>
                <a:extLst>
                  <a:ext uri="{0D108BD9-81ED-4DB2-BD59-A6C34878D82A}">
                    <a16:rowId xmlns:a16="http://schemas.microsoft.com/office/drawing/2014/main" val="1725191501"/>
                  </a:ext>
                </a:extLst>
              </a:tr>
              <a:tr h="406712">
                <a:tc rowSpan="3">
                  <a:txBody>
                    <a:bodyPr/>
                    <a:lstStyle/>
                    <a:p>
                      <a:r>
                        <a:rPr lang="en-US"/>
                        <a:t>Account</a:t>
                      </a:r>
                    </a:p>
                  </a:txBody>
                  <a:tcPr/>
                </a:tc>
                <a:tc>
                  <a:txBody>
                    <a:bodyPr/>
                    <a:lstStyle/>
                    <a:p>
                      <a:r>
                        <a:rPr lang="en-US" dirty="0"/>
                        <a:t>Total Tuition Revenue - UG Headcount</a:t>
                      </a:r>
                    </a:p>
                  </a:txBody>
                  <a:tcPr/>
                </a:tc>
                <a:tc>
                  <a:txBody>
                    <a:bodyPr/>
                    <a:lstStyle/>
                    <a:p>
                      <a:r>
                        <a:rPr lang="en-US" sz="1800" kern="1200" dirty="0">
                          <a:solidFill>
                            <a:schemeClr val="dk1"/>
                          </a:solidFill>
                        </a:rPr>
                        <a:t>Undergrad Tuition Forecast </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938599077"/>
                  </a:ext>
                </a:extLst>
              </a:tr>
              <a:tr h="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Tuition Revenue - Total Grad Headcount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rPr>
                        <a:t>Grad Tuition Forecast</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105982367"/>
                  </a:ext>
                </a:extLst>
              </a:tr>
              <a:tr h="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Total Tuition Revenue - Total Other Students + International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rPr>
                        <a:t>Other Tuition Forecast</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947118542"/>
                  </a:ext>
                </a:extLst>
              </a:tr>
              <a:tr h="394091">
                <a:tc>
                  <a:txBody>
                    <a:bodyPr/>
                    <a:lstStyle/>
                    <a:p>
                      <a:r>
                        <a:rPr lang="en-US"/>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rPr>
                        <a:t>MYF Tuition Department</a:t>
                      </a:r>
                    </a:p>
                    <a:p>
                      <a:pPr marL="0" algn="l" defTabSz="914400" rtl="0" eaLnBrk="1" latinLnBrk="0" hangingPunct="1"/>
                      <a:endParaRPr lang="en-US" sz="18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rPr>
                        <a:t>MYF Tuition Department</a:t>
                      </a:r>
                    </a:p>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489009979"/>
                  </a:ext>
                </a:extLst>
              </a:tr>
              <a:tr h="394091">
                <a:tc>
                  <a:txBody>
                    <a:bodyPr/>
                    <a:lstStyle/>
                    <a:p>
                      <a:r>
                        <a:rPr lang="en-US"/>
                        <a:t>Version</a:t>
                      </a:r>
                    </a:p>
                  </a:txBody>
                  <a:tcPr/>
                </a:tc>
                <a:tc>
                  <a:txBody>
                    <a:bodyPr/>
                    <a:lstStyle/>
                    <a:p>
                      <a:r>
                        <a:rPr lang="en-US"/>
                        <a:t>*Preselected and hidden on the form</a:t>
                      </a:r>
                    </a:p>
                  </a:txBody>
                  <a:tcPr/>
                </a:tc>
                <a:tc>
                  <a:txBody>
                    <a:bodyPr/>
                    <a:lstStyle/>
                    <a:p>
                      <a:r>
                        <a:rPr lang="en-US"/>
                        <a:t>Input</a:t>
                      </a:r>
                    </a:p>
                  </a:txBody>
                  <a:tcPr/>
                </a:tc>
                <a:extLst>
                  <a:ext uri="{0D108BD9-81ED-4DB2-BD59-A6C34878D82A}">
                    <a16:rowId xmlns:a16="http://schemas.microsoft.com/office/drawing/2014/main" val="3632096115"/>
                  </a:ext>
                </a:extLst>
              </a:tr>
              <a:tr h="394091">
                <a:tc>
                  <a:txBody>
                    <a:bodyPr/>
                    <a:lstStyle/>
                    <a:p>
                      <a:r>
                        <a:rPr lang="en-US"/>
                        <a:t>Fund</a:t>
                      </a:r>
                    </a:p>
                  </a:txBody>
                  <a:tcPr/>
                </a:tc>
                <a:tc>
                  <a:txBody>
                    <a:bodyPr/>
                    <a:lstStyle/>
                    <a:p>
                      <a:r>
                        <a:rPr lang="en-US" sz="1800" kern="1200">
                          <a:solidFill>
                            <a:schemeClr val="dk1"/>
                          </a:solidFill>
                        </a:rPr>
                        <a:t>Selected Fund in POV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rPr>
                        <a:t>*Fund 131 is default</a:t>
                      </a:r>
                      <a:endParaRPr lang="en-US" sz="1800" kern="1200">
                        <a:solidFill>
                          <a:schemeClr val="dk1"/>
                        </a:solidFill>
                        <a:latin typeface="+mn-lt"/>
                        <a:ea typeface="+mn-ea"/>
                        <a:cs typeface="+mn-cs"/>
                      </a:endParaRPr>
                    </a:p>
                  </a:txBody>
                  <a:tcPr/>
                </a:tc>
                <a:tc>
                  <a:txBody>
                    <a:bodyPr/>
                    <a:lstStyle/>
                    <a:p>
                      <a:r>
                        <a:rPr lang="en-US" sz="1800" kern="1200" dirty="0">
                          <a:solidFill>
                            <a:schemeClr val="dk1"/>
                          </a:solidFill>
                        </a:rPr>
                        <a:t>Selected Fund in POV </a:t>
                      </a:r>
                    </a:p>
                    <a:p>
                      <a:r>
                        <a:rPr lang="en-US" sz="1800" kern="1200" dirty="0">
                          <a:solidFill>
                            <a:schemeClr val="dk1"/>
                          </a:solidFill>
                        </a:rPr>
                        <a:t>*Fund 131 is default</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563634991"/>
                  </a:ext>
                </a:extLst>
              </a:tr>
            </a:tbl>
          </a:graphicData>
        </a:graphic>
      </p:graphicFrame>
      <p:sp>
        <p:nvSpPr>
          <p:cNvPr id="18" name="TextBox 17">
            <a:extLst>
              <a:ext uri="{FF2B5EF4-FFF2-40B4-BE49-F238E27FC236}">
                <a16:creationId xmlns:a16="http://schemas.microsoft.com/office/drawing/2014/main" id="{C23366EF-4F10-414F-BC40-7F806EBF1722}"/>
              </a:ext>
            </a:extLst>
          </p:cNvPr>
          <p:cNvSpPr txBox="1"/>
          <p:nvPr/>
        </p:nvSpPr>
        <p:spPr>
          <a:xfrm>
            <a:off x="533400" y="826219"/>
            <a:ext cx="11125200" cy="369332"/>
          </a:xfrm>
          <a:prstGeom prst="rect">
            <a:avLst/>
          </a:prstGeom>
          <a:noFill/>
        </p:spPr>
        <p:txBody>
          <a:bodyPr wrap="square">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a:t>Table below shows the data mapping of Tuition Data after being pushed into Forecast. </a:t>
            </a:r>
          </a:p>
        </p:txBody>
      </p:sp>
      <p:pic>
        <p:nvPicPr>
          <p:cNvPr id="19" name="Graphic 18" descr="Information">
            <a:extLst>
              <a:ext uri="{FF2B5EF4-FFF2-40B4-BE49-F238E27FC236}">
                <a16:creationId xmlns:a16="http://schemas.microsoft.com/office/drawing/2014/main" id="{BDD8EDC0-EFA5-453F-AF04-7B2DC0777D0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4413" y="5539458"/>
            <a:ext cx="573499" cy="400826"/>
          </a:xfrm>
          <a:prstGeom prst="rect">
            <a:avLst/>
          </a:prstGeom>
        </p:spPr>
      </p:pic>
      <p:sp>
        <p:nvSpPr>
          <p:cNvPr id="20" name="TextBox 19">
            <a:extLst>
              <a:ext uri="{FF2B5EF4-FFF2-40B4-BE49-F238E27FC236}">
                <a16:creationId xmlns:a16="http://schemas.microsoft.com/office/drawing/2014/main" id="{0B896CDD-CF54-45A1-9769-610DA916E942}"/>
              </a:ext>
            </a:extLst>
          </p:cNvPr>
          <p:cNvSpPr txBox="1"/>
          <p:nvPr/>
        </p:nvSpPr>
        <p:spPr>
          <a:xfrm>
            <a:off x="972973" y="5570952"/>
            <a:ext cx="11219027" cy="369332"/>
          </a:xfrm>
          <a:prstGeom prst="rect">
            <a:avLst/>
          </a:prstGeom>
        </p:spPr>
        <p:txBody>
          <a:bodyPr vert="horz" wrap="square" rtlCol="0">
            <a:spAutoFit/>
          </a:bodyPr>
          <a:lstStyle/>
          <a:p>
            <a:pPr eaLnBrk="0" fontAlgn="base" hangingPunct="0">
              <a:spcBef>
                <a:spcPct val="20000"/>
              </a:spcBef>
              <a:spcAft>
                <a:spcPct val="0"/>
              </a:spcAft>
            </a:pPr>
            <a:r>
              <a:rPr lang="en-US" b="1">
                <a:solidFill>
                  <a:srgbClr val="FF0000"/>
                </a:solidFill>
              </a:rPr>
              <a:t>NOTE: </a:t>
            </a:r>
            <a:r>
              <a:rPr lang="en-US"/>
              <a:t>Data gets pushed from sub-departmental level to Base </a:t>
            </a:r>
            <a:r>
              <a:rPr lang="en-US">
                <a:sym typeface="Wingdings" panose="05000000000000000000" pitchFamily="2" charset="2"/>
              </a:rPr>
              <a:t>of every Campus/</a:t>
            </a:r>
            <a:r>
              <a:rPr lang="en-US" err="1">
                <a:sym typeface="Wingdings" panose="05000000000000000000" pitchFamily="2" charset="2"/>
              </a:rPr>
              <a:t>Div</a:t>
            </a:r>
            <a:r>
              <a:rPr lang="en-US">
                <a:sym typeface="Wingdings" panose="05000000000000000000" pitchFamily="2" charset="2"/>
              </a:rPr>
              <a:t>/Dept Forecast version.</a:t>
            </a:r>
            <a:endParaRPr lang="en-US"/>
          </a:p>
        </p:txBody>
      </p:sp>
    </p:spTree>
    <p:extLst>
      <p:ext uri="{BB962C8B-B14F-4D97-AF65-F5344CB8AC3E}">
        <p14:creationId xmlns:p14="http://schemas.microsoft.com/office/powerpoint/2010/main" val="1312574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FCA0F3-9085-4DA5-BD52-3561813C57BA}"/>
              </a:ext>
            </a:extLst>
          </p:cNvPr>
          <p:cNvSpPr txBox="1"/>
          <p:nvPr/>
        </p:nvSpPr>
        <p:spPr>
          <a:xfrm>
            <a:off x="345559" y="4065922"/>
            <a:ext cx="11243929" cy="2529923"/>
          </a:xfrm>
          <a:prstGeom prst="rect">
            <a:avLst/>
          </a:prstGeom>
          <a:noFill/>
        </p:spPr>
        <p:txBody>
          <a:bodyPr wrap="square">
            <a:spAutoFit/>
          </a:bodyPr>
          <a:lstStyle/>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106" charset="-128"/>
                <a:cs typeface="Arial" panose="020B0604020202020204" pitchFamily="34" charset="0"/>
                <a:sym typeface="Wingdings" panose="05000000000000000000" pitchFamily="2" charset="2"/>
              </a:rPr>
              <a:t>To Review Tuition Model Data that was pushed to Forecast, and manually Adjust:</a:t>
            </a:r>
          </a:p>
          <a:p>
            <a:pPr marL="342900" marR="0" indent="-342900" algn="l" defTabSz="914400" rtl="0" eaLnBrk="0" fontAlgn="base" latinLnBrk="0" hangingPunct="0">
              <a:lnSpc>
                <a:spcPct val="100000"/>
              </a:lnSpc>
              <a:spcBef>
                <a:spcPct val="20000"/>
              </a:spcBef>
              <a:spcAft>
                <a:spcPct val="0"/>
              </a:spcAft>
              <a:buClrTx/>
              <a:buSzTx/>
              <a:buFont typeface="Wingdings" pitchFamily="2" charset="2"/>
              <a:buAutoNum type="arabicPeriod"/>
              <a:tabLst/>
            </a:pPr>
            <a:r>
              <a:rPr kumimoji="0" lang="en-US" b="0" i="0" strike="noStrike" kern="0" cap="none" spc="0" normalizeH="0" baseline="0" noProof="0" dirty="0">
                <a:ln>
                  <a:noFill/>
                </a:ln>
                <a:solidFill>
                  <a:srgbClr val="000000"/>
                </a:solidFill>
                <a:effectLst/>
                <a:uLnTx/>
                <a:uFillTx/>
                <a:latin typeface="Arial Narrow" panose="020B0606020202030204" pitchFamily="34" charset="0"/>
                <a:ea typeface="ＭＳ Ｐゴシック" pitchFamily="-106" charset="-128"/>
                <a:cs typeface="Arial" panose="020B0604020202020204" pitchFamily="34" charset="0"/>
                <a:sym typeface="Wingdings" panose="05000000000000000000" pitchFamily="2" charset="2"/>
              </a:rPr>
              <a:t>Go to the ‘Revenue” card and navigate to the Tuition Department</a:t>
            </a:r>
          </a:p>
          <a:p>
            <a:pPr marL="342900" marR="0" indent="-342900" algn="l" defTabSz="914400" rtl="0" eaLnBrk="0" fontAlgn="base" latinLnBrk="0" hangingPunct="0">
              <a:lnSpc>
                <a:spcPct val="100000"/>
              </a:lnSpc>
              <a:spcBef>
                <a:spcPct val="20000"/>
              </a:spcBef>
              <a:spcAft>
                <a:spcPct val="0"/>
              </a:spcAft>
              <a:buClrTx/>
              <a:buSzTx/>
              <a:buFont typeface="Wingdings" pitchFamily="2" charset="2"/>
              <a:buAutoNum type="arabicPeriod"/>
              <a:tabLst/>
            </a:pPr>
            <a:r>
              <a:rPr lang="en-US" u="none" strike="noStrike" dirty="0">
                <a:effectLst/>
                <a:latin typeface="Arial Narrow" panose="020B0606020202030204" pitchFamily="34" charset="0"/>
                <a:cs typeface="Arial" panose="020B0604020202020204" pitchFamily="34" charset="0"/>
              </a:rPr>
              <a:t>Review Tuition Forecast data on the accounts: </a:t>
            </a:r>
            <a:br>
              <a:rPr lang="en-US" u="none" strike="noStrike" dirty="0">
                <a:effectLst/>
                <a:latin typeface="Arial Narrow" panose="020B0606020202030204" pitchFamily="34" charset="0"/>
                <a:cs typeface="Arial" panose="020B0604020202020204" pitchFamily="34" charset="0"/>
              </a:rPr>
            </a:br>
            <a:r>
              <a:rPr lang="en-US" u="none" strike="noStrike" dirty="0">
                <a:effectLst/>
                <a:latin typeface="Arial Narrow" panose="020B0606020202030204" pitchFamily="34" charset="0"/>
                <a:cs typeface="Arial" panose="020B0604020202020204" pitchFamily="34" charset="0"/>
              </a:rPr>
              <a:t>a. Undergrad Tuition Forecast</a:t>
            </a:r>
            <a:br>
              <a:rPr lang="en-US" u="none" strike="noStrike" dirty="0">
                <a:effectLst/>
                <a:latin typeface="Arial Narrow" panose="020B0606020202030204" pitchFamily="34" charset="0"/>
                <a:cs typeface="Arial" panose="020B0604020202020204" pitchFamily="34" charset="0"/>
              </a:rPr>
            </a:br>
            <a:r>
              <a:rPr lang="en-US" u="none" strike="noStrike" dirty="0">
                <a:effectLst/>
                <a:latin typeface="Arial Narrow" panose="020B0606020202030204" pitchFamily="34" charset="0"/>
                <a:cs typeface="Arial" panose="020B0604020202020204" pitchFamily="34" charset="0"/>
              </a:rPr>
              <a:t>b. Grad Tuition Forecast</a:t>
            </a:r>
            <a:br>
              <a:rPr lang="en-US" u="none" strike="noStrike" dirty="0">
                <a:effectLst/>
                <a:latin typeface="Arial Narrow" panose="020B0606020202030204" pitchFamily="34" charset="0"/>
                <a:cs typeface="Arial" panose="020B0604020202020204" pitchFamily="34" charset="0"/>
              </a:rPr>
            </a:br>
            <a:r>
              <a:rPr lang="en-US" u="none" strike="noStrike" dirty="0">
                <a:effectLst/>
                <a:latin typeface="Arial Narrow" panose="020B0606020202030204" pitchFamily="34" charset="0"/>
                <a:cs typeface="Arial" panose="020B0604020202020204" pitchFamily="34" charset="0"/>
              </a:rPr>
              <a:t>c. Other Tuition Forecast </a:t>
            </a:r>
          </a:p>
          <a:p>
            <a:pPr marL="342900" marR="0" indent="-342900" algn="l" defTabSz="914400" rtl="0" eaLnBrk="0" fontAlgn="base" latinLnBrk="0" hangingPunct="0">
              <a:lnSpc>
                <a:spcPct val="100000"/>
              </a:lnSpc>
              <a:spcBef>
                <a:spcPct val="20000"/>
              </a:spcBef>
              <a:spcAft>
                <a:spcPct val="0"/>
              </a:spcAft>
              <a:buClrTx/>
              <a:buSzTx/>
              <a:buFont typeface="Wingdings" pitchFamily="2" charset="2"/>
              <a:buAutoNum type="arabicPeriod"/>
              <a:tabLst/>
            </a:pPr>
            <a:r>
              <a:rPr lang="en-US" dirty="0">
                <a:latin typeface="Arial Narrow" panose="020B0606020202030204" pitchFamily="34" charset="0"/>
                <a:cs typeface="Arial" panose="020B0604020202020204" pitchFamily="34" charset="0"/>
                <a:sym typeface="Wingdings" panose="05000000000000000000" pitchFamily="2" charset="2"/>
              </a:rPr>
              <a:t>Modeled data can be adjusted manually in the Forecast Adjustment input columns</a:t>
            </a:r>
            <a:r>
              <a:rPr lang="en-US" dirty="0">
                <a:latin typeface="Arial Narrow" panose="020B0606020202030204" pitchFamily="34" charset="0"/>
                <a:sym typeface="Wingdings" panose="05000000000000000000" pitchFamily="2" charset="2"/>
              </a:rPr>
              <a:t>.</a:t>
            </a:r>
            <a:endParaRPr lang="en-US" dirty="0">
              <a:latin typeface="Arial Narrow" panose="020B0606020202030204" pitchFamily="34" charset="0"/>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8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pic>
        <p:nvPicPr>
          <p:cNvPr id="10" name="Picture 9">
            <a:extLst>
              <a:ext uri="{FF2B5EF4-FFF2-40B4-BE49-F238E27FC236}">
                <a16:creationId xmlns:a16="http://schemas.microsoft.com/office/drawing/2014/main" id="{62F4A947-7199-4CC0-8BDB-87CA227CEED2}"/>
              </a:ext>
            </a:extLst>
          </p:cNvPr>
          <p:cNvPicPr>
            <a:picLocks noChangeAspect="1"/>
          </p:cNvPicPr>
          <p:nvPr/>
        </p:nvPicPr>
        <p:blipFill rotWithShape="1">
          <a:blip r:embed="rId3"/>
          <a:srcRect l="16290" r="18423"/>
          <a:stretch/>
        </p:blipFill>
        <p:spPr>
          <a:xfrm>
            <a:off x="203199" y="562747"/>
            <a:ext cx="3236405" cy="1460017"/>
          </a:xfrm>
          <a:prstGeom prst="rect">
            <a:avLst/>
          </a:prstGeom>
        </p:spPr>
      </p:pic>
      <p:pic>
        <p:nvPicPr>
          <p:cNvPr id="7" name="Picture 6">
            <a:extLst>
              <a:ext uri="{FF2B5EF4-FFF2-40B4-BE49-F238E27FC236}">
                <a16:creationId xmlns:a16="http://schemas.microsoft.com/office/drawing/2014/main" id="{CE4DF9ED-521A-4E6A-B968-986132A65CED}"/>
              </a:ext>
            </a:extLst>
          </p:cNvPr>
          <p:cNvPicPr>
            <a:picLocks noChangeAspect="1"/>
          </p:cNvPicPr>
          <p:nvPr/>
        </p:nvPicPr>
        <p:blipFill>
          <a:blip r:embed="rId4"/>
          <a:stretch>
            <a:fillRect/>
          </a:stretch>
        </p:blipFill>
        <p:spPr>
          <a:xfrm>
            <a:off x="3159050" y="717947"/>
            <a:ext cx="8529462" cy="3046494"/>
          </a:xfrm>
          <a:prstGeom prst="rect">
            <a:avLst/>
          </a:prstGeom>
        </p:spPr>
      </p:pic>
      <p:sp>
        <p:nvSpPr>
          <p:cNvPr id="9" name="Rectangle 4">
            <a:extLst>
              <a:ext uri="{FF2B5EF4-FFF2-40B4-BE49-F238E27FC236}">
                <a16:creationId xmlns:a16="http://schemas.microsoft.com/office/drawing/2014/main" id="{D90B4148-F1A1-4D36-BF94-3C8C20607A61}"/>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Review Tuition Data in Forecast – Driver Based Models</a:t>
            </a:r>
          </a:p>
        </p:txBody>
      </p:sp>
      <p:sp>
        <p:nvSpPr>
          <p:cNvPr id="11" name="Oval 10">
            <a:extLst>
              <a:ext uri="{FF2B5EF4-FFF2-40B4-BE49-F238E27FC236}">
                <a16:creationId xmlns:a16="http://schemas.microsoft.com/office/drawing/2014/main" id="{D022934E-AED8-4212-BCBC-A20B4327392A}"/>
              </a:ext>
            </a:extLst>
          </p:cNvPr>
          <p:cNvSpPr/>
          <p:nvPr/>
        </p:nvSpPr>
        <p:spPr>
          <a:xfrm>
            <a:off x="2732762" y="122126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2" name="Rectangle 11">
            <a:extLst>
              <a:ext uri="{FF2B5EF4-FFF2-40B4-BE49-F238E27FC236}">
                <a16:creationId xmlns:a16="http://schemas.microsoft.com/office/drawing/2014/main" id="{C8754CB3-AE88-4D09-BEDF-FFB85AF3DC81}"/>
              </a:ext>
            </a:extLst>
          </p:cNvPr>
          <p:cNvSpPr/>
          <p:nvPr/>
        </p:nvSpPr>
        <p:spPr>
          <a:xfrm>
            <a:off x="10558130" y="1707290"/>
            <a:ext cx="1031358" cy="185570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304A660-D385-468F-8744-CB19D9F60AC6}"/>
              </a:ext>
            </a:extLst>
          </p:cNvPr>
          <p:cNvSpPr/>
          <p:nvPr/>
        </p:nvSpPr>
        <p:spPr>
          <a:xfrm>
            <a:off x="10937113" y="2485274"/>
            <a:ext cx="273391" cy="29973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14" name="Oval 13">
            <a:extLst>
              <a:ext uri="{FF2B5EF4-FFF2-40B4-BE49-F238E27FC236}">
                <a16:creationId xmlns:a16="http://schemas.microsoft.com/office/drawing/2014/main" id="{6797FF65-DB95-4FBB-9215-3B2E67E6C45E}"/>
              </a:ext>
            </a:extLst>
          </p:cNvPr>
          <p:cNvSpPr/>
          <p:nvPr/>
        </p:nvSpPr>
        <p:spPr>
          <a:xfrm>
            <a:off x="5964057" y="1857159"/>
            <a:ext cx="273391" cy="29973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Tree>
    <p:extLst>
      <p:ext uri="{BB962C8B-B14F-4D97-AF65-F5344CB8AC3E}">
        <p14:creationId xmlns:p14="http://schemas.microsoft.com/office/powerpoint/2010/main" val="3582108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1719-4ACD-4EF4-B9BD-CA594417C1C4}"/>
              </a:ext>
            </a:extLst>
          </p:cNvPr>
          <p:cNvPicPr>
            <a:picLocks noChangeAspect="1"/>
          </p:cNvPicPr>
          <p:nvPr/>
        </p:nvPicPr>
        <p:blipFill>
          <a:blip r:embed="rId3"/>
          <a:stretch>
            <a:fillRect/>
          </a:stretch>
        </p:blipFill>
        <p:spPr>
          <a:xfrm>
            <a:off x="939672" y="2029680"/>
            <a:ext cx="625756" cy="2740812"/>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Segregated Fees Forecast - Driver Based Models</a:t>
            </a:r>
          </a:p>
        </p:txBody>
      </p:sp>
      <p:sp>
        <p:nvSpPr>
          <p:cNvPr id="8" name="Rectangle 7">
            <a:extLst>
              <a:ext uri="{FF2B5EF4-FFF2-40B4-BE49-F238E27FC236}">
                <a16:creationId xmlns:a16="http://schemas.microsoft.com/office/drawing/2014/main" id="{2EEE05C3-43FD-4C4F-93A3-CD805C8B8B6F}"/>
              </a:ext>
            </a:extLst>
          </p:cNvPr>
          <p:cNvSpPr/>
          <p:nvPr/>
        </p:nvSpPr>
        <p:spPr>
          <a:xfrm>
            <a:off x="939672" y="2029680"/>
            <a:ext cx="625756" cy="27408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AC930360-DC99-495F-B6CF-8E242FA63FC0}"/>
              </a:ext>
            </a:extLst>
          </p:cNvPr>
          <p:cNvSpPr/>
          <p:nvPr/>
        </p:nvSpPr>
        <p:spPr>
          <a:xfrm>
            <a:off x="2195425" y="2911712"/>
            <a:ext cx="1533487" cy="517288"/>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Segregated Fees Forecast</a:t>
            </a:r>
            <a:endParaRPr lang="en-US" b="1">
              <a:solidFill>
                <a:schemeClr val="tx1"/>
              </a:solidFill>
              <a:latin typeface="Arial Narrow" panose="020B0606020202030204" pitchFamily="34" charset="0"/>
            </a:endParaRPr>
          </a:p>
        </p:txBody>
      </p:sp>
      <p:sp>
        <p:nvSpPr>
          <p:cNvPr id="13" name="TextBox 12">
            <a:extLst>
              <a:ext uri="{FF2B5EF4-FFF2-40B4-BE49-F238E27FC236}">
                <a16:creationId xmlns:a16="http://schemas.microsoft.com/office/drawing/2014/main" id="{6F86DBC1-540D-4F48-9D7A-00F71F6AA8B5}"/>
              </a:ext>
            </a:extLst>
          </p:cNvPr>
          <p:cNvSpPr txBox="1"/>
          <p:nvPr/>
        </p:nvSpPr>
        <p:spPr>
          <a:xfrm>
            <a:off x="5668311" y="2402890"/>
            <a:ext cx="4911085" cy="199439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r>
              <a:rPr lang="en-US" sz="2000" b="1" kern="0">
                <a:solidFill>
                  <a:srgbClr val="000000"/>
                </a:solidFill>
                <a:latin typeface="Arial Narrow"/>
                <a:ea typeface="ＭＳ Ｐゴシック" pitchFamily="-106" charset="-128"/>
              </a:rPr>
              <a:t>Segregated Fees Forecast </a:t>
            </a:r>
            <a:r>
              <a:rPr lang="en-US" sz="2000" kern="0">
                <a:solidFill>
                  <a:srgbClr val="000000"/>
                </a:solidFill>
                <a:latin typeface="Arial Narrow"/>
                <a:ea typeface="ＭＳ Ｐゴシック" pitchFamily="-106" charset="-128"/>
              </a:rPr>
              <a:t>– Model Segregated Fee Revenue via inputs including Fall &amp; Spring FTE/Headcount, Annual Seg Fee Rate and Seg Fee % Collectible for out-years.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lang="en-US" kern="0">
              <a:solidFill>
                <a:srgbClr val="000000"/>
              </a:solidFill>
              <a:latin typeface="Arial Narrow"/>
              <a:ea typeface="ＭＳ Ｐゴシック" pitchFamily="-106" charset="-128"/>
            </a:endParaRPr>
          </a:p>
        </p:txBody>
      </p:sp>
      <p:sp>
        <p:nvSpPr>
          <p:cNvPr id="11" name="Rectangle 10">
            <a:extLst>
              <a:ext uri="{FF2B5EF4-FFF2-40B4-BE49-F238E27FC236}">
                <a16:creationId xmlns:a16="http://schemas.microsoft.com/office/drawing/2014/main" id="{36993A28-8F13-4931-969A-30C77774769E}"/>
              </a:ext>
            </a:extLst>
          </p:cNvPr>
          <p:cNvSpPr/>
          <p:nvPr/>
        </p:nvSpPr>
        <p:spPr>
          <a:xfrm>
            <a:off x="426088" y="924058"/>
            <a:ext cx="7821372" cy="523220"/>
          </a:xfrm>
          <a:prstGeom prst="rect">
            <a:avLst/>
          </a:prstGeom>
          <a:noFill/>
        </p:spPr>
        <p:txBody>
          <a:bodyPr wrap="square" lIns="91440" tIns="45720" rIns="91440" bIns="45720">
            <a:spAutoFit/>
          </a:bodyPr>
          <a:lstStyle/>
          <a:p>
            <a:r>
              <a:rPr lang="en-US" sz="2800" b="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NEW </a:t>
            </a:r>
            <a:r>
              <a:rPr lang="en-US" sz="2800" b="1" i="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Optional</a:t>
            </a:r>
            <a:r>
              <a:rPr lang="en-US" sz="2800" b="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 Functionality - Segregated Fees </a:t>
            </a:r>
            <a:endParaRPr lang="en-US" sz="2800" b="1">
              <a:ln w="22225">
                <a:solidFill>
                  <a:schemeClr val="accent6">
                    <a:lumMod val="75000"/>
                  </a:schemeClr>
                </a:solidFill>
                <a:prstDash val="solid"/>
              </a:ln>
              <a:solidFill>
                <a:schemeClr val="accent6">
                  <a:lumMod val="60000"/>
                  <a:lumOff val="40000"/>
                </a:schemeClr>
              </a:solidFill>
            </a:endParaRPr>
          </a:p>
        </p:txBody>
      </p:sp>
    </p:spTree>
    <p:extLst>
      <p:ext uri="{BB962C8B-B14F-4D97-AF65-F5344CB8AC3E}">
        <p14:creationId xmlns:p14="http://schemas.microsoft.com/office/powerpoint/2010/main" val="2442918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2EEAB59-C725-4533-9C06-2BA086B3CB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Seg Fee Modeling- Driver-Based Models</a:t>
            </a:r>
          </a:p>
        </p:txBody>
      </p:sp>
      <p:pic>
        <p:nvPicPr>
          <p:cNvPr id="4" name="Picture 3">
            <a:extLst>
              <a:ext uri="{FF2B5EF4-FFF2-40B4-BE49-F238E27FC236}">
                <a16:creationId xmlns:a16="http://schemas.microsoft.com/office/drawing/2014/main" id="{50BAFA3C-8C65-427B-89D7-2C88732F5CC8}"/>
              </a:ext>
            </a:extLst>
          </p:cNvPr>
          <p:cNvPicPr>
            <a:picLocks noChangeAspect="1"/>
          </p:cNvPicPr>
          <p:nvPr/>
        </p:nvPicPr>
        <p:blipFill>
          <a:blip r:embed="rId3"/>
          <a:stretch>
            <a:fillRect/>
          </a:stretch>
        </p:blipFill>
        <p:spPr>
          <a:xfrm>
            <a:off x="471266" y="966787"/>
            <a:ext cx="6124575" cy="4924425"/>
          </a:xfrm>
          <a:prstGeom prst="rect">
            <a:avLst/>
          </a:prstGeom>
        </p:spPr>
      </p:pic>
      <p:sp>
        <p:nvSpPr>
          <p:cNvPr id="5" name="Rectangle 4">
            <a:extLst>
              <a:ext uri="{FF2B5EF4-FFF2-40B4-BE49-F238E27FC236}">
                <a16:creationId xmlns:a16="http://schemas.microsoft.com/office/drawing/2014/main" id="{1C08AB17-6562-4DBB-BA16-49F3B2FCAD88}"/>
              </a:ext>
            </a:extLst>
          </p:cNvPr>
          <p:cNvSpPr/>
          <p:nvPr/>
        </p:nvSpPr>
        <p:spPr>
          <a:xfrm>
            <a:off x="471266" y="2647507"/>
            <a:ext cx="6124575" cy="32437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C63CFD-426D-49B0-9CB7-DE6027472FA6}"/>
              </a:ext>
            </a:extLst>
          </p:cNvPr>
          <p:cNvSpPr txBox="1"/>
          <p:nvPr/>
        </p:nvSpPr>
        <p:spPr>
          <a:xfrm>
            <a:off x="6772940" y="1849997"/>
            <a:ext cx="5215861" cy="341632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a:solidFill>
                  <a:srgbClr val="000000"/>
                </a:solidFill>
                <a:latin typeface="Arial Narrow"/>
                <a:ea typeface="ＭＳ Ｐゴシック" pitchFamily="-106" charset="-128"/>
              </a:rPr>
              <a:t>The Sub-Departments included in the Segregated Fee Modeling Form are part of an alternate Department hierarchy created for this model to only pull applicable sub-departments.</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lang="en-US" kern="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a:solidFill>
                  <a:srgbClr val="000000"/>
                </a:solidFill>
                <a:latin typeface="Arial Narrow"/>
                <a:ea typeface="ＭＳ Ｐゴシック" pitchFamily="-106" charset="-128"/>
              </a:rPr>
              <a:t>The list of sub-departments for each institution was created based on historical Segregated Fee Actuals.</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lang="en-US" kern="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a:solidFill>
                  <a:srgbClr val="000000"/>
                </a:solidFill>
                <a:latin typeface="Arial Narrow"/>
                <a:ea typeface="ＭＳ Ｐゴシック" pitchFamily="-106" charset="-128"/>
              </a:rPr>
              <a:t>If a sub-department should be added/removed, please contact the Admin team via email at </a:t>
            </a:r>
            <a:r>
              <a:rPr lang="en-US" kern="0">
                <a:solidFill>
                  <a:srgbClr val="000000"/>
                </a:solidFill>
                <a:latin typeface="Arial Narrow"/>
                <a:ea typeface="ＭＳ Ｐゴシック" pitchFamily="-106" charset="-128"/>
                <a:hlinkClick r:id="rId4"/>
              </a:rPr>
              <a:t>planuw@uwsa.edu</a:t>
            </a:r>
            <a:endParaRPr lang="en-US" kern="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lang="en-US" kern="0">
              <a:solidFill>
                <a:srgbClr val="000000"/>
              </a:solidFill>
              <a:latin typeface="Arial Narrow"/>
              <a:ea typeface="ＭＳ Ｐゴシック" pitchFamily="-106" charset="-128"/>
            </a:endParaRPr>
          </a:p>
        </p:txBody>
      </p:sp>
    </p:spTree>
    <p:extLst>
      <p:ext uri="{BB962C8B-B14F-4D97-AF65-F5344CB8AC3E}">
        <p14:creationId xmlns:p14="http://schemas.microsoft.com/office/powerpoint/2010/main" val="120532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Multi-Year Forecast </a:t>
            </a:r>
          </a:p>
          <a:p>
            <a:r>
              <a:rPr lang="en-US" sz="4000">
                <a:solidFill>
                  <a:schemeClr val="tx1">
                    <a:lumMod val="65000"/>
                    <a:lumOff val="35000"/>
                  </a:schemeClr>
                </a:solidFill>
              </a:rPr>
              <a:t>Process Overview</a:t>
            </a:r>
          </a:p>
        </p:txBody>
      </p:sp>
      <p:pic>
        <p:nvPicPr>
          <p:cNvPr id="5" name="Graphic 4" descr="Monthly calendar">
            <a:extLst>
              <a:ext uri="{FF2B5EF4-FFF2-40B4-BE49-F238E27FC236}">
                <a16:creationId xmlns:a16="http://schemas.microsoft.com/office/drawing/2014/main" id="{BC16440B-A275-4837-98C8-9413441710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400" y="2286000"/>
            <a:ext cx="2057400" cy="2057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1322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57C9D2-C277-4E80-91F8-86ABE29FA838}"/>
              </a:ext>
            </a:extLst>
          </p:cNvPr>
          <p:cNvPicPr>
            <a:picLocks noChangeAspect="1"/>
          </p:cNvPicPr>
          <p:nvPr/>
        </p:nvPicPr>
        <p:blipFill>
          <a:blip r:embed="rId3"/>
          <a:stretch>
            <a:fillRect/>
          </a:stretch>
        </p:blipFill>
        <p:spPr>
          <a:xfrm>
            <a:off x="203199" y="608505"/>
            <a:ext cx="11301048" cy="3306471"/>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802639" y="4119327"/>
            <a:ext cx="10418459" cy="2031325"/>
          </a:xfrm>
          <a:prstGeom prst="rect">
            <a:avLst/>
          </a:prstGeom>
        </p:spPr>
        <p:txBody>
          <a:bodyPr vert="horz" wrap="square" rtlCol="0">
            <a:spAutoFit/>
          </a:bodyPr>
          <a:lstStyle/>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Scenario is locked in the POV to Forecast. Segregated Fee Sub-Departments are displayed unsuppressed.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Data can be input in columns with white cells for:</a:t>
            </a:r>
          </a:p>
          <a:p>
            <a:pPr marL="800100" lvl="1" indent="-342900" eaLnBrk="0" fontAlgn="base" hangingPunct="0">
              <a:spcBef>
                <a:spcPct val="20000"/>
              </a:spcBef>
              <a:spcAft>
                <a:spcPct val="0"/>
              </a:spcAft>
              <a:buFont typeface="+mj-lt"/>
              <a:buAutoNum type="alphaLcParenR"/>
            </a:pPr>
            <a:r>
              <a:rPr lang="en-US" kern="0" dirty="0">
                <a:solidFill>
                  <a:srgbClr val="000000"/>
                </a:solidFill>
                <a:latin typeface="Arial Narrow"/>
                <a:ea typeface="ＭＳ Ｐゴシック" pitchFamily="-106" charset="-128"/>
              </a:rPr>
              <a:t>Fall FTE/Headcount</a:t>
            </a:r>
          </a:p>
          <a:p>
            <a:pPr marL="800100" lvl="1" indent="-342900" eaLnBrk="0" fontAlgn="base" hangingPunct="0">
              <a:spcBef>
                <a:spcPct val="20000"/>
              </a:spcBef>
              <a:spcAft>
                <a:spcPct val="0"/>
              </a:spcAft>
              <a:buFont typeface="+mj-lt"/>
              <a:buAutoNum type="alphaLcParenR"/>
            </a:pPr>
            <a:r>
              <a:rPr lang="en-US" kern="0" dirty="0">
                <a:solidFill>
                  <a:srgbClr val="000000"/>
                </a:solidFill>
                <a:latin typeface="Arial Narrow"/>
                <a:ea typeface="ＭＳ Ｐゴシック" pitchFamily="-106" charset="-128"/>
              </a:rPr>
              <a:t>Spring FTE/Headcount</a:t>
            </a:r>
          </a:p>
          <a:p>
            <a:pPr marL="800100" lvl="1" indent="-342900" eaLnBrk="0" fontAlgn="base" hangingPunct="0">
              <a:spcBef>
                <a:spcPct val="20000"/>
              </a:spcBef>
              <a:spcAft>
                <a:spcPct val="0"/>
              </a:spcAft>
              <a:buFont typeface="+mj-lt"/>
              <a:buAutoNum type="alphaLcParenR"/>
            </a:pPr>
            <a:r>
              <a:rPr lang="en-US" u="sng" kern="0" dirty="0">
                <a:solidFill>
                  <a:srgbClr val="000000"/>
                </a:solidFill>
                <a:latin typeface="Arial Narrow"/>
                <a:ea typeface="ＭＳ Ｐゴシック" pitchFamily="-106" charset="-128"/>
              </a:rPr>
              <a:t>Annual</a:t>
            </a:r>
            <a:r>
              <a:rPr lang="en-US" kern="0" dirty="0">
                <a:solidFill>
                  <a:srgbClr val="000000"/>
                </a:solidFill>
                <a:latin typeface="Arial Narrow"/>
                <a:ea typeface="ＭＳ Ｐゴシック" pitchFamily="-106" charset="-128"/>
              </a:rPr>
              <a:t> Seg Fee Rate </a:t>
            </a:r>
          </a:p>
          <a:p>
            <a:pPr marL="800100" lvl="1" indent="-342900" eaLnBrk="0" fontAlgn="base" hangingPunct="0">
              <a:spcBef>
                <a:spcPct val="20000"/>
              </a:spcBef>
              <a:spcAft>
                <a:spcPct val="0"/>
              </a:spcAft>
              <a:buFont typeface="+mj-lt"/>
              <a:buAutoNum type="alphaLcParenR"/>
            </a:pPr>
            <a:r>
              <a:rPr lang="en-US" kern="0" dirty="0">
                <a:solidFill>
                  <a:srgbClr val="000000"/>
                </a:solidFill>
                <a:latin typeface="Arial Narrow"/>
                <a:ea typeface="ＭＳ Ｐゴシック" pitchFamily="-106" charset="-128"/>
              </a:rPr>
              <a:t>Seg Fee% Collectible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Seg Fee Modeling Form - Driver-Based Models</a:t>
            </a:r>
          </a:p>
        </p:txBody>
      </p:sp>
      <p:sp>
        <p:nvSpPr>
          <p:cNvPr id="21" name="Rectangle 20">
            <a:extLst>
              <a:ext uri="{FF2B5EF4-FFF2-40B4-BE49-F238E27FC236}">
                <a16:creationId xmlns:a16="http://schemas.microsoft.com/office/drawing/2014/main" id="{73174730-BFEE-4995-9981-8AFCDD2BB217}"/>
              </a:ext>
            </a:extLst>
          </p:cNvPr>
          <p:cNvSpPr/>
          <p:nvPr/>
        </p:nvSpPr>
        <p:spPr>
          <a:xfrm>
            <a:off x="2065880" y="1881822"/>
            <a:ext cx="7301856" cy="203315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1029689" y="1159710"/>
            <a:ext cx="253448" cy="2842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3" name="TextBox 2">
            <a:extLst>
              <a:ext uri="{FF2B5EF4-FFF2-40B4-BE49-F238E27FC236}">
                <a16:creationId xmlns:a16="http://schemas.microsoft.com/office/drawing/2014/main" id="{63577544-646C-48D6-B42C-178E98BCCE36}"/>
              </a:ext>
            </a:extLst>
          </p:cNvPr>
          <p:cNvSpPr txBox="1"/>
          <p:nvPr/>
        </p:nvSpPr>
        <p:spPr>
          <a:xfrm>
            <a:off x="9615358" y="3369265"/>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4" name="Oval 13">
            <a:extLst>
              <a:ext uri="{FF2B5EF4-FFF2-40B4-BE49-F238E27FC236}">
                <a16:creationId xmlns:a16="http://schemas.microsoft.com/office/drawing/2014/main" id="{F63FF0C3-9961-44CD-8CBF-154E96720EFF}"/>
              </a:ext>
            </a:extLst>
          </p:cNvPr>
          <p:cNvSpPr/>
          <p:nvPr/>
        </p:nvSpPr>
        <p:spPr>
          <a:xfrm>
            <a:off x="9284910" y="1656718"/>
            <a:ext cx="280602" cy="3041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18" name="Rectangle 17">
            <a:extLst>
              <a:ext uri="{FF2B5EF4-FFF2-40B4-BE49-F238E27FC236}">
                <a16:creationId xmlns:a16="http://schemas.microsoft.com/office/drawing/2014/main" id="{4D550732-63F6-4AD3-8ADC-D91599B98125}"/>
              </a:ext>
            </a:extLst>
          </p:cNvPr>
          <p:cNvSpPr/>
          <p:nvPr/>
        </p:nvSpPr>
        <p:spPr>
          <a:xfrm>
            <a:off x="564418" y="1207834"/>
            <a:ext cx="476442" cy="23087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038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D8DE10A-A0CB-4544-88E0-D4C431AAA2ED}"/>
              </a:ext>
            </a:extLst>
          </p:cNvPr>
          <p:cNvPicPr>
            <a:picLocks noChangeAspect="1"/>
          </p:cNvPicPr>
          <p:nvPr/>
        </p:nvPicPr>
        <p:blipFill>
          <a:blip r:embed="rId3"/>
          <a:stretch>
            <a:fillRect/>
          </a:stretch>
        </p:blipFill>
        <p:spPr>
          <a:xfrm>
            <a:off x="108275" y="1027351"/>
            <a:ext cx="11811194" cy="2921947"/>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Seg Fee Modeling Form– Driver Based Models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519423" y="4693079"/>
            <a:ext cx="7640462" cy="1034129"/>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data points to calculate Total Seg Fee Revenue across the forecasting years.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Save</a:t>
            </a:r>
            <a:r>
              <a:rPr lang="en-US" kern="0">
                <a:solidFill>
                  <a:srgbClr val="000000"/>
                </a:solidFill>
                <a:latin typeface="Arial Narrow"/>
                <a:ea typeface="ＭＳ Ｐゴシック" pitchFamily="-106" charset="-128"/>
              </a:rPr>
              <a:t> to save the sheet.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OK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360499" y="1318570"/>
            <a:ext cx="246185"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B853A5-31A1-4349-9C9E-B26AEA0B8582}"/>
              </a:ext>
            </a:extLst>
          </p:cNvPr>
          <p:cNvSpPr/>
          <p:nvPr/>
        </p:nvSpPr>
        <p:spPr>
          <a:xfrm>
            <a:off x="11237407" y="111141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F63FF0C3-9961-44CD-8CBF-154E96720EFF}"/>
              </a:ext>
            </a:extLst>
          </p:cNvPr>
          <p:cNvSpPr/>
          <p:nvPr/>
        </p:nvSpPr>
        <p:spPr>
          <a:xfrm>
            <a:off x="7581406" y="253022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TextBox 23">
            <a:extLst>
              <a:ext uri="{FF2B5EF4-FFF2-40B4-BE49-F238E27FC236}">
                <a16:creationId xmlns:a16="http://schemas.microsoft.com/office/drawing/2014/main" id="{B6CED7C7-7D48-463F-BC6E-DC7BE347EF2E}"/>
              </a:ext>
            </a:extLst>
          </p:cNvPr>
          <p:cNvSpPr txBox="1"/>
          <p:nvPr/>
        </p:nvSpPr>
        <p:spPr>
          <a:xfrm>
            <a:off x="4263454" y="4066326"/>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pic>
        <p:nvPicPr>
          <p:cNvPr id="3" name="Picture 2">
            <a:extLst>
              <a:ext uri="{FF2B5EF4-FFF2-40B4-BE49-F238E27FC236}">
                <a16:creationId xmlns:a16="http://schemas.microsoft.com/office/drawing/2014/main" id="{84A29FDC-5D78-4A59-BBA6-F1DF36100184}"/>
              </a:ext>
            </a:extLst>
          </p:cNvPr>
          <p:cNvPicPr>
            <a:picLocks noChangeAspect="1"/>
          </p:cNvPicPr>
          <p:nvPr/>
        </p:nvPicPr>
        <p:blipFill>
          <a:blip r:embed="rId4"/>
          <a:stretch>
            <a:fillRect/>
          </a:stretch>
        </p:blipFill>
        <p:spPr>
          <a:xfrm>
            <a:off x="9767405" y="3775615"/>
            <a:ext cx="1981372" cy="1318374"/>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11200199" y="4693117"/>
            <a:ext cx="320600"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11581496" y="458346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2834897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25B4481-66D0-411A-B994-94FC167B36E1}"/>
              </a:ext>
            </a:extLst>
          </p:cNvPr>
          <p:cNvPicPr>
            <a:picLocks noChangeAspect="1"/>
          </p:cNvPicPr>
          <p:nvPr/>
        </p:nvPicPr>
        <p:blipFill>
          <a:blip r:embed="rId3"/>
          <a:stretch>
            <a:fillRect/>
          </a:stretch>
        </p:blipFill>
        <p:spPr>
          <a:xfrm>
            <a:off x="317097" y="1838210"/>
            <a:ext cx="8141102" cy="2144410"/>
          </a:xfrm>
          <a:prstGeom prst="rect">
            <a:avLst/>
          </a:prstGeom>
        </p:spPr>
      </p:pic>
      <p:pic>
        <p:nvPicPr>
          <p:cNvPr id="5" name="Picture 4">
            <a:extLst>
              <a:ext uri="{FF2B5EF4-FFF2-40B4-BE49-F238E27FC236}">
                <a16:creationId xmlns:a16="http://schemas.microsoft.com/office/drawing/2014/main" id="{6A6A82D8-C15E-4EAF-BA41-9A6DF63DC875}"/>
              </a:ext>
            </a:extLst>
          </p:cNvPr>
          <p:cNvPicPr>
            <a:picLocks noChangeAspect="1"/>
          </p:cNvPicPr>
          <p:nvPr/>
        </p:nvPicPr>
        <p:blipFill>
          <a:blip r:embed="rId4"/>
          <a:stretch>
            <a:fillRect/>
          </a:stretch>
        </p:blipFill>
        <p:spPr>
          <a:xfrm>
            <a:off x="9200421" y="924201"/>
            <a:ext cx="2250875" cy="4510181"/>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Push </a:t>
            </a:r>
            <a:r>
              <a:rPr lang="en-US" sz="3600" b="0" err="1">
                <a:solidFill>
                  <a:srgbClr val="700000"/>
                </a:solidFill>
              </a:rPr>
              <a:t>SegFee</a:t>
            </a:r>
            <a:r>
              <a:rPr lang="en-US" sz="3600" b="0">
                <a:solidFill>
                  <a:srgbClr val="700000"/>
                </a:solidFill>
              </a:rPr>
              <a:t> Data to Forecast – Driver Based Models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605554" y="4656432"/>
            <a:ext cx="8014482" cy="1698927"/>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After saving Seg </a:t>
            </a:r>
            <a:r>
              <a:rPr lang="en-US" kern="0">
                <a:solidFill>
                  <a:srgbClr val="000000"/>
                </a:solidFill>
                <a:latin typeface="Arial Narrow"/>
                <a:ea typeface="ＭＳ Ｐゴシック" pitchFamily="-106" charset="-128"/>
              </a:rPr>
              <a:t>F</a:t>
            </a:r>
            <a:r>
              <a:rPr kumimoji="0" lang="en-US" i="0" strike="noStrike" kern="0" cap="none" spc="0" normalizeH="0" baseline="0" noProof="0" err="1">
                <a:ln>
                  <a:noFill/>
                </a:ln>
                <a:solidFill>
                  <a:srgbClr val="000000"/>
                </a:solidFill>
                <a:effectLst/>
                <a:uLnTx/>
                <a:uFillTx/>
                <a:latin typeface="Arial Narrow"/>
                <a:ea typeface="ＭＳ Ｐゴシック" pitchFamily="-106" charset="-128"/>
              </a:rPr>
              <a:t>ee</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 data:</a:t>
            </a:r>
            <a:endParaRPr lang="en-US" kern="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Cells will appear white when data is saved. Review calculated data in the grey columns.</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If data is ready to be pushed to Forecast, click on the </a:t>
            </a:r>
            <a:r>
              <a:rPr lang="en-US" b="1" kern="0">
                <a:solidFill>
                  <a:srgbClr val="000000"/>
                </a:solidFill>
                <a:latin typeface="Arial Narrow"/>
                <a:ea typeface="ＭＳ Ｐゴシック" pitchFamily="-106" charset="-128"/>
              </a:rPr>
              <a:t>Action</a:t>
            </a:r>
            <a:r>
              <a:rPr lang="en-US" kern="0">
                <a:solidFill>
                  <a:srgbClr val="000000"/>
                </a:solidFill>
                <a:latin typeface="Arial Narrow"/>
                <a:ea typeface="ＭＳ Ｐゴシック" pitchFamily="-106" charset="-128"/>
              </a:rPr>
              <a:t> menu</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Push Seg Fee Data to Forecast</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Confirm that </a:t>
            </a:r>
            <a:r>
              <a:rPr lang="en-US" kern="0" err="1">
                <a:solidFill>
                  <a:srgbClr val="000000"/>
                </a:solidFill>
                <a:latin typeface="Arial Narrow"/>
                <a:ea typeface="ＭＳ Ｐゴシック" pitchFamily="-106" charset="-128"/>
              </a:rPr>
              <a:t>MY_SegFee_Data</a:t>
            </a:r>
            <a:r>
              <a:rPr lang="en-US" kern="0">
                <a:solidFill>
                  <a:srgbClr val="000000"/>
                </a:solidFill>
                <a:latin typeface="Arial Narrow"/>
                <a:ea typeface="ＭＳ Ｐゴシック" pitchFamily="-106" charset="-128"/>
              </a:rPr>
              <a:t> Mapping was successful. Click </a:t>
            </a:r>
            <a:r>
              <a:rPr lang="en-US" b="1" kern="0">
                <a:solidFill>
                  <a:srgbClr val="000000"/>
                </a:solidFill>
                <a:latin typeface="Arial Narrow"/>
                <a:ea typeface="ＭＳ Ｐゴシック" pitchFamily="-106" charset="-128"/>
              </a:rPr>
              <a:t>OK.</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27" name="Oval 26">
            <a:extLst>
              <a:ext uri="{FF2B5EF4-FFF2-40B4-BE49-F238E27FC236}">
                <a16:creationId xmlns:a16="http://schemas.microsoft.com/office/drawing/2014/main" id="{B2969B91-3642-4187-83F0-A12926F388BF}"/>
              </a:ext>
            </a:extLst>
          </p:cNvPr>
          <p:cNvSpPr/>
          <p:nvPr/>
        </p:nvSpPr>
        <p:spPr>
          <a:xfrm>
            <a:off x="8845243" y="137451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7" name="Rectangle 6">
            <a:extLst>
              <a:ext uri="{FF2B5EF4-FFF2-40B4-BE49-F238E27FC236}">
                <a16:creationId xmlns:a16="http://schemas.microsoft.com/office/drawing/2014/main" id="{E747CF4B-7A0E-4B62-8ECA-8E136D6FFF42}"/>
              </a:ext>
            </a:extLst>
          </p:cNvPr>
          <p:cNvSpPr/>
          <p:nvPr/>
        </p:nvSpPr>
        <p:spPr>
          <a:xfrm>
            <a:off x="9150398" y="1374519"/>
            <a:ext cx="2300898"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8E11AD-4374-4221-8760-A86E30314A64}"/>
              </a:ext>
            </a:extLst>
          </p:cNvPr>
          <p:cNvSpPr/>
          <p:nvPr/>
        </p:nvSpPr>
        <p:spPr>
          <a:xfrm>
            <a:off x="10841599" y="986781"/>
            <a:ext cx="688789"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7D06BF-60E6-4015-83E8-A31E7EAACC0F}"/>
              </a:ext>
            </a:extLst>
          </p:cNvPr>
          <p:cNvSpPr/>
          <p:nvPr/>
        </p:nvSpPr>
        <p:spPr>
          <a:xfrm>
            <a:off x="6925214" y="2660264"/>
            <a:ext cx="1426869" cy="1392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DC5634D-A371-4B24-8244-AA6CA312F183}"/>
              </a:ext>
            </a:extLst>
          </p:cNvPr>
          <p:cNvSpPr/>
          <p:nvPr/>
        </p:nvSpPr>
        <p:spPr>
          <a:xfrm>
            <a:off x="10954307" y="75720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pic>
        <p:nvPicPr>
          <p:cNvPr id="8" name="Picture 7">
            <a:extLst>
              <a:ext uri="{FF2B5EF4-FFF2-40B4-BE49-F238E27FC236}">
                <a16:creationId xmlns:a16="http://schemas.microsoft.com/office/drawing/2014/main" id="{19138A35-225F-4C2E-9688-C206A19775AB}"/>
              </a:ext>
            </a:extLst>
          </p:cNvPr>
          <p:cNvPicPr>
            <a:picLocks noChangeAspect="1"/>
          </p:cNvPicPr>
          <p:nvPr/>
        </p:nvPicPr>
        <p:blipFill>
          <a:blip r:embed="rId5"/>
          <a:stretch>
            <a:fillRect/>
          </a:stretch>
        </p:blipFill>
        <p:spPr>
          <a:xfrm>
            <a:off x="8551055" y="4688999"/>
            <a:ext cx="2072820" cy="1059272"/>
          </a:xfrm>
          <a:prstGeom prst="rect">
            <a:avLst/>
          </a:prstGeom>
        </p:spPr>
      </p:pic>
      <p:sp>
        <p:nvSpPr>
          <p:cNvPr id="23" name="Rectangle 22">
            <a:extLst>
              <a:ext uri="{FF2B5EF4-FFF2-40B4-BE49-F238E27FC236}">
                <a16:creationId xmlns:a16="http://schemas.microsoft.com/office/drawing/2014/main" id="{4E085A5C-407B-4EC8-B4E0-059208477B13}"/>
              </a:ext>
            </a:extLst>
          </p:cNvPr>
          <p:cNvSpPr/>
          <p:nvPr/>
        </p:nvSpPr>
        <p:spPr>
          <a:xfrm>
            <a:off x="8455022" y="4702258"/>
            <a:ext cx="2182048" cy="112849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CEA888D-003D-4C9F-BBB0-1F3060D5652D}"/>
              </a:ext>
            </a:extLst>
          </p:cNvPr>
          <p:cNvSpPr/>
          <p:nvPr/>
        </p:nvSpPr>
        <p:spPr>
          <a:xfrm>
            <a:off x="10513978" y="543438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pic>
        <p:nvPicPr>
          <p:cNvPr id="21" name="Graphic 20" descr="Information">
            <a:extLst>
              <a:ext uri="{FF2B5EF4-FFF2-40B4-BE49-F238E27FC236}">
                <a16:creationId xmlns:a16="http://schemas.microsoft.com/office/drawing/2014/main" id="{E717FA20-1E93-4692-9145-81AA1A0CEE5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6560" y="1016806"/>
            <a:ext cx="432320" cy="432320"/>
          </a:xfrm>
          <a:prstGeom prst="rect">
            <a:avLst/>
          </a:prstGeom>
        </p:spPr>
      </p:pic>
      <p:sp>
        <p:nvSpPr>
          <p:cNvPr id="25" name="TextBox 24">
            <a:extLst>
              <a:ext uri="{FF2B5EF4-FFF2-40B4-BE49-F238E27FC236}">
                <a16:creationId xmlns:a16="http://schemas.microsoft.com/office/drawing/2014/main" id="{D448298C-EF53-4C5D-B5D4-762A0C1B05F4}"/>
              </a:ext>
            </a:extLst>
          </p:cNvPr>
          <p:cNvSpPr txBox="1"/>
          <p:nvPr/>
        </p:nvSpPr>
        <p:spPr>
          <a:xfrm>
            <a:off x="778904" y="909801"/>
            <a:ext cx="7841132"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Seg Fee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1348168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877D614-EDB7-4D28-ABA5-777144F23CD0}"/>
              </a:ext>
            </a:extLst>
          </p:cNvPr>
          <p:cNvPicPr>
            <a:picLocks noChangeAspect="1"/>
          </p:cNvPicPr>
          <p:nvPr/>
        </p:nvPicPr>
        <p:blipFill>
          <a:blip r:embed="rId3"/>
          <a:stretch>
            <a:fillRect/>
          </a:stretch>
        </p:blipFill>
        <p:spPr>
          <a:xfrm>
            <a:off x="3382594" y="1179043"/>
            <a:ext cx="2625316" cy="2024555"/>
          </a:xfrm>
          <a:prstGeom prst="rect">
            <a:avLst/>
          </a:prstGeom>
        </p:spPr>
      </p:pic>
      <p:pic>
        <p:nvPicPr>
          <p:cNvPr id="17" name="Picture 16">
            <a:extLst>
              <a:ext uri="{FF2B5EF4-FFF2-40B4-BE49-F238E27FC236}">
                <a16:creationId xmlns:a16="http://schemas.microsoft.com/office/drawing/2014/main" id="{D78E1E03-8188-47A1-BE31-45D3F010D261}"/>
              </a:ext>
            </a:extLst>
          </p:cNvPr>
          <p:cNvPicPr>
            <a:picLocks noChangeAspect="1"/>
          </p:cNvPicPr>
          <p:nvPr/>
        </p:nvPicPr>
        <p:blipFill>
          <a:blip r:embed="rId4"/>
          <a:stretch>
            <a:fillRect/>
          </a:stretch>
        </p:blipFill>
        <p:spPr>
          <a:xfrm>
            <a:off x="109324" y="353162"/>
            <a:ext cx="2566464" cy="5142541"/>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6794501" y="2373721"/>
            <a:ext cx="4905073" cy="2363724"/>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To Push Seg Fee Data to Reports:</a:t>
            </a:r>
            <a:endParaRPr lang="en-US" b="1" kern="0" dirty="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'Actions'</a:t>
            </a:r>
            <a:r>
              <a:rPr lang="en-US" kern="0" dirty="0">
                <a:solidFill>
                  <a:srgbClr val="000000"/>
                </a:solidFill>
                <a:latin typeface="Arial Narrow"/>
                <a:ea typeface="ＭＳ Ｐゴシック" pitchFamily="-106" charset="-128"/>
              </a:rPr>
              <a:t> Menu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‘Smart Push Details’</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On Smart Push pop up, click on </a:t>
            </a:r>
            <a:r>
              <a:rPr lang="en-US" b="1" kern="0" dirty="0">
                <a:solidFill>
                  <a:srgbClr val="000000"/>
                </a:solidFill>
                <a:latin typeface="Arial Narrow"/>
                <a:ea typeface="ＭＳ Ｐゴシック" pitchFamily="-106" charset="-128"/>
              </a:rPr>
              <a:t>Seg Fee Forecast</a:t>
            </a:r>
            <a:r>
              <a:rPr lang="en-US" kern="0" dirty="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Confirm that Smart Push was successful. Click OK</a:t>
            </a:r>
            <a:r>
              <a:rPr lang="en-US" sz="1800" b="0" i="0" u="none" strike="noStrike" dirty="0">
                <a:solidFill>
                  <a:srgbClr val="000000"/>
                </a:solidFill>
                <a:effectLst/>
                <a:latin typeface="Arial" panose="020B0604020202020204" pitchFamily="34" charset="0"/>
              </a:rPr>
              <a:t>.</a:t>
            </a:r>
            <a:r>
              <a:rPr lang="en-US" dirty="0"/>
              <a:t> </a:t>
            </a: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endParaRPr lang="en-US" kern="0" dirty="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Push Seg Fee Data to Reports – Driver Based Models</a:t>
            </a:r>
          </a:p>
        </p:txBody>
      </p:sp>
      <p:sp>
        <p:nvSpPr>
          <p:cNvPr id="15" name="Oval 14">
            <a:extLst>
              <a:ext uri="{FF2B5EF4-FFF2-40B4-BE49-F238E27FC236}">
                <a16:creationId xmlns:a16="http://schemas.microsoft.com/office/drawing/2014/main" id="{2B3D7D10-40F4-429C-AE5E-39F8AAC5485B}"/>
              </a:ext>
            </a:extLst>
          </p:cNvPr>
          <p:cNvSpPr/>
          <p:nvPr/>
        </p:nvSpPr>
        <p:spPr>
          <a:xfrm>
            <a:off x="2675788" y="54164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Rectangle 23">
            <a:extLst>
              <a:ext uri="{FF2B5EF4-FFF2-40B4-BE49-F238E27FC236}">
                <a16:creationId xmlns:a16="http://schemas.microsoft.com/office/drawing/2014/main" id="{D5EFB254-CA22-423F-9AC1-1DA24FDE3FF4}"/>
              </a:ext>
            </a:extLst>
          </p:cNvPr>
          <p:cNvSpPr/>
          <p:nvPr/>
        </p:nvSpPr>
        <p:spPr>
          <a:xfrm>
            <a:off x="2007801" y="448923"/>
            <a:ext cx="613107" cy="2258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5641048" y="455820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5" name="Rectangle 24">
            <a:extLst>
              <a:ext uri="{FF2B5EF4-FFF2-40B4-BE49-F238E27FC236}">
                <a16:creationId xmlns:a16="http://schemas.microsoft.com/office/drawing/2014/main" id="{245F0752-1FF1-4CDE-8A09-E85244A4246C}"/>
              </a:ext>
            </a:extLst>
          </p:cNvPr>
          <p:cNvSpPr/>
          <p:nvPr/>
        </p:nvSpPr>
        <p:spPr>
          <a:xfrm>
            <a:off x="287296" y="4379212"/>
            <a:ext cx="2388492" cy="30573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E17AC-A74C-4C8F-A546-4E31A04FE818}"/>
              </a:ext>
            </a:extLst>
          </p:cNvPr>
          <p:cNvSpPr/>
          <p:nvPr/>
        </p:nvSpPr>
        <p:spPr>
          <a:xfrm>
            <a:off x="3548109" y="1625648"/>
            <a:ext cx="823331" cy="2771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F5FF2E-B27D-493B-9144-D4A6B95F4EE0}"/>
              </a:ext>
            </a:extLst>
          </p:cNvPr>
          <p:cNvSpPr/>
          <p:nvPr/>
        </p:nvSpPr>
        <p:spPr>
          <a:xfrm>
            <a:off x="4325261" y="151805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27" name="Picture 26">
            <a:extLst>
              <a:ext uri="{FF2B5EF4-FFF2-40B4-BE49-F238E27FC236}">
                <a16:creationId xmlns:a16="http://schemas.microsoft.com/office/drawing/2014/main" id="{3A5CE7C3-7AAB-42F1-94FE-F24D2CECC131}"/>
              </a:ext>
            </a:extLst>
          </p:cNvPr>
          <p:cNvPicPr>
            <a:picLocks noChangeAspect="1"/>
          </p:cNvPicPr>
          <p:nvPr/>
        </p:nvPicPr>
        <p:blipFill>
          <a:blip r:embed="rId5"/>
          <a:stretch>
            <a:fillRect/>
          </a:stretch>
        </p:blipFill>
        <p:spPr>
          <a:xfrm>
            <a:off x="3350222" y="3730244"/>
            <a:ext cx="2640559" cy="1107536"/>
          </a:xfrm>
          <a:prstGeom prst="rect">
            <a:avLst/>
          </a:prstGeom>
        </p:spPr>
      </p:pic>
      <p:sp>
        <p:nvSpPr>
          <p:cNvPr id="28" name="Rectangle 27">
            <a:extLst>
              <a:ext uri="{FF2B5EF4-FFF2-40B4-BE49-F238E27FC236}">
                <a16:creationId xmlns:a16="http://schemas.microsoft.com/office/drawing/2014/main" id="{9C8C433B-366C-4EE4-809F-4EF268B60972}"/>
              </a:ext>
            </a:extLst>
          </p:cNvPr>
          <p:cNvSpPr/>
          <p:nvPr/>
        </p:nvSpPr>
        <p:spPr>
          <a:xfrm>
            <a:off x="5469824" y="4428292"/>
            <a:ext cx="317241" cy="2771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E459631-5324-4D32-AAE9-70A917A2A41D}"/>
              </a:ext>
            </a:extLst>
          </p:cNvPr>
          <p:cNvSpPr/>
          <p:nvPr/>
        </p:nvSpPr>
        <p:spPr>
          <a:xfrm>
            <a:off x="5787065" y="436394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
        <p:nvSpPr>
          <p:cNvPr id="18" name="Oval 17">
            <a:extLst>
              <a:ext uri="{FF2B5EF4-FFF2-40B4-BE49-F238E27FC236}">
                <a16:creationId xmlns:a16="http://schemas.microsoft.com/office/drawing/2014/main" id="{C97437ED-0EB5-452F-AD5D-081A27058889}"/>
              </a:ext>
            </a:extLst>
          </p:cNvPr>
          <p:cNvSpPr/>
          <p:nvPr/>
        </p:nvSpPr>
        <p:spPr>
          <a:xfrm>
            <a:off x="1884709" y="437495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pic>
        <p:nvPicPr>
          <p:cNvPr id="19" name="Graphic 18" descr="Information">
            <a:extLst>
              <a:ext uri="{FF2B5EF4-FFF2-40B4-BE49-F238E27FC236}">
                <a16:creationId xmlns:a16="http://schemas.microsoft.com/office/drawing/2014/main" id="{F149CE15-C9BD-48BF-B387-F0DDC0152CD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719" y="5846664"/>
            <a:ext cx="432320" cy="432320"/>
          </a:xfrm>
          <a:prstGeom prst="rect">
            <a:avLst/>
          </a:prstGeom>
        </p:spPr>
      </p:pic>
      <p:sp>
        <p:nvSpPr>
          <p:cNvPr id="20" name="TextBox 19">
            <a:extLst>
              <a:ext uri="{FF2B5EF4-FFF2-40B4-BE49-F238E27FC236}">
                <a16:creationId xmlns:a16="http://schemas.microsoft.com/office/drawing/2014/main" id="{63C5C5FB-CE86-4165-B92C-F6A402178020}"/>
              </a:ext>
            </a:extLst>
          </p:cNvPr>
          <p:cNvSpPr txBox="1"/>
          <p:nvPr/>
        </p:nvSpPr>
        <p:spPr>
          <a:xfrm>
            <a:off x="551063" y="5739659"/>
            <a:ext cx="7841132"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Seg Fee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3976161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Seg Fee Model Review – Driver Based Models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660842" y="3951899"/>
            <a:ext cx="7938872" cy="1643527"/>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a:solidFill>
                  <a:srgbClr val="000000"/>
                </a:solidFill>
                <a:latin typeface="Arial Narrow"/>
                <a:ea typeface="ＭＳ Ｐゴシック" pitchFamily="-106" charset="-128"/>
              </a:rPr>
              <a:t>This form allows user to view all calculated data on one screen. If data is ready to be pushed to forecast:</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Action</a:t>
            </a:r>
            <a:r>
              <a:rPr lang="en-US" kern="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Push Seg Fee data to Forecast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Click</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 OK.</a:t>
            </a:r>
          </a:p>
        </p:txBody>
      </p:sp>
      <p:sp>
        <p:nvSpPr>
          <p:cNvPr id="20" name="TextBox 19">
            <a:extLst>
              <a:ext uri="{FF2B5EF4-FFF2-40B4-BE49-F238E27FC236}">
                <a16:creationId xmlns:a16="http://schemas.microsoft.com/office/drawing/2014/main" id="{26A155DD-8FA8-4034-A975-ABFC2F11826D}"/>
              </a:ext>
            </a:extLst>
          </p:cNvPr>
          <p:cNvSpPr txBox="1"/>
          <p:nvPr/>
        </p:nvSpPr>
        <p:spPr>
          <a:xfrm>
            <a:off x="660841" y="866904"/>
            <a:ext cx="7376473"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a:latin typeface="Arial Narrow" panose="020B0606020202030204" pitchFamily="34" charset="0"/>
              </a:rPr>
              <a:t>All cells will be read-only.</a:t>
            </a:r>
            <a:r>
              <a:rPr lang="en-US" kern="0">
                <a:latin typeface="Arial Narrow"/>
                <a:ea typeface="ＭＳ Ｐゴシック" pitchFamily="-106" charset="-128"/>
              </a:rPr>
              <a:t> </a:t>
            </a:r>
            <a:endParaRPr kumimoji="0" lang="en-US" b="0" i="0" strike="noStrike" kern="0" cap="none" spc="0" normalizeH="0" baseline="0" noProof="0">
              <a:ln>
                <a:noFill/>
              </a:ln>
              <a:effectLst/>
              <a:uLnTx/>
              <a:uFillTx/>
              <a:latin typeface="Arial Narrow"/>
              <a:ea typeface="ＭＳ Ｐゴシック" pitchFamily="-106" charset="-128"/>
            </a:endParaRPr>
          </a:p>
        </p:txBody>
      </p:sp>
      <p:pic>
        <p:nvPicPr>
          <p:cNvPr id="21" name="Picture 20">
            <a:extLst>
              <a:ext uri="{FF2B5EF4-FFF2-40B4-BE49-F238E27FC236}">
                <a16:creationId xmlns:a16="http://schemas.microsoft.com/office/drawing/2014/main" id="{8A6C0CB3-0FF8-471D-A84F-E830810E051D}"/>
              </a:ext>
            </a:extLst>
          </p:cNvPr>
          <p:cNvPicPr>
            <a:picLocks noChangeAspect="1"/>
          </p:cNvPicPr>
          <p:nvPr/>
        </p:nvPicPr>
        <p:blipFill rotWithShape="1">
          <a:blip r:embed="rId3"/>
          <a:srcRect r="56852"/>
          <a:stretch/>
        </p:blipFill>
        <p:spPr>
          <a:xfrm>
            <a:off x="685035" y="1243291"/>
            <a:ext cx="5987117" cy="2535230"/>
          </a:xfrm>
          <a:prstGeom prst="rect">
            <a:avLst/>
          </a:prstGeom>
        </p:spPr>
      </p:pic>
      <p:sp>
        <p:nvSpPr>
          <p:cNvPr id="23" name="TextBox 22">
            <a:extLst>
              <a:ext uri="{FF2B5EF4-FFF2-40B4-BE49-F238E27FC236}">
                <a16:creationId xmlns:a16="http://schemas.microsoft.com/office/drawing/2014/main" id="{CB1EBF42-F046-47F5-BD01-D4C14B2C854D}"/>
              </a:ext>
            </a:extLst>
          </p:cNvPr>
          <p:cNvSpPr txBox="1"/>
          <p:nvPr/>
        </p:nvSpPr>
        <p:spPr>
          <a:xfrm>
            <a:off x="5223641" y="3193327"/>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24" name="Rectangle 23">
            <a:extLst>
              <a:ext uri="{FF2B5EF4-FFF2-40B4-BE49-F238E27FC236}">
                <a16:creationId xmlns:a16="http://schemas.microsoft.com/office/drawing/2014/main" id="{8E9AD213-7D77-40DA-BF38-924F174A3E69}"/>
              </a:ext>
            </a:extLst>
          </p:cNvPr>
          <p:cNvSpPr/>
          <p:nvPr/>
        </p:nvSpPr>
        <p:spPr>
          <a:xfrm>
            <a:off x="1770094" y="1314391"/>
            <a:ext cx="951335"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7FD226E1-4095-4465-8680-5984CB694F86}"/>
              </a:ext>
            </a:extLst>
          </p:cNvPr>
          <p:cNvPicPr>
            <a:picLocks noChangeAspect="1"/>
          </p:cNvPicPr>
          <p:nvPr/>
        </p:nvPicPr>
        <p:blipFill>
          <a:blip r:embed="rId4"/>
          <a:stretch>
            <a:fillRect/>
          </a:stretch>
        </p:blipFill>
        <p:spPr>
          <a:xfrm>
            <a:off x="9146659" y="820199"/>
            <a:ext cx="2250875" cy="4510181"/>
          </a:xfrm>
          <a:prstGeom prst="rect">
            <a:avLst/>
          </a:prstGeom>
        </p:spPr>
      </p:pic>
      <p:sp>
        <p:nvSpPr>
          <p:cNvPr id="27" name="Oval 26">
            <a:extLst>
              <a:ext uri="{FF2B5EF4-FFF2-40B4-BE49-F238E27FC236}">
                <a16:creationId xmlns:a16="http://schemas.microsoft.com/office/drawing/2014/main" id="{BEBD0DB2-0659-4739-BA5B-7C09D9172DB8}"/>
              </a:ext>
            </a:extLst>
          </p:cNvPr>
          <p:cNvSpPr/>
          <p:nvPr/>
        </p:nvSpPr>
        <p:spPr>
          <a:xfrm>
            <a:off x="8791481" y="12705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8" name="Rectangle 27">
            <a:extLst>
              <a:ext uri="{FF2B5EF4-FFF2-40B4-BE49-F238E27FC236}">
                <a16:creationId xmlns:a16="http://schemas.microsoft.com/office/drawing/2014/main" id="{8BFC0B3E-3CB2-4D77-B7AE-DC34D01FB7EC}"/>
              </a:ext>
            </a:extLst>
          </p:cNvPr>
          <p:cNvSpPr/>
          <p:nvPr/>
        </p:nvSpPr>
        <p:spPr>
          <a:xfrm>
            <a:off x="9096636" y="1270517"/>
            <a:ext cx="2300898"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1582D6A-CB64-4309-BECC-8C0A567D5675}"/>
              </a:ext>
            </a:extLst>
          </p:cNvPr>
          <p:cNvSpPr/>
          <p:nvPr/>
        </p:nvSpPr>
        <p:spPr>
          <a:xfrm>
            <a:off x="10787837" y="882779"/>
            <a:ext cx="688789"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7D7E3F2-3EB1-49BE-9C12-D52EAB149298}"/>
              </a:ext>
            </a:extLst>
          </p:cNvPr>
          <p:cNvSpPr/>
          <p:nvPr/>
        </p:nvSpPr>
        <p:spPr>
          <a:xfrm>
            <a:off x="10900545" y="65319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34" name="Picture 33">
            <a:extLst>
              <a:ext uri="{FF2B5EF4-FFF2-40B4-BE49-F238E27FC236}">
                <a16:creationId xmlns:a16="http://schemas.microsoft.com/office/drawing/2014/main" id="{3291D396-A06E-446F-ACCD-8B8BEB7A0E11}"/>
              </a:ext>
            </a:extLst>
          </p:cNvPr>
          <p:cNvPicPr>
            <a:picLocks noChangeAspect="1"/>
          </p:cNvPicPr>
          <p:nvPr/>
        </p:nvPicPr>
        <p:blipFill>
          <a:blip r:embed="rId5"/>
          <a:stretch>
            <a:fillRect/>
          </a:stretch>
        </p:blipFill>
        <p:spPr>
          <a:xfrm>
            <a:off x="8497293" y="4584997"/>
            <a:ext cx="2072820" cy="1059272"/>
          </a:xfrm>
          <a:prstGeom prst="rect">
            <a:avLst/>
          </a:prstGeom>
        </p:spPr>
      </p:pic>
      <p:sp>
        <p:nvSpPr>
          <p:cNvPr id="35" name="Rectangle 34">
            <a:extLst>
              <a:ext uri="{FF2B5EF4-FFF2-40B4-BE49-F238E27FC236}">
                <a16:creationId xmlns:a16="http://schemas.microsoft.com/office/drawing/2014/main" id="{0272881E-6B5A-4F57-876C-E272614842AA}"/>
              </a:ext>
            </a:extLst>
          </p:cNvPr>
          <p:cNvSpPr/>
          <p:nvPr/>
        </p:nvSpPr>
        <p:spPr>
          <a:xfrm>
            <a:off x="8401260" y="4598256"/>
            <a:ext cx="2182048" cy="112849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6B2D03-24D7-4F0D-8FBA-6A5A8885823A}"/>
              </a:ext>
            </a:extLst>
          </p:cNvPr>
          <p:cNvSpPr/>
          <p:nvPr/>
        </p:nvSpPr>
        <p:spPr>
          <a:xfrm>
            <a:off x="10460216" y="533038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18" name="Graphic 17" descr="Information">
            <a:extLst>
              <a:ext uri="{FF2B5EF4-FFF2-40B4-BE49-F238E27FC236}">
                <a16:creationId xmlns:a16="http://schemas.microsoft.com/office/drawing/2014/main" id="{6D1A30B7-1140-4A7D-9D09-D134EC736E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817" y="5711445"/>
            <a:ext cx="432320" cy="432320"/>
          </a:xfrm>
          <a:prstGeom prst="rect">
            <a:avLst/>
          </a:prstGeom>
        </p:spPr>
      </p:pic>
      <p:sp>
        <p:nvSpPr>
          <p:cNvPr id="25" name="TextBox 24">
            <a:extLst>
              <a:ext uri="{FF2B5EF4-FFF2-40B4-BE49-F238E27FC236}">
                <a16:creationId xmlns:a16="http://schemas.microsoft.com/office/drawing/2014/main" id="{69FAA9D0-2BB9-4DEC-B462-D59BCDF0F678}"/>
              </a:ext>
            </a:extLst>
          </p:cNvPr>
          <p:cNvSpPr txBox="1"/>
          <p:nvPr/>
        </p:nvSpPr>
        <p:spPr>
          <a:xfrm>
            <a:off x="656161" y="5604440"/>
            <a:ext cx="7841132" cy="923330"/>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Push </a:t>
            </a:r>
            <a:r>
              <a:rPr lang="en-US" b="1" kern="0" err="1">
                <a:solidFill>
                  <a:srgbClr val="000000"/>
                </a:solidFill>
                <a:latin typeface="Arial Narrow"/>
                <a:ea typeface="ＭＳ Ｐゴシック" pitchFamily="-106" charset="-128"/>
              </a:rPr>
              <a:t>SegFee</a:t>
            </a:r>
            <a:r>
              <a:rPr lang="en-US" b="1" kern="0">
                <a:solidFill>
                  <a:srgbClr val="000000"/>
                </a:solidFill>
                <a:latin typeface="Arial Narrow"/>
                <a:ea typeface="ＭＳ Ｐゴシック" pitchFamily="-106" charset="-128"/>
              </a:rPr>
              <a:t> Data to Forecast can be completed from the Seg Fee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3652606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877D614-EDB7-4D28-ABA5-777144F23CD0}"/>
              </a:ext>
            </a:extLst>
          </p:cNvPr>
          <p:cNvPicPr>
            <a:picLocks noChangeAspect="1"/>
          </p:cNvPicPr>
          <p:nvPr/>
        </p:nvPicPr>
        <p:blipFill>
          <a:blip r:embed="rId3"/>
          <a:stretch>
            <a:fillRect/>
          </a:stretch>
        </p:blipFill>
        <p:spPr>
          <a:xfrm>
            <a:off x="3382594" y="1179043"/>
            <a:ext cx="2625316" cy="2024555"/>
          </a:xfrm>
          <a:prstGeom prst="rect">
            <a:avLst/>
          </a:prstGeom>
        </p:spPr>
      </p:pic>
      <p:pic>
        <p:nvPicPr>
          <p:cNvPr id="17" name="Picture 16">
            <a:extLst>
              <a:ext uri="{FF2B5EF4-FFF2-40B4-BE49-F238E27FC236}">
                <a16:creationId xmlns:a16="http://schemas.microsoft.com/office/drawing/2014/main" id="{D78E1E03-8188-47A1-BE31-45D3F010D261}"/>
              </a:ext>
            </a:extLst>
          </p:cNvPr>
          <p:cNvPicPr>
            <a:picLocks noChangeAspect="1"/>
          </p:cNvPicPr>
          <p:nvPr/>
        </p:nvPicPr>
        <p:blipFill>
          <a:blip r:embed="rId4"/>
          <a:stretch>
            <a:fillRect/>
          </a:stretch>
        </p:blipFill>
        <p:spPr>
          <a:xfrm>
            <a:off x="109324" y="353162"/>
            <a:ext cx="2566464" cy="5142541"/>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6794501" y="2373721"/>
            <a:ext cx="4905073" cy="2363724"/>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To Push Seg Fee Data to Reports:</a:t>
            </a:r>
            <a:endParaRPr lang="en-US" b="1" kern="0" dirty="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'Actions'</a:t>
            </a:r>
            <a:r>
              <a:rPr lang="en-US" kern="0" dirty="0">
                <a:solidFill>
                  <a:srgbClr val="000000"/>
                </a:solidFill>
                <a:latin typeface="Arial Narrow"/>
                <a:ea typeface="ＭＳ Ｐゴシック" pitchFamily="-106" charset="-128"/>
              </a:rPr>
              <a:t> Menu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‘Smart Push Details’</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On Smart Push pop up, click on </a:t>
            </a:r>
            <a:r>
              <a:rPr lang="en-US" b="1" kern="0" dirty="0">
                <a:solidFill>
                  <a:srgbClr val="000000"/>
                </a:solidFill>
                <a:latin typeface="Arial Narrow"/>
                <a:ea typeface="ＭＳ Ｐゴシック" pitchFamily="-106" charset="-128"/>
              </a:rPr>
              <a:t>Seg Fee Forecast</a:t>
            </a:r>
            <a:r>
              <a:rPr lang="en-US" kern="0" dirty="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Confirm that Smart Push was successful. Click OK</a:t>
            </a:r>
            <a:r>
              <a:rPr lang="en-US" sz="1800" b="0" i="0" u="none" strike="noStrike" dirty="0">
                <a:solidFill>
                  <a:srgbClr val="000000"/>
                </a:solidFill>
                <a:effectLst/>
                <a:latin typeface="Arial" panose="020B0604020202020204" pitchFamily="34" charset="0"/>
              </a:rPr>
              <a:t>.</a:t>
            </a:r>
            <a:r>
              <a:rPr lang="en-US" dirty="0"/>
              <a:t> </a:t>
            </a: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endParaRPr lang="en-US" kern="0" dirty="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Push Seg Fee Data to Reports – Driver Based Models</a:t>
            </a:r>
          </a:p>
        </p:txBody>
      </p:sp>
      <p:sp>
        <p:nvSpPr>
          <p:cNvPr id="15" name="Oval 14">
            <a:extLst>
              <a:ext uri="{FF2B5EF4-FFF2-40B4-BE49-F238E27FC236}">
                <a16:creationId xmlns:a16="http://schemas.microsoft.com/office/drawing/2014/main" id="{2B3D7D10-40F4-429C-AE5E-39F8AAC5485B}"/>
              </a:ext>
            </a:extLst>
          </p:cNvPr>
          <p:cNvSpPr/>
          <p:nvPr/>
        </p:nvSpPr>
        <p:spPr>
          <a:xfrm>
            <a:off x="2675788" y="54164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Rectangle 23">
            <a:extLst>
              <a:ext uri="{FF2B5EF4-FFF2-40B4-BE49-F238E27FC236}">
                <a16:creationId xmlns:a16="http://schemas.microsoft.com/office/drawing/2014/main" id="{D5EFB254-CA22-423F-9AC1-1DA24FDE3FF4}"/>
              </a:ext>
            </a:extLst>
          </p:cNvPr>
          <p:cNvSpPr/>
          <p:nvPr/>
        </p:nvSpPr>
        <p:spPr>
          <a:xfrm>
            <a:off x="2007801" y="448923"/>
            <a:ext cx="613107" cy="2258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5641048" y="455820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5" name="Rectangle 24">
            <a:extLst>
              <a:ext uri="{FF2B5EF4-FFF2-40B4-BE49-F238E27FC236}">
                <a16:creationId xmlns:a16="http://schemas.microsoft.com/office/drawing/2014/main" id="{245F0752-1FF1-4CDE-8A09-E85244A4246C}"/>
              </a:ext>
            </a:extLst>
          </p:cNvPr>
          <p:cNvSpPr/>
          <p:nvPr/>
        </p:nvSpPr>
        <p:spPr>
          <a:xfrm>
            <a:off x="287296" y="4379212"/>
            <a:ext cx="2388492" cy="30573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E17AC-A74C-4C8F-A546-4E31A04FE818}"/>
              </a:ext>
            </a:extLst>
          </p:cNvPr>
          <p:cNvSpPr/>
          <p:nvPr/>
        </p:nvSpPr>
        <p:spPr>
          <a:xfrm>
            <a:off x="3548109" y="1625648"/>
            <a:ext cx="823331" cy="2771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F5FF2E-B27D-493B-9144-D4A6B95F4EE0}"/>
              </a:ext>
            </a:extLst>
          </p:cNvPr>
          <p:cNvSpPr/>
          <p:nvPr/>
        </p:nvSpPr>
        <p:spPr>
          <a:xfrm>
            <a:off x="4325261" y="151805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27" name="Picture 26">
            <a:extLst>
              <a:ext uri="{FF2B5EF4-FFF2-40B4-BE49-F238E27FC236}">
                <a16:creationId xmlns:a16="http://schemas.microsoft.com/office/drawing/2014/main" id="{3A5CE7C3-7AAB-42F1-94FE-F24D2CECC131}"/>
              </a:ext>
            </a:extLst>
          </p:cNvPr>
          <p:cNvPicPr>
            <a:picLocks noChangeAspect="1"/>
          </p:cNvPicPr>
          <p:nvPr/>
        </p:nvPicPr>
        <p:blipFill>
          <a:blip r:embed="rId5"/>
          <a:stretch>
            <a:fillRect/>
          </a:stretch>
        </p:blipFill>
        <p:spPr>
          <a:xfrm>
            <a:off x="3350222" y="3730244"/>
            <a:ext cx="2640559" cy="1107536"/>
          </a:xfrm>
          <a:prstGeom prst="rect">
            <a:avLst/>
          </a:prstGeom>
        </p:spPr>
      </p:pic>
      <p:sp>
        <p:nvSpPr>
          <p:cNvPr id="28" name="Rectangle 27">
            <a:extLst>
              <a:ext uri="{FF2B5EF4-FFF2-40B4-BE49-F238E27FC236}">
                <a16:creationId xmlns:a16="http://schemas.microsoft.com/office/drawing/2014/main" id="{9C8C433B-366C-4EE4-809F-4EF268B60972}"/>
              </a:ext>
            </a:extLst>
          </p:cNvPr>
          <p:cNvSpPr/>
          <p:nvPr/>
        </p:nvSpPr>
        <p:spPr>
          <a:xfrm>
            <a:off x="5469824" y="4428292"/>
            <a:ext cx="317241" cy="2771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E459631-5324-4D32-AAE9-70A917A2A41D}"/>
              </a:ext>
            </a:extLst>
          </p:cNvPr>
          <p:cNvSpPr/>
          <p:nvPr/>
        </p:nvSpPr>
        <p:spPr>
          <a:xfrm>
            <a:off x="5787065" y="436394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
        <p:nvSpPr>
          <p:cNvPr id="18" name="Oval 17">
            <a:extLst>
              <a:ext uri="{FF2B5EF4-FFF2-40B4-BE49-F238E27FC236}">
                <a16:creationId xmlns:a16="http://schemas.microsoft.com/office/drawing/2014/main" id="{C97437ED-0EB5-452F-AD5D-081A27058889}"/>
              </a:ext>
            </a:extLst>
          </p:cNvPr>
          <p:cNvSpPr/>
          <p:nvPr/>
        </p:nvSpPr>
        <p:spPr>
          <a:xfrm>
            <a:off x="1884709" y="437495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pic>
        <p:nvPicPr>
          <p:cNvPr id="19" name="Graphic 18" descr="Information">
            <a:extLst>
              <a:ext uri="{FF2B5EF4-FFF2-40B4-BE49-F238E27FC236}">
                <a16:creationId xmlns:a16="http://schemas.microsoft.com/office/drawing/2014/main" id="{F149CE15-C9BD-48BF-B387-F0DDC0152CD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719" y="5846664"/>
            <a:ext cx="432320" cy="432320"/>
          </a:xfrm>
          <a:prstGeom prst="rect">
            <a:avLst/>
          </a:prstGeom>
        </p:spPr>
      </p:pic>
      <p:sp>
        <p:nvSpPr>
          <p:cNvPr id="20" name="TextBox 19">
            <a:extLst>
              <a:ext uri="{FF2B5EF4-FFF2-40B4-BE49-F238E27FC236}">
                <a16:creationId xmlns:a16="http://schemas.microsoft.com/office/drawing/2014/main" id="{63C5C5FB-CE86-4165-B92C-F6A402178020}"/>
              </a:ext>
            </a:extLst>
          </p:cNvPr>
          <p:cNvSpPr txBox="1"/>
          <p:nvPr/>
        </p:nvSpPr>
        <p:spPr>
          <a:xfrm>
            <a:off x="551063" y="5739659"/>
            <a:ext cx="7841132"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Seg Fee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3607806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136259" y="59865"/>
            <a:ext cx="10852542"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Cont. Push Seg Fee Data to Forecast – Driver Based Models</a:t>
            </a:r>
          </a:p>
        </p:txBody>
      </p:sp>
      <p:graphicFrame>
        <p:nvGraphicFramePr>
          <p:cNvPr id="17" name="Table 2">
            <a:extLst>
              <a:ext uri="{FF2B5EF4-FFF2-40B4-BE49-F238E27FC236}">
                <a16:creationId xmlns:a16="http://schemas.microsoft.com/office/drawing/2014/main" id="{4FD0CF39-A74A-4B63-8258-6F9108895BAE}"/>
              </a:ext>
            </a:extLst>
          </p:cNvPr>
          <p:cNvGraphicFramePr>
            <a:graphicFrameLocks noGrp="1"/>
          </p:cNvGraphicFramePr>
          <p:nvPr>
            <p:extLst>
              <p:ext uri="{D42A27DB-BD31-4B8C-83A1-F6EECF244321}">
                <p14:modId xmlns:p14="http://schemas.microsoft.com/office/powerpoint/2010/main" val="422330905"/>
              </p:ext>
            </p:extLst>
          </p:nvPr>
        </p:nvGraphicFramePr>
        <p:xfrm>
          <a:off x="1263850" y="1976511"/>
          <a:ext cx="9401113" cy="2475054"/>
        </p:xfrm>
        <a:graphic>
          <a:graphicData uri="http://schemas.openxmlformats.org/drawingml/2006/table">
            <a:tbl>
              <a:tblPr firstRow="1" bandRow="1">
                <a:tableStyleId>{85BE263C-DBD7-4A20-BB59-AAB30ACAA65A}</a:tableStyleId>
              </a:tblPr>
              <a:tblGrid>
                <a:gridCol w="1541627">
                  <a:extLst>
                    <a:ext uri="{9D8B030D-6E8A-4147-A177-3AD203B41FA5}">
                      <a16:colId xmlns:a16="http://schemas.microsoft.com/office/drawing/2014/main" val="2718040305"/>
                    </a:ext>
                  </a:extLst>
                </a:gridCol>
                <a:gridCol w="3450771">
                  <a:extLst>
                    <a:ext uri="{9D8B030D-6E8A-4147-A177-3AD203B41FA5}">
                      <a16:colId xmlns:a16="http://schemas.microsoft.com/office/drawing/2014/main" val="4282881512"/>
                    </a:ext>
                  </a:extLst>
                </a:gridCol>
                <a:gridCol w="4408715">
                  <a:extLst>
                    <a:ext uri="{9D8B030D-6E8A-4147-A177-3AD203B41FA5}">
                      <a16:colId xmlns:a16="http://schemas.microsoft.com/office/drawing/2014/main" val="240935779"/>
                    </a:ext>
                  </a:extLst>
                </a:gridCol>
              </a:tblGrid>
              <a:tr h="394091">
                <a:tc>
                  <a:txBody>
                    <a:bodyPr/>
                    <a:lstStyle/>
                    <a:p>
                      <a:r>
                        <a:rPr lang="en-US"/>
                        <a:t>Dimension</a:t>
                      </a:r>
                    </a:p>
                  </a:txBody>
                  <a:tcPr/>
                </a:tc>
                <a:tc>
                  <a:txBody>
                    <a:bodyPr/>
                    <a:lstStyle/>
                    <a:p>
                      <a:r>
                        <a:rPr lang="en-US" err="1"/>
                        <a:t>SegFee</a:t>
                      </a:r>
                      <a:r>
                        <a:rPr lang="en-US"/>
                        <a:t> Model</a:t>
                      </a:r>
                    </a:p>
                  </a:txBody>
                  <a:tcPr/>
                </a:tc>
                <a:tc>
                  <a:txBody>
                    <a:bodyPr/>
                    <a:lstStyle/>
                    <a:p>
                      <a:r>
                        <a:rPr lang="en-US"/>
                        <a:t>Multi-Year Forecast</a:t>
                      </a:r>
                    </a:p>
                  </a:txBody>
                  <a:tcPr/>
                </a:tc>
                <a:extLst>
                  <a:ext uri="{0D108BD9-81ED-4DB2-BD59-A6C34878D82A}">
                    <a16:rowId xmlns:a16="http://schemas.microsoft.com/office/drawing/2014/main" val="1725191501"/>
                  </a:ext>
                </a:extLst>
              </a:tr>
              <a:tr h="406712">
                <a:tc>
                  <a:txBody>
                    <a:bodyPr/>
                    <a:lstStyle/>
                    <a:p>
                      <a:r>
                        <a:rPr lang="en-US"/>
                        <a:t>Account</a:t>
                      </a:r>
                    </a:p>
                  </a:txBody>
                  <a:tcPr/>
                </a:tc>
                <a:tc>
                  <a:txBody>
                    <a:bodyPr/>
                    <a:lstStyle/>
                    <a:p>
                      <a:r>
                        <a:rPr lang="en-US"/>
                        <a:t>Total Seg Fee Revenue</a:t>
                      </a:r>
                    </a:p>
                  </a:txBody>
                  <a:tcPr/>
                </a:tc>
                <a:tc>
                  <a:txBody>
                    <a:bodyPr/>
                    <a:lstStyle/>
                    <a:p>
                      <a:r>
                        <a:rPr lang="en-US" sz="1800" kern="1200">
                          <a:solidFill>
                            <a:schemeClr val="dk1"/>
                          </a:solidFill>
                        </a:rPr>
                        <a:t>Segregated Fees Forecast</a:t>
                      </a:r>
                      <a:endParaRPr lang="en-US" sz="1800" kern="1200">
                        <a:solidFill>
                          <a:schemeClr val="dk1"/>
                        </a:solidFill>
                        <a:latin typeface="+mn-lt"/>
                        <a:ea typeface="+mn-ea"/>
                        <a:cs typeface="+mn-cs"/>
                      </a:endParaRPr>
                    </a:p>
                  </a:txBody>
                  <a:tcPr/>
                </a:tc>
                <a:extLst>
                  <a:ext uri="{0D108BD9-81ED-4DB2-BD59-A6C34878D82A}">
                    <a16:rowId xmlns:a16="http://schemas.microsoft.com/office/drawing/2014/main" val="938599077"/>
                  </a:ext>
                </a:extLst>
              </a:tr>
              <a:tr h="394091">
                <a:tc>
                  <a:txBody>
                    <a:bodyPr/>
                    <a:lstStyle/>
                    <a:p>
                      <a:r>
                        <a:rPr lang="en-US"/>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SegFee</a:t>
                      </a:r>
                      <a:r>
                        <a:rPr lang="en-US"/>
                        <a:t> Sub-Departments on Form</a:t>
                      </a:r>
                      <a:endParaRPr lang="en-US" sz="18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SegFee</a:t>
                      </a:r>
                      <a:r>
                        <a:rPr lang="en-US"/>
                        <a:t> Sub-Departments </a:t>
                      </a:r>
                      <a:endParaRPr lang="en-US" sz="1800" kern="1200">
                        <a:solidFill>
                          <a:schemeClr val="dk1"/>
                        </a:solidFill>
                        <a:latin typeface="+mn-lt"/>
                        <a:ea typeface="+mn-ea"/>
                        <a:cs typeface="+mn-cs"/>
                      </a:endParaRPr>
                    </a:p>
                  </a:txBody>
                  <a:tcPr/>
                </a:tc>
                <a:extLst>
                  <a:ext uri="{0D108BD9-81ED-4DB2-BD59-A6C34878D82A}">
                    <a16:rowId xmlns:a16="http://schemas.microsoft.com/office/drawing/2014/main" val="2489009979"/>
                  </a:ext>
                </a:extLst>
              </a:tr>
              <a:tr h="394091">
                <a:tc>
                  <a:txBody>
                    <a:bodyPr/>
                    <a:lstStyle/>
                    <a:p>
                      <a:r>
                        <a:rPr lang="en-US"/>
                        <a:t>Version</a:t>
                      </a:r>
                    </a:p>
                  </a:txBody>
                  <a:tcPr/>
                </a:tc>
                <a:tc>
                  <a:txBody>
                    <a:bodyPr/>
                    <a:lstStyle/>
                    <a:p>
                      <a:r>
                        <a:rPr lang="en-US"/>
                        <a:t>*Preselected and hidden on the form</a:t>
                      </a:r>
                    </a:p>
                  </a:txBody>
                  <a:tcPr/>
                </a:tc>
                <a:tc>
                  <a:txBody>
                    <a:bodyPr/>
                    <a:lstStyle/>
                    <a:p>
                      <a:r>
                        <a:rPr lang="en-US"/>
                        <a:t>Input</a:t>
                      </a:r>
                    </a:p>
                  </a:txBody>
                  <a:tcPr/>
                </a:tc>
                <a:extLst>
                  <a:ext uri="{0D108BD9-81ED-4DB2-BD59-A6C34878D82A}">
                    <a16:rowId xmlns:a16="http://schemas.microsoft.com/office/drawing/2014/main" val="3632096115"/>
                  </a:ext>
                </a:extLst>
              </a:tr>
              <a:tr h="394091">
                <a:tc>
                  <a:txBody>
                    <a:bodyPr/>
                    <a:lstStyle/>
                    <a:p>
                      <a:r>
                        <a:rPr lang="en-US"/>
                        <a:t>Fund</a:t>
                      </a:r>
                    </a:p>
                  </a:txBody>
                  <a:tcPr/>
                </a:tc>
                <a:tc>
                  <a:txBody>
                    <a:bodyPr/>
                    <a:lstStyle/>
                    <a:p>
                      <a:r>
                        <a:rPr lang="en-US"/>
                        <a:t>*Preselected and hidden on the form</a:t>
                      </a:r>
                    </a:p>
                  </a:txBody>
                  <a:tcPr/>
                </a:tc>
                <a:tc>
                  <a:txBody>
                    <a:bodyPr/>
                    <a:lstStyle/>
                    <a:p>
                      <a:r>
                        <a:rPr lang="en-US" sz="1800" kern="1200" dirty="0">
                          <a:solidFill>
                            <a:schemeClr val="dk1"/>
                          </a:solidFill>
                        </a:rPr>
                        <a:t>Fund 128</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563634991"/>
                  </a:ext>
                </a:extLst>
              </a:tr>
            </a:tbl>
          </a:graphicData>
        </a:graphic>
      </p:graphicFrame>
      <p:sp>
        <p:nvSpPr>
          <p:cNvPr id="18" name="TextBox 17">
            <a:extLst>
              <a:ext uri="{FF2B5EF4-FFF2-40B4-BE49-F238E27FC236}">
                <a16:creationId xmlns:a16="http://schemas.microsoft.com/office/drawing/2014/main" id="{C23366EF-4F10-414F-BC40-7F806EBF1722}"/>
              </a:ext>
            </a:extLst>
          </p:cNvPr>
          <p:cNvSpPr txBox="1"/>
          <p:nvPr/>
        </p:nvSpPr>
        <p:spPr>
          <a:xfrm>
            <a:off x="533400" y="826219"/>
            <a:ext cx="11125200" cy="369332"/>
          </a:xfrm>
          <a:prstGeom prst="rect">
            <a:avLst/>
          </a:prstGeom>
          <a:noFill/>
        </p:spPr>
        <p:txBody>
          <a:bodyPr wrap="square">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a:t>Table below shows the data mapping of Seg Fee Data after being pushed into Forecast. </a:t>
            </a:r>
          </a:p>
        </p:txBody>
      </p:sp>
      <p:pic>
        <p:nvPicPr>
          <p:cNvPr id="19" name="Graphic 18" descr="Information">
            <a:extLst>
              <a:ext uri="{FF2B5EF4-FFF2-40B4-BE49-F238E27FC236}">
                <a16:creationId xmlns:a16="http://schemas.microsoft.com/office/drawing/2014/main" id="{BDD8EDC0-EFA5-453F-AF04-7B2DC0777D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413" y="5539458"/>
            <a:ext cx="618560" cy="432320"/>
          </a:xfrm>
          <a:prstGeom prst="rect">
            <a:avLst/>
          </a:prstGeom>
        </p:spPr>
      </p:pic>
      <p:sp>
        <p:nvSpPr>
          <p:cNvPr id="20" name="TextBox 19">
            <a:extLst>
              <a:ext uri="{FF2B5EF4-FFF2-40B4-BE49-F238E27FC236}">
                <a16:creationId xmlns:a16="http://schemas.microsoft.com/office/drawing/2014/main" id="{0B896CDD-CF54-45A1-9769-610DA916E942}"/>
              </a:ext>
            </a:extLst>
          </p:cNvPr>
          <p:cNvSpPr txBox="1"/>
          <p:nvPr/>
        </p:nvSpPr>
        <p:spPr>
          <a:xfrm>
            <a:off x="972973" y="5570952"/>
            <a:ext cx="11219027" cy="369332"/>
          </a:xfrm>
          <a:prstGeom prst="rect">
            <a:avLst/>
          </a:prstGeom>
        </p:spPr>
        <p:txBody>
          <a:bodyPr vert="horz" wrap="square" rtlCol="0">
            <a:spAutoFit/>
          </a:bodyPr>
          <a:lstStyle/>
          <a:p>
            <a:pPr eaLnBrk="0" fontAlgn="base" hangingPunct="0">
              <a:spcBef>
                <a:spcPct val="20000"/>
              </a:spcBef>
              <a:spcAft>
                <a:spcPct val="0"/>
              </a:spcAft>
            </a:pPr>
            <a:r>
              <a:rPr lang="en-US" b="1">
                <a:solidFill>
                  <a:srgbClr val="FF0000"/>
                </a:solidFill>
              </a:rPr>
              <a:t>NOTE: </a:t>
            </a:r>
            <a:r>
              <a:rPr lang="en-US"/>
              <a:t>Data gets pushed from sub-departmental level to Base </a:t>
            </a:r>
            <a:r>
              <a:rPr lang="en-US">
                <a:sym typeface="Wingdings" panose="05000000000000000000" pitchFamily="2" charset="2"/>
              </a:rPr>
              <a:t>of every Campus/</a:t>
            </a:r>
            <a:r>
              <a:rPr lang="en-US" err="1">
                <a:sym typeface="Wingdings" panose="05000000000000000000" pitchFamily="2" charset="2"/>
              </a:rPr>
              <a:t>Div</a:t>
            </a:r>
            <a:r>
              <a:rPr lang="en-US">
                <a:sym typeface="Wingdings" panose="05000000000000000000" pitchFamily="2" charset="2"/>
              </a:rPr>
              <a:t>/Dept Forecast version.</a:t>
            </a:r>
            <a:endParaRPr lang="en-US"/>
          </a:p>
        </p:txBody>
      </p:sp>
    </p:spTree>
    <p:extLst>
      <p:ext uri="{BB962C8B-B14F-4D97-AF65-F5344CB8AC3E}">
        <p14:creationId xmlns:p14="http://schemas.microsoft.com/office/powerpoint/2010/main" val="3965459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9435E-6E49-43E4-BFBD-31D49F64DFF6}"/>
              </a:ext>
            </a:extLst>
          </p:cNvPr>
          <p:cNvPicPr>
            <a:picLocks noChangeAspect="1"/>
          </p:cNvPicPr>
          <p:nvPr/>
        </p:nvPicPr>
        <p:blipFill>
          <a:blip r:embed="rId3"/>
          <a:stretch>
            <a:fillRect/>
          </a:stretch>
        </p:blipFill>
        <p:spPr>
          <a:xfrm>
            <a:off x="1261737" y="1955629"/>
            <a:ext cx="614870" cy="283181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Housing Forecast - Driver Based Models</a:t>
            </a:r>
          </a:p>
        </p:txBody>
      </p:sp>
      <p:sp>
        <p:nvSpPr>
          <p:cNvPr id="8" name="Rectangle 7">
            <a:extLst>
              <a:ext uri="{FF2B5EF4-FFF2-40B4-BE49-F238E27FC236}">
                <a16:creationId xmlns:a16="http://schemas.microsoft.com/office/drawing/2014/main" id="{3FBB9FF7-D94B-4B80-BFFA-0DA5A3077D83}"/>
              </a:ext>
            </a:extLst>
          </p:cNvPr>
          <p:cNvSpPr/>
          <p:nvPr/>
        </p:nvSpPr>
        <p:spPr>
          <a:xfrm>
            <a:off x="1250851" y="1955628"/>
            <a:ext cx="625756" cy="283181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8">
            <a:extLst>
              <a:ext uri="{FF2B5EF4-FFF2-40B4-BE49-F238E27FC236}">
                <a16:creationId xmlns:a16="http://schemas.microsoft.com/office/drawing/2014/main" id="{F3E72C43-BE5C-4227-B00B-D78916AF89E4}"/>
              </a:ext>
            </a:extLst>
          </p:cNvPr>
          <p:cNvSpPr/>
          <p:nvPr/>
        </p:nvSpPr>
        <p:spPr>
          <a:xfrm>
            <a:off x="2593690" y="3555209"/>
            <a:ext cx="1533488" cy="517288"/>
          </a:xfrm>
          <a:prstGeom prst="wedgeRectCallout">
            <a:avLst>
              <a:gd name="adj1" fmla="val -104573"/>
              <a:gd name="adj2" fmla="val -28188"/>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Housing Forecast</a:t>
            </a:r>
            <a:endParaRPr lang="en-US" b="1">
              <a:solidFill>
                <a:schemeClr val="tx1"/>
              </a:solidFill>
              <a:latin typeface="Arial Narrow" panose="020B0606020202030204" pitchFamily="34" charset="0"/>
            </a:endParaRPr>
          </a:p>
        </p:txBody>
      </p:sp>
      <p:sp>
        <p:nvSpPr>
          <p:cNvPr id="13" name="TextBox 12">
            <a:extLst>
              <a:ext uri="{FF2B5EF4-FFF2-40B4-BE49-F238E27FC236}">
                <a16:creationId xmlns:a16="http://schemas.microsoft.com/office/drawing/2014/main" id="{351C3E65-C339-4745-9AEE-A4922CCC5844}"/>
              </a:ext>
            </a:extLst>
          </p:cNvPr>
          <p:cNvSpPr txBox="1"/>
          <p:nvPr/>
        </p:nvSpPr>
        <p:spPr>
          <a:xfrm>
            <a:off x="5592725" y="2628760"/>
            <a:ext cx="5831004" cy="1963614"/>
          </a:xfrm>
          <a:prstGeom prst="rect">
            <a:avLst/>
          </a:prstGeom>
        </p:spPr>
        <p:txBody>
          <a:bodyPr vert="horz" wrap="square" rtlCol="0">
            <a:spAutoFit/>
          </a:bodyPr>
          <a:lstStyle/>
          <a:p>
            <a:pPr eaLnBrk="0" fontAlgn="base" hangingPunct="0">
              <a:spcBef>
                <a:spcPct val="20000"/>
              </a:spcBef>
              <a:spcAft>
                <a:spcPct val="0"/>
              </a:spcAft>
            </a:pPr>
            <a:r>
              <a:rPr lang="en-US" sz="2000" b="1" kern="0">
                <a:solidFill>
                  <a:srgbClr val="000000"/>
                </a:solidFill>
                <a:latin typeface="Arial Narrow"/>
                <a:ea typeface="ＭＳ Ｐゴシック" pitchFamily="-106" charset="-128"/>
              </a:rPr>
              <a:t>Housing Fees Forecast </a:t>
            </a:r>
            <a:r>
              <a:rPr lang="en-US" sz="2000" kern="0">
                <a:solidFill>
                  <a:srgbClr val="000000"/>
                </a:solidFill>
                <a:latin typeface="Arial Narrow"/>
                <a:ea typeface="ＭＳ Ｐゴシック" pitchFamily="-106" charset="-128"/>
              </a:rPr>
              <a:t>– Model Housing Revenue by Room Type via inputs including Current Annual Housing Rate, Fall &amp; Spring Occupancy, and Housing Fee % Collectible to calculate Multi-Year Revenue using Room Rate % Change input for out-years.</a:t>
            </a:r>
          </a:p>
          <a:p>
            <a:pPr marR="0" algn="l" defTabSz="914400" rtl="0" eaLnBrk="0" fontAlgn="base" latinLnBrk="0" hangingPunct="0">
              <a:lnSpc>
                <a:spcPct val="100000"/>
              </a:lnSpc>
              <a:spcBef>
                <a:spcPct val="20000"/>
              </a:spcBef>
              <a:spcAft>
                <a:spcPct val="0"/>
              </a:spcAft>
              <a:buClrTx/>
              <a:buSzTx/>
              <a:tabLst/>
            </a:pPr>
            <a:endParaRPr lang="en-US" kern="0">
              <a:solidFill>
                <a:srgbClr val="000000"/>
              </a:solidFill>
              <a:latin typeface="Arial Narrow"/>
              <a:ea typeface="ＭＳ Ｐゴシック" pitchFamily="-106" charset="-128"/>
            </a:endParaRPr>
          </a:p>
        </p:txBody>
      </p:sp>
      <p:sp>
        <p:nvSpPr>
          <p:cNvPr id="11" name="Rectangle 10">
            <a:extLst>
              <a:ext uri="{FF2B5EF4-FFF2-40B4-BE49-F238E27FC236}">
                <a16:creationId xmlns:a16="http://schemas.microsoft.com/office/drawing/2014/main" id="{220B2AAC-B37F-4D74-9D41-9E17CA7B91F3}"/>
              </a:ext>
            </a:extLst>
          </p:cNvPr>
          <p:cNvSpPr/>
          <p:nvPr/>
        </p:nvSpPr>
        <p:spPr>
          <a:xfrm>
            <a:off x="426088" y="924058"/>
            <a:ext cx="7821372" cy="523220"/>
          </a:xfrm>
          <a:prstGeom prst="rect">
            <a:avLst/>
          </a:prstGeom>
          <a:noFill/>
        </p:spPr>
        <p:txBody>
          <a:bodyPr wrap="square" lIns="91440" tIns="45720" rIns="91440" bIns="45720">
            <a:spAutoFit/>
          </a:bodyPr>
          <a:lstStyle/>
          <a:p>
            <a:r>
              <a:rPr lang="en-US" sz="2800" b="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NEW </a:t>
            </a:r>
            <a:r>
              <a:rPr lang="en-US" sz="2800" b="1" i="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Optional</a:t>
            </a:r>
            <a:r>
              <a:rPr lang="en-US" sz="2800" b="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 Functionality – Housing Modeling </a:t>
            </a:r>
            <a:endParaRPr lang="en-US" sz="2800" b="1">
              <a:ln w="22225">
                <a:solidFill>
                  <a:schemeClr val="accent6">
                    <a:lumMod val="75000"/>
                  </a:schemeClr>
                </a:solidFill>
                <a:prstDash val="solid"/>
              </a:ln>
              <a:solidFill>
                <a:schemeClr val="accent6">
                  <a:lumMod val="60000"/>
                  <a:lumOff val="40000"/>
                </a:schemeClr>
              </a:solidFill>
            </a:endParaRPr>
          </a:p>
        </p:txBody>
      </p:sp>
    </p:spTree>
    <p:extLst>
      <p:ext uri="{BB962C8B-B14F-4D97-AF65-F5344CB8AC3E}">
        <p14:creationId xmlns:p14="http://schemas.microsoft.com/office/powerpoint/2010/main" val="98874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123802-1137-41BA-9F93-92B6117FC825}"/>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Setting User Variables</a:t>
            </a:r>
          </a:p>
        </p:txBody>
      </p:sp>
      <p:sp>
        <p:nvSpPr>
          <p:cNvPr id="8" name="TextBox 7">
            <a:extLst>
              <a:ext uri="{FF2B5EF4-FFF2-40B4-BE49-F238E27FC236}">
                <a16:creationId xmlns:a16="http://schemas.microsoft.com/office/drawing/2014/main" id="{F3249B4F-B9AC-4D33-AA6A-87219D656F4F}"/>
              </a:ext>
            </a:extLst>
          </p:cNvPr>
          <p:cNvSpPr txBox="1"/>
          <p:nvPr/>
        </p:nvSpPr>
        <p:spPr>
          <a:xfrm>
            <a:off x="207182" y="689788"/>
            <a:ext cx="10823811" cy="646331"/>
          </a:xfrm>
          <a:prstGeom prst="rect">
            <a:avLst/>
          </a:prstGeom>
          <a:noFill/>
        </p:spPr>
        <p:txBody>
          <a:bodyPr wrap="square">
            <a:spAutoFit/>
          </a:bodyPr>
          <a:lstStyle/>
          <a:p>
            <a:r>
              <a:rPr lang="en-US" dirty="0">
                <a:latin typeface="Arial Narrow" panose="020B0606020202030204" pitchFamily="34" charset="0"/>
              </a:rPr>
              <a:t>Prior to Housing Modelling, your Housing User Variable needs to be selected. </a:t>
            </a:r>
            <a:endParaRPr lang="en-US" sz="1800" b="1" kern="0" dirty="0">
              <a:solidFill>
                <a:srgbClr val="000000"/>
              </a:solidFill>
              <a:latin typeface="Arial Narrow"/>
              <a:ea typeface="ＭＳ Ｐゴシック" pitchFamily="-106" charset="-128"/>
            </a:endParaRPr>
          </a:p>
          <a:p>
            <a:r>
              <a:rPr lang="en-US" sz="1800" b="1" kern="0" dirty="0">
                <a:solidFill>
                  <a:srgbClr val="000000"/>
                </a:solidFill>
                <a:latin typeface="Arial Narrow"/>
                <a:ea typeface="ＭＳ Ｐゴシック" pitchFamily="-106" charset="-128"/>
              </a:rPr>
              <a:t>MYF </a:t>
            </a:r>
            <a:r>
              <a:rPr lang="en-US" b="1" kern="0" dirty="0">
                <a:solidFill>
                  <a:srgbClr val="000000"/>
                </a:solidFill>
                <a:latin typeface="Arial Narrow"/>
                <a:ea typeface="ＭＳ Ｐゴシック" pitchFamily="-106" charset="-128"/>
              </a:rPr>
              <a:t>Housing</a:t>
            </a:r>
            <a:r>
              <a:rPr lang="en-US" sz="1800" b="1" kern="0" dirty="0">
                <a:solidFill>
                  <a:srgbClr val="000000"/>
                </a:solidFill>
                <a:latin typeface="Arial Narrow"/>
                <a:ea typeface="ＭＳ Ｐゴシック" pitchFamily="-106" charset="-128"/>
              </a:rPr>
              <a:t> Dept: </a:t>
            </a:r>
            <a:r>
              <a:rPr lang="en-US" sz="1800" kern="0" dirty="0">
                <a:solidFill>
                  <a:srgbClr val="000000"/>
                </a:solidFill>
                <a:latin typeface="Arial Narrow"/>
                <a:ea typeface="ＭＳ Ｐゴシック" pitchFamily="-106" charset="-128"/>
              </a:rPr>
              <a:t>Select specific </a:t>
            </a:r>
            <a:r>
              <a:rPr lang="en-US" kern="0" dirty="0">
                <a:solidFill>
                  <a:srgbClr val="000000"/>
                </a:solidFill>
                <a:latin typeface="Arial Narrow"/>
                <a:ea typeface="ＭＳ Ｐゴシック" pitchFamily="-106" charset="-128"/>
              </a:rPr>
              <a:t>Housing </a:t>
            </a:r>
            <a:r>
              <a:rPr lang="en-US" sz="1800" kern="0" dirty="0">
                <a:solidFill>
                  <a:srgbClr val="000000"/>
                </a:solidFill>
                <a:latin typeface="Arial Narrow"/>
                <a:ea typeface="ＭＳ Ｐゴシック" pitchFamily="-106" charset="-128"/>
              </a:rPr>
              <a:t>Sub-Department member to work in the forms</a:t>
            </a:r>
            <a:endParaRPr lang="en-US" dirty="0"/>
          </a:p>
        </p:txBody>
      </p:sp>
      <p:sp>
        <p:nvSpPr>
          <p:cNvPr id="20" name="TextBox 19">
            <a:extLst>
              <a:ext uri="{FF2B5EF4-FFF2-40B4-BE49-F238E27FC236}">
                <a16:creationId xmlns:a16="http://schemas.microsoft.com/office/drawing/2014/main" id="{96A6DF2C-EC9E-4868-83CA-C32561D0FD5D}"/>
              </a:ext>
            </a:extLst>
          </p:cNvPr>
          <p:cNvSpPr txBox="1"/>
          <p:nvPr/>
        </p:nvSpPr>
        <p:spPr>
          <a:xfrm>
            <a:off x="5972143" y="4490981"/>
            <a:ext cx="5609576" cy="1200329"/>
          </a:xfrm>
          <a:prstGeom prst="rect">
            <a:avLst/>
          </a:prstGeom>
          <a:noFill/>
        </p:spPr>
        <p:txBody>
          <a:bodyPr wrap="square" rtlCol="0">
            <a:spAutoFit/>
          </a:bodyPr>
          <a:lstStyle/>
          <a:p>
            <a:endParaRPr lang="en-US" dirty="0">
              <a:latin typeface="Arial Narrow" panose="020B0606020202030204" pitchFamily="34" charset="0"/>
            </a:endParaRPr>
          </a:p>
          <a:p>
            <a:r>
              <a:rPr lang="en-US" dirty="0">
                <a:latin typeface="Arial Narrow" panose="020B0606020202030204" pitchFamily="34" charset="0"/>
              </a:rPr>
              <a:t>User Variable member selection can be updated in two ways: </a:t>
            </a:r>
            <a:endParaRPr lang="en-US" b="1" dirty="0">
              <a:latin typeface="Arial Narrow" panose="020B0606020202030204" pitchFamily="34" charset="0"/>
            </a:endParaRPr>
          </a:p>
          <a:p>
            <a:pPr marL="285750" indent="-285750">
              <a:buClr>
                <a:srgbClr val="920000"/>
              </a:buClr>
              <a:buFont typeface="Arial" panose="020B0604020202020204" pitchFamily="34" charset="0"/>
              <a:buChar char="•"/>
            </a:pPr>
            <a:r>
              <a:rPr lang="en-US" b="1" dirty="0">
                <a:latin typeface="Arial Narrow" panose="020B0606020202030204" pitchFamily="34" charset="0"/>
              </a:rPr>
              <a:t>From User Preferences (see section Set User Variables)</a:t>
            </a:r>
          </a:p>
          <a:p>
            <a:pPr marL="285750" indent="-285750">
              <a:buClr>
                <a:srgbClr val="920000"/>
              </a:buClr>
              <a:buFont typeface="Arial" panose="020B0604020202020204" pitchFamily="34" charset="0"/>
              <a:buChar char="•"/>
            </a:pPr>
            <a:r>
              <a:rPr lang="en-US" b="1" dirty="0">
                <a:latin typeface="Arial Narrow" panose="020B0606020202030204" pitchFamily="34" charset="0"/>
              </a:rPr>
              <a:t>Directly on the form from POV</a:t>
            </a:r>
            <a:endParaRPr lang="en-US" dirty="0">
              <a:latin typeface="Arial Narrow" panose="020B0606020202030204" pitchFamily="34" charset="0"/>
            </a:endParaRPr>
          </a:p>
        </p:txBody>
      </p:sp>
      <p:pic>
        <p:nvPicPr>
          <p:cNvPr id="29" name="Picture 28">
            <a:extLst>
              <a:ext uri="{FF2B5EF4-FFF2-40B4-BE49-F238E27FC236}">
                <a16:creationId xmlns:a16="http://schemas.microsoft.com/office/drawing/2014/main" id="{4F7F90CE-29C1-41EE-8E00-E216575EEB95}"/>
              </a:ext>
            </a:extLst>
          </p:cNvPr>
          <p:cNvPicPr>
            <a:picLocks noChangeAspect="1"/>
          </p:cNvPicPr>
          <p:nvPr/>
        </p:nvPicPr>
        <p:blipFill>
          <a:blip r:embed="rId3"/>
          <a:stretch>
            <a:fillRect/>
          </a:stretch>
        </p:blipFill>
        <p:spPr>
          <a:xfrm>
            <a:off x="207182" y="1300638"/>
            <a:ext cx="11529923" cy="2626226"/>
          </a:xfrm>
          <a:prstGeom prst="rect">
            <a:avLst/>
          </a:prstGeom>
        </p:spPr>
      </p:pic>
      <p:sp>
        <p:nvSpPr>
          <p:cNvPr id="32" name="Rectangle 31">
            <a:extLst>
              <a:ext uri="{FF2B5EF4-FFF2-40B4-BE49-F238E27FC236}">
                <a16:creationId xmlns:a16="http://schemas.microsoft.com/office/drawing/2014/main" id="{856E8808-F247-4E68-85FD-20EF678138A6}"/>
              </a:ext>
            </a:extLst>
          </p:cNvPr>
          <p:cNvSpPr/>
          <p:nvPr/>
        </p:nvSpPr>
        <p:spPr>
          <a:xfrm>
            <a:off x="4359349" y="2139722"/>
            <a:ext cx="7350801" cy="2207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24130C6-6642-4309-BC7D-E7A9A58F5634}"/>
              </a:ext>
            </a:extLst>
          </p:cNvPr>
          <p:cNvSpPr/>
          <p:nvPr/>
        </p:nvSpPr>
        <p:spPr>
          <a:xfrm>
            <a:off x="281433" y="2685892"/>
            <a:ext cx="927236" cy="256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A2A4EA2-DB5F-48E1-BB1A-5DC897433F2D}"/>
              </a:ext>
            </a:extLst>
          </p:cNvPr>
          <p:cNvPicPr>
            <a:picLocks noChangeAspect="1"/>
          </p:cNvPicPr>
          <p:nvPr/>
        </p:nvPicPr>
        <p:blipFill rotWithShape="1">
          <a:blip r:embed="rId4"/>
          <a:srcRect r="68499" b="70913"/>
          <a:stretch/>
        </p:blipFill>
        <p:spPr>
          <a:xfrm>
            <a:off x="841267" y="4602662"/>
            <a:ext cx="4610117" cy="1260204"/>
          </a:xfrm>
          <a:prstGeom prst="rect">
            <a:avLst/>
          </a:prstGeom>
        </p:spPr>
      </p:pic>
    </p:spTree>
    <p:extLst>
      <p:ext uri="{BB962C8B-B14F-4D97-AF65-F5344CB8AC3E}">
        <p14:creationId xmlns:p14="http://schemas.microsoft.com/office/powerpoint/2010/main" val="3372139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6BF2E1-A791-4FD6-999C-B5C65029F4B6}"/>
              </a:ext>
            </a:extLst>
          </p:cNvPr>
          <p:cNvPicPr>
            <a:picLocks noChangeAspect="1"/>
          </p:cNvPicPr>
          <p:nvPr/>
        </p:nvPicPr>
        <p:blipFill>
          <a:blip r:embed="rId3"/>
          <a:stretch>
            <a:fillRect/>
          </a:stretch>
        </p:blipFill>
        <p:spPr>
          <a:xfrm>
            <a:off x="301170" y="618163"/>
            <a:ext cx="10101943" cy="3007853"/>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450821" y="3696988"/>
            <a:ext cx="10947503" cy="286232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 </a:t>
            </a:r>
            <a:r>
              <a:rPr lang="en-US" b="1" kern="0" dirty="0">
                <a:solidFill>
                  <a:srgbClr val="000000"/>
                </a:solidFill>
                <a:latin typeface="Arial Narrow"/>
                <a:ea typeface="ＭＳ Ｐゴシック" pitchFamily="-106" charset="-128"/>
              </a:rPr>
              <a:t>single Division/Sub-Department </a:t>
            </a:r>
            <a:r>
              <a:rPr lang="en-US" kern="0" dirty="0">
                <a:solidFill>
                  <a:srgbClr val="000000"/>
                </a:solidFill>
                <a:latin typeface="Arial Narrow"/>
                <a:ea typeface="ＭＳ Ｐゴシック" pitchFamily="-106" charset="-128"/>
              </a:rPr>
              <a:t>for multi-year forecast</a:t>
            </a:r>
            <a:r>
              <a:rPr lang="en-US" b="1" kern="0" dirty="0">
                <a:solidFill>
                  <a:srgbClr val="000000"/>
                </a:solidFill>
                <a:latin typeface="Arial Narrow"/>
                <a:ea typeface="ＭＳ Ｐゴシック" pitchFamily="-106" charset="-128"/>
              </a:rPr>
              <a:t>.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shows your selected MYF Housing </a:t>
            </a:r>
            <a:r>
              <a:rPr lang="en-US" sz="1800" kern="0" dirty="0">
                <a:solidFill>
                  <a:srgbClr val="000000"/>
                </a:solidFill>
                <a:latin typeface="Arial Narrow"/>
                <a:ea typeface="ＭＳ Ｐゴシック" pitchFamily="-106" charset="-128"/>
              </a:rPr>
              <a:t>Sub-</a:t>
            </a:r>
            <a:r>
              <a:rPr lang="en-US" kern="0" dirty="0">
                <a:solidFill>
                  <a:srgbClr val="000000"/>
                </a:solidFill>
                <a:latin typeface="Arial Narrow"/>
                <a:ea typeface="ＭＳ Ｐゴシック" pitchFamily="-106" charset="-128"/>
              </a:rPr>
              <a:t>Department user variable. Optionally, you can change your MYF Tuition </a:t>
            </a:r>
            <a:r>
              <a:rPr lang="en-US" sz="1800" kern="0" dirty="0">
                <a:solidFill>
                  <a:srgbClr val="000000"/>
                </a:solidFill>
                <a:latin typeface="Arial Narrow"/>
                <a:ea typeface="ＭＳ Ｐゴシック" pitchFamily="-106" charset="-128"/>
              </a:rPr>
              <a:t>Sub-</a:t>
            </a:r>
            <a:r>
              <a:rPr lang="en-US" kern="0" dirty="0">
                <a:solidFill>
                  <a:srgbClr val="000000"/>
                </a:solidFill>
                <a:latin typeface="Arial Narrow"/>
                <a:ea typeface="ＭＳ Ｐゴシック" pitchFamily="-106" charset="-128"/>
              </a:rPr>
              <a:t>Department directly on this form, by clicking MYF Housing Dept and changing your selection.</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Data can be input in columns with white cells for:</a:t>
            </a:r>
          </a:p>
          <a:p>
            <a:pPr marL="800100" lvl="1" indent="-342900" eaLnBrk="0" fontAlgn="base" hangingPunct="0">
              <a:spcBef>
                <a:spcPct val="20000"/>
              </a:spcBef>
              <a:spcAft>
                <a:spcPct val="0"/>
              </a:spcAft>
              <a:buFont typeface="+mj-lt"/>
              <a:buAutoNum type="alphaLcParenR"/>
            </a:pPr>
            <a:r>
              <a:rPr lang="en-US" sz="1400" kern="0" dirty="0">
                <a:solidFill>
                  <a:srgbClr val="000000"/>
                </a:solidFill>
                <a:latin typeface="Arial Narrow"/>
                <a:ea typeface="ＭＳ Ｐゴシック" pitchFamily="-106" charset="-128"/>
              </a:rPr>
              <a:t>Room Type Name</a:t>
            </a:r>
          </a:p>
          <a:p>
            <a:pPr marL="800100" lvl="1" indent="-342900" eaLnBrk="0" fontAlgn="base" hangingPunct="0">
              <a:spcBef>
                <a:spcPct val="20000"/>
              </a:spcBef>
              <a:spcAft>
                <a:spcPct val="0"/>
              </a:spcAft>
              <a:buFont typeface="+mj-lt"/>
              <a:buAutoNum type="alphaLcParenR"/>
            </a:pPr>
            <a:r>
              <a:rPr lang="en-US" sz="1400" u="sng" kern="0" dirty="0">
                <a:solidFill>
                  <a:srgbClr val="000000"/>
                </a:solidFill>
                <a:latin typeface="Arial Narrow"/>
                <a:ea typeface="ＭＳ Ｐゴシック" pitchFamily="-106" charset="-128"/>
              </a:rPr>
              <a:t>Annual </a:t>
            </a:r>
            <a:r>
              <a:rPr lang="en-US" sz="1400" kern="0" dirty="0">
                <a:solidFill>
                  <a:srgbClr val="000000"/>
                </a:solidFill>
                <a:latin typeface="Arial Narrow"/>
                <a:ea typeface="ＭＳ Ｐゴシック" pitchFamily="-106" charset="-128"/>
              </a:rPr>
              <a:t>Current Year Housing Rate</a:t>
            </a:r>
          </a:p>
          <a:p>
            <a:pPr marL="800100" lvl="1" indent="-342900" eaLnBrk="0" fontAlgn="base" hangingPunct="0">
              <a:spcBef>
                <a:spcPct val="20000"/>
              </a:spcBef>
              <a:spcAft>
                <a:spcPct val="0"/>
              </a:spcAft>
              <a:buFont typeface="+mj-lt"/>
              <a:buAutoNum type="alphaLcParenR"/>
            </a:pPr>
            <a:r>
              <a:rPr lang="en-US" sz="1400" kern="0" dirty="0">
                <a:solidFill>
                  <a:srgbClr val="000000"/>
                </a:solidFill>
                <a:latin typeface="Arial Narrow"/>
                <a:ea typeface="ＭＳ Ｐゴシック" pitchFamily="-106" charset="-128"/>
              </a:rPr>
              <a:t>Room Rate % Change</a:t>
            </a:r>
          </a:p>
          <a:p>
            <a:pPr marL="800100" lvl="1" indent="-342900" eaLnBrk="0" fontAlgn="base" hangingPunct="0">
              <a:spcBef>
                <a:spcPct val="20000"/>
              </a:spcBef>
              <a:spcAft>
                <a:spcPct val="0"/>
              </a:spcAft>
              <a:buFont typeface="+mj-lt"/>
              <a:buAutoNum type="alphaLcParenR"/>
            </a:pPr>
            <a:r>
              <a:rPr lang="en-US" sz="1400" kern="0" dirty="0">
                <a:solidFill>
                  <a:srgbClr val="000000"/>
                </a:solidFill>
                <a:latin typeface="Arial Narrow"/>
                <a:ea typeface="ＭＳ Ｐゴシック" pitchFamily="-106" charset="-128"/>
              </a:rPr>
              <a:t>Fall Housing Occupancy</a:t>
            </a:r>
          </a:p>
          <a:p>
            <a:pPr marL="800100" lvl="1" indent="-342900" eaLnBrk="0" fontAlgn="base" hangingPunct="0">
              <a:spcBef>
                <a:spcPct val="20000"/>
              </a:spcBef>
              <a:spcAft>
                <a:spcPct val="0"/>
              </a:spcAft>
              <a:buFont typeface="+mj-lt"/>
              <a:buAutoNum type="alphaLcParenR"/>
            </a:pPr>
            <a:r>
              <a:rPr lang="en-US" sz="1400" kern="0" dirty="0">
                <a:solidFill>
                  <a:srgbClr val="000000"/>
                </a:solidFill>
                <a:latin typeface="Arial Narrow"/>
                <a:ea typeface="ＭＳ Ｐゴシック" pitchFamily="-106" charset="-128"/>
              </a:rPr>
              <a:t>Spring Housing Occupancy</a:t>
            </a:r>
          </a:p>
          <a:p>
            <a:pPr marL="800100" lvl="1" indent="-342900" eaLnBrk="0" fontAlgn="base" hangingPunct="0">
              <a:spcBef>
                <a:spcPct val="20000"/>
              </a:spcBef>
              <a:spcAft>
                <a:spcPct val="0"/>
              </a:spcAft>
              <a:buFont typeface="+mj-lt"/>
              <a:buAutoNum type="alphaLcParenR"/>
            </a:pPr>
            <a:r>
              <a:rPr lang="en-US" sz="1400" kern="0" dirty="0">
                <a:solidFill>
                  <a:srgbClr val="000000"/>
                </a:solidFill>
                <a:latin typeface="Arial Narrow"/>
                <a:ea typeface="ＭＳ Ｐゴシック" pitchFamily="-106" charset="-128"/>
              </a:rPr>
              <a:t>Housing Fee % Collectible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Housing Revenue Modeling Form - Driver-Based Models</a:t>
            </a:r>
          </a:p>
        </p:txBody>
      </p:sp>
      <p:sp>
        <p:nvSpPr>
          <p:cNvPr id="20" name="Rectangle 19">
            <a:extLst>
              <a:ext uri="{FF2B5EF4-FFF2-40B4-BE49-F238E27FC236}">
                <a16:creationId xmlns:a16="http://schemas.microsoft.com/office/drawing/2014/main" id="{295C5F4E-BAA9-451B-924D-6E90FAB507AD}"/>
              </a:ext>
            </a:extLst>
          </p:cNvPr>
          <p:cNvSpPr/>
          <p:nvPr/>
        </p:nvSpPr>
        <p:spPr>
          <a:xfrm>
            <a:off x="1084687" y="1715542"/>
            <a:ext cx="3122031" cy="192013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5966913" y="1704743"/>
            <a:ext cx="4015287" cy="199224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3320143" y="922004"/>
            <a:ext cx="253448" cy="2842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3" name="TextBox 2">
            <a:extLst>
              <a:ext uri="{FF2B5EF4-FFF2-40B4-BE49-F238E27FC236}">
                <a16:creationId xmlns:a16="http://schemas.microsoft.com/office/drawing/2014/main" id="{63577544-646C-48D6-B42C-178E98BCCE36}"/>
              </a:ext>
            </a:extLst>
          </p:cNvPr>
          <p:cNvSpPr txBox="1"/>
          <p:nvPr/>
        </p:nvSpPr>
        <p:spPr>
          <a:xfrm>
            <a:off x="9996462" y="3626016"/>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4" name="Oval 13">
            <a:extLst>
              <a:ext uri="{FF2B5EF4-FFF2-40B4-BE49-F238E27FC236}">
                <a16:creationId xmlns:a16="http://schemas.microsoft.com/office/drawing/2014/main" id="{F63FF0C3-9961-44CD-8CBF-154E96720EFF}"/>
              </a:ext>
            </a:extLst>
          </p:cNvPr>
          <p:cNvSpPr/>
          <p:nvPr/>
        </p:nvSpPr>
        <p:spPr>
          <a:xfrm>
            <a:off x="9841899" y="1597921"/>
            <a:ext cx="280602" cy="3041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18" name="Rectangle 17">
            <a:extLst>
              <a:ext uri="{FF2B5EF4-FFF2-40B4-BE49-F238E27FC236}">
                <a16:creationId xmlns:a16="http://schemas.microsoft.com/office/drawing/2014/main" id="{4D550732-63F6-4AD3-8ADC-D91599B98125}"/>
              </a:ext>
            </a:extLst>
          </p:cNvPr>
          <p:cNvSpPr/>
          <p:nvPr/>
        </p:nvSpPr>
        <p:spPr>
          <a:xfrm>
            <a:off x="2043023" y="1100581"/>
            <a:ext cx="1277120" cy="2112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96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F4C3E2-DFA0-4BFF-8ADF-0621E586315D}"/>
              </a:ext>
            </a:extLst>
          </p:cNvPr>
          <p:cNvSpPr txBox="1">
            <a:spLocks noChangeArrowheads="1"/>
          </p:cNvSpPr>
          <p:nvPr/>
        </p:nvSpPr>
        <p:spPr>
          <a:xfrm>
            <a:off x="935665" y="59865"/>
            <a:ext cx="1105313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Multi-Year Forecasting Process – UW System Requirements</a:t>
            </a:r>
          </a:p>
        </p:txBody>
      </p:sp>
      <p:sp>
        <p:nvSpPr>
          <p:cNvPr id="3" name="Rectangle: Rounded Corners 17">
            <a:extLst>
              <a:ext uri="{FF2B5EF4-FFF2-40B4-BE49-F238E27FC236}">
                <a16:creationId xmlns:a16="http://schemas.microsoft.com/office/drawing/2014/main" id="{73019A4F-0A52-4715-8091-923C66A82B53}"/>
              </a:ext>
            </a:extLst>
          </p:cNvPr>
          <p:cNvSpPr/>
          <p:nvPr/>
        </p:nvSpPr>
        <p:spPr>
          <a:xfrm>
            <a:off x="261936" y="979488"/>
            <a:ext cx="11668126" cy="716820"/>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38E2AE1C-05DC-43F9-9525-38B2A53B2A6A}"/>
              </a:ext>
            </a:extLst>
          </p:cNvPr>
          <p:cNvSpPr/>
          <p:nvPr/>
        </p:nvSpPr>
        <p:spPr>
          <a:xfrm>
            <a:off x="519112" y="1050563"/>
            <a:ext cx="11410950"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92934"/>
                </a:solidFill>
                <a:effectLst/>
                <a:uLnTx/>
                <a:uFillTx/>
                <a:latin typeface="Arial" panose="020B0604020202020204" pitchFamily="34" charset="0"/>
                <a:cs typeface="Arial" panose="020B0604020202020204" pitchFamily="34" charset="0"/>
              </a:rPr>
              <a:t>Below are submission requirements from UW System with expectations that data will be provided/loaded from institutional pods to the foundational pod at the frequency and level of detail described below.</a:t>
            </a:r>
          </a:p>
        </p:txBody>
      </p:sp>
      <p:graphicFrame>
        <p:nvGraphicFramePr>
          <p:cNvPr id="5" name="Table 4">
            <a:extLst>
              <a:ext uri="{FF2B5EF4-FFF2-40B4-BE49-F238E27FC236}">
                <a16:creationId xmlns:a16="http://schemas.microsoft.com/office/drawing/2014/main" id="{A1E82FED-0F44-4AE1-BBD2-C057C672B978}"/>
              </a:ext>
            </a:extLst>
          </p:cNvPr>
          <p:cNvGraphicFramePr>
            <a:graphicFrameLocks noGrp="1"/>
          </p:cNvGraphicFramePr>
          <p:nvPr>
            <p:extLst>
              <p:ext uri="{D42A27DB-BD31-4B8C-83A1-F6EECF244321}">
                <p14:modId xmlns:p14="http://schemas.microsoft.com/office/powerpoint/2010/main" val="2368791836"/>
              </p:ext>
            </p:extLst>
          </p:nvPr>
        </p:nvGraphicFramePr>
        <p:xfrm>
          <a:off x="1876425" y="2067291"/>
          <a:ext cx="8439149" cy="2645731"/>
        </p:xfrm>
        <a:graphic>
          <a:graphicData uri="http://schemas.openxmlformats.org/drawingml/2006/table">
            <a:tbl>
              <a:tblPr bandRow="1">
                <a:tableStyleId>{1E171933-4619-4E11-9A3F-F7608DF75F80}</a:tableStyleId>
              </a:tblPr>
              <a:tblGrid>
                <a:gridCol w="3603579">
                  <a:extLst>
                    <a:ext uri="{9D8B030D-6E8A-4147-A177-3AD203B41FA5}">
                      <a16:colId xmlns:a16="http://schemas.microsoft.com/office/drawing/2014/main" val="875735985"/>
                    </a:ext>
                  </a:extLst>
                </a:gridCol>
                <a:gridCol w="4835570">
                  <a:extLst>
                    <a:ext uri="{9D8B030D-6E8A-4147-A177-3AD203B41FA5}">
                      <a16:colId xmlns:a16="http://schemas.microsoft.com/office/drawing/2014/main" val="282913728"/>
                    </a:ext>
                  </a:extLst>
                </a:gridCol>
              </a:tblGrid>
              <a:tr h="271909">
                <a:tc>
                  <a:txBody>
                    <a:bodyPr/>
                    <a:lstStyle/>
                    <a:p>
                      <a:pPr algn="ctr" fontAlgn="ctr"/>
                      <a:r>
                        <a:rPr lang="en-US" sz="1600" b="1" u="none" strike="noStrike">
                          <a:solidFill>
                            <a:schemeClr val="bg1"/>
                          </a:solidFill>
                          <a:effectLst/>
                          <a:latin typeface="Arial" panose="020B0604020202020204" pitchFamily="34" charset="0"/>
                          <a:cs typeface="Arial" panose="020B0604020202020204" pitchFamily="34" charset="0"/>
                        </a:rPr>
                        <a:t>Category</a:t>
                      </a:r>
                      <a:endParaRPr lang="en-US" sz="1600" b="1" i="0" u="none" strike="noStrike">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990033"/>
                    </a:solidFill>
                  </a:tcPr>
                </a:tc>
                <a:tc>
                  <a:txBody>
                    <a:bodyPr/>
                    <a:lstStyle/>
                    <a:p>
                      <a:pPr algn="ctr" fontAlgn="ctr"/>
                      <a:r>
                        <a:rPr lang="en-US" sz="1600" b="1" u="none" strike="noStrike">
                          <a:solidFill>
                            <a:schemeClr val="bg1"/>
                          </a:solidFill>
                          <a:effectLst/>
                          <a:latin typeface="Arial" panose="020B0604020202020204" pitchFamily="34" charset="0"/>
                          <a:cs typeface="Arial" panose="020B0604020202020204" pitchFamily="34" charset="0"/>
                        </a:rPr>
                        <a:t>System Requirement</a:t>
                      </a:r>
                      <a:endParaRPr lang="en-US" sz="1600" b="1" i="0" u="none" strike="noStrike">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990033"/>
                    </a:solidFill>
                  </a:tcPr>
                </a:tc>
                <a:extLst>
                  <a:ext uri="{0D108BD9-81ED-4DB2-BD59-A6C34878D82A}">
                    <a16:rowId xmlns:a16="http://schemas.microsoft.com/office/drawing/2014/main" val="553569018"/>
                  </a:ext>
                </a:extLst>
              </a:tr>
              <a:tr h="618313">
                <a:tc>
                  <a:txBody>
                    <a:bodyPr/>
                    <a:lstStyle/>
                    <a:p>
                      <a:pPr algn="l" fontAlgn="ctr"/>
                      <a:r>
                        <a:rPr lang="en-US" sz="1400" u="none" strike="noStrike">
                          <a:effectLst/>
                          <a:latin typeface="Arial" panose="020B0604020202020204" pitchFamily="34" charset="0"/>
                          <a:cs typeface="Arial" panose="020B0604020202020204" pitchFamily="34" charset="0"/>
                        </a:rPr>
                        <a:t>Submission Frequency</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Submission Due: January (October Actuals)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26508980"/>
                  </a:ext>
                </a:extLst>
              </a:tr>
              <a:tr h="250787">
                <a:tc>
                  <a:txBody>
                    <a:bodyPr/>
                    <a:lstStyle/>
                    <a:p>
                      <a:pPr algn="l" fontAlgn="ctr"/>
                      <a:r>
                        <a:rPr lang="en-US" sz="1400" u="none" strike="noStrike">
                          <a:effectLst/>
                          <a:latin typeface="Arial" panose="020B0604020202020204" pitchFamily="34" charset="0"/>
                          <a:cs typeface="Arial" panose="020B0604020202020204" pitchFamily="34" charset="0"/>
                        </a:rPr>
                        <a:t>Fund Balance Reporting Frequency</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b"/>
                      <a:r>
                        <a:rPr lang="en-US" sz="1400" u="none" strike="noStrike">
                          <a:effectLst/>
                          <a:latin typeface="Arial" panose="020B0604020202020204" pitchFamily="34" charset="0"/>
                          <a:cs typeface="Arial" panose="020B0604020202020204" pitchFamily="34" charset="0"/>
                        </a:rPr>
                        <a:t>One time a year after the books are closed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1443676"/>
                  </a:ext>
                </a:extLst>
              </a:tr>
              <a:tr h="250787">
                <a:tc>
                  <a:txBody>
                    <a:bodyPr/>
                    <a:lstStyle/>
                    <a:p>
                      <a:pPr algn="l" fontAlgn="b"/>
                      <a:r>
                        <a:rPr lang="en-US" sz="1400" u="none" strike="noStrike">
                          <a:effectLst/>
                          <a:latin typeface="Arial" panose="020B0604020202020204" pitchFamily="34" charset="0"/>
                          <a:cs typeface="Arial" panose="020B0604020202020204" pitchFamily="34" charset="0"/>
                        </a:rPr>
                        <a:t>Level of Detail: </a:t>
                      </a:r>
                      <a:r>
                        <a:rPr lang="en-US" sz="1400" b="1" u="none" strike="noStrike">
                          <a:effectLst/>
                          <a:latin typeface="Arial" panose="020B0604020202020204" pitchFamily="34" charset="0"/>
                          <a:cs typeface="Arial" panose="020B0604020202020204" pitchFamily="34" charset="0"/>
                        </a:rPr>
                        <a:t>Sub-Department</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u="none" strike="noStrike">
                          <a:effectLst/>
                          <a:latin typeface="Arial" panose="020B0604020202020204" pitchFamily="34" charset="0"/>
                          <a:cs typeface="Arial" panose="020B0604020202020204" pitchFamily="34" charset="0"/>
                        </a:rPr>
                        <a:t>Division</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1461590"/>
                  </a:ext>
                </a:extLst>
              </a:tr>
              <a:tr h="250787">
                <a:tc>
                  <a:txBody>
                    <a:bodyPr/>
                    <a:lstStyle/>
                    <a:p>
                      <a:pPr algn="l" fontAlgn="b"/>
                      <a:r>
                        <a:rPr lang="en-US" sz="1400" u="none" strike="noStrike">
                          <a:effectLst/>
                          <a:latin typeface="Arial" panose="020B0604020202020204" pitchFamily="34" charset="0"/>
                          <a:cs typeface="Arial" panose="020B0604020202020204" pitchFamily="34" charset="0"/>
                        </a:rPr>
                        <a:t>Level of Detail: </a:t>
                      </a:r>
                      <a:r>
                        <a:rPr lang="en-US" sz="1400" b="1" u="none" strike="noStrike">
                          <a:effectLst/>
                          <a:latin typeface="Arial" panose="020B0604020202020204" pitchFamily="34" charset="0"/>
                          <a:cs typeface="Arial" panose="020B0604020202020204" pitchFamily="34" charset="0"/>
                        </a:rPr>
                        <a:t>Fund</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u="none" strike="noStrike">
                          <a:effectLst/>
                          <a:latin typeface="Arial" panose="020B0604020202020204" pitchFamily="34" charset="0"/>
                          <a:cs typeface="Arial" panose="020B0604020202020204" pitchFamily="34" charset="0"/>
                        </a:rPr>
                        <a:t>All Funds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640953"/>
                  </a:ext>
                </a:extLst>
              </a:tr>
              <a:tr h="250787">
                <a:tc>
                  <a:txBody>
                    <a:bodyPr/>
                    <a:lstStyle/>
                    <a:p>
                      <a:pPr algn="l" fontAlgn="b"/>
                      <a:r>
                        <a:rPr lang="en-US" sz="1400" u="none" strike="noStrike">
                          <a:effectLst/>
                          <a:latin typeface="Arial" panose="020B0604020202020204" pitchFamily="34" charset="0"/>
                          <a:cs typeface="Arial" panose="020B0604020202020204" pitchFamily="34" charset="0"/>
                        </a:rPr>
                        <a:t>Level of Detail: </a:t>
                      </a:r>
                      <a:r>
                        <a:rPr lang="en-US" sz="1400" b="1" u="none" strike="noStrike">
                          <a:effectLst/>
                          <a:latin typeface="Arial" panose="020B0604020202020204" pitchFamily="34" charset="0"/>
                          <a:cs typeface="Arial" panose="020B0604020202020204" pitchFamily="34" charset="0"/>
                        </a:rPr>
                        <a:t>Program</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u="none" strike="noStrike">
                          <a:effectLst/>
                          <a:latin typeface="Arial" panose="020B0604020202020204" pitchFamily="34" charset="0"/>
                          <a:cs typeface="Arial" panose="020B0604020202020204" pitchFamily="34" charset="0"/>
                        </a:rPr>
                        <a:t>Total Program (Roll up all Programs)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0038962"/>
                  </a:ext>
                </a:extLst>
              </a:tr>
              <a:tr h="250787">
                <a:tc>
                  <a:txBody>
                    <a:bodyPr/>
                    <a:lstStyle/>
                    <a:p>
                      <a:pPr algn="l" fontAlgn="b"/>
                      <a:r>
                        <a:rPr lang="en-US" sz="1400" u="none" strike="noStrike">
                          <a:effectLst/>
                          <a:latin typeface="Arial" panose="020B0604020202020204" pitchFamily="34" charset="0"/>
                          <a:cs typeface="Arial" panose="020B0604020202020204" pitchFamily="34" charset="0"/>
                        </a:rPr>
                        <a:t>Level of Detail: </a:t>
                      </a:r>
                      <a:r>
                        <a:rPr lang="en-US" sz="1400" b="1" u="none" strike="noStrike">
                          <a:effectLst/>
                          <a:latin typeface="Arial" panose="020B0604020202020204" pitchFamily="34" charset="0"/>
                          <a:cs typeface="Arial" panose="020B0604020202020204" pitchFamily="34" charset="0"/>
                        </a:rPr>
                        <a:t>Project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u="none" strike="noStrike">
                          <a:effectLst/>
                          <a:latin typeface="Arial" panose="020B0604020202020204" pitchFamily="34" charset="0"/>
                          <a:cs typeface="Arial" panose="020B0604020202020204" pitchFamily="34" charset="0"/>
                        </a:rPr>
                        <a:t>Total Project (Roll up all Projects)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0825962"/>
                  </a:ext>
                </a:extLst>
              </a:tr>
              <a:tr h="250787">
                <a:tc>
                  <a:txBody>
                    <a:bodyPr/>
                    <a:lstStyle/>
                    <a:p>
                      <a:pPr algn="l" fontAlgn="b"/>
                      <a:r>
                        <a:rPr lang="en-US" sz="1400" u="none" strike="noStrike">
                          <a:effectLst/>
                          <a:latin typeface="Arial" panose="020B0604020202020204" pitchFamily="34" charset="0"/>
                          <a:cs typeface="Arial" panose="020B0604020202020204" pitchFamily="34" charset="0"/>
                        </a:rPr>
                        <a:t>Level of Detail: </a:t>
                      </a:r>
                      <a:r>
                        <a:rPr lang="en-US" sz="1400" b="1" u="none" strike="noStrike">
                          <a:effectLst/>
                          <a:latin typeface="Arial" panose="020B0604020202020204" pitchFamily="34" charset="0"/>
                          <a:cs typeface="Arial" panose="020B0604020202020204" pitchFamily="34" charset="0"/>
                        </a:rPr>
                        <a:t>Account</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b="0" i="0" u="none" strike="noStrike">
                          <a:solidFill>
                            <a:srgbClr val="000000"/>
                          </a:solidFill>
                          <a:effectLst/>
                          <a:latin typeface="Arial" panose="020B0604020202020204" pitchFamily="34" charset="0"/>
                          <a:cs typeface="Arial" panose="020B0604020202020204" pitchFamily="34" charset="0"/>
                        </a:rPr>
                        <a:t>See Forecast Account Rollup Excel Support File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52786"/>
                  </a:ext>
                </a:extLst>
              </a:tr>
              <a:tr h="250787">
                <a:tc>
                  <a:txBody>
                    <a:bodyPr/>
                    <a:lstStyle/>
                    <a:p>
                      <a:pPr algn="l" fontAlgn="b"/>
                      <a:r>
                        <a:rPr lang="en-US" sz="1400" u="none" strike="noStrike">
                          <a:effectLst/>
                          <a:latin typeface="Arial" panose="020B0604020202020204" pitchFamily="34" charset="0"/>
                          <a:cs typeface="Arial" panose="020B0604020202020204" pitchFamily="34" charset="0"/>
                        </a:rPr>
                        <a:t>Budget Transfer Spread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u="none" strike="noStrike" dirty="0">
                          <a:effectLst/>
                          <a:latin typeface="Arial" panose="020B0604020202020204" pitchFamily="34" charset="0"/>
                          <a:cs typeface="Arial" panose="020B0604020202020204" pitchFamily="34" charset="0"/>
                        </a:rPr>
                        <a:t>No System Preference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8628784"/>
                  </a:ext>
                </a:extLst>
              </a:tr>
            </a:tbl>
          </a:graphicData>
        </a:graphic>
      </p:graphicFrame>
    </p:spTree>
    <p:extLst>
      <p:ext uri="{BB962C8B-B14F-4D97-AF65-F5344CB8AC3E}">
        <p14:creationId xmlns:p14="http://schemas.microsoft.com/office/powerpoint/2010/main" val="3498334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3B091E-1DD6-4710-94E6-D4A1402D9CD3}"/>
              </a:ext>
            </a:extLst>
          </p:cNvPr>
          <p:cNvPicPr>
            <a:picLocks noChangeAspect="1"/>
          </p:cNvPicPr>
          <p:nvPr/>
        </p:nvPicPr>
        <p:blipFill>
          <a:blip r:embed="rId3"/>
          <a:stretch>
            <a:fillRect/>
          </a:stretch>
        </p:blipFill>
        <p:spPr>
          <a:xfrm>
            <a:off x="370115" y="1440499"/>
            <a:ext cx="6215743" cy="2481115"/>
          </a:xfrm>
          <a:prstGeom prst="rect">
            <a:avLst/>
          </a:prstGeom>
        </p:spPr>
      </p:pic>
      <p:sp>
        <p:nvSpPr>
          <p:cNvPr id="7" name="Rectangle 6">
            <a:extLst>
              <a:ext uri="{FF2B5EF4-FFF2-40B4-BE49-F238E27FC236}">
                <a16:creationId xmlns:a16="http://schemas.microsoft.com/office/drawing/2014/main" id="{F8542D40-BCF7-4C32-A383-31825D2CE366}"/>
              </a:ext>
            </a:extLst>
          </p:cNvPr>
          <p:cNvSpPr/>
          <p:nvPr/>
        </p:nvSpPr>
        <p:spPr>
          <a:xfrm>
            <a:off x="544286" y="3722914"/>
            <a:ext cx="6041572" cy="198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Housing Revenue Modeling Form - Driver-Based Models</a:t>
            </a:r>
          </a:p>
        </p:txBody>
      </p:sp>
      <p:sp>
        <p:nvSpPr>
          <p:cNvPr id="3" name="Rectangle 2">
            <a:extLst>
              <a:ext uri="{FF2B5EF4-FFF2-40B4-BE49-F238E27FC236}">
                <a16:creationId xmlns:a16="http://schemas.microsoft.com/office/drawing/2014/main" id="{F5586F0E-9617-43EF-8B58-1E34F2E9A566}"/>
              </a:ext>
            </a:extLst>
          </p:cNvPr>
          <p:cNvSpPr/>
          <p:nvPr/>
        </p:nvSpPr>
        <p:spPr>
          <a:xfrm>
            <a:off x="670399" y="727328"/>
            <a:ext cx="10851202" cy="369332"/>
          </a:xfrm>
          <a:prstGeom prst="rect">
            <a:avLst/>
          </a:prstGeom>
        </p:spPr>
        <p:txBody>
          <a:bodyPr wrap="square">
            <a:spAutoFit/>
          </a:bodyPr>
          <a:lstStyle/>
          <a:p>
            <a:r>
              <a:rPr lang="en-US" kern="0">
                <a:solidFill>
                  <a:srgbClr val="000000"/>
                </a:solidFill>
                <a:latin typeface="Arial Narrow"/>
                <a:ea typeface="ＭＳ Ｐゴシック" pitchFamily="-106" charset="-128"/>
              </a:rPr>
              <a:t>Scroll right to enter data in more columns valid for data entry.</a:t>
            </a:r>
            <a:endParaRPr lang="en-US"/>
          </a:p>
        </p:txBody>
      </p:sp>
      <p:sp>
        <p:nvSpPr>
          <p:cNvPr id="13" name="Rectangle 12">
            <a:extLst>
              <a:ext uri="{FF2B5EF4-FFF2-40B4-BE49-F238E27FC236}">
                <a16:creationId xmlns:a16="http://schemas.microsoft.com/office/drawing/2014/main" id="{7A36BD2F-525F-4AFB-B311-B884FB68E432}"/>
              </a:ext>
            </a:extLst>
          </p:cNvPr>
          <p:cNvSpPr/>
          <p:nvPr/>
        </p:nvSpPr>
        <p:spPr>
          <a:xfrm>
            <a:off x="1174059" y="5723629"/>
            <a:ext cx="8127023" cy="646331"/>
          </a:xfrm>
          <a:prstGeom prst="rect">
            <a:avLst/>
          </a:prstGeom>
        </p:spPr>
        <p:txBody>
          <a:bodyPr wrap="square">
            <a:spAutoFit/>
          </a:bodyPr>
          <a:lstStyle/>
          <a:p>
            <a:r>
              <a:rPr lang="en-US" kern="0">
                <a:solidFill>
                  <a:srgbClr val="000000"/>
                </a:solidFill>
                <a:latin typeface="Arial Narrow"/>
                <a:ea typeface="ＭＳ Ｐゴシック" pitchFamily="-106" charset="-128"/>
              </a:rPr>
              <a:t>NOTE: Grey columns are locked and cannot be edited.  Only white cells allow entry. Data will be calculated after forms are saved.</a:t>
            </a:r>
            <a:endParaRPr lang="en-US"/>
          </a:p>
        </p:txBody>
      </p:sp>
      <p:pic>
        <p:nvPicPr>
          <p:cNvPr id="16" name="Graphic 15" descr="Information">
            <a:extLst>
              <a:ext uri="{FF2B5EF4-FFF2-40B4-BE49-F238E27FC236}">
                <a16:creationId xmlns:a16="http://schemas.microsoft.com/office/drawing/2014/main" id="{0FE3CDC2-2A00-4722-9412-A7D77F2A39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463" y="5830634"/>
            <a:ext cx="432320" cy="432320"/>
          </a:xfrm>
          <a:prstGeom prst="rect">
            <a:avLst/>
          </a:prstGeom>
        </p:spPr>
      </p:pic>
      <p:pic>
        <p:nvPicPr>
          <p:cNvPr id="8" name="Picture 7">
            <a:extLst>
              <a:ext uri="{FF2B5EF4-FFF2-40B4-BE49-F238E27FC236}">
                <a16:creationId xmlns:a16="http://schemas.microsoft.com/office/drawing/2014/main" id="{A144CED8-0AA3-4F14-801C-A8BB2A2C7759}"/>
              </a:ext>
            </a:extLst>
          </p:cNvPr>
          <p:cNvPicPr>
            <a:picLocks noChangeAspect="1"/>
          </p:cNvPicPr>
          <p:nvPr/>
        </p:nvPicPr>
        <p:blipFill>
          <a:blip r:embed="rId6"/>
          <a:stretch>
            <a:fillRect/>
          </a:stretch>
        </p:blipFill>
        <p:spPr>
          <a:xfrm>
            <a:off x="4399119" y="3043259"/>
            <a:ext cx="7655442" cy="2481115"/>
          </a:xfrm>
          <a:prstGeom prst="rect">
            <a:avLst/>
          </a:prstGeom>
        </p:spPr>
      </p:pic>
      <p:sp>
        <p:nvSpPr>
          <p:cNvPr id="12" name="Rectangle 11">
            <a:extLst>
              <a:ext uri="{FF2B5EF4-FFF2-40B4-BE49-F238E27FC236}">
                <a16:creationId xmlns:a16="http://schemas.microsoft.com/office/drawing/2014/main" id="{7C1C64DE-148D-4FCA-9D38-86732693BCB0}"/>
              </a:ext>
            </a:extLst>
          </p:cNvPr>
          <p:cNvSpPr/>
          <p:nvPr/>
        </p:nvSpPr>
        <p:spPr>
          <a:xfrm>
            <a:off x="6553637" y="4007196"/>
            <a:ext cx="3461220" cy="1450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Arrow: Clockwise curve">
            <a:extLst>
              <a:ext uri="{FF2B5EF4-FFF2-40B4-BE49-F238E27FC236}">
                <a16:creationId xmlns:a16="http://schemas.microsoft.com/office/drawing/2014/main" id="{AAE68ECF-6EEC-4E1F-B12B-7D09EE4A62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326778" flipH="1">
            <a:off x="3702599" y="2755022"/>
            <a:ext cx="965062" cy="31787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2473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332191-E5D7-43E1-BCA1-16DAE8866AEC}"/>
              </a:ext>
            </a:extLst>
          </p:cNvPr>
          <p:cNvPicPr>
            <a:picLocks noChangeAspect="1"/>
          </p:cNvPicPr>
          <p:nvPr/>
        </p:nvPicPr>
        <p:blipFill>
          <a:blip r:embed="rId3"/>
          <a:stretch>
            <a:fillRect/>
          </a:stretch>
        </p:blipFill>
        <p:spPr>
          <a:xfrm>
            <a:off x="443223" y="1174253"/>
            <a:ext cx="11545578" cy="3533743"/>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Housing Revenue Modeling Form – Driver Based Models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3" y="4920305"/>
            <a:ext cx="7376473"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Room Type Name followed by Current Housing Rate column for current year.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data and % for future years on the form.</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Save</a:t>
            </a:r>
            <a:r>
              <a:rPr lang="en-US" kern="0">
                <a:solidFill>
                  <a:srgbClr val="000000"/>
                </a:solidFill>
                <a:latin typeface="Arial Narrow"/>
                <a:ea typeface="ＭＳ Ｐゴシック" pitchFamily="-106" charset="-128"/>
              </a:rPr>
              <a:t> to save the sheet.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OK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379501" y="1420439"/>
            <a:ext cx="246184" cy="2145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11502593" y="96768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10034112" y="350242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4" name="TextBox 23">
            <a:extLst>
              <a:ext uri="{FF2B5EF4-FFF2-40B4-BE49-F238E27FC236}">
                <a16:creationId xmlns:a16="http://schemas.microsoft.com/office/drawing/2014/main" id="{B6CED7C7-7D48-463F-BC6E-DC7BE347EF2E}"/>
              </a:ext>
            </a:extLst>
          </p:cNvPr>
          <p:cNvSpPr txBox="1"/>
          <p:nvPr/>
        </p:nvSpPr>
        <p:spPr>
          <a:xfrm>
            <a:off x="4060500" y="4183354"/>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pic>
        <p:nvPicPr>
          <p:cNvPr id="3" name="Picture 2">
            <a:extLst>
              <a:ext uri="{FF2B5EF4-FFF2-40B4-BE49-F238E27FC236}">
                <a16:creationId xmlns:a16="http://schemas.microsoft.com/office/drawing/2014/main" id="{84A29FDC-5D78-4A59-BBA6-F1DF36100184}"/>
              </a:ext>
            </a:extLst>
          </p:cNvPr>
          <p:cNvPicPr>
            <a:picLocks noChangeAspect="1"/>
          </p:cNvPicPr>
          <p:nvPr/>
        </p:nvPicPr>
        <p:blipFill>
          <a:blip r:embed="rId4"/>
          <a:stretch>
            <a:fillRect/>
          </a:stretch>
        </p:blipFill>
        <p:spPr>
          <a:xfrm>
            <a:off x="8602657" y="4512275"/>
            <a:ext cx="1981372" cy="1318374"/>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10034112" y="5440898"/>
            <a:ext cx="320600"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10329412" y="525280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
        <p:nvSpPr>
          <p:cNvPr id="21" name="Rectangle 20">
            <a:extLst>
              <a:ext uri="{FF2B5EF4-FFF2-40B4-BE49-F238E27FC236}">
                <a16:creationId xmlns:a16="http://schemas.microsoft.com/office/drawing/2014/main" id="{282ECB37-B5B7-421D-A73E-BEBCF0BCFFEA}"/>
              </a:ext>
            </a:extLst>
          </p:cNvPr>
          <p:cNvSpPr/>
          <p:nvPr/>
        </p:nvSpPr>
        <p:spPr>
          <a:xfrm>
            <a:off x="1284514" y="3414949"/>
            <a:ext cx="1598646" cy="156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1091204" y="337035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Tree>
    <p:extLst>
      <p:ext uri="{BB962C8B-B14F-4D97-AF65-F5344CB8AC3E}">
        <p14:creationId xmlns:p14="http://schemas.microsoft.com/office/powerpoint/2010/main" val="1399579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AEC87F-AA01-4B73-89C4-C2D6304952B9}"/>
              </a:ext>
            </a:extLst>
          </p:cNvPr>
          <p:cNvPicPr>
            <a:picLocks noChangeAspect="1"/>
          </p:cNvPicPr>
          <p:nvPr/>
        </p:nvPicPr>
        <p:blipFill>
          <a:blip r:embed="rId3"/>
          <a:stretch>
            <a:fillRect/>
          </a:stretch>
        </p:blipFill>
        <p:spPr>
          <a:xfrm>
            <a:off x="8870503" y="1080124"/>
            <a:ext cx="2338506" cy="3351860"/>
          </a:xfrm>
          <a:prstGeom prst="rect">
            <a:avLst/>
          </a:prstGeom>
        </p:spPr>
      </p:pic>
      <p:pic>
        <p:nvPicPr>
          <p:cNvPr id="22" name="Picture 21">
            <a:extLst>
              <a:ext uri="{FF2B5EF4-FFF2-40B4-BE49-F238E27FC236}">
                <a16:creationId xmlns:a16="http://schemas.microsoft.com/office/drawing/2014/main" id="{3AD206EF-548A-4AC6-9756-CE6AB20D2332}"/>
              </a:ext>
            </a:extLst>
          </p:cNvPr>
          <p:cNvPicPr>
            <a:picLocks noChangeAspect="1"/>
          </p:cNvPicPr>
          <p:nvPr/>
        </p:nvPicPr>
        <p:blipFill>
          <a:blip r:embed="rId4"/>
          <a:stretch>
            <a:fillRect/>
          </a:stretch>
        </p:blipFill>
        <p:spPr>
          <a:xfrm>
            <a:off x="605553" y="2170043"/>
            <a:ext cx="5750243" cy="1997771"/>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Push Housing Data to Forecast – Driver Based Models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728132" y="4453503"/>
            <a:ext cx="8239691" cy="1698927"/>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After saving </a:t>
            </a:r>
            <a:r>
              <a:rPr lang="en-US" kern="0">
                <a:solidFill>
                  <a:srgbClr val="000000"/>
                </a:solidFill>
                <a:latin typeface="Arial Narrow"/>
                <a:ea typeface="ＭＳ Ｐゴシック" pitchFamily="-106" charset="-128"/>
              </a:rPr>
              <a:t>housing</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 data:</a:t>
            </a:r>
            <a:endParaRPr lang="en-US" kern="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Cells will appear white when data is saved. Review calculated data in the grey columns.</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If data is ready to be pushed to Forecast, click on the </a:t>
            </a:r>
            <a:r>
              <a:rPr lang="en-US" b="1" kern="0">
                <a:solidFill>
                  <a:srgbClr val="000000"/>
                </a:solidFill>
                <a:latin typeface="Arial Narrow"/>
                <a:ea typeface="ＭＳ Ｐゴシック" pitchFamily="-106" charset="-128"/>
              </a:rPr>
              <a:t>Action</a:t>
            </a:r>
            <a:r>
              <a:rPr lang="en-US" kern="0">
                <a:solidFill>
                  <a:srgbClr val="000000"/>
                </a:solidFill>
                <a:latin typeface="Arial Narrow"/>
                <a:ea typeface="ＭＳ Ｐゴシック" pitchFamily="-106" charset="-128"/>
              </a:rPr>
              <a:t> menu</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Push Housing Data to Forecast</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Click</a:t>
            </a:r>
            <a:r>
              <a:rPr lang="en-US" b="1" kern="0">
                <a:solidFill>
                  <a:srgbClr val="000000"/>
                </a:solidFill>
                <a:latin typeface="Arial Narrow"/>
                <a:ea typeface="ＭＳ Ｐゴシック" pitchFamily="-106" charset="-128"/>
              </a:rPr>
              <a:t> OK.</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27" name="Oval 26">
            <a:extLst>
              <a:ext uri="{FF2B5EF4-FFF2-40B4-BE49-F238E27FC236}">
                <a16:creationId xmlns:a16="http://schemas.microsoft.com/office/drawing/2014/main" id="{B2969B91-3642-4187-83F0-A12926F388BF}"/>
              </a:ext>
            </a:extLst>
          </p:cNvPr>
          <p:cNvSpPr/>
          <p:nvPr/>
        </p:nvSpPr>
        <p:spPr>
          <a:xfrm>
            <a:off x="8579812" y="134466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7" name="Rectangle 6">
            <a:extLst>
              <a:ext uri="{FF2B5EF4-FFF2-40B4-BE49-F238E27FC236}">
                <a16:creationId xmlns:a16="http://schemas.microsoft.com/office/drawing/2014/main" id="{E747CF4B-7A0E-4B62-8ECA-8E136D6FFF42}"/>
              </a:ext>
            </a:extLst>
          </p:cNvPr>
          <p:cNvSpPr/>
          <p:nvPr/>
        </p:nvSpPr>
        <p:spPr>
          <a:xfrm>
            <a:off x="8870503" y="1336943"/>
            <a:ext cx="2338506" cy="349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8E11AD-4374-4221-8760-A86E30314A64}"/>
              </a:ext>
            </a:extLst>
          </p:cNvPr>
          <p:cNvSpPr/>
          <p:nvPr/>
        </p:nvSpPr>
        <p:spPr>
          <a:xfrm>
            <a:off x="10642644" y="1094011"/>
            <a:ext cx="576081" cy="2429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DC5634D-A371-4B24-8244-AA6CA312F183}"/>
              </a:ext>
            </a:extLst>
          </p:cNvPr>
          <p:cNvSpPr/>
          <p:nvPr/>
        </p:nvSpPr>
        <p:spPr>
          <a:xfrm>
            <a:off x="10642644" y="86443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1" name="Oval 20">
            <a:extLst>
              <a:ext uri="{FF2B5EF4-FFF2-40B4-BE49-F238E27FC236}">
                <a16:creationId xmlns:a16="http://schemas.microsoft.com/office/drawing/2014/main" id="{3AA55504-56E9-489A-9C9E-5F46CD942B45}"/>
              </a:ext>
            </a:extLst>
          </p:cNvPr>
          <p:cNvSpPr/>
          <p:nvPr/>
        </p:nvSpPr>
        <p:spPr>
          <a:xfrm>
            <a:off x="3034798" y="254422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Rectangle 23">
            <a:extLst>
              <a:ext uri="{FF2B5EF4-FFF2-40B4-BE49-F238E27FC236}">
                <a16:creationId xmlns:a16="http://schemas.microsoft.com/office/drawing/2014/main" id="{F1F2D99F-26D2-4CCA-A03B-C29F63A7E048}"/>
              </a:ext>
            </a:extLst>
          </p:cNvPr>
          <p:cNvSpPr/>
          <p:nvPr/>
        </p:nvSpPr>
        <p:spPr>
          <a:xfrm>
            <a:off x="8771246" y="4651153"/>
            <a:ext cx="2182048" cy="112849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850B5EFE-750C-41D4-8294-1AF415A30E43}"/>
              </a:ext>
            </a:extLst>
          </p:cNvPr>
          <p:cNvPicPr>
            <a:picLocks noChangeAspect="1"/>
          </p:cNvPicPr>
          <p:nvPr/>
        </p:nvPicPr>
        <p:blipFill>
          <a:blip r:embed="rId5"/>
          <a:stretch>
            <a:fillRect/>
          </a:stretch>
        </p:blipFill>
        <p:spPr>
          <a:xfrm>
            <a:off x="8801945" y="4688803"/>
            <a:ext cx="2151349" cy="1067070"/>
          </a:xfrm>
          <a:prstGeom prst="rect">
            <a:avLst/>
          </a:prstGeom>
        </p:spPr>
      </p:pic>
      <p:sp>
        <p:nvSpPr>
          <p:cNvPr id="25" name="Oval 24">
            <a:extLst>
              <a:ext uri="{FF2B5EF4-FFF2-40B4-BE49-F238E27FC236}">
                <a16:creationId xmlns:a16="http://schemas.microsoft.com/office/drawing/2014/main" id="{C95140C3-83A0-458C-9A4B-14DFA8FEA90B}"/>
              </a:ext>
            </a:extLst>
          </p:cNvPr>
          <p:cNvSpPr/>
          <p:nvPr/>
        </p:nvSpPr>
        <p:spPr>
          <a:xfrm>
            <a:off x="10830202" y="538327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pic>
        <p:nvPicPr>
          <p:cNvPr id="18" name="Graphic 17" descr="Information">
            <a:extLst>
              <a:ext uri="{FF2B5EF4-FFF2-40B4-BE49-F238E27FC236}">
                <a16:creationId xmlns:a16="http://schemas.microsoft.com/office/drawing/2014/main" id="{D99A9C24-BAF1-4EAD-A360-11849C3D35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719" y="1128506"/>
            <a:ext cx="432320" cy="432320"/>
          </a:xfrm>
          <a:prstGeom prst="rect">
            <a:avLst/>
          </a:prstGeom>
        </p:spPr>
      </p:pic>
      <p:sp>
        <p:nvSpPr>
          <p:cNvPr id="20" name="TextBox 19">
            <a:extLst>
              <a:ext uri="{FF2B5EF4-FFF2-40B4-BE49-F238E27FC236}">
                <a16:creationId xmlns:a16="http://schemas.microsoft.com/office/drawing/2014/main" id="{135C742F-3D12-4442-8B16-03636EEF9803}"/>
              </a:ext>
            </a:extLst>
          </p:cNvPr>
          <p:cNvSpPr txBox="1"/>
          <p:nvPr/>
        </p:nvSpPr>
        <p:spPr>
          <a:xfrm>
            <a:off x="551063" y="1021501"/>
            <a:ext cx="7841132"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Housing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950195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CF4DC8D-9AD4-4EDE-B7E2-2FF92AF28773}"/>
              </a:ext>
            </a:extLst>
          </p:cNvPr>
          <p:cNvPicPr>
            <a:picLocks noChangeAspect="1"/>
          </p:cNvPicPr>
          <p:nvPr/>
        </p:nvPicPr>
        <p:blipFill>
          <a:blip r:embed="rId3"/>
          <a:stretch>
            <a:fillRect/>
          </a:stretch>
        </p:blipFill>
        <p:spPr>
          <a:xfrm>
            <a:off x="3075294" y="1416350"/>
            <a:ext cx="2739628" cy="1640981"/>
          </a:xfrm>
          <a:prstGeom prst="rect">
            <a:avLst/>
          </a:prstGeom>
        </p:spPr>
      </p:pic>
      <p:pic>
        <p:nvPicPr>
          <p:cNvPr id="17" name="Picture 16">
            <a:extLst>
              <a:ext uri="{FF2B5EF4-FFF2-40B4-BE49-F238E27FC236}">
                <a16:creationId xmlns:a16="http://schemas.microsoft.com/office/drawing/2014/main" id="{FD027E67-EC5B-4651-B839-70A258BBAF53}"/>
              </a:ext>
            </a:extLst>
          </p:cNvPr>
          <p:cNvPicPr>
            <a:picLocks noChangeAspect="1"/>
          </p:cNvPicPr>
          <p:nvPr/>
        </p:nvPicPr>
        <p:blipFill>
          <a:blip r:embed="rId4"/>
          <a:stretch>
            <a:fillRect/>
          </a:stretch>
        </p:blipFill>
        <p:spPr>
          <a:xfrm>
            <a:off x="598886" y="975370"/>
            <a:ext cx="2229184" cy="3195165"/>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6530404" y="2188509"/>
            <a:ext cx="6364932" cy="2363724"/>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To Push Housing Data to Reports:</a:t>
            </a:r>
            <a:endParaRPr lang="en-US" b="1"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'Actions'</a:t>
            </a:r>
            <a:r>
              <a:rPr lang="en-US" kern="0">
                <a:solidFill>
                  <a:srgbClr val="000000"/>
                </a:solidFill>
                <a:latin typeface="Arial Narrow"/>
                <a:ea typeface="ＭＳ Ｐゴシック" pitchFamily="-106" charset="-128"/>
              </a:rPr>
              <a:t> Menu </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‘Smart Push Details’</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On Smart Push pop up, click on </a:t>
            </a:r>
            <a:r>
              <a:rPr lang="en-US" b="1" kern="0">
                <a:solidFill>
                  <a:srgbClr val="000000"/>
                </a:solidFill>
                <a:latin typeface="Arial Narrow"/>
                <a:ea typeface="ＭＳ Ｐゴシック" pitchFamily="-106" charset="-128"/>
              </a:rPr>
              <a:t>Housing Forecast</a:t>
            </a:r>
            <a:r>
              <a:rPr lang="en-US" kern="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Confirm that Smart Push was successful. Click OK</a:t>
            </a:r>
            <a:r>
              <a:rPr lang="en-US" sz="1800" b="0" i="0" u="none" strike="noStrike">
                <a:solidFill>
                  <a:srgbClr val="000000"/>
                </a:solidFill>
                <a:effectLst/>
                <a:latin typeface="Arial" panose="020B0604020202020204" pitchFamily="34" charset="0"/>
              </a:rPr>
              <a:t>.</a:t>
            </a:r>
            <a:r>
              <a:rPr lang="en-US"/>
              <a:t> </a:t>
            </a: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endParaRPr lang="en-US" kern="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Push Forecast Data to Reports – Driver Based Models</a:t>
            </a:r>
          </a:p>
        </p:txBody>
      </p:sp>
      <p:sp>
        <p:nvSpPr>
          <p:cNvPr id="15" name="Oval 14">
            <a:extLst>
              <a:ext uri="{FF2B5EF4-FFF2-40B4-BE49-F238E27FC236}">
                <a16:creationId xmlns:a16="http://schemas.microsoft.com/office/drawing/2014/main" id="{2B3D7D10-40F4-429C-AE5E-39F8AAC5485B}"/>
              </a:ext>
            </a:extLst>
          </p:cNvPr>
          <p:cNvSpPr/>
          <p:nvPr/>
        </p:nvSpPr>
        <p:spPr>
          <a:xfrm>
            <a:off x="2828070" y="80156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Rectangle 23">
            <a:extLst>
              <a:ext uri="{FF2B5EF4-FFF2-40B4-BE49-F238E27FC236}">
                <a16:creationId xmlns:a16="http://schemas.microsoft.com/office/drawing/2014/main" id="{D5EFB254-CA22-423F-9AC1-1DA24FDE3FF4}"/>
              </a:ext>
            </a:extLst>
          </p:cNvPr>
          <p:cNvSpPr/>
          <p:nvPr/>
        </p:nvSpPr>
        <p:spPr>
          <a:xfrm>
            <a:off x="2214963" y="993160"/>
            <a:ext cx="613107" cy="2258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352702" y="299888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5" name="Rectangle 24">
            <a:extLst>
              <a:ext uri="{FF2B5EF4-FFF2-40B4-BE49-F238E27FC236}">
                <a16:creationId xmlns:a16="http://schemas.microsoft.com/office/drawing/2014/main" id="{245F0752-1FF1-4CDE-8A09-E85244A4246C}"/>
              </a:ext>
            </a:extLst>
          </p:cNvPr>
          <p:cNvSpPr/>
          <p:nvPr/>
        </p:nvSpPr>
        <p:spPr>
          <a:xfrm>
            <a:off x="671535" y="2855985"/>
            <a:ext cx="2156535"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E17AC-A74C-4C8F-A546-4E31A04FE818}"/>
              </a:ext>
            </a:extLst>
          </p:cNvPr>
          <p:cNvSpPr/>
          <p:nvPr/>
        </p:nvSpPr>
        <p:spPr>
          <a:xfrm>
            <a:off x="3199639" y="1893117"/>
            <a:ext cx="698235" cy="28597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F5FF2E-B27D-493B-9144-D4A6B95F4EE0}"/>
              </a:ext>
            </a:extLst>
          </p:cNvPr>
          <p:cNvSpPr/>
          <p:nvPr/>
        </p:nvSpPr>
        <p:spPr>
          <a:xfrm>
            <a:off x="3897874" y="178551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27" name="Picture 26">
            <a:extLst>
              <a:ext uri="{FF2B5EF4-FFF2-40B4-BE49-F238E27FC236}">
                <a16:creationId xmlns:a16="http://schemas.microsoft.com/office/drawing/2014/main" id="{3A5CE7C3-7AAB-42F1-94FE-F24D2CECC131}"/>
              </a:ext>
            </a:extLst>
          </p:cNvPr>
          <p:cNvPicPr>
            <a:picLocks noChangeAspect="1"/>
          </p:cNvPicPr>
          <p:nvPr/>
        </p:nvPicPr>
        <p:blipFill>
          <a:blip r:embed="rId5"/>
          <a:stretch>
            <a:fillRect/>
          </a:stretch>
        </p:blipFill>
        <p:spPr>
          <a:xfrm>
            <a:off x="3091340" y="3447007"/>
            <a:ext cx="2640559" cy="1107536"/>
          </a:xfrm>
          <a:prstGeom prst="rect">
            <a:avLst/>
          </a:prstGeom>
        </p:spPr>
      </p:pic>
      <p:sp>
        <p:nvSpPr>
          <p:cNvPr id="28" name="Rectangle 27">
            <a:extLst>
              <a:ext uri="{FF2B5EF4-FFF2-40B4-BE49-F238E27FC236}">
                <a16:creationId xmlns:a16="http://schemas.microsoft.com/office/drawing/2014/main" id="{9C8C433B-366C-4EE4-809F-4EF268B60972}"/>
              </a:ext>
            </a:extLst>
          </p:cNvPr>
          <p:cNvSpPr/>
          <p:nvPr/>
        </p:nvSpPr>
        <p:spPr>
          <a:xfrm>
            <a:off x="5209389" y="4145055"/>
            <a:ext cx="317241" cy="2771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E459631-5324-4D32-AAE9-70A917A2A41D}"/>
              </a:ext>
            </a:extLst>
          </p:cNvPr>
          <p:cNvSpPr/>
          <p:nvPr/>
        </p:nvSpPr>
        <p:spPr>
          <a:xfrm>
            <a:off x="5526630" y="408070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pic>
        <p:nvPicPr>
          <p:cNvPr id="19" name="Graphic 18" descr="Information">
            <a:extLst>
              <a:ext uri="{FF2B5EF4-FFF2-40B4-BE49-F238E27FC236}">
                <a16:creationId xmlns:a16="http://schemas.microsoft.com/office/drawing/2014/main" id="{1744F442-53E2-4ABA-B4B2-24736D9FD3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175" y="5517110"/>
            <a:ext cx="432320" cy="432320"/>
          </a:xfrm>
          <a:prstGeom prst="rect">
            <a:avLst/>
          </a:prstGeom>
        </p:spPr>
      </p:pic>
      <p:sp>
        <p:nvSpPr>
          <p:cNvPr id="20" name="TextBox 19">
            <a:extLst>
              <a:ext uri="{FF2B5EF4-FFF2-40B4-BE49-F238E27FC236}">
                <a16:creationId xmlns:a16="http://schemas.microsoft.com/office/drawing/2014/main" id="{B72D7C98-A95C-4A01-999F-5206F87189C6}"/>
              </a:ext>
            </a:extLst>
          </p:cNvPr>
          <p:cNvSpPr txBox="1"/>
          <p:nvPr/>
        </p:nvSpPr>
        <p:spPr>
          <a:xfrm>
            <a:off x="1072214" y="5410105"/>
            <a:ext cx="10916381"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Housing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2370074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9491F1-AF36-45DA-BAD0-8F1390DC60D0}"/>
              </a:ext>
            </a:extLst>
          </p:cNvPr>
          <p:cNvPicPr>
            <a:picLocks noChangeAspect="1"/>
          </p:cNvPicPr>
          <p:nvPr/>
        </p:nvPicPr>
        <p:blipFill>
          <a:blip r:embed="rId3"/>
          <a:stretch>
            <a:fillRect/>
          </a:stretch>
        </p:blipFill>
        <p:spPr>
          <a:xfrm>
            <a:off x="254642" y="1131954"/>
            <a:ext cx="11266025" cy="2155699"/>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Housing Model Review – Driver Based Models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31182" y="3376611"/>
            <a:ext cx="8301818"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a:solidFill>
                  <a:srgbClr val="000000"/>
                </a:solidFill>
                <a:latin typeface="Arial Narrow"/>
                <a:ea typeface="ＭＳ Ｐゴシック" pitchFamily="-106" charset="-128"/>
              </a:rPr>
              <a:t>This form allows user to view all calculated data on one screen. </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Review all calculated data in Total Housing Revenue.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Action</a:t>
            </a:r>
            <a:r>
              <a:rPr lang="en-US" kern="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Push Housing Model data to Forecast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Click</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 OK.</a:t>
            </a:r>
          </a:p>
          <a:p>
            <a:pPr marR="0" algn="l" defTabSz="914400" rtl="0" eaLnBrk="0" fontAlgn="base" latinLnBrk="0" hangingPunct="0">
              <a:lnSpc>
                <a:spcPct val="100000"/>
              </a:lnSpc>
              <a:spcBef>
                <a:spcPct val="20000"/>
              </a:spcBef>
              <a:spcAft>
                <a:spcPct val="0"/>
              </a:spcAft>
              <a:buClrTx/>
              <a:buSzTx/>
              <a:tabLst/>
            </a:pP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20" name="TextBox 19">
            <a:extLst>
              <a:ext uri="{FF2B5EF4-FFF2-40B4-BE49-F238E27FC236}">
                <a16:creationId xmlns:a16="http://schemas.microsoft.com/office/drawing/2014/main" id="{26A155DD-8FA8-4034-A975-ABFC2F11826D}"/>
              </a:ext>
            </a:extLst>
          </p:cNvPr>
          <p:cNvSpPr txBox="1"/>
          <p:nvPr/>
        </p:nvSpPr>
        <p:spPr>
          <a:xfrm>
            <a:off x="373414" y="740383"/>
            <a:ext cx="7376473"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a:latin typeface="Arial Narrow" panose="020B0606020202030204" pitchFamily="34" charset="0"/>
              </a:rPr>
              <a:t>All cells will be read-only</a:t>
            </a:r>
            <a:r>
              <a:rPr lang="en-US" kern="0">
                <a:latin typeface="Arial Narrow"/>
                <a:ea typeface="ＭＳ Ｐゴシック" pitchFamily="-106" charset="-128"/>
              </a:rPr>
              <a:t>. </a:t>
            </a:r>
            <a:endParaRPr kumimoji="0" lang="en-US" b="0" i="0" strike="noStrike" kern="0" cap="none" spc="0" normalizeH="0" baseline="0" noProof="0">
              <a:ln>
                <a:noFill/>
              </a:ln>
              <a:effectLst/>
              <a:uLnTx/>
              <a:uFillTx/>
              <a:latin typeface="Arial Narrow"/>
              <a:ea typeface="ＭＳ Ｐゴシック" pitchFamily="-106" charset="-128"/>
            </a:endParaRPr>
          </a:p>
        </p:txBody>
      </p:sp>
      <p:sp>
        <p:nvSpPr>
          <p:cNvPr id="31" name="Oval 30">
            <a:extLst>
              <a:ext uri="{FF2B5EF4-FFF2-40B4-BE49-F238E27FC236}">
                <a16:creationId xmlns:a16="http://schemas.microsoft.com/office/drawing/2014/main" id="{77D24A5F-01EF-4F3A-A1E3-5B676B22DD1C}"/>
              </a:ext>
            </a:extLst>
          </p:cNvPr>
          <p:cNvSpPr/>
          <p:nvPr/>
        </p:nvSpPr>
        <p:spPr>
          <a:xfrm>
            <a:off x="656768" y="228525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Oval 23">
            <a:extLst>
              <a:ext uri="{FF2B5EF4-FFF2-40B4-BE49-F238E27FC236}">
                <a16:creationId xmlns:a16="http://schemas.microsoft.com/office/drawing/2014/main" id="{438A7947-BD9F-4A2E-8E8C-883001CC5ABC}"/>
              </a:ext>
            </a:extLst>
          </p:cNvPr>
          <p:cNvSpPr/>
          <p:nvPr/>
        </p:nvSpPr>
        <p:spPr>
          <a:xfrm>
            <a:off x="10772887" y="488826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
        <p:nvSpPr>
          <p:cNvPr id="26" name="Rectangle 25">
            <a:extLst>
              <a:ext uri="{FF2B5EF4-FFF2-40B4-BE49-F238E27FC236}">
                <a16:creationId xmlns:a16="http://schemas.microsoft.com/office/drawing/2014/main" id="{C85F202B-905E-48E7-9C15-57C10B6DCD3F}"/>
              </a:ext>
            </a:extLst>
          </p:cNvPr>
          <p:cNvSpPr/>
          <p:nvPr/>
        </p:nvSpPr>
        <p:spPr>
          <a:xfrm>
            <a:off x="656768" y="2575917"/>
            <a:ext cx="5439232" cy="398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43F5137-4A67-4ADC-BB0A-A21794F222DA}"/>
              </a:ext>
            </a:extLst>
          </p:cNvPr>
          <p:cNvPicPr>
            <a:picLocks noChangeAspect="1"/>
          </p:cNvPicPr>
          <p:nvPr/>
        </p:nvPicPr>
        <p:blipFill>
          <a:blip r:embed="rId4"/>
          <a:stretch>
            <a:fillRect/>
          </a:stretch>
        </p:blipFill>
        <p:spPr>
          <a:xfrm>
            <a:off x="8345724" y="1459076"/>
            <a:ext cx="2338506" cy="3351860"/>
          </a:xfrm>
          <a:prstGeom prst="rect">
            <a:avLst/>
          </a:prstGeom>
        </p:spPr>
      </p:pic>
      <p:sp>
        <p:nvSpPr>
          <p:cNvPr id="22" name="Oval 21">
            <a:extLst>
              <a:ext uri="{FF2B5EF4-FFF2-40B4-BE49-F238E27FC236}">
                <a16:creationId xmlns:a16="http://schemas.microsoft.com/office/drawing/2014/main" id="{270C87F2-1F68-47A5-B708-BD09663DA015}"/>
              </a:ext>
            </a:extLst>
          </p:cNvPr>
          <p:cNvSpPr/>
          <p:nvPr/>
        </p:nvSpPr>
        <p:spPr>
          <a:xfrm>
            <a:off x="8055033" y="172361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27" name="Rectangle 26">
            <a:extLst>
              <a:ext uri="{FF2B5EF4-FFF2-40B4-BE49-F238E27FC236}">
                <a16:creationId xmlns:a16="http://schemas.microsoft.com/office/drawing/2014/main" id="{B0B7293A-E331-4122-AB39-4FB83C54B79F}"/>
              </a:ext>
            </a:extLst>
          </p:cNvPr>
          <p:cNvSpPr/>
          <p:nvPr/>
        </p:nvSpPr>
        <p:spPr>
          <a:xfrm>
            <a:off x="8345724" y="1715895"/>
            <a:ext cx="2338506" cy="349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32A1273-8963-4E2F-B413-95DEF802FB0A}"/>
              </a:ext>
            </a:extLst>
          </p:cNvPr>
          <p:cNvSpPr/>
          <p:nvPr/>
        </p:nvSpPr>
        <p:spPr>
          <a:xfrm>
            <a:off x="10117865" y="1472963"/>
            <a:ext cx="576081" cy="2429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156694B-5829-4C88-B7BE-552681DD9BC2}"/>
              </a:ext>
            </a:extLst>
          </p:cNvPr>
          <p:cNvSpPr/>
          <p:nvPr/>
        </p:nvSpPr>
        <p:spPr>
          <a:xfrm>
            <a:off x="10117865" y="124338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30" name="Rectangle 29">
            <a:extLst>
              <a:ext uri="{FF2B5EF4-FFF2-40B4-BE49-F238E27FC236}">
                <a16:creationId xmlns:a16="http://schemas.microsoft.com/office/drawing/2014/main" id="{12369751-FC42-40BB-894F-F50CD49AB56D}"/>
              </a:ext>
            </a:extLst>
          </p:cNvPr>
          <p:cNvSpPr/>
          <p:nvPr/>
        </p:nvSpPr>
        <p:spPr>
          <a:xfrm>
            <a:off x="9105944" y="4862227"/>
            <a:ext cx="2182048" cy="112849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CC6E52CB-D02B-4256-98D0-E02E380E341B}"/>
              </a:ext>
            </a:extLst>
          </p:cNvPr>
          <p:cNvPicPr>
            <a:picLocks noChangeAspect="1"/>
          </p:cNvPicPr>
          <p:nvPr/>
        </p:nvPicPr>
        <p:blipFill>
          <a:blip r:embed="rId5"/>
          <a:stretch>
            <a:fillRect/>
          </a:stretch>
        </p:blipFill>
        <p:spPr>
          <a:xfrm>
            <a:off x="9136643" y="4899877"/>
            <a:ext cx="2151349" cy="1067070"/>
          </a:xfrm>
          <a:prstGeom prst="rect">
            <a:avLst/>
          </a:prstGeom>
        </p:spPr>
      </p:pic>
      <p:sp>
        <p:nvSpPr>
          <p:cNvPr id="33" name="Oval 32">
            <a:extLst>
              <a:ext uri="{FF2B5EF4-FFF2-40B4-BE49-F238E27FC236}">
                <a16:creationId xmlns:a16="http://schemas.microsoft.com/office/drawing/2014/main" id="{6561033A-9BB1-42EE-8A4E-C3BAE6C4D4A8}"/>
              </a:ext>
            </a:extLst>
          </p:cNvPr>
          <p:cNvSpPr/>
          <p:nvPr/>
        </p:nvSpPr>
        <p:spPr>
          <a:xfrm>
            <a:off x="11164900" y="559435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pic>
        <p:nvPicPr>
          <p:cNvPr id="34" name="Graphic 33" descr="Information">
            <a:extLst>
              <a:ext uri="{FF2B5EF4-FFF2-40B4-BE49-F238E27FC236}">
                <a16:creationId xmlns:a16="http://schemas.microsoft.com/office/drawing/2014/main" id="{401A3DDB-336E-432C-B2CB-7FC3BC67751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5653" y="5748073"/>
            <a:ext cx="432320" cy="432320"/>
          </a:xfrm>
          <a:prstGeom prst="rect">
            <a:avLst/>
          </a:prstGeom>
        </p:spPr>
      </p:pic>
      <p:sp>
        <p:nvSpPr>
          <p:cNvPr id="35" name="TextBox 34">
            <a:extLst>
              <a:ext uri="{FF2B5EF4-FFF2-40B4-BE49-F238E27FC236}">
                <a16:creationId xmlns:a16="http://schemas.microsoft.com/office/drawing/2014/main" id="{CDC11369-7100-4690-A894-9F93628EC18D}"/>
              </a:ext>
            </a:extLst>
          </p:cNvPr>
          <p:cNvSpPr txBox="1"/>
          <p:nvPr/>
        </p:nvSpPr>
        <p:spPr>
          <a:xfrm>
            <a:off x="797997" y="5641068"/>
            <a:ext cx="8301818"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Push Housing Model data to Forecast can be completed from the Housing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1417212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CF4DC8D-9AD4-4EDE-B7E2-2FF92AF28773}"/>
              </a:ext>
            </a:extLst>
          </p:cNvPr>
          <p:cNvPicPr>
            <a:picLocks noChangeAspect="1"/>
          </p:cNvPicPr>
          <p:nvPr/>
        </p:nvPicPr>
        <p:blipFill>
          <a:blip r:embed="rId3"/>
          <a:stretch>
            <a:fillRect/>
          </a:stretch>
        </p:blipFill>
        <p:spPr>
          <a:xfrm>
            <a:off x="3075294" y="1416350"/>
            <a:ext cx="2739628" cy="1640981"/>
          </a:xfrm>
          <a:prstGeom prst="rect">
            <a:avLst/>
          </a:prstGeom>
        </p:spPr>
      </p:pic>
      <p:pic>
        <p:nvPicPr>
          <p:cNvPr id="17" name="Picture 16">
            <a:extLst>
              <a:ext uri="{FF2B5EF4-FFF2-40B4-BE49-F238E27FC236}">
                <a16:creationId xmlns:a16="http://schemas.microsoft.com/office/drawing/2014/main" id="{FD027E67-EC5B-4651-B839-70A258BBAF53}"/>
              </a:ext>
            </a:extLst>
          </p:cNvPr>
          <p:cNvPicPr>
            <a:picLocks noChangeAspect="1"/>
          </p:cNvPicPr>
          <p:nvPr/>
        </p:nvPicPr>
        <p:blipFill>
          <a:blip r:embed="rId4"/>
          <a:stretch>
            <a:fillRect/>
          </a:stretch>
        </p:blipFill>
        <p:spPr>
          <a:xfrm>
            <a:off x="598886" y="975370"/>
            <a:ext cx="2229184" cy="3195165"/>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6530404" y="2188509"/>
            <a:ext cx="6364932" cy="2363724"/>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To Push Housing Data to Reports:</a:t>
            </a:r>
            <a:endParaRPr lang="en-US" b="1"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'Actions'</a:t>
            </a:r>
            <a:r>
              <a:rPr lang="en-US" kern="0">
                <a:solidFill>
                  <a:srgbClr val="000000"/>
                </a:solidFill>
                <a:latin typeface="Arial Narrow"/>
                <a:ea typeface="ＭＳ Ｐゴシック" pitchFamily="-106" charset="-128"/>
              </a:rPr>
              <a:t> Menu </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‘Smart Push Details’</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On Smart Push pop up, click on </a:t>
            </a:r>
            <a:r>
              <a:rPr lang="en-US" b="1" kern="0">
                <a:solidFill>
                  <a:srgbClr val="000000"/>
                </a:solidFill>
                <a:latin typeface="Arial Narrow"/>
                <a:ea typeface="ＭＳ Ｐゴシック" pitchFamily="-106" charset="-128"/>
              </a:rPr>
              <a:t>Housing Forecast</a:t>
            </a:r>
            <a:r>
              <a:rPr lang="en-US" kern="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Confirm that Smart Push was successful. Click OK</a:t>
            </a:r>
            <a:r>
              <a:rPr lang="en-US" sz="1800" b="0" i="0" u="none" strike="noStrike">
                <a:solidFill>
                  <a:srgbClr val="000000"/>
                </a:solidFill>
                <a:effectLst/>
                <a:latin typeface="Arial" panose="020B0604020202020204" pitchFamily="34" charset="0"/>
              </a:rPr>
              <a:t>.</a:t>
            </a:r>
            <a:r>
              <a:rPr lang="en-US"/>
              <a:t> </a:t>
            </a: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endParaRPr lang="en-US" kern="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Push Forecast Data to Reports – Driver Based Models</a:t>
            </a:r>
          </a:p>
        </p:txBody>
      </p:sp>
      <p:sp>
        <p:nvSpPr>
          <p:cNvPr id="15" name="Oval 14">
            <a:extLst>
              <a:ext uri="{FF2B5EF4-FFF2-40B4-BE49-F238E27FC236}">
                <a16:creationId xmlns:a16="http://schemas.microsoft.com/office/drawing/2014/main" id="{2B3D7D10-40F4-429C-AE5E-39F8AAC5485B}"/>
              </a:ext>
            </a:extLst>
          </p:cNvPr>
          <p:cNvSpPr/>
          <p:nvPr/>
        </p:nvSpPr>
        <p:spPr>
          <a:xfrm>
            <a:off x="2828070" y="80156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Rectangle 23">
            <a:extLst>
              <a:ext uri="{FF2B5EF4-FFF2-40B4-BE49-F238E27FC236}">
                <a16:creationId xmlns:a16="http://schemas.microsoft.com/office/drawing/2014/main" id="{D5EFB254-CA22-423F-9AC1-1DA24FDE3FF4}"/>
              </a:ext>
            </a:extLst>
          </p:cNvPr>
          <p:cNvSpPr/>
          <p:nvPr/>
        </p:nvSpPr>
        <p:spPr>
          <a:xfrm>
            <a:off x="2214963" y="993160"/>
            <a:ext cx="613107" cy="2258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352702" y="299888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5" name="Rectangle 24">
            <a:extLst>
              <a:ext uri="{FF2B5EF4-FFF2-40B4-BE49-F238E27FC236}">
                <a16:creationId xmlns:a16="http://schemas.microsoft.com/office/drawing/2014/main" id="{245F0752-1FF1-4CDE-8A09-E85244A4246C}"/>
              </a:ext>
            </a:extLst>
          </p:cNvPr>
          <p:cNvSpPr/>
          <p:nvPr/>
        </p:nvSpPr>
        <p:spPr>
          <a:xfrm>
            <a:off x="671535" y="2855985"/>
            <a:ext cx="2156535"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E17AC-A74C-4C8F-A546-4E31A04FE818}"/>
              </a:ext>
            </a:extLst>
          </p:cNvPr>
          <p:cNvSpPr/>
          <p:nvPr/>
        </p:nvSpPr>
        <p:spPr>
          <a:xfrm>
            <a:off x="3199639" y="1893117"/>
            <a:ext cx="698235" cy="28597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F5FF2E-B27D-493B-9144-D4A6B95F4EE0}"/>
              </a:ext>
            </a:extLst>
          </p:cNvPr>
          <p:cNvSpPr/>
          <p:nvPr/>
        </p:nvSpPr>
        <p:spPr>
          <a:xfrm>
            <a:off x="3897874" y="178551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27" name="Picture 26">
            <a:extLst>
              <a:ext uri="{FF2B5EF4-FFF2-40B4-BE49-F238E27FC236}">
                <a16:creationId xmlns:a16="http://schemas.microsoft.com/office/drawing/2014/main" id="{3A5CE7C3-7AAB-42F1-94FE-F24D2CECC131}"/>
              </a:ext>
            </a:extLst>
          </p:cNvPr>
          <p:cNvPicPr>
            <a:picLocks noChangeAspect="1"/>
          </p:cNvPicPr>
          <p:nvPr/>
        </p:nvPicPr>
        <p:blipFill>
          <a:blip r:embed="rId5"/>
          <a:stretch>
            <a:fillRect/>
          </a:stretch>
        </p:blipFill>
        <p:spPr>
          <a:xfrm>
            <a:off x="3091340" y="3447007"/>
            <a:ext cx="2640559" cy="1107536"/>
          </a:xfrm>
          <a:prstGeom prst="rect">
            <a:avLst/>
          </a:prstGeom>
        </p:spPr>
      </p:pic>
      <p:sp>
        <p:nvSpPr>
          <p:cNvPr id="28" name="Rectangle 27">
            <a:extLst>
              <a:ext uri="{FF2B5EF4-FFF2-40B4-BE49-F238E27FC236}">
                <a16:creationId xmlns:a16="http://schemas.microsoft.com/office/drawing/2014/main" id="{9C8C433B-366C-4EE4-809F-4EF268B60972}"/>
              </a:ext>
            </a:extLst>
          </p:cNvPr>
          <p:cNvSpPr/>
          <p:nvPr/>
        </p:nvSpPr>
        <p:spPr>
          <a:xfrm>
            <a:off x="5209389" y="4145055"/>
            <a:ext cx="317241" cy="2771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E459631-5324-4D32-AAE9-70A917A2A41D}"/>
              </a:ext>
            </a:extLst>
          </p:cNvPr>
          <p:cNvSpPr/>
          <p:nvPr/>
        </p:nvSpPr>
        <p:spPr>
          <a:xfrm>
            <a:off x="5526630" y="408070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pic>
        <p:nvPicPr>
          <p:cNvPr id="19" name="Graphic 18" descr="Information">
            <a:extLst>
              <a:ext uri="{FF2B5EF4-FFF2-40B4-BE49-F238E27FC236}">
                <a16:creationId xmlns:a16="http://schemas.microsoft.com/office/drawing/2014/main" id="{1744F442-53E2-4ABA-B4B2-24736D9FD3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175" y="5517110"/>
            <a:ext cx="432320" cy="432320"/>
          </a:xfrm>
          <a:prstGeom prst="rect">
            <a:avLst/>
          </a:prstGeom>
        </p:spPr>
      </p:pic>
      <p:sp>
        <p:nvSpPr>
          <p:cNvPr id="20" name="TextBox 19">
            <a:extLst>
              <a:ext uri="{FF2B5EF4-FFF2-40B4-BE49-F238E27FC236}">
                <a16:creationId xmlns:a16="http://schemas.microsoft.com/office/drawing/2014/main" id="{B72D7C98-A95C-4A01-999F-5206F87189C6}"/>
              </a:ext>
            </a:extLst>
          </p:cNvPr>
          <p:cNvSpPr txBox="1"/>
          <p:nvPr/>
        </p:nvSpPr>
        <p:spPr>
          <a:xfrm>
            <a:off x="1072214" y="5410105"/>
            <a:ext cx="10916381"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Housing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2745883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Cont. Push Housing Data to Forecast – Driver Based Models</a:t>
            </a:r>
          </a:p>
        </p:txBody>
      </p:sp>
      <p:sp>
        <p:nvSpPr>
          <p:cNvPr id="18" name="TextBox 17">
            <a:extLst>
              <a:ext uri="{FF2B5EF4-FFF2-40B4-BE49-F238E27FC236}">
                <a16:creationId xmlns:a16="http://schemas.microsoft.com/office/drawing/2014/main" id="{C23366EF-4F10-414F-BC40-7F806EBF1722}"/>
              </a:ext>
            </a:extLst>
          </p:cNvPr>
          <p:cNvSpPr txBox="1"/>
          <p:nvPr/>
        </p:nvSpPr>
        <p:spPr>
          <a:xfrm>
            <a:off x="533400" y="826219"/>
            <a:ext cx="11125200" cy="369332"/>
          </a:xfrm>
          <a:prstGeom prst="rect">
            <a:avLst/>
          </a:prstGeom>
          <a:noFill/>
        </p:spPr>
        <p:txBody>
          <a:bodyPr wrap="square">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a:t>Table below shows the data mapping of Housing Data after being pushed into Forecast. </a:t>
            </a:r>
          </a:p>
        </p:txBody>
      </p:sp>
      <p:pic>
        <p:nvPicPr>
          <p:cNvPr id="19" name="Graphic 18" descr="Information">
            <a:extLst>
              <a:ext uri="{FF2B5EF4-FFF2-40B4-BE49-F238E27FC236}">
                <a16:creationId xmlns:a16="http://schemas.microsoft.com/office/drawing/2014/main" id="{BDD8EDC0-EFA5-453F-AF04-7B2DC0777D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413" y="5539458"/>
            <a:ext cx="618560" cy="432320"/>
          </a:xfrm>
          <a:prstGeom prst="rect">
            <a:avLst/>
          </a:prstGeom>
        </p:spPr>
      </p:pic>
      <p:sp>
        <p:nvSpPr>
          <p:cNvPr id="20" name="TextBox 19">
            <a:extLst>
              <a:ext uri="{FF2B5EF4-FFF2-40B4-BE49-F238E27FC236}">
                <a16:creationId xmlns:a16="http://schemas.microsoft.com/office/drawing/2014/main" id="{0B896CDD-CF54-45A1-9769-610DA916E942}"/>
              </a:ext>
            </a:extLst>
          </p:cNvPr>
          <p:cNvSpPr txBox="1"/>
          <p:nvPr/>
        </p:nvSpPr>
        <p:spPr>
          <a:xfrm>
            <a:off x="972973" y="5570952"/>
            <a:ext cx="11219027" cy="369332"/>
          </a:xfrm>
          <a:prstGeom prst="rect">
            <a:avLst/>
          </a:prstGeom>
        </p:spPr>
        <p:txBody>
          <a:bodyPr vert="horz" wrap="square" rtlCol="0">
            <a:spAutoFit/>
          </a:bodyPr>
          <a:lstStyle/>
          <a:p>
            <a:pPr eaLnBrk="0" fontAlgn="base" hangingPunct="0">
              <a:spcBef>
                <a:spcPct val="20000"/>
              </a:spcBef>
              <a:spcAft>
                <a:spcPct val="0"/>
              </a:spcAft>
            </a:pPr>
            <a:r>
              <a:rPr lang="en-US" b="1">
                <a:solidFill>
                  <a:srgbClr val="FF0000"/>
                </a:solidFill>
              </a:rPr>
              <a:t>NOTE: </a:t>
            </a:r>
            <a:r>
              <a:rPr lang="en-US"/>
              <a:t>Data gets pushed from sub-departmental level to Base </a:t>
            </a:r>
            <a:r>
              <a:rPr lang="en-US">
                <a:sym typeface="Wingdings" panose="05000000000000000000" pitchFamily="2" charset="2"/>
              </a:rPr>
              <a:t>of every Campus/</a:t>
            </a:r>
            <a:r>
              <a:rPr lang="en-US" err="1">
                <a:sym typeface="Wingdings" panose="05000000000000000000" pitchFamily="2" charset="2"/>
              </a:rPr>
              <a:t>Div</a:t>
            </a:r>
            <a:r>
              <a:rPr lang="en-US">
                <a:sym typeface="Wingdings" panose="05000000000000000000" pitchFamily="2" charset="2"/>
              </a:rPr>
              <a:t>/Dept Forecast version.</a:t>
            </a:r>
            <a:endParaRPr lang="en-US"/>
          </a:p>
        </p:txBody>
      </p:sp>
      <p:graphicFrame>
        <p:nvGraphicFramePr>
          <p:cNvPr id="7" name="Table 2">
            <a:extLst>
              <a:ext uri="{FF2B5EF4-FFF2-40B4-BE49-F238E27FC236}">
                <a16:creationId xmlns:a16="http://schemas.microsoft.com/office/drawing/2014/main" id="{D80116B7-92EC-49AA-A605-55C4F8BC4599}"/>
              </a:ext>
            </a:extLst>
          </p:cNvPr>
          <p:cNvGraphicFramePr>
            <a:graphicFrameLocks noGrp="1"/>
          </p:cNvGraphicFramePr>
          <p:nvPr>
            <p:extLst>
              <p:ext uri="{D42A27DB-BD31-4B8C-83A1-F6EECF244321}">
                <p14:modId xmlns:p14="http://schemas.microsoft.com/office/powerpoint/2010/main" val="4278297682"/>
              </p:ext>
            </p:extLst>
          </p:nvPr>
        </p:nvGraphicFramePr>
        <p:xfrm>
          <a:off x="1221320" y="1770593"/>
          <a:ext cx="9401113" cy="2229065"/>
        </p:xfrm>
        <a:graphic>
          <a:graphicData uri="http://schemas.openxmlformats.org/drawingml/2006/table">
            <a:tbl>
              <a:tblPr firstRow="1" bandRow="1">
                <a:tableStyleId>{85BE263C-DBD7-4A20-BB59-AAB30ACAA65A}</a:tableStyleId>
              </a:tblPr>
              <a:tblGrid>
                <a:gridCol w="1541627">
                  <a:extLst>
                    <a:ext uri="{9D8B030D-6E8A-4147-A177-3AD203B41FA5}">
                      <a16:colId xmlns:a16="http://schemas.microsoft.com/office/drawing/2014/main" val="2718040305"/>
                    </a:ext>
                  </a:extLst>
                </a:gridCol>
                <a:gridCol w="4265174">
                  <a:extLst>
                    <a:ext uri="{9D8B030D-6E8A-4147-A177-3AD203B41FA5}">
                      <a16:colId xmlns:a16="http://schemas.microsoft.com/office/drawing/2014/main" val="4282881512"/>
                    </a:ext>
                  </a:extLst>
                </a:gridCol>
                <a:gridCol w="3594312">
                  <a:extLst>
                    <a:ext uri="{9D8B030D-6E8A-4147-A177-3AD203B41FA5}">
                      <a16:colId xmlns:a16="http://schemas.microsoft.com/office/drawing/2014/main" val="240935779"/>
                    </a:ext>
                  </a:extLst>
                </a:gridCol>
              </a:tblGrid>
              <a:tr h="394091">
                <a:tc>
                  <a:txBody>
                    <a:bodyPr/>
                    <a:lstStyle/>
                    <a:p>
                      <a:r>
                        <a:rPr lang="en-US"/>
                        <a:t>Dimension</a:t>
                      </a:r>
                    </a:p>
                  </a:txBody>
                  <a:tcPr/>
                </a:tc>
                <a:tc>
                  <a:txBody>
                    <a:bodyPr/>
                    <a:lstStyle/>
                    <a:p>
                      <a:r>
                        <a:rPr lang="en-US"/>
                        <a:t>Housing Model</a:t>
                      </a:r>
                    </a:p>
                  </a:txBody>
                  <a:tcPr/>
                </a:tc>
                <a:tc>
                  <a:txBody>
                    <a:bodyPr/>
                    <a:lstStyle/>
                    <a:p>
                      <a:r>
                        <a:rPr lang="en-US"/>
                        <a:t>Multi-Year Forecast</a:t>
                      </a:r>
                    </a:p>
                  </a:txBody>
                  <a:tcPr/>
                </a:tc>
                <a:extLst>
                  <a:ext uri="{0D108BD9-81ED-4DB2-BD59-A6C34878D82A}">
                    <a16:rowId xmlns:a16="http://schemas.microsoft.com/office/drawing/2014/main" val="1725191501"/>
                  </a:ext>
                </a:extLst>
              </a:tr>
              <a:tr h="406712">
                <a:tc>
                  <a:txBody>
                    <a:bodyPr/>
                    <a:lstStyle/>
                    <a:p>
                      <a:r>
                        <a:rPr lang="en-US"/>
                        <a:t>Account</a:t>
                      </a:r>
                    </a:p>
                  </a:txBody>
                  <a:tcPr/>
                </a:tc>
                <a:tc>
                  <a:txBody>
                    <a:bodyPr/>
                    <a:lstStyle/>
                    <a:p>
                      <a:r>
                        <a:rPr lang="en-US"/>
                        <a:t>Total Housing Revenue – Room Total</a:t>
                      </a:r>
                    </a:p>
                  </a:txBody>
                  <a:tcPr/>
                </a:tc>
                <a:tc>
                  <a:txBody>
                    <a:bodyPr/>
                    <a:lstStyle/>
                    <a:p>
                      <a:r>
                        <a:rPr lang="en-US" sz="1800" kern="1200">
                          <a:solidFill>
                            <a:schemeClr val="dk1"/>
                          </a:solidFill>
                        </a:rPr>
                        <a:t>Housing Forecast</a:t>
                      </a:r>
                      <a:endParaRPr lang="en-US" sz="1800" kern="1200">
                        <a:solidFill>
                          <a:schemeClr val="dk1"/>
                        </a:solidFill>
                        <a:latin typeface="+mn-lt"/>
                        <a:ea typeface="+mn-ea"/>
                        <a:cs typeface="+mn-cs"/>
                      </a:endParaRPr>
                    </a:p>
                  </a:txBody>
                  <a:tcPr/>
                </a:tc>
                <a:extLst>
                  <a:ext uri="{0D108BD9-81ED-4DB2-BD59-A6C34878D82A}">
                    <a16:rowId xmlns:a16="http://schemas.microsoft.com/office/drawing/2014/main" val="938599077"/>
                  </a:ext>
                </a:extLst>
              </a:tr>
              <a:tr h="394091">
                <a:tc>
                  <a:txBody>
                    <a:bodyPr/>
                    <a:lstStyle/>
                    <a:p>
                      <a:r>
                        <a:rPr lang="en-US"/>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rPr>
                        <a:t>MYF Housing Department</a:t>
                      </a:r>
                    </a:p>
                    <a:p>
                      <a:pPr marL="0" algn="l" defTabSz="914400" rtl="0" eaLnBrk="1" latinLnBrk="0" hangingPunct="1"/>
                      <a:endParaRPr lang="en-US" sz="18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rPr>
                        <a:t>MYF Housing Department</a:t>
                      </a:r>
                    </a:p>
                    <a:p>
                      <a:pPr marL="0" algn="l" defTabSz="914400" rtl="0" eaLnBrk="1" latinLnBrk="0" hangingPunct="1"/>
                      <a:endParaRPr lang="en-US" sz="1800" kern="1200">
                        <a:solidFill>
                          <a:schemeClr val="dk1"/>
                        </a:solidFill>
                        <a:latin typeface="+mn-lt"/>
                        <a:ea typeface="+mn-ea"/>
                        <a:cs typeface="+mn-cs"/>
                      </a:endParaRPr>
                    </a:p>
                  </a:txBody>
                  <a:tcPr/>
                </a:tc>
                <a:extLst>
                  <a:ext uri="{0D108BD9-81ED-4DB2-BD59-A6C34878D82A}">
                    <a16:rowId xmlns:a16="http://schemas.microsoft.com/office/drawing/2014/main" val="2489009979"/>
                  </a:ext>
                </a:extLst>
              </a:tr>
              <a:tr h="394091">
                <a:tc>
                  <a:txBody>
                    <a:bodyPr/>
                    <a:lstStyle/>
                    <a:p>
                      <a:r>
                        <a:rPr lang="en-US"/>
                        <a:t>Version</a:t>
                      </a:r>
                    </a:p>
                  </a:txBody>
                  <a:tcPr/>
                </a:tc>
                <a:tc>
                  <a:txBody>
                    <a:bodyPr/>
                    <a:lstStyle/>
                    <a:p>
                      <a:r>
                        <a:rPr lang="en-US"/>
                        <a:t>*Preselected and hidden on the form</a:t>
                      </a:r>
                    </a:p>
                  </a:txBody>
                  <a:tcPr/>
                </a:tc>
                <a:tc>
                  <a:txBody>
                    <a:bodyPr/>
                    <a:lstStyle/>
                    <a:p>
                      <a:r>
                        <a:rPr lang="en-US"/>
                        <a:t>Input</a:t>
                      </a:r>
                    </a:p>
                  </a:txBody>
                  <a:tcPr/>
                </a:tc>
                <a:extLst>
                  <a:ext uri="{0D108BD9-81ED-4DB2-BD59-A6C34878D82A}">
                    <a16:rowId xmlns:a16="http://schemas.microsoft.com/office/drawing/2014/main" val="3632096115"/>
                  </a:ext>
                </a:extLst>
              </a:tr>
              <a:tr h="394091">
                <a:tc>
                  <a:txBody>
                    <a:bodyPr/>
                    <a:lstStyle/>
                    <a:p>
                      <a:r>
                        <a:rPr lang="en-US"/>
                        <a:t>Fund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*Preselected and hidden on the form</a:t>
                      </a:r>
                    </a:p>
                  </a:txBody>
                  <a:tcPr/>
                </a:tc>
                <a:tc>
                  <a:txBody>
                    <a:bodyPr/>
                    <a:lstStyle/>
                    <a:p>
                      <a:r>
                        <a:rPr lang="en-US" sz="1800" kern="1200">
                          <a:solidFill>
                            <a:schemeClr val="dk1"/>
                          </a:solidFill>
                        </a:rPr>
                        <a:t>Fund 128</a:t>
                      </a:r>
                      <a:endParaRPr lang="en-US" sz="1800" kern="1200">
                        <a:solidFill>
                          <a:schemeClr val="dk1"/>
                        </a:solidFill>
                        <a:latin typeface="+mn-lt"/>
                        <a:ea typeface="+mn-ea"/>
                        <a:cs typeface="+mn-cs"/>
                      </a:endParaRPr>
                    </a:p>
                  </a:txBody>
                  <a:tcPr/>
                </a:tc>
                <a:extLst>
                  <a:ext uri="{0D108BD9-81ED-4DB2-BD59-A6C34878D82A}">
                    <a16:rowId xmlns:a16="http://schemas.microsoft.com/office/drawing/2014/main" val="3563634991"/>
                  </a:ext>
                </a:extLst>
              </a:tr>
            </a:tbl>
          </a:graphicData>
        </a:graphic>
      </p:graphicFrame>
    </p:spTree>
    <p:extLst>
      <p:ext uri="{BB962C8B-B14F-4D97-AF65-F5344CB8AC3E}">
        <p14:creationId xmlns:p14="http://schemas.microsoft.com/office/powerpoint/2010/main" val="3988030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2B8EBD-FC01-4BC7-8D38-874644089509}"/>
              </a:ext>
            </a:extLst>
          </p:cNvPr>
          <p:cNvPicPr>
            <a:picLocks noChangeAspect="1"/>
          </p:cNvPicPr>
          <p:nvPr/>
        </p:nvPicPr>
        <p:blipFill>
          <a:blip r:embed="rId3"/>
          <a:stretch>
            <a:fillRect/>
          </a:stretch>
        </p:blipFill>
        <p:spPr>
          <a:xfrm>
            <a:off x="891621" y="1835484"/>
            <a:ext cx="630721" cy="283181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Meal Plan Forecast - Driver Based Models</a:t>
            </a:r>
          </a:p>
        </p:txBody>
      </p:sp>
      <p:sp>
        <p:nvSpPr>
          <p:cNvPr id="8" name="Rectangle 7">
            <a:extLst>
              <a:ext uri="{FF2B5EF4-FFF2-40B4-BE49-F238E27FC236}">
                <a16:creationId xmlns:a16="http://schemas.microsoft.com/office/drawing/2014/main" id="{3FBB9FF7-D94B-4B80-BFFA-0DA5A3077D83}"/>
              </a:ext>
            </a:extLst>
          </p:cNvPr>
          <p:cNvSpPr/>
          <p:nvPr/>
        </p:nvSpPr>
        <p:spPr>
          <a:xfrm>
            <a:off x="891622" y="1835484"/>
            <a:ext cx="625756" cy="283181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51C3E65-C339-4745-9AEE-A4922CCC5844}"/>
              </a:ext>
            </a:extLst>
          </p:cNvPr>
          <p:cNvSpPr txBox="1"/>
          <p:nvPr/>
        </p:nvSpPr>
        <p:spPr>
          <a:xfrm>
            <a:off x="4873206" y="2691809"/>
            <a:ext cx="6120859" cy="2222147"/>
          </a:xfrm>
          <a:prstGeom prst="rect">
            <a:avLst/>
          </a:prstGeom>
        </p:spPr>
        <p:txBody>
          <a:bodyPr vert="horz" wrap="square" rtlCol="0">
            <a:spAutoFit/>
          </a:bodyPr>
          <a:lstStyle/>
          <a:p>
            <a:pPr eaLnBrk="0" fontAlgn="base" hangingPunct="0">
              <a:spcBef>
                <a:spcPct val="20000"/>
              </a:spcBef>
              <a:spcAft>
                <a:spcPct val="0"/>
              </a:spcAft>
            </a:pPr>
            <a:r>
              <a:rPr lang="en-US" sz="2000" b="1" kern="0">
                <a:solidFill>
                  <a:srgbClr val="000000"/>
                </a:solidFill>
                <a:latin typeface="Arial Narrow"/>
                <a:ea typeface="ＭＳ Ｐゴシック" pitchFamily="-106" charset="-128"/>
              </a:rPr>
              <a:t>Meal Plan Forecast </a:t>
            </a:r>
            <a:r>
              <a:rPr lang="en-US" sz="2000" kern="0">
                <a:solidFill>
                  <a:srgbClr val="000000"/>
                </a:solidFill>
                <a:latin typeface="Arial Narrow"/>
                <a:ea typeface="ＭＳ Ｐゴシック" pitchFamily="-106" charset="-128"/>
              </a:rPr>
              <a:t>– Model Meal Plan Revenue by Meal Plan Type via inputs including Current Annual Meal Plan Rate, Fall &amp; Spring Enrollment, and Meal Plan Fee % Collectible to calculate Multi-Year Revenue using Meal Plan Rate % Change input for out-years.</a:t>
            </a:r>
          </a:p>
          <a:p>
            <a:pPr marR="0" algn="l" defTabSz="914400" rtl="0" eaLnBrk="0" fontAlgn="base" latinLnBrk="0" hangingPunct="0">
              <a:lnSpc>
                <a:spcPct val="100000"/>
              </a:lnSpc>
              <a:spcBef>
                <a:spcPct val="20000"/>
              </a:spcBef>
              <a:spcAft>
                <a:spcPct val="0"/>
              </a:spcAft>
              <a:buClrTx/>
              <a:buSzTx/>
              <a:tabLst/>
            </a:pPr>
            <a:endParaRPr lang="en-US" sz="1400" u="sng" kern="0">
              <a:solidFill>
                <a:srgbClr val="000000"/>
              </a:solidFill>
              <a:latin typeface="Arial Narrow"/>
              <a:ea typeface="ＭＳ Ｐゴシック" pitchFamily="-106" charset="-128"/>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lang="en-US" kern="0">
              <a:solidFill>
                <a:srgbClr val="000000"/>
              </a:solidFill>
              <a:latin typeface="Arial Narrow"/>
              <a:ea typeface="ＭＳ Ｐゴシック" pitchFamily="-106" charset="-128"/>
            </a:endParaRPr>
          </a:p>
        </p:txBody>
      </p:sp>
      <p:sp>
        <p:nvSpPr>
          <p:cNvPr id="15" name="Speech Bubble: Rectangle 14">
            <a:extLst>
              <a:ext uri="{FF2B5EF4-FFF2-40B4-BE49-F238E27FC236}">
                <a16:creationId xmlns:a16="http://schemas.microsoft.com/office/drawing/2014/main" id="{6818E0A6-148F-4110-8E5C-D2ECF44E9F6E}"/>
              </a:ext>
            </a:extLst>
          </p:cNvPr>
          <p:cNvSpPr/>
          <p:nvPr/>
        </p:nvSpPr>
        <p:spPr>
          <a:xfrm>
            <a:off x="2147374" y="4247834"/>
            <a:ext cx="1533488" cy="517288"/>
          </a:xfrm>
          <a:prstGeom prst="wedgeRectCallout">
            <a:avLst>
              <a:gd name="adj1" fmla="val -101981"/>
              <a:gd name="adj2" fmla="val -43559"/>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Meal Plan Forecast</a:t>
            </a:r>
          </a:p>
        </p:txBody>
      </p:sp>
      <p:sp>
        <p:nvSpPr>
          <p:cNvPr id="10" name="Rectangle 9">
            <a:extLst>
              <a:ext uri="{FF2B5EF4-FFF2-40B4-BE49-F238E27FC236}">
                <a16:creationId xmlns:a16="http://schemas.microsoft.com/office/drawing/2014/main" id="{FED20E88-BC5D-4985-9B8B-601878999A55}"/>
              </a:ext>
            </a:extLst>
          </p:cNvPr>
          <p:cNvSpPr/>
          <p:nvPr/>
        </p:nvSpPr>
        <p:spPr>
          <a:xfrm>
            <a:off x="426088" y="924058"/>
            <a:ext cx="7821372" cy="523220"/>
          </a:xfrm>
          <a:prstGeom prst="rect">
            <a:avLst/>
          </a:prstGeom>
          <a:noFill/>
        </p:spPr>
        <p:txBody>
          <a:bodyPr wrap="square" lIns="91440" tIns="45720" rIns="91440" bIns="45720">
            <a:spAutoFit/>
          </a:bodyPr>
          <a:lstStyle/>
          <a:p>
            <a:r>
              <a:rPr lang="en-US" sz="2800" b="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NEW </a:t>
            </a:r>
            <a:r>
              <a:rPr lang="en-US" sz="2800" b="1" i="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Optional</a:t>
            </a:r>
            <a:r>
              <a:rPr lang="en-US" sz="2800" b="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 Functionality – Meal Plan Modeling </a:t>
            </a:r>
            <a:endParaRPr lang="en-US" sz="2800" b="1">
              <a:ln w="22225">
                <a:solidFill>
                  <a:schemeClr val="accent6">
                    <a:lumMod val="75000"/>
                  </a:schemeClr>
                </a:solidFill>
                <a:prstDash val="solid"/>
              </a:ln>
              <a:solidFill>
                <a:schemeClr val="accent6">
                  <a:lumMod val="60000"/>
                  <a:lumOff val="40000"/>
                </a:schemeClr>
              </a:solidFill>
            </a:endParaRPr>
          </a:p>
        </p:txBody>
      </p:sp>
    </p:spTree>
    <p:extLst>
      <p:ext uri="{BB962C8B-B14F-4D97-AF65-F5344CB8AC3E}">
        <p14:creationId xmlns:p14="http://schemas.microsoft.com/office/powerpoint/2010/main" val="2343759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123802-1137-41BA-9F93-92B6117FC825}"/>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Setting User Variables</a:t>
            </a:r>
          </a:p>
        </p:txBody>
      </p:sp>
      <p:sp>
        <p:nvSpPr>
          <p:cNvPr id="8" name="TextBox 7">
            <a:extLst>
              <a:ext uri="{FF2B5EF4-FFF2-40B4-BE49-F238E27FC236}">
                <a16:creationId xmlns:a16="http://schemas.microsoft.com/office/drawing/2014/main" id="{F3249B4F-B9AC-4D33-AA6A-87219D656F4F}"/>
              </a:ext>
            </a:extLst>
          </p:cNvPr>
          <p:cNvSpPr txBox="1"/>
          <p:nvPr/>
        </p:nvSpPr>
        <p:spPr>
          <a:xfrm>
            <a:off x="207182" y="689788"/>
            <a:ext cx="10823811" cy="646331"/>
          </a:xfrm>
          <a:prstGeom prst="rect">
            <a:avLst/>
          </a:prstGeom>
          <a:noFill/>
        </p:spPr>
        <p:txBody>
          <a:bodyPr wrap="square">
            <a:spAutoFit/>
          </a:bodyPr>
          <a:lstStyle/>
          <a:p>
            <a:r>
              <a:rPr lang="en-US" dirty="0">
                <a:latin typeface="Arial Narrow" panose="020B0606020202030204" pitchFamily="34" charset="0"/>
              </a:rPr>
              <a:t>Prior to Meal Plan Modeling, your Meal Plan User Variable needs to be selected. </a:t>
            </a:r>
            <a:endParaRPr lang="en-US" sz="1800" b="1" kern="0" dirty="0">
              <a:solidFill>
                <a:srgbClr val="000000"/>
              </a:solidFill>
              <a:latin typeface="Arial Narrow"/>
              <a:ea typeface="ＭＳ Ｐゴシック" pitchFamily="-106" charset="-128"/>
            </a:endParaRPr>
          </a:p>
          <a:p>
            <a:r>
              <a:rPr lang="en-US" sz="1800" b="1" kern="0" dirty="0">
                <a:solidFill>
                  <a:srgbClr val="000000"/>
                </a:solidFill>
                <a:latin typeface="Arial Narrow"/>
                <a:ea typeface="ＭＳ Ｐゴシック" pitchFamily="-106" charset="-128"/>
              </a:rPr>
              <a:t>MYF Meal Plan Dept: </a:t>
            </a:r>
            <a:r>
              <a:rPr lang="en-US" sz="1800" kern="0" dirty="0">
                <a:solidFill>
                  <a:srgbClr val="000000"/>
                </a:solidFill>
                <a:latin typeface="Arial Narrow"/>
                <a:ea typeface="ＭＳ Ｐゴシック" pitchFamily="-106" charset="-128"/>
              </a:rPr>
              <a:t>Select specific Meal Plan</a:t>
            </a:r>
            <a:r>
              <a:rPr lang="en-US" kern="0" dirty="0">
                <a:solidFill>
                  <a:srgbClr val="000000"/>
                </a:solidFill>
                <a:latin typeface="Arial Narrow"/>
                <a:ea typeface="ＭＳ Ｐゴシック" pitchFamily="-106" charset="-128"/>
              </a:rPr>
              <a:t> </a:t>
            </a:r>
            <a:r>
              <a:rPr lang="en-US" sz="1800" kern="0" dirty="0">
                <a:solidFill>
                  <a:srgbClr val="000000"/>
                </a:solidFill>
                <a:latin typeface="Arial Narrow"/>
                <a:ea typeface="ＭＳ Ｐゴシック" pitchFamily="-106" charset="-128"/>
              </a:rPr>
              <a:t>Sub-Department member to work in the forms</a:t>
            </a:r>
            <a:endParaRPr lang="en-US" dirty="0"/>
          </a:p>
        </p:txBody>
      </p:sp>
      <p:sp>
        <p:nvSpPr>
          <p:cNvPr id="20" name="TextBox 19">
            <a:extLst>
              <a:ext uri="{FF2B5EF4-FFF2-40B4-BE49-F238E27FC236}">
                <a16:creationId xmlns:a16="http://schemas.microsoft.com/office/drawing/2014/main" id="{96A6DF2C-EC9E-4868-83CA-C32561D0FD5D}"/>
              </a:ext>
            </a:extLst>
          </p:cNvPr>
          <p:cNvSpPr txBox="1"/>
          <p:nvPr/>
        </p:nvSpPr>
        <p:spPr>
          <a:xfrm>
            <a:off x="5972143" y="4490981"/>
            <a:ext cx="5609576" cy="1200329"/>
          </a:xfrm>
          <a:prstGeom prst="rect">
            <a:avLst/>
          </a:prstGeom>
          <a:noFill/>
        </p:spPr>
        <p:txBody>
          <a:bodyPr wrap="square" rtlCol="0">
            <a:spAutoFit/>
          </a:bodyPr>
          <a:lstStyle/>
          <a:p>
            <a:endParaRPr lang="en-US" dirty="0">
              <a:latin typeface="Arial Narrow" panose="020B0606020202030204" pitchFamily="34" charset="0"/>
            </a:endParaRPr>
          </a:p>
          <a:p>
            <a:r>
              <a:rPr lang="en-US" dirty="0">
                <a:latin typeface="Arial Narrow" panose="020B0606020202030204" pitchFamily="34" charset="0"/>
              </a:rPr>
              <a:t>User Variable member selection can be updated in two ways: </a:t>
            </a:r>
            <a:endParaRPr lang="en-US" b="1" dirty="0">
              <a:latin typeface="Arial Narrow" panose="020B0606020202030204" pitchFamily="34" charset="0"/>
            </a:endParaRPr>
          </a:p>
          <a:p>
            <a:pPr marL="285750" indent="-285750">
              <a:buClr>
                <a:srgbClr val="920000"/>
              </a:buClr>
              <a:buFont typeface="Arial" panose="020B0604020202020204" pitchFamily="34" charset="0"/>
              <a:buChar char="•"/>
            </a:pPr>
            <a:r>
              <a:rPr lang="en-US" b="1" dirty="0">
                <a:latin typeface="Arial Narrow" panose="020B0606020202030204" pitchFamily="34" charset="0"/>
              </a:rPr>
              <a:t>From User Preferences (see section Set User Variables)</a:t>
            </a:r>
          </a:p>
          <a:p>
            <a:pPr marL="285750" indent="-285750">
              <a:buClr>
                <a:srgbClr val="920000"/>
              </a:buClr>
              <a:buFont typeface="Arial" panose="020B0604020202020204" pitchFamily="34" charset="0"/>
              <a:buChar char="•"/>
            </a:pPr>
            <a:r>
              <a:rPr lang="en-US" b="1" dirty="0">
                <a:latin typeface="Arial Narrow" panose="020B0606020202030204" pitchFamily="34" charset="0"/>
              </a:rPr>
              <a:t>Directly on the form from POV</a:t>
            </a:r>
            <a:endParaRPr lang="en-US" dirty="0">
              <a:latin typeface="Arial Narrow" panose="020B0606020202030204" pitchFamily="34" charset="0"/>
            </a:endParaRPr>
          </a:p>
        </p:txBody>
      </p:sp>
      <p:pic>
        <p:nvPicPr>
          <p:cNvPr id="29" name="Picture 28">
            <a:extLst>
              <a:ext uri="{FF2B5EF4-FFF2-40B4-BE49-F238E27FC236}">
                <a16:creationId xmlns:a16="http://schemas.microsoft.com/office/drawing/2014/main" id="{4F7F90CE-29C1-41EE-8E00-E216575EEB95}"/>
              </a:ext>
            </a:extLst>
          </p:cNvPr>
          <p:cNvPicPr>
            <a:picLocks noChangeAspect="1"/>
          </p:cNvPicPr>
          <p:nvPr/>
        </p:nvPicPr>
        <p:blipFill>
          <a:blip r:embed="rId3"/>
          <a:stretch>
            <a:fillRect/>
          </a:stretch>
        </p:blipFill>
        <p:spPr>
          <a:xfrm>
            <a:off x="207182" y="1300638"/>
            <a:ext cx="11529923" cy="2626226"/>
          </a:xfrm>
          <a:prstGeom prst="rect">
            <a:avLst/>
          </a:prstGeom>
        </p:spPr>
      </p:pic>
      <p:sp>
        <p:nvSpPr>
          <p:cNvPr id="32" name="Rectangle 31">
            <a:extLst>
              <a:ext uri="{FF2B5EF4-FFF2-40B4-BE49-F238E27FC236}">
                <a16:creationId xmlns:a16="http://schemas.microsoft.com/office/drawing/2014/main" id="{856E8808-F247-4E68-85FD-20EF678138A6}"/>
              </a:ext>
            </a:extLst>
          </p:cNvPr>
          <p:cNvSpPr/>
          <p:nvPr/>
        </p:nvSpPr>
        <p:spPr>
          <a:xfrm>
            <a:off x="4359349" y="2371060"/>
            <a:ext cx="7350801" cy="2232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24130C6-6642-4309-BC7D-E7A9A58F5634}"/>
              </a:ext>
            </a:extLst>
          </p:cNvPr>
          <p:cNvSpPr/>
          <p:nvPr/>
        </p:nvSpPr>
        <p:spPr>
          <a:xfrm>
            <a:off x="281433" y="2685892"/>
            <a:ext cx="927236" cy="256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547F68-0088-453B-9EAE-96C6FEC411BE}"/>
              </a:ext>
            </a:extLst>
          </p:cNvPr>
          <p:cNvPicPr>
            <a:picLocks noChangeAspect="1"/>
          </p:cNvPicPr>
          <p:nvPr/>
        </p:nvPicPr>
        <p:blipFill rotWithShape="1">
          <a:blip r:embed="rId4"/>
          <a:srcRect r="67602" b="70510"/>
          <a:stretch/>
        </p:blipFill>
        <p:spPr>
          <a:xfrm>
            <a:off x="235725" y="4291980"/>
            <a:ext cx="5275356" cy="1619721"/>
          </a:xfrm>
          <a:prstGeom prst="rect">
            <a:avLst/>
          </a:prstGeom>
        </p:spPr>
      </p:pic>
    </p:spTree>
    <p:extLst>
      <p:ext uri="{BB962C8B-B14F-4D97-AF65-F5344CB8AC3E}">
        <p14:creationId xmlns:p14="http://schemas.microsoft.com/office/powerpoint/2010/main" val="3487826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896C9E-503B-45A2-9B23-C0DD8924E280}"/>
              </a:ext>
            </a:extLst>
          </p:cNvPr>
          <p:cNvPicPr>
            <a:picLocks noChangeAspect="1"/>
          </p:cNvPicPr>
          <p:nvPr/>
        </p:nvPicPr>
        <p:blipFill>
          <a:blip r:embed="rId3"/>
          <a:stretch>
            <a:fillRect/>
          </a:stretch>
        </p:blipFill>
        <p:spPr>
          <a:xfrm>
            <a:off x="635878" y="843612"/>
            <a:ext cx="8780265" cy="2960249"/>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450821" y="3746306"/>
            <a:ext cx="10947503" cy="286232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 </a:t>
            </a:r>
            <a:r>
              <a:rPr lang="en-US" b="1" kern="0" dirty="0">
                <a:solidFill>
                  <a:srgbClr val="000000"/>
                </a:solidFill>
                <a:latin typeface="Arial Narrow"/>
                <a:ea typeface="ＭＳ Ｐゴシック" pitchFamily="-106" charset="-128"/>
              </a:rPr>
              <a:t>single Division/Sub-Department </a:t>
            </a:r>
            <a:r>
              <a:rPr lang="en-US" kern="0" dirty="0">
                <a:solidFill>
                  <a:srgbClr val="000000"/>
                </a:solidFill>
                <a:latin typeface="Arial Narrow"/>
                <a:ea typeface="ＭＳ Ｐゴシック" pitchFamily="-106" charset="-128"/>
              </a:rPr>
              <a:t>for multi-year forecast</a:t>
            </a:r>
            <a:r>
              <a:rPr lang="en-US" b="1" kern="0" dirty="0">
                <a:solidFill>
                  <a:srgbClr val="000000"/>
                </a:solidFill>
                <a:latin typeface="Arial Narrow"/>
                <a:ea typeface="ＭＳ Ｐゴシック" pitchFamily="-106" charset="-128"/>
              </a:rPr>
              <a:t>.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shows your selected MYF Meal Plan </a:t>
            </a:r>
            <a:r>
              <a:rPr lang="en-US" sz="1800" kern="0" dirty="0">
                <a:solidFill>
                  <a:srgbClr val="000000"/>
                </a:solidFill>
                <a:latin typeface="Arial Narrow"/>
                <a:ea typeface="ＭＳ Ｐゴシック" pitchFamily="-106" charset="-128"/>
              </a:rPr>
              <a:t>Sub-</a:t>
            </a:r>
            <a:r>
              <a:rPr lang="en-US" kern="0" dirty="0">
                <a:solidFill>
                  <a:srgbClr val="000000"/>
                </a:solidFill>
                <a:latin typeface="Arial Narrow"/>
                <a:ea typeface="ＭＳ Ｐゴシック" pitchFamily="-106" charset="-128"/>
              </a:rPr>
              <a:t>Department user variable. Optionally, you can change your MYF Meal Plan </a:t>
            </a:r>
            <a:r>
              <a:rPr lang="en-US" sz="1800" kern="0" dirty="0">
                <a:solidFill>
                  <a:srgbClr val="000000"/>
                </a:solidFill>
                <a:latin typeface="Arial Narrow"/>
                <a:ea typeface="ＭＳ Ｐゴシック" pitchFamily="-106" charset="-128"/>
              </a:rPr>
              <a:t>Sub-</a:t>
            </a:r>
            <a:r>
              <a:rPr lang="en-US" kern="0" dirty="0">
                <a:solidFill>
                  <a:srgbClr val="000000"/>
                </a:solidFill>
                <a:latin typeface="Arial Narrow"/>
                <a:ea typeface="ＭＳ Ｐゴシック" pitchFamily="-106" charset="-128"/>
              </a:rPr>
              <a:t>Department directly on this form, by clicking MYF Meal Plan Dept and changing your selection.</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Data can be input in columns with white cells for:</a:t>
            </a:r>
          </a:p>
          <a:p>
            <a:pPr marL="800100" lvl="1" indent="-342900" eaLnBrk="0" fontAlgn="base" hangingPunct="0">
              <a:spcBef>
                <a:spcPct val="20000"/>
              </a:spcBef>
              <a:spcAft>
                <a:spcPct val="0"/>
              </a:spcAft>
              <a:buFont typeface="+mj-lt"/>
              <a:buAutoNum type="alphaLcParenR"/>
            </a:pPr>
            <a:r>
              <a:rPr lang="en-US" sz="1400" kern="0" dirty="0">
                <a:solidFill>
                  <a:srgbClr val="000000"/>
                </a:solidFill>
                <a:latin typeface="Arial Narrow"/>
                <a:ea typeface="ＭＳ Ｐゴシック" pitchFamily="-106" charset="-128"/>
              </a:rPr>
              <a:t>Meal Plan Name</a:t>
            </a:r>
          </a:p>
          <a:p>
            <a:pPr marL="800100" lvl="1" indent="-342900" eaLnBrk="0" fontAlgn="base" hangingPunct="0">
              <a:spcBef>
                <a:spcPct val="20000"/>
              </a:spcBef>
              <a:spcAft>
                <a:spcPct val="0"/>
              </a:spcAft>
              <a:buFont typeface="+mj-lt"/>
              <a:buAutoNum type="alphaLcParenR"/>
            </a:pPr>
            <a:r>
              <a:rPr lang="en-US" sz="1400" kern="0" dirty="0">
                <a:solidFill>
                  <a:srgbClr val="000000"/>
                </a:solidFill>
                <a:latin typeface="Arial Narrow"/>
                <a:ea typeface="ＭＳ Ｐゴシック" pitchFamily="-106" charset="-128"/>
              </a:rPr>
              <a:t>Current </a:t>
            </a:r>
            <a:r>
              <a:rPr lang="en-US" sz="1400" b="1" u="sng" kern="0" dirty="0">
                <a:solidFill>
                  <a:srgbClr val="000000"/>
                </a:solidFill>
                <a:latin typeface="Arial Narrow"/>
                <a:ea typeface="ＭＳ Ｐゴシック" pitchFamily="-106" charset="-128"/>
              </a:rPr>
              <a:t>Annual</a:t>
            </a:r>
            <a:r>
              <a:rPr lang="en-US" sz="1400" kern="0" dirty="0">
                <a:solidFill>
                  <a:srgbClr val="000000"/>
                </a:solidFill>
                <a:latin typeface="Arial Narrow"/>
                <a:ea typeface="ＭＳ Ｐゴシック" pitchFamily="-106" charset="-128"/>
              </a:rPr>
              <a:t> Meal Plan Rate</a:t>
            </a:r>
          </a:p>
          <a:p>
            <a:pPr marL="800100" lvl="1" indent="-342900" eaLnBrk="0" fontAlgn="base" hangingPunct="0">
              <a:spcBef>
                <a:spcPct val="20000"/>
              </a:spcBef>
              <a:spcAft>
                <a:spcPct val="0"/>
              </a:spcAft>
              <a:buFont typeface="+mj-lt"/>
              <a:buAutoNum type="alphaLcParenR"/>
            </a:pPr>
            <a:r>
              <a:rPr lang="en-US" sz="1400" kern="0" dirty="0">
                <a:solidFill>
                  <a:srgbClr val="000000"/>
                </a:solidFill>
                <a:latin typeface="Arial Narrow"/>
                <a:ea typeface="ＭＳ Ｐゴシック" pitchFamily="-106" charset="-128"/>
              </a:rPr>
              <a:t>Meal Plan Rate % Change</a:t>
            </a:r>
          </a:p>
          <a:p>
            <a:pPr marL="800100" lvl="1" indent="-342900" eaLnBrk="0" fontAlgn="base" hangingPunct="0">
              <a:spcBef>
                <a:spcPct val="20000"/>
              </a:spcBef>
              <a:spcAft>
                <a:spcPct val="0"/>
              </a:spcAft>
              <a:buFont typeface="+mj-lt"/>
              <a:buAutoNum type="alphaLcParenR"/>
            </a:pPr>
            <a:r>
              <a:rPr lang="en-US" sz="1400" kern="0" dirty="0">
                <a:solidFill>
                  <a:srgbClr val="000000"/>
                </a:solidFill>
                <a:latin typeface="Arial Narrow"/>
                <a:ea typeface="ＭＳ Ｐゴシック" pitchFamily="-106" charset="-128"/>
              </a:rPr>
              <a:t>Fall Meal Plan Enrollment</a:t>
            </a:r>
          </a:p>
          <a:p>
            <a:pPr marL="800100" lvl="1" indent="-342900" eaLnBrk="0" fontAlgn="base" hangingPunct="0">
              <a:spcBef>
                <a:spcPct val="20000"/>
              </a:spcBef>
              <a:spcAft>
                <a:spcPct val="0"/>
              </a:spcAft>
              <a:buFont typeface="+mj-lt"/>
              <a:buAutoNum type="alphaLcParenR"/>
            </a:pPr>
            <a:r>
              <a:rPr lang="en-US" sz="1400" kern="0" dirty="0">
                <a:solidFill>
                  <a:srgbClr val="000000"/>
                </a:solidFill>
                <a:latin typeface="Arial Narrow"/>
                <a:ea typeface="ＭＳ Ｐゴシック" pitchFamily="-106" charset="-128"/>
              </a:rPr>
              <a:t>Spring Meal Plan Enrollment</a:t>
            </a:r>
          </a:p>
          <a:p>
            <a:pPr marL="800100" lvl="1" indent="-342900" eaLnBrk="0" fontAlgn="base" hangingPunct="0">
              <a:spcBef>
                <a:spcPct val="20000"/>
              </a:spcBef>
              <a:spcAft>
                <a:spcPct val="0"/>
              </a:spcAft>
              <a:buFont typeface="+mj-lt"/>
              <a:buAutoNum type="alphaLcParenR"/>
            </a:pPr>
            <a:r>
              <a:rPr lang="en-US" sz="1400" kern="0" dirty="0">
                <a:solidFill>
                  <a:srgbClr val="000000"/>
                </a:solidFill>
                <a:latin typeface="Arial Narrow"/>
                <a:ea typeface="ＭＳ Ｐゴシック" pitchFamily="-106" charset="-128"/>
              </a:rPr>
              <a:t>Meal Plan Fee % Collectible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Meal Plan Revenue Modeling Form - Driver-Based Models</a:t>
            </a:r>
          </a:p>
        </p:txBody>
      </p:sp>
      <p:sp>
        <p:nvSpPr>
          <p:cNvPr id="20" name="Rectangle 19">
            <a:extLst>
              <a:ext uri="{FF2B5EF4-FFF2-40B4-BE49-F238E27FC236}">
                <a16:creationId xmlns:a16="http://schemas.microsoft.com/office/drawing/2014/main" id="{295C5F4E-BAA9-451B-924D-6E90FAB507AD}"/>
              </a:ext>
            </a:extLst>
          </p:cNvPr>
          <p:cNvSpPr/>
          <p:nvPr/>
        </p:nvSpPr>
        <p:spPr>
          <a:xfrm>
            <a:off x="1335889" y="1508869"/>
            <a:ext cx="2506768" cy="107104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5358127" y="1503407"/>
            <a:ext cx="3448416" cy="116359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3123487" y="943308"/>
            <a:ext cx="253448" cy="2842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3" name="TextBox 2">
            <a:extLst>
              <a:ext uri="{FF2B5EF4-FFF2-40B4-BE49-F238E27FC236}">
                <a16:creationId xmlns:a16="http://schemas.microsoft.com/office/drawing/2014/main" id="{63577544-646C-48D6-B42C-178E98BCCE36}"/>
              </a:ext>
            </a:extLst>
          </p:cNvPr>
          <p:cNvSpPr txBox="1"/>
          <p:nvPr/>
        </p:nvSpPr>
        <p:spPr>
          <a:xfrm>
            <a:off x="9284910" y="3169210"/>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4" name="Oval 13">
            <a:extLst>
              <a:ext uri="{FF2B5EF4-FFF2-40B4-BE49-F238E27FC236}">
                <a16:creationId xmlns:a16="http://schemas.microsoft.com/office/drawing/2014/main" id="{F63FF0C3-9961-44CD-8CBF-154E96720EFF}"/>
              </a:ext>
            </a:extLst>
          </p:cNvPr>
          <p:cNvSpPr/>
          <p:nvPr/>
        </p:nvSpPr>
        <p:spPr>
          <a:xfrm>
            <a:off x="5125298" y="2011227"/>
            <a:ext cx="280602" cy="3041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18" name="Rectangle 17">
            <a:extLst>
              <a:ext uri="{FF2B5EF4-FFF2-40B4-BE49-F238E27FC236}">
                <a16:creationId xmlns:a16="http://schemas.microsoft.com/office/drawing/2014/main" id="{4D550732-63F6-4AD3-8ADC-D91599B98125}"/>
              </a:ext>
            </a:extLst>
          </p:cNvPr>
          <p:cNvSpPr/>
          <p:nvPr/>
        </p:nvSpPr>
        <p:spPr>
          <a:xfrm>
            <a:off x="2043023" y="1189312"/>
            <a:ext cx="1102948" cy="23087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24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Multi-Year Forecast</a:t>
            </a:r>
            <a:r>
              <a:rPr lang="en-US" sz="4000">
                <a:solidFill>
                  <a:srgbClr val="700000"/>
                </a:solidFill>
              </a:rPr>
              <a:t> </a:t>
            </a:r>
          </a:p>
          <a:p>
            <a:r>
              <a:rPr lang="en-US" sz="4000">
                <a:solidFill>
                  <a:schemeClr val="tx1">
                    <a:lumMod val="65000"/>
                    <a:lumOff val="35000"/>
                  </a:schemeClr>
                </a:solidFill>
              </a:rPr>
              <a:t>Forecast Tasks</a:t>
            </a:r>
            <a:endParaRPr lang="en-US" sz="4400">
              <a:solidFill>
                <a:srgbClr val="700000"/>
              </a:solidFill>
            </a:endParaRPr>
          </a:p>
        </p:txBody>
      </p:sp>
      <p:pic>
        <p:nvPicPr>
          <p:cNvPr id="4" name="Graphic 3" descr="Calculator">
            <a:extLst>
              <a:ext uri="{FF2B5EF4-FFF2-40B4-BE49-F238E27FC236}">
                <a16:creationId xmlns:a16="http://schemas.microsoft.com/office/drawing/2014/main" id="{252C234B-F708-4268-AD95-18DAB747A6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50576" y="2705100"/>
            <a:ext cx="2057399" cy="205739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12079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D7904D-9691-4E26-92D9-819A3D857BE5}"/>
              </a:ext>
            </a:extLst>
          </p:cNvPr>
          <p:cNvPicPr>
            <a:picLocks noChangeAspect="1"/>
          </p:cNvPicPr>
          <p:nvPr/>
        </p:nvPicPr>
        <p:blipFill>
          <a:blip r:embed="rId3"/>
          <a:stretch>
            <a:fillRect/>
          </a:stretch>
        </p:blipFill>
        <p:spPr>
          <a:xfrm>
            <a:off x="404261" y="1143049"/>
            <a:ext cx="6172638" cy="2436229"/>
          </a:xfrm>
          <a:prstGeom prst="rect">
            <a:avLst/>
          </a:prstGeom>
        </p:spPr>
      </p:pic>
      <p:sp>
        <p:nvSpPr>
          <p:cNvPr id="7" name="Rectangle 6">
            <a:extLst>
              <a:ext uri="{FF2B5EF4-FFF2-40B4-BE49-F238E27FC236}">
                <a16:creationId xmlns:a16="http://schemas.microsoft.com/office/drawing/2014/main" id="{F8542D40-BCF7-4C32-A383-31825D2CE366}"/>
              </a:ext>
            </a:extLst>
          </p:cNvPr>
          <p:cNvSpPr/>
          <p:nvPr/>
        </p:nvSpPr>
        <p:spPr>
          <a:xfrm>
            <a:off x="752929" y="3417041"/>
            <a:ext cx="6041572" cy="198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Meal Plan Revenue Modeling Form - Driver-Based Models</a:t>
            </a:r>
          </a:p>
        </p:txBody>
      </p:sp>
      <p:sp>
        <p:nvSpPr>
          <p:cNvPr id="3" name="Rectangle 2">
            <a:extLst>
              <a:ext uri="{FF2B5EF4-FFF2-40B4-BE49-F238E27FC236}">
                <a16:creationId xmlns:a16="http://schemas.microsoft.com/office/drawing/2014/main" id="{F5586F0E-9617-43EF-8B58-1E34F2E9A566}"/>
              </a:ext>
            </a:extLst>
          </p:cNvPr>
          <p:cNvSpPr/>
          <p:nvPr/>
        </p:nvSpPr>
        <p:spPr>
          <a:xfrm>
            <a:off x="670399" y="727328"/>
            <a:ext cx="10851202" cy="369332"/>
          </a:xfrm>
          <a:prstGeom prst="rect">
            <a:avLst/>
          </a:prstGeom>
        </p:spPr>
        <p:txBody>
          <a:bodyPr wrap="square">
            <a:spAutoFit/>
          </a:bodyPr>
          <a:lstStyle/>
          <a:p>
            <a:r>
              <a:rPr lang="en-US" kern="0">
                <a:solidFill>
                  <a:srgbClr val="000000"/>
                </a:solidFill>
                <a:latin typeface="Arial Narrow"/>
                <a:ea typeface="ＭＳ Ｐゴシック" pitchFamily="-106" charset="-128"/>
              </a:rPr>
              <a:t>Scroll right to enter data in more columns valid for data entry.</a:t>
            </a:r>
            <a:endParaRPr lang="en-US"/>
          </a:p>
        </p:txBody>
      </p:sp>
      <p:sp>
        <p:nvSpPr>
          <p:cNvPr id="13" name="Rectangle 12">
            <a:extLst>
              <a:ext uri="{FF2B5EF4-FFF2-40B4-BE49-F238E27FC236}">
                <a16:creationId xmlns:a16="http://schemas.microsoft.com/office/drawing/2014/main" id="{7A36BD2F-525F-4AFB-B311-B884FB68E432}"/>
              </a:ext>
            </a:extLst>
          </p:cNvPr>
          <p:cNvSpPr/>
          <p:nvPr/>
        </p:nvSpPr>
        <p:spPr>
          <a:xfrm>
            <a:off x="1174059" y="5723629"/>
            <a:ext cx="8127023" cy="646331"/>
          </a:xfrm>
          <a:prstGeom prst="rect">
            <a:avLst/>
          </a:prstGeom>
        </p:spPr>
        <p:txBody>
          <a:bodyPr wrap="square">
            <a:spAutoFit/>
          </a:bodyPr>
          <a:lstStyle/>
          <a:p>
            <a:r>
              <a:rPr lang="en-US" kern="0">
                <a:solidFill>
                  <a:srgbClr val="000000"/>
                </a:solidFill>
                <a:latin typeface="Arial Narrow"/>
                <a:ea typeface="ＭＳ Ｐゴシック" pitchFamily="-106" charset="-128"/>
              </a:rPr>
              <a:t>NOTE: Grey columns are locked and cannot be edited.  Only white cells allow entry. Data will be calculated after forms are saved.</a:t>
            </a:r>
            <a:endParaRPr lang="en-US"/>
          </a:p>
        </p:txBody>
      </p:sp>
      <p:pic>
        <p:nvPicPr>
          <p:cNvPr id="16" name="Graphic 15" descr="Information">
            <a:extLst>
              <a:ext uri="{FF2B5EF4-FFF2-40B4-BE49-F238E27FC236}">
                <a16:creationId xmlns:a16="http://schemas.microsoft.com/office/drawing/2014/main" id="{0FE3CDC2-2A00-4722-9412-A7D77F2A39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463" y="5830634"/>
            <a:ext cx="432320" cy="432320"/>
          </a:xfrm>
          <a:prstGeom prst="rect">
            <a:avLst/>
          </a:prstGeom>
        </p:spPr>
      </p:pic>
      <p:pic>
        <p:nvPicPr>
          <p:cNvPr id="5" name="Picture 4">
            <a:extLst>
              <a:ext uri="{FF2B5EF4-FFF2-40B4-BE49-F238E27FC236}">
                <a16:creationId xmlns:a16="http://schemas.microsoft.com/office/drawing/2014/main" id="{22BBF663-3FE6-43A8-8829-80089500A837}"/>
              </a:ext>
            </a:extLst>
          </p:cNvPr>
          <p:cNvPicPr>
            <a:picLocks noChangeAspect="1"/>
          </p:cNvPicPr>
          <p:nvPr/>
        </p:nvPicPr>
        <p:blipFill>
          <a:blip r:embed="rId6"/>
          <a:stretch>
            <a:fillRect/>
          </a:stretch>
        </p:blipFill>
        <p:spPr>
          <a:xfrm>
            <a:off x="4957651" y="2861096"/>
            <a:ext cx="6781904" cy="2219274"/>
          </a:xfrm>
          <a:prstGeom prst="rect">
            <a:avLst/>
          </a:prstGeom>
        </p:spPr>
      </p:pic>
      <p:pic>
        <p:nvPicPr>
          <p:cNvPr id="17" name="Graphic 16" descr="Arrow: Clockwise curve">
            <a:extLst>
              <a:ext uri="{FF2B5EF4-FFF2-40B4-BE49-F238E27FC236}">
                <a16:creationId xmlns:a16="http://schemas.microsoft.com/office/drawing/2014/main" id="{AAE68ECF-6EEC-4E1F-B12B-7D09EE4A62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326778" flipH="1">
            <a:off x="3702599" y="2755022"/>
            <a:ext cx="965062" cy="3178779"/>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7C1C64DE-148D-4FCA-9D38-86732693BCB0}"/>
              </a:ext>
            </a:extLst>
          </p:cNvPr>
          <p:cNvSpPr/>
          <p:nvPr/>
        </p:nvSpPr>
        <p:spPr>
          <a:xfrm>
            <a:off x="7239437" y="3706237"/>
            <a:ext cx="3036677" cy="1450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763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786E0DE-E3E2-47F5-8197-CEFC93CC25AA}"/>
              </a:ext>
            </a:extLst>
          </p:cNvPr>
          <p:cNvPicPr>
            <a:picLocks noChangeAspect="1"/>
          </p:cNvPicPr>
          <p:nvPr/>
        </p:nvPicPr>
        <p:blipFill>
          <a:blip r:embed="rId3"/>
          <a:stretch>
            <a:fillRect/>
          </a:stretch>
        </p:blipFill>
        <p:spPr>
          <a:xfrm>
            <a:off x="740153" y="1097775"/>
            <a:ext cx="10916479" cy="3678965"/>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Meal Plan Revenue Modeling Form – Driver Based Models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3" y="4920305"/>
            <a:ext cx="7376473"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Meal Plan Name followed by Current Annual </a:t>
            </a:r>
            <a:r>
              <a:rPr kumimoji="0" lang="en-US" i="0" strike="noStrike" kern="0" cap="none" spc="0" normalizeH="0" baseline="0" noProof="0" err="1">
                <a:ln>
                  <a:noFill/>
                </a:ln>
                <a:solidFill>
                  <a:srgbClr val="000000"/>
                </a:solidFill>
                <a:effectLst/>
                <a:uLnTx/>
                <a:uFillTx/>
                <a:latin typeface="Arial Narrow"/>
                <a:ea typeface="ＭＳ Ｐゴシック" pitchFamily="-106" charset="-128"/>
              </a:rPr>
              <a:t>Mea</a:t>
            </a:r>
            <a:r>
              <a:rPr lang="en-US" kern="0">
                <a:solidFill>
                  <a:srgbClr val="000000"/>
                </a:solidFill>
                <a:latin typeface="Arial Narrow"/>
                <a:ea typeface="ＭＳ Ｐゴシック" pitchFamily="-106" charset="-128"/>
              </a:rPr>
              <a:t>l Plan Rate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column for current year.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data and % for future years on the form.</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Save</a:t>
            </a:r>
            <a:r>
              <a:rPr lang="en-US" kern="0">
                <a:solidFill>
                  <a:srgbClr val="000000"/>
                </a:solidFill>
                <a:latin typeface="Arial Narrow"/>
                <a:ea typeface="ＭＳ Ｐゴシック" pitchFamily="-106" charset="-128"/>
              </a:rPr>
              <a:t> to save the sheet.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OK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0998922" y="1317795"/>
            <a:ext cx="395017" cy="2145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11280079" y="106138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4624041" y="306061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F63FF0C3-9961-44CD-8CBF-154E96720EFF}"/>
              </a:ext>
            </a:extLst>
          </p:cNvPr>
          <p:cNvSpPr/>
          <p:nvPr/>
        </p:nvSpPr>
        <p:spPr>
          <a:xfrm>
            <a:off x="1354017" y="306061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TextBox 23">
            <a:extLst>
              <a:ext uri="{FF2B5EF4-FFF2-40B4-BE49-F238E27FC236}">
                <a16:creationId xmlns:a16="http://schemas.microsoft.com/office/drawing/2014/main" id="{B6CED7C7-7D48-463F-BC6E-DC7BE347EF2E}"/>
              </a:ext>
            </a:extLst>
          </p:cNvPr>
          <p:cNvSpPr txBox="1"/>
          <p:nvPr/>
        </p:nvSpPr>
        <p:spPr>
          <a:xfrm>
            <a:off x="4833386" y="4183354"/>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pic>
        <p:nvPicPr>
          <p:cNvPr id="3" name="Picture 2">
            <a:extLst>
              <a:ext uri="{FF2B5EF4-FFF2-40B4-BE49-F238E27FC236}">
                <a16:creationId xmlns:a16="http://schemas.microsoft.com/office/drawing/2014/main" id="{84A29FDC-5D78-4A59-BBA6-F1DF36100184}"/>
              </a:ext>
            </a:extLst>
          </p:cNvPr>
          <p:cNvPicPr>
            <a:picLocks noChangeAspect="1"/>
          </p:cNvPicPr>
          <p:nvPr/>
        </p:nvPicPr>
        <p:blipFill>
          <a:blip r:embed="rId4"/>
          <a:stretch>
            <a:fillRect/>
          </a:stretch>
        </p:blipFill>
        <p:spPr>
          <a:xfrm>
            <a:off x="8602657" y="4512275"/>
            <a:ext cx="1981372" cy="1318374"/>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10034112" y="5440898"/>
            <a:ext cx="320600"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10329412" y="525280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
        <p:nvSpPr>
          <p:cNvPr id="21" name="Rectangle 20">
            <a:extLst>
              <a:ext uri="{FF2B5EF4-FFF2-40B4-BE49-F238E27FC236}">
                <a16:creationId xmlns:a16="http://schemas.microsoft.com/office/drawing/2014/main" id="{3B605EAF-7E13-4650-BB1C-B75B4077E54F}"/>
              </a:ext>
            </a:extLst>
          </p:cNvPr>
          <p:cNvSpPr/>
          <p:nvPr/>
        </p:nvSpPr>
        <p:spPr>
          <a:xfrm>
            <a:off x="1629454" y="3306796"/>
            <a:ext cx="1211717" cy="14260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804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2B8EE2D-AB4E-4A3A-90D3-C1AFB193E781}"/>
              </a:ext>
            </a:extLst>
          </p:cNvPr>
          <p:cNvPicPr>
            <a:picLocks noChangeAspect="1"/>
          </p:cNvPicPr>
          <p:nvPr/>
        </p:nvPicPr>
        <p:blipFill>
          <a:blip r:embed="rId3"/>
          <a:stretch>
            <a:fillRect/>
          </a:stretch>
        </p:blipFill>
        <p:spPr>
          <a:xfrm>
            <a:off x="1073967" y="2118465"/>
            <a:ext cx="6828047" cy="2037069"/>
          </a:xfrm>
          <a:prstGeom prst="rect">
            <a:avLst/>
          </a:prstGeom>
        </p:spPr>
      </p:pic>
      <p:pic>
        <p:nvPicPr>
          <p:cNvPr id="5" name="Picture 4">
            <a:extLst>
              <a:ext uri="{FF2B5EF4-FFF2-40B4-BE49-F238E27FC236}">
                <a16:creationId xmlns:a16="http://schemas.microsoft.com/office/drawing/2014/main" id="{DF25C4FD-E415-4A8A-9A1C-BDE15DED7B20}"/>
              </a:ext>
            </a:extLst>
          </p:cNvPr>
          <p:cNvPicPr>
            <a:picLocks noChangeAspect="1"/>
          </p:cNvPicPr>
          <p:nvPr/>
        </p:nvPicPr>
        <p:blipFill>
          <a:blip r:embed="rId4"/>
          <a:stretch>
            <a:fillRect/>
          </a:stretch>
        </p:blipFill>
        <p:spPr>
          <a:xfrm>
            <a:off x="9041857" y="1046964"/>
            <a:ext cx="2155748" cy="339236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Push Meal Plan Data to Forecast – Driver Based Models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784224" y="4873799"/>
            <a:ext cx="8882290" cy="1698927"/>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After saving Meal Plan data:</a:t>
            </a:r>
            <a:endParaRPr lang="en-US" kern="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Cells will appear white when data is saved. Review calculated data in the grey columns.</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If data is ready to be pushed to Forecast, click on the </a:t>
            </a:r>
            <a:r>
              <a:rPr lang="en-US" b="1" kern="0">
                <a:solidFill>
                  <a:srgbClr val="000000"/>
                </a:solidFill>
                <a:latin typeface="Arial Narrow"/>
                <a:ea typeface="ＭＳ Ｐゴシック" pitchFamily="-106" charset="-128"/>
              </a:rPr>
              <a:t>Action</a:t>
            </a:r>
            <a:r>
              <a:rPr lang="en-US" kern="0">
                <a:solidFill>
                  <a:srgbClr val="000000"/>
                </a:solidFill>
                <a:latin typeface="Arial Narrow"/>
                <a:ea typeface="ＭＳ Ｐゴシック" pitchFamily="-106" charset="-128"/>
              </a:rPr>
              <a:t> menu</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Push Meal Plan Data to Forecast</a:t>
            </a:r>
          </a:p>
          <a:p>
            <a:pPr marL="342900" indent="-342900" eaLnBrk="0" fontAlgn="base" hangingPunct="0">
              <a:spcBef>
                <a:spcPct val="20000"/>
              </a:spcBef>
              <a:spcAft>
                <a:spcPct val="0"/>
              </a:spcAft>
              <a:buFont typeface="+mj-lt"/>
              <a:buAutoNum type="arabicPeriod"/>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Click</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 OK.</a:t>
            </a:r>
          </a:p>
        </p:txBody>
      </p:sp>
      <p:sp>
        <p:nvSpPr>
          <p:cNvPr id="27" name="Oval 26">
            <a:extLst>
              <a:ext uri="{FF2B5EF4-FFF2-40B4-BE49-F238E27FC236}">
                <a16:creationId xmlns:a16="http://schemas.microsoft.com/office/drawing/2014/main" id="{B2969B91-3642-4187-83F0-A12926F388BF}"/>
              </a:ext>
            </a:extLst>
          </p:cNvPr>
          <p:cNvSpPr/>
          <p:nvPr/>
        </p:nvSpPr>
        <p:spPr>
          <a:xfrm>
            <a:off x="8795671" y="131196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7" name="Rectangle 6">
            <a:extLst>
              <a:ext uri="{FF2B5EF4-FFF2-40B4-BE49-F238E27FC236}">
                <a16:creationId xmlns:a16="http://schemas.microsoft.com/office/drawing/2014/main" id="{E747CF4B-7A0E-4B62-8ECA-8E136D6FFF42}"/>
              </a:ext>
            </a:extLst>
          </p:cNvPr>
          <p:cNvSpPr/>
          <p:nvPr/>
        </p:nvSpPr>
        <p:spPr>
          <a:xfrm>
            <a:off x="9041856" y="1293150"/>
            <a:ext cx="2081843" cy="305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8E11AD-4374-4221-8760-A86E30314A64}"/>
              </a:ext>
            </a:extLst>
          </p:cNvPr>
          <p:cNvSpPr/>
          <p:nvPr/>
        </p:nvSpPr>
        <p:spPr>
          <a:xfrm>
            <a:off x="10561079" y="1049384"/>
            <a:ext cx="688789"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DC5634D-A371-4B24-8244-AA6CA312F183}"/>
              </a:ext>
            </a:extLst>
          </p:cNvPr>
          <p:cNvSpPr/>
          <p:nvPr/>
        </p:nvSpPr>
        <p:spPr>
          <a:xfrm>
            <a:off x="10673787" y="81980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1" name="Oval 20">
            <a:extLst>
              <a:ext uri="{FF2B5EF4-FFF2-40B4-BE49-F238E27FC236}">
                <a16:creationId xmlns:a16="http://schemas.microsoft.com/office/drawing/2014/main" id="{3AA55504-56E9-489A-9C9E-5F46CD942B45}"/>
              </a:ext>
            </a:extLst>
          </p:cNvPr>
          <p:cNvSpPr/>
          <p:nvPr/>
        </p:nvSpPr>
        <p:spPr>
          <a:xfrm>
            <a:off x="3923239" y="240956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23" name="Picture 22">
            <a:extLst>
              <a:ext uri="{FF2B5EF4-FFF2-40B4-BE49-F238E27FC236}">
                <a16:creationId xmlns:a16="http://schemas.microsoft.com/office/drawing/2014/main" id="{FC0E6A92-F149-4E27-8D47-FE0BB84D2A65}"/>
              </a:ext>
            </a:extLst>
          </p:cNvPr>
          <p:cNvPicPr>
            <a:picLocks noChangeAspect="1"/>
          </p:cNvPicPr>
          <p:nvPr/>
        </p:nvPicPr>
        <p:blipFill>
          <a:blip r:embed="rId5"/>
          <a:stretch>
            <a:fillRect/>
          </a:stretch>
        </p:blipFill>
        <p:spPr>
          <a:xfrm>
            <a:off x="8918763" y="4764995"/>
            <a:ext cx="1939456" cy="932261"/>
          </a:xfrm>
          <a:prstGeom prst="rect">
            <a:avLst/>
          </a:prstGeom>
        </p:spPr>
      </p:pic>
      <p:sp>
        <p:nvSpPr>
          <p:cNvPr id="24" name="Rectangle 23">
            <a:extLst>
              <a:ext uri="{FF2B5EF4-FFF2-40B4-BE49-F238E27FC236}">
                <a16:creationId xmlns:a16="http://schemas.microsoft.com/office/drawing/2014/main" id="{55F031D6-A8E1-4260-B91A-8E2DA17A10AE}"/>
              </a:ext>
            </a:extLst>
          </p:cNvPr>
          <p:cNvSpPr/>
          <p:nvPr/>
        </p:nvSpPr>
        <p:spPr>
          <a:xfrm>
            <a:off x="10325280" y="5328967"/>
            <a:ext cx="358892" cy="2358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6964E73-4ECF-4188-A012-8267D7BCAD0A}"/>
              </a:ext>
            </a:extLst>
          </p:cNvPr>
          <p:cNvSpPr/>
          <p:nvPr/>
        </p:nvSpPr>
        <p:spPr>
          <a:xfrm>
            <a:off x="10648017" y="519307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pic>
        <p:nvPicPr>
          <p:cNvPr id="18" name="Graphic 17" descr="Information">
            <a:extLst>
              <a:ext uri="{FF2B5EF4-FFF2-40B4-BE49-F238E27FC236}">
                <a16:creationId xmlns:a16="http://schemas.microsoft.com/office/drawing/2014/main" id="{432CE546-3B2F-472D-8D3C-73700483E7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1880" y="1381991"/>
            <a:ext cx="432320" cy="432320"/>
          </a:xfrm>
          <a:prstGeom prst="rect">
            <a:avLst/>
          </a:prstGeom>
        </p:spPr>
      </p:pic>
      <p:sp>
        <p:nvSpPr>
          <p:cNvPr id="20" name="TextBox 19">
            <a:extLst>
              <a:ext uri="{FF2B5EF4-FFF2-40B4-BE49-F238E27FC236}">
                <a16:creationId xmlns:a16="http://schemas.microsoft.com/office/drawing/2014/main" id="{EB31C1F6-180D-4A37-9968-14E83D315804}"/>
              </a:ext>
            </a:extLst>
          </p:cNvPr>
          <p:cNvSpPr txBox="1"/>
          <p:nvPr/>
        </p:nvSpPr>
        <p:spPr>
          <a:xfrm>
            <a:off x="784224" y="1274986"/>
            <a:ext cx="7841132"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Meal Plan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240281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248ABE-2295-4115-AFCF-4AEB09D2C605}"/>
              </a:ext>
            </a:extLst>
          </p:cNvPr>
          <p:cNvPicPr>
            <a:picLocks noChangeAspect="1"/>
          </p:cNvPicPr>
          <p:nvPr/>
        </p:nvPicPr>
        <p:blipFill>
          <a:blip r:embed="rId3"/>
          <a:stretch>
            <a:fillRect/>
          </a:stretch>
        </p:blipFill>
        <p:spPr>
          <a:xfrm>
            <a:off x="837746" y="1135131"/>
            <a:ext cx="1986834" cy="2893328"/>
          </a:xfrm>
          <a:prstGeom prst="rect">
            <a:avLst/>
          </a:prstGeom>
        </p:spPr>
      </p:pic>
      <p:pic>
        <p:nvPicPr>
          <p:cNvPr id="22" name="Picture 21">
            <a:extLst>
              <a:ext uri="{FF2B5EF4-FFF2-40B4-BE49-F238E27FC236}">
                <a16:creationId xmlns:a16="http://schemas.microsoft.com/office/drawing/2014/main" id="{0417E3D3-AE4E-4FF9-B41E-4C7F31A60035}"/>
              </a:ext>
            </a:extLst>
          </p:cNvPr>
          <p:cNvPicPr>
            <a:picLocks noChangeAspect="1"/>
          </p:cNvPicPr>
          <p:nvPr/>
        </p:nvPicPr>
        <p:blipFill>
          <a:blip r:embed="rId4"/>
          <a:stretch>
            <a:fillRect/>
          </a:stretch>
        </p:blipFill>
        <p:spPr>
          <a:xfrm>
            <a:off x="3220425" y="1490195"/>
            <a:ext cx="2763125" cy="1524132"/>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6691129" y="2458674"/>
            <a:ext cx="5051916" cy="2363724"/>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To Push Meal Plan Data to Reports:</a:t>
            </a:r>
            <a:endParaRPr lang="en-US" b="1"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'Actions'</a:t>
            </a:r>
            <a:r>
              <a:rPr lang="en-US" kern="0">
                <a:solidFill>
                  <a:srgbClr val="000000"/>
                </a:solidFill>
                <a:latin typeface="Arial Narrow"/>
                <a:ea typeface="ＭＳ Ｐゴシック" pitchFamily="-106" charset="-128"/>
              </a:rPr>
              <a:t> Menu </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‘Smart Push Details’</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On Smart Push pop up, click on </a:t>
            </a:r>
            <a:r>
              <a:rPr lang="en-US" b="1" kern="0">
                <a:solidFill>
                  <a:srgbClr val="000000"/>
                </a:solidFill>
                <a:latin typeface="Arial Narrow"/>
                <a:ea typeface="ＭＳ Ｐゴシック" pitchFamily="-106" charset="-128"/>
              </a:rPr>
              <a:t>Meal Plan Forecast</a:t>
            </a:r>
            <a:r>
              <a:rPr lang="en-US" kern="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Confirm that Smart Push was successful. Click OK</a:t>
            </a:r>
            <a:r>
              <a:rPr lang="en-US" sz="1800" b="0" i="0" u="none" strike="noStrike">
                <a:solidFill>
                  <a:srgbClr val="000000"/>
                </a:solidFill>
                <a:effectLst/>
                <a:latin typeface="Arial" panose="020B0604020202020204" pitchFamily="34" charset="0"/>
              </a:rPr>
              <a:t>.</a:t>
            </a:r>
            <a:r>
              <a:rPr lang="en-US"/>
              <a:t> </a:t>
            </a: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endParaRPr lang="en-US" kern="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Push Forecast Data to Reports – Driver Based Models</a:t>
            </a:r>
          </a:p>
        </p:txBody>
      </p:sp>
      <p:sp>
        <p:nvSpPr>
          <p:cNvPr id="15" name="Oval 14">
            <a:extLst>
              <a:ext uri="{FF2B5EF4-FFF2-40B4-BE49-F238E27FC236}">
                <a16:creationId xmlns:a16="http://schemas.microsoft.com/office/drawing/2014/main" id="{2B3D7D10-40F4-429C-AE5E-39F8AAC5485B}"/>
              </a:ext>
            </a:extLst>
          </p:cNvPr>
          <p:cNvSpPr/>
          <p:nvPr/>
        </p:nvSpPr>
        <p:spPr>
          <a:xfrm>
            <a:off x="2810043" y="106447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Rectangle 23">
            <a:extLst>
              <a:ext uri="{FF2B5EF4-FFF2-40B4-BE49-F238E27FC236}">
                <a16:creationId xmlns:a16="http://schemas.microsoft.com/office/drawing/2014/main" id="{D5EFB254-CA22-423F-9AC1-1DA24FDE3FF4}"/>
              </a:ext>
            </a:extLst>
          </p:cNvPr>
          <p:cNvSpPr/>
          <p:nvPr/>
        </p:nvSpPr>
        <p:spPr>
          <a:xfrm>
            <a:off x="2323722" y="1135131"/>
            <a:ext cx="486322" cy="2258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631787" y="280663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5" name="Rectangle 24">
            <a:extLst>
              <a:ext uri="{FF2B5EF4-FFF2-40B4-BE49-F238E27FC236}">
                <a16:creationId xmlns:a16="http://schemas.microsoft.com/office/drawing/2014/main" id="{245F0752-1FF1-4CDE-8A09-E85244A4246C}"/>
              </a:ext>
            </a:extLst>
          </p:cNvPr>
          <p:cNvSpPr/>
          <p:nvPr/>
        </p:nvSpPr>
        <p:spPr>
          <a:xfrm>
            <a:off x="869781" y="2806631"/>
            <a:ext cx="1975616"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E17AC-A74C-4C8F-A546-4E31A04FE818}"/>
              </a:ext>
            </a:extLst>
          </p:cNvPr>
          <p:cNvSpPr/>
          <p:nvPr/>
        </p:nvSpPr>
        <p:spPr>
          <a:xfrm>
            <a:off x="3317685" y="1967182"/>
            <a:ext cx="775344" cy="25224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F5FF2E-B27D-493B-9144-D4A6B95F4EE0}"/>
              </a:ext>
            </a:extLst>
          </p:cNvPr>
          <p:cNvSpPr/>
          <p:nvPr/>
        </p:nvSpPr>
        <p:spPr>
          <a:xfrm>
            <a:off x="4122100" y="1847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27" name="Picture 26">
            <a:extLst>
              <a:ext uri="{FF2B5EF4-FFF2-40B4-BE49-F238E27FC236}">
                <a16:creationId xmlns:a16="http://schemas.microsoft.com/office/drawing/2014/main" id="{3A5CE7C3-7AAB-42F1-94FE-F24D2CECC131}"/>
              </a:ext>
            </a:extLst>
          </p:cNvPr>
          <p:cNvPicPr>
            <a:picLocks noChangeAspect="1"/>
          </p:cNvPicPr>
          <p:nvPr/>
        </p:nvPicPr>
        <p:blipFill>
          <a:blip r:embed="rId5"/>
          <a:stretch>
            <a:fillRect/>
          </a:stretch>
        </p:blipFill>
        <p:spPr>
          <a:xfrm>
            <a:off x="3220425" y="3481252"/>
            <a:ext cx="2640559" cy="1107536"/>
          </a:xfrm>
          <a:prstGeom prst="rect">
            <a:avLst/>
          </a:prstGeom>
        </p:spPr>
      </p:pic>
      <p:sp>
        <p:nvSpPr>
          <p:cNvPr id="28" name="Rectangle 27">
            <a:extLst>
              <a:ext uri="{FF2B5EF4-FFF2-40B4-BE49-F238E27FC236}">
                <a16:creationId xmlns:a16="http://schemas.microsoft.com/office/drawing/2014/main" id="{9C8C433B-366C-4EE4-809F-4EF268B60972}"/>
              </a:ext>
            </a:extLst>
          </p:cNvPr>
          <p:cNvSpPr/>
          <p:nvPr/>
        </p:nvSpPr>
        <p:spPr>
          <a:xfrm>
            <a:off x="5340027" y="4179300"/>
            <a:ext cx="317241" cy="2771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E459631-5324-4D32-AAE9-70A917A2A41D}"/>
              </a:ext>
            </a:extLst>
          </p:cNvPr>
          <p:cNvSpPr/>
          <p:nvPr/>
        </p:nvSpPr>
        <p:spPr>
          <a:xfrm>
            <a:off x="5657268" y="411494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pic>
        <p:nvPicPr>
          <p:cNvPr id="18" name="Graphic 17" descr="Information">
            <a:extLst>
              <a:ext uri="{FF2B5EF4-FFF2-40B4-BE49-F238E27FC236}">
                <a16:creationId xmlns:a16="http://schemas.microsoft.com/office/drawing/2014/main" id="{05B46851-A740-4419-A612-DC627D88CA0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0186" y="5723342"/>
            <a:ext cx="432320" cy="432320"/>
          </a:xfrm>
          <a:prstGeom prst="rect">
            <a:avLst/>
          </a:prstGeom>
        </p:spPr>
      </p:pic>
      <p:sp>
        <p:nvSpPr>
          <p:cNvPr id="23" name="TextBox 22">
            <a:extLst>
              <a:ext uri="{FF2B5EF4-FFF2-40B4-BE49-F238E27FC236}">
                <a16:creationId xmlns:a16="http://schemas.microsoft.com/office/drawing/2014/main" id="{EB4C41D7-8ED9-4DC7-9780-168CA4F15604}"/>
              </a:ext>
            </a:extLst>
          </p:cNvPr>
          <p:cNvSpPr txBox="1"/>
          <p:nvPr/>
        </p:nvSpPr>
        <p:spPr>
          <a:xfrm>
            <a:off x="812530" y="5616337"/>
            <a:ext cx="7841132"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Meal Plan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111429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161788-600A-40B7-A3D5-F609F5847BC4}"/>
              </a:ext>
            </a:extLst>
          </p:cNvPr>
          <p:cNvPicPr>
            <a:picLocks noChangeAspect="1"/>
          </p:cNvPicPr>
          <p:nvPr/>
        </p:nvPicPr>
        <p:blipFill>
          <a:blip r:embed="rId3"/>
          <a:stretch>
            <a:fillRect/>
          </a:stretch>
        </p:blipFill>
        <p:spPr>
          <a:xfrm>
            <a:off x="705864" y="888392"/>
            <a:ext cx="9902777" cy="2853693"/>
          </a:xfrm>
          <a:prstGeom prst="rect">
            <a:avLst/>
          </a:prstGeom>
        </p:spPr>
      </p:pic>
      <p:pic>
        <p:nvPicPr>
          <p:cNvPr id="4" name="Picture 3">
            <a:extLst>
              <a:ext uri="{FF2B5EF4-FFF2-40B4-BE49-F238E27FC236}">
                <a16:creationId xmlns:a16="http://schemas.microsoft.com/office/drawing/2014/main" id="{F399D4CE-7F08-4076-BC6D-1AD5529C0FAF}"/>
              </a:ext>
            </a:extLst>
          </p:cNvPr>
          <p:cNvPicPr>
            <a:picLocks noChangeAspect="1"/>
          </p:cNvPicPr>
          <p:nvPr/>
        </p:nvPicPr>
        <p:blipFill>
          <a:blip r:embed="rId4"/>
          <a:stretch>
            <a:fillRect/>
          </a:stretch>
        </p:blipFill>
        <p:spPr>
          <a:xfrm>
            <a:off x="7720363" y="1217426"/>
            <a:ext cx="2182048" cy="3177608"/>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Meal Plan Review – Driver Based Models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89704" y="3821574"/>
            <a:ext cx="7480411" cy="2308324"/>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This form allows user to view all calculated data on one screen. If data is ready to be pushed to forecast:</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Review all calculated data in </a:t>
            </a:r>
            <a:r>
              <a:rPr lang="en-US" b="1" kern="0">
                <a:solidFill>
                  <a:srgbClr val="000000"/>
                </a:solidFill>
                <a:latin typeface="Arial Narrow"/>
                <a:ea typeface="ＭＳ Ｐゴシック" pitchFamily="-106" charset="-128"/>
              </a:rPr>
              <a:t>Total Food Service Revenue</a:t>
            </a:r>
            <a:r>
              <a:rPr lang="en-US" kern="0">
                <a:solidFill>
                  <a:srgbClr val="000000"/>
                </a:solidFill>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Action</a:t>
            </a:r>
            <a:r>
              <a:rPr lang="en-US" kern="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Push Meal Plan data to Forecast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Click</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 OK.</a:t>
            </a:r>
          </a:p>
          <a:p>
            <a:pPr marR="0" algn="l" defTabSz="914400" rtl="0" eaLnBrk="0" fontAlgn="base" latinLnBrk="0" hangingPunct="0">
              <a:lnSpc>
                <a:spcPct val="100000"/>
              </a:lnSpc>
              <a:spcBef>
                <a:spcPct val="20000"/>
              </a:spcBef>
              <a:spcAft>
                <a:spcPct val="0"/>
              </a:spcAft>
              <a:buClrTx/>
              <a:buSzTx/>
              <a:tabLst/>
            </a:pP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20" name="TextBox 19">
            <a:extLst>
              <a:ext uri="{FF2B5EF4-FFF2-40B4-BE49-F238E27FC236}">
                <a16:creationId xmlns:a16="http://schemas.microsoft.com/office/drawing/2014/main" id="{26A155DD-8FA8-4034-A975-ABFC2F11826D}"/>
              </a:ext>
            </a:extLst>
          </p:cNvPr>
          <p:cNvSpPr txBox="1"/>
          <p:nvPr/>
        </p:nvSpPr>
        <p:spPr>
          <a:xfrm>
            <a:off x="538040" y="510514"/>
            <a:ext cx="7376473"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a:latin typeface="Arial Narrow" panose="020B0606020202030204" pitchFamily="34" charset="0"/>
              </a:rPr>
              <a:t>All all cells will be read-only</a:t>
            </a:r>
            <a:r>
              <a:rPr lang="en-US" kern="0">
                <a:latin typeface="Arial Narrow"/>
                <a:ea typeface="ＭＳ Ｐゴシック" pitchFamily="-106" charset="-128"/>
              </a:rPr>
              <a:t>. </a:t>
            </a:r>
            <a:endParaRPr kumimoji="0" lang="en-US" b="0" i="0" strike="noStrike" kern="0" cap="none" spc="0" normalizeH="0" baseline="0" noProof="0">
              <a:ln>
                <a:noFill/>
              </a:ln>
              <a:effectLst/>
              <a:uLnTx/>
              <a:uFillTx/>
              <a:latin typeface="Arial Narrow"/>
              <a:ea typeface="ＭＳ Ｐゴシック" pitchFamily="-106" charset="-128"/>
            </a:endParaRPr>
          </a:p>
        </p:txBody>
      </p:sp>
      <p:sp>
        <p:nvSpPr>
          <p:cNvPr id="26" name="Rectangle 25">
            <a:extLst>
              <a:ext uri="{FF2B5EF4-FFF2-40B4-BE49-F238E27FC236}">
                <a16:creationId xmlns:a16="http://schemas.microsoft.com/office/drawing/2014/main" id="{C85F202B-905E-48E7-9C15-57C10B6DCD3F}"/>
              </a:ext>
            </a:extLst>
          </p:cNvPr>
          <p:cNvSpPr/>
          <p:nvPr/>
        </p:nvSpPr>
        <p:spPr>
          <a:xfrm>
            <a:off x="3484833" y="2248788"/>
            <a:ext cx="2371450" cy="1493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7D24A5F-01EF-4F3A-A1E3-5B676B22DD1C}"/>
              </a:ext>
            </a:extLst>
          </p:cNvPr>
          <p:cNvSpPr/>
          <p:nvPr/>
        </p:nvSpPr>
        <p:spPr>
          <a:xfrm>
            <a:off x="3386133" y="215941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7" name="Oval 26">
            <a:extLst>
              <a:ext uri="{FF2B5EF4-FFF2-40B4-BE49-F238E27FC236}">
                <a16:creationId xmlns:a16="http://schemas.microsoft.com/office/drawing/2014/main" id="{33B506F0-D490-4DFD-A3E0-6001F46249A0}"/>
              </a:ext>
            </a:extLst>
          </p:cNvPr>
          <p:cNvSpPr/>
          <p:nvPr/>
        </p:nvSpPr>
        <p:spPr>
          <a:xfrm>
            <a:off x="7490740" y="149180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28" name="Rectangle 27">
            <a:extLst>
              <a:ext uri="{FF2B5EF4-FFF2-40B4-BE49-F238E27FC236}">
                <a16:creationId xmlns:a16="http://schemas.microsoft.com/office/drawing/2014/main" id="{2BA37474-8B9E-4176-8049-517D09ADE2A0}"/>
              </a:ext>
            </a:extLst>
          </p:cNvPr>
          <p:cNvSpPr/>
          <p:nvPr/>
        </p:nvSpPr>
        <p:spPr>
          <a:xfrm>
            <a:off x="7736924" y="1433118"/>
            <a:ext cx="2094226" cy="2535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53DB24-77F1-4C41-942C-53095876D237}"/>
              </a:ext>
            </a:extLst>
          </p:cNvPr>
          <p:cNvSpPr/>
          <p:nvPr/>
        </p:nvSpPr>
        <p:spPr>
          <a:xfrm>
            <a:off x="9264785" y="1200820"/>
            <a:ext cx="576081" cy="2429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668F829-B275-42B6-A85A-12303B8EA9A7}"/>
              </a:ext>
            </a:extLst>
          </p:cNvPr>
          <p:cNvSpPr/>
          <p:nvPr/>
        </p:nvSpPr>
        <p:spPr>
          <a:xfrm>
            <a:off x="9264785" y="97124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32" name="Rectangle 31">
            <a:extLst>
              <a:ext uri="{FF2B5EF4-FFF2-40B4-BE49-F238E27FC236}">
                <a16:creationId xmlns:a16="http://schemas.microsoft.com/office/drawing/2014/main" id="{E4130F1F-97AC-4FA2-811E-65131450AFFE}"/>
              </a:ext>
            </a:extLst>
          </p:cNvPr>
          <p:cNvSpPr/>
          <p:nvPr/>
        </p:nvSpPr>
        <p:spPr>
          <a:xfrm>
            <a:off x="9724029" y="3485352"/>
            <a:ext cx="2182048" cy="112849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Information">
            <a:extLst>
              <a:ext uri="{FF2B5EF4-FFF2-40B4-BE49-F238E27FC236}">
                <a16:creationId xmlns:a16="http://schemas.microsoft.com/office/drawing/2014/main" id="{4369DECB-FFFB-4EC2-A40B-F9777D562E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3544" y="5815846"/>
            <a:ext cx="432320" cy="432320"/>
          </a:xfrm>
          <a:prstGeom prst="rect">
            <a:avLst/>
          </a:prstGeom>
        </p:spPr>
      </p:pic>
      <p:sp>
        <p:nvSpPr>
          <p:cNvPr id="36" name="TextBox 35">
            <a:extLst>
              <a:ext uri="{FF2B5EF4-FFF2-40B4-BE49-F238E27FC236}">
                <a16:creationId xmlns:a16="http://schemas.microsoft.com/office/drawing/2014/main" id="{27864944-8DD1-4DEF-8EDC-1156DE058E48}"/>
              </a:ext>
            </a:extLst>
          </p:cNvPr>
          <p:cNvSpPr txBox="1"/>
          <p:nvPr/>
        </p:nvSpPr>
        <p:spPr>
          <a:xfrm>
            <a:off x="705864" y="5755430"/>
            <a:ext cx="10647936"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Push Meal Plan data to Forecast can be completed from the Meal Plan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pic>
        <p:nvPicPr>
          <p:cNvPr id="37" name="Picture 36">
            <a:extLst>
              <a:ext uri="{FF2B5EF4-FFF2-40B4-BE49-F238E27FC236}">
                <a16:creationId xmlns:a16="http://schemas.microsoft.com/office/drawing/2014/main" id="{FC0E6A92-F149-4E27-8D47-FE0BB84D2A65}"/>
              </a:ext>
            </a:extLst>
          </p:cNvPr>
          <p:cNvPicPr>
            <a:picLocks noChangeAspect="1"/>
          </p:cNvPicPr>
          <p:nvPr/>
        </p:nvPicPr>
        <p:blipFill>
          <a:blip r:embed="rId7"/>
          <a:stretch>
            <a:fillRect/>
          </a:stretch>
        </p:blipFill>
        <p:spPr>
          <a:xfrm>
            <a:off x="9770451" y="3558355"/>
            <a:ext cx="2135626" cy="1026556"/>
          </a:xfrm>
          <a:prstGeom prst="rect">
            <a:avLst/>
          </a:prstGeom>
        </p:spPr>
      </p:pic>
      <p:sp>
        <p:nvSpPr>
          <p:cNvPr id="34" name="Oval 33">
            <a:extLst>
              <a:ext uri="{FF2B5EF4-FFF2-40B4-BE49-F238E27FC236}">
                <a16:creationId xmlns:a16="http://schemas.microsoft.com/office/drawing/2014/main" id="{08855C8C-ED21-4F1B-B9FB-99390D2AA69B}"/>
              </a:ext>
            </a:extLst>
          </p:cNvPr>
          <p:cNvSpPr/>
          <p:nvPr/>
        </p:nvSpPr>
        <p:spPr>
          <a:xfrm>
            <a:off x="11782985" y="421747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Tree>
    <p:extLst>
      <p:ext uri="{BB962C8B-B14F-4D97-AF65-F5344CB8AC3E}">
        <p14:creationId xmlns:p14="http://schemas.microsoft.com/office/powerpoint/2010/main" val="3327385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248ABE-2295-4115-AFCF-4AEB09D2C605}"/>
              </a:ext>
            </a:extLst>
          </p:cNvPr>
          <p:cNvPicPr>
            <a:picLocks noChangeAspect="1"/>
          </p:cNvPicPr>
          <p:nvPr/>
        </p:nvPicPr>
        <p:blipFill>
          <a:blip r:embed="rId3"/>
          <a:stretch>
            <a:fillRect/>
          </a:stretch>
        </p:blipFill>
        <p:spPr>
          <a:xfrm>
            <a:off x="837746" y="1135131"/>
            <a:ext cx="1986834" cy="2893328"/>
          </a:xfrm>
          <a:prstGeom prst="rect">
            <a:avLst/>
          </a:prstGeom>
        </p:spPr>
      </p:pic>
      <p:pic>
        <p:nvPicPr>
          <p:cNvPr id="22" name="Picture 21">
            <a:extLst>
              <a:ext uri="{FF2B5EF4-FFF2-40B4-BE49-F238E27FC236}">
                <a16:creationId xmlns:a16="http://schemas.microsoft.com/office/drawing/2014/main" id="{0417E3D3-AE4E-4FF9-B41E-4C7F31A60035}"/>
              </a:ext>
            </a:extLst>
          </p:cNvPr>
          <p:cNvPicPr>
            <a:picLocks noChangeAspect="1"/>
          </p:cNvPicPr>
          <p:nvPr/>
        </p:nvPicPr>
        <p:blipFill>
          <a:blip r:embed="rId4"/>
          <a:stretch>
            <a:fillRect/>
          </a:stretch>
        </p:blipFill>
        <p:spPr>
          <a:xfrm>
            <a:off x="3220425" y="1490195"/>
            <a:ext cx="2763125" cy="1524132"/>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6691129" y="2458674"/>
            <a:ext cx="5051916" cy="2363724"/>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To Push Meal Plan Data to Reports:</a:t>
            </a:r>
            <a:endParaRPr lang="en-US" b="1"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'Actions'</a:t>
            </a:r>
            <a:r>
              <a:rPr lang="en-US" kern="0">
                <a:solidFill>
                  <a:srgbClr val="000000"/>
                </a:solidFill>
                <a:latin typeface="Arial Narrow"/>
                <a:ea typeface="ＭＳ Ｐゴシック" pitchFamily="-106" charset="-128"/>
              </a:rPr>
              <a:t> Menu </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‘Smart Push Details’</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On Smart Push pop up, click on </a:t>
            </a:r>
            <a:r>
              <a:rPr lang="en-US" b="1" kern="0">
                <a:solidFill>
                  <a:srgbClr val="000000"/>
                </a:solidFill>
                <a:latin typeface="Arial Narrow"/>
                <a:ea typeface="ＭＳ Ｐゴシック" pitchFamily="-106" charset="-128"/>
              </a:rPr>
              <a:t>Meal Plan Forecast</a:t>
            </a:r>
            <a:r>
              <a:rPr lang="en-US" kern="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Confirm that Smart Push was successful. Click OK</a:t>
            </a:r>
            <a:r>
              <a:rPr lang="en-US" sz="1800" b="0" i="0" u="none" strike="noStrike">
                <a:solidFill>
                  <a:srgbClr val="000000"/>
                </a:solidFill>
                <a:effectLst/>
                <a:latin typeface="Arial" panose="020B0604020202020204" pitchFamily="34" charset="0"/>
              </a:rPr>
              <a:t>.</a:t>
            </a:r>
            <a:r>
              <a:rPr lang="en-US"/>
              <a:t> </a:t>
            </a: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endParaRPr lang="en-US" kern="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Push Forecast Data to Reports – Driver Based Models</a:t>
            </a:r>
          </a:p>
        </p:txBody>
      </p:sp>
      <p:sp>
        <p:nvSpPr>
          <p:cNvPr id="15" name="Oval 14">
            <a:extLst>
              <a:ext uri="{FF2B5EF4-FFF2-40B4-BE49-F238E27FC236}">
                <a16:creationId xmlns:a16="http://schemas.microsoft.com/office/drawing/2014/main" id="{2B3D7D10-40F4-429C-AE5E-39F8AAC5485B}"/>
              </a:ext>
            </a:extLst>
          </p:cNvPr>
          <p:cNvSpPr/>
          <p:nvPr/>
        </p:nvSpPr>
        <p:spPr>
          <a:xfrm>
            <a:off x="2810043" y="106447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Rectangle 23">
            <a:extLst>
              <a:ext uri="{FF2B5EF4-FFF2-40B4-BE49-F238E27FC236}">
                <a16:creationId xmlns:a16="http://schemas.microsoft.com/office/drawing/2014/main" id="{D5EFB254-CA22-423F-9AC1-1DA24FDE3FF4}"/>
              </a:ext>
            </a:extLst>
          </p:cNvPr>
          <p:cNvSpPr/>
          <p:nvPr/>
        </p:nvSpPr>
        <p:spPr>
          <a:xfrm>
            <a:off x="2323722" y="1135131"/>
            <a:ext cx="486322" cy="2258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631787" y="280663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5" name="Rectangle 24">
            <a:extLst>
              <a:ext uri="{FF2B5EF4-FFF2-40B4-BE49-F238E27FC236}">
                <a16:creationId xmlns:a16="http://schemas.microsoft.com/office/drawing/2014/main" id="{245F0752-1FF1-4CDE-8A09-E85244A4246C}"/>
              </a:ext>
            </a:extLst>
          </p:cNvPr>
          <p:cNvSpPr/>
          <p:nvPr/>
        </p:nvSpPr>
        <p:spPr>
          <a:xfrm>
            <a:off x="869781" y="2806631"/>
            <a:ext cx="1975616"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E17AC-A74C-4C8F-A546-4E31A04FE818}"/>
              </a:ext>
            </a:extLst>
          </p:cNvPr>
          <p:cNvSpPr/>
          <p:nvPr/>
        </p:nvSpPr>
        <p:spPr>
          <a:xfrm>
            <a:off x="3317685" y="1967182"/>
            <a:ext cx="775344" cy="25224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F5FF2E-B27D-493B-9144-D4A6B95F4EE0}"/>
              </a:ext>
            </a:extLst>
          </p:cNvPr>
          <p:cNvSpPr/>
          <p:nvPr/>
        </p:nvSpPr>
        <p:spPr>
          <a:xfrm>
            <a:off x="4122100" y="1847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27" name="Picture 26">
            <a:extLst>
              <a:ext uri="{FF2B5EF4-FFF2-40B4-BE49-F238E27FC236}">
                <a16:creationId xmlns:a16="http://schemas.microsoft.com/office/drawing/2014/main" id="{3A5CE7C3-7AAB-42F1-94FE-F24D2CECC131}"/>
              </a:ext>
            </a:extLst>
          </p:cNvPr>
          <p:cNvPicPr>
            <a:picLocks noChangeAspect="1"/>
          </p:cNvPicPr>
          <p:nvPr/>
        </p:nvPicPr>
        <p:blipFill>
          <a:blip r:embed="rId5"/>
          <a:stretch>
            <a:fillRect/>
          </a:stretch>
        </p:blipFill>
        <p:spPr>
          <a:xfrm>
            <a:off x="3220425" y="3481252"/>
            <a:ext cx="2640559" cy="1107536"/>
          </a:xfrm>
          <a:prstGeom prst="rect">
            <a:avLst/>
          </a:prstGeom>
        </p:spPr>
      </p:pic>
      <p:sp>
        <p:nvSpPr>
          <p:cNvPr id="28" name="Rectangle 27">
            <a:extLst>
              <a:ext uri="{FF2B5EF4-FFF2-40B4-BE49-F238E27FC236}">
                <a16:creationId xmlns:a16="http://schemas.microsoft.com/office/drawing/2014/main" id="{9C8C433B-366C-4EE4-809F-4EF268B60972}"/>
              </a:ext>
            </a:extLst>
          </p:cNvPr>
          <p:cNvSpPr/>
          <p:nvPr/>
        </p:nvSpPr>
        <p:spPr>
          <a:xfrm>
            <a:off x="5340027" y="4179300"/>
            <a:ext cx="317241" cy="2771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E459631-5324-4D32-AAE9-70A917A2A41D}"/>
              </a:ext>
            </a:extLst>
          </p:cNvPr>
          <p:cNvSpPr/>
          <p:nvPr/>
        </p:nvSpPr>
        <p:spPr>
          <a:xfrm>
            <a:off x="5657268" y="411494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pic>
        <p:nvPicPr>
          <p:cNvPr id="18" name="Graphic 17" descr="Information">
            <a:extLst>
              <a:ext uri="{FF2B5EF4-FFF2-40B4-BE49-F238E27FC236}">
                <a16:creationId xmlns:a16="http://schemas.microsoft.com/office/drawing/2014/main" id="{05B46851-A740-4419-A612-DC627D88CA0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0186" y="5723342"/>
            <a:ext cx="432320" cy="432320"/>
          </a:xfrm>
          <a:prstGeom prst="rect">
            <a:avLst/>
          </a:prstGeom>
        </p:spPr>
      </p:pic>
      <p:sp>
        <p:nvSpPr>
          <p:cNvPr id="23" name="TextBox 22">
            <a:extLst>
              <a:ext uri="{FF2B5EF4-FFF2-40B4-BE49-F238E27FC236}">
                <a16:creationId xmlns:a16="http://schemas.microsoft.com/office/drawing/2014/main" id="{EB4C41D7-8ED9-4DC7-9780-168CA4F15604}"/>
              </a:ext>
            </a:extLst>
          </p:cNvPr>
          <p:cNvSpPr txBox="1"/>
          <p:nvPr/>
        </p:nvSpPr>
        <p:spPr>
          <a:xfrm>
            <a:off x="812530" y="5616337"/>
            <a:ext cx="7841132"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a:solidFill>
                  <a:srgbClr val="FF0000"/>
                </a:solidFill>
                <a:latin typeface="Arial Narrow"/>
                <a:ea typeface="ＭＳ Ｐゴシック" pitchFamily="-106" charset="-128"/>
              </a:rPr>
              <a:t>NOTE: </a:t>
            </a:r>
            <a:r>
              <a:rPr lang="en-US" b="1" kern="0">
                <a:solidFill>
                  <a:srgbClr val="000000"/>
                </a:solidFill>
                <a:latin typeface="Arial Narrow"/>
                <a:ea typeface="ＭＳ Ｐゴシック" pitchFamily="-106" charset="-128"/>
              </a:rPr>
              <a:t>This step can be completed from the Meal Plan Modeling Form or the Review Form via the Actions Menu and does not need to be completed twice.</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636040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B9498D-C99C-40EC-A916-65FDC956ED2F}"/>
              </a:ext>
            </a:extLst>
          </p:cNvPr>
          <p:cNvSpPr txBox="1">
            <a:spLocks noChangeArrowheads="1"/>
          </p:cNvSpPr>
          <p:nvPr/>
        </p:nvSpPr>
        <p:spPr>
          <a:xfrm>
            <a:off x="1136259" y="59865"/>
            <a:ext cx="10852542"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Cont. Push Meal Plan Data to Forecast – Driver Based Models</a:t>
            </a:r>
          </a:p>
        </p:txBody>
      </p:sp>
      <p:sp>
        <p:nvSpPr>
          <p:cNvPr id="3" name="TextBox 2">
            <a:extLst>
              <a:ext uri="{FF2B5EF4-FFF2-40B4-BE49-F238E27FC236}">
                <a16:creationId xmlns:a16="http://schemas.microsoft.com/office/drawing/2014/main" id="{BC2EF4D9-DC06-42B8-A773-6852D824149E}"/>
              </a:ext>
            </a:extLst>
          </p:cNvPr>
          <p:cNvSpPr txBox="1"/>
          <p:nvPr/>
        </p:nvSpPr>
        <p:spPr>
          <a:xfrm>
            <a:off x="533400" y="826219"/>
            <a:ext cx="11125200" cy="369332"/>
          </a:xfrm>
          <a:prstGeom prst="rect">
            <a:avLst/>
          </a:prstGeom>
          <a:noFill/>
        </p:spPr>
        <p:txBody>
          <a:bodyPr wrap="square">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a:t>Table below shows the data mapping of Meal Plan Data after being pushed into Forecast. </a:t>
            </a:r>
          </a:p>
        </p:txBody>
      </p:sp>
      <p:pic>
        <p:nvPicPr>
          <p:cNvPr id="4" name="Graphic 3" descr="Information">
            <a:extLst>
              <a:ext uri="{FF2B5EF4-FFF2-40B4-BE49-F238E27FC236}">
                <a16:creationId xmlns:a16="http://schemas.microsoft.com/office/drawing/2014/main" id="{7B71D1E1-D5C7-4684-BC08-19420B8858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413" y="5539458"/>
            <a:ext cx="618560" cy="432320"/>
          </a:xfrm>
          <a:prstGeom prst="rect">
            <a:avLst/>
          </a:prstGeom>
        </p:spPr>
      </p:pic>
      <p:sp>
        <p:nvSpPr>
          <p:cNvPr id="5" name="TextBox 4">
            <a:extLst>
              <a:ext uri="{FF2B5EF4-FFF2-40B4-BE49-F238E27FC236}">
                <a16:creationId xmlns:a16="http://schemas.microsoft.com/office/drawing/2014/main" id="{32F87619-8CBB-460C-9954-20964BF4AF64}"/>
              </a:ext>
            </a:extLst>
          </p:cNvPr>
          <p:cNvSpPr txBox="1"/>
          <p:nvPr/>
        </p:nvSpPr>
        <p:spPr>
          <a:xfrm>
            <a:off x="972973" y="5570952"/>
            <a:ext cx="11219027" cy="369332"/>
          </a:xfrm>
          <a:prstGeom prst="rect">
            <a:avLst/>
          </a:prstGeom>
        </p:spPr>
        <p:txBody>
          <a:bodyPr vert="horz" wrap="square" rtlCol="0">
            <a:spAutoFit/>
          </a:bodyPr>
          <a:lstStyle/>
          <a:p>
            <a:pPr eaLnBrk="0" fontAlgn="base" hangingPunct="0">
              <a:spcBef>
                <a:spcPct val="20000"/>
              </a:spcBef>
              <a:spcAft>
                <a:spcPct val="0"/>
              </a:spcAft>
            </a:pPr>
            <a:r>
              <a:rPr lang="en-US" b="1">
                <a:solidFill>
                  <a:srgbClr val="FF0000"/>
                </a:solidFill>
              </a:rPr>
              <a:t>NOTE: </a:t>
            </a:r>
            <a:r>
              <a:rPr lang="en-US"/>
              <a:t>Data gets pushed from sub-departmental level to Base </a:t>
            </a:r>
            <a:r>
              <a:rPr lang="en-US">
                <a:sym typeface="Wingdings" panose="05000000000000000000" pitchFamily="2" charset="2"/>
              </a:rPr>
              <a:t>of every Campus/</a:t>
            </a:r>
            <a:r>
              <a:rPr lang="en-US" err="1">
                <a:sym typeface="Wingdings" panose="05000000000000000000" pitchFamily="2" charset="2"/>
              </a:rPr>
              <a:t>Div</a:t>
            </a:r>
            <a:r>
              <a:rPr lang="en-US">
                <a:sym typeface="Wingdings" panose="05000000000000000000" pitchFamily="2" charset="2"/>
              </a:rPr>
              <a:t>/Dept Forecast version.</a:t>
            </a:r>
            <a:endParaRPr lang="en-US"/>
          </a:p>
        </p:txBody>
      </p:sp>
      <p:graphicFrame>
        <p:nvGraphicFramePr>
          <p:cNvPr id="6" name="Table 2">
            <a:extLst>
              <a:ext uri="{FF2B5EF4-FFF2-40B4-BE49-F238E27FC236}">
                <a16:creationId xmlns:a16="http://schemas.microsoft.com/office/drawing/2014/main" id="{73423753-FF98-4E7D-B7FF-E6DB2D13C783}"/>
              </a:ext>
            </a:extLst>
          </p:cNvPr>
          <p:cNvGraphicFramePr>
            <a:graphicFrameLocks noGrp="1"/>
          </p:cNvGraphicFramePr>
          <p:nvPr>
            <p:extLst>
              <p:ext uri="{D42A27DB-BD31-4B8C-83A1-F6EECF244321}">
                <p14:modId xmlns:p14="http://schemas.microsoft.com/office/powerpoint/2010/main" val="1552549582"/>
              </p:ext>
            </p:extLst>
          </p:nvPr>
        </p:nvGraphicFramePr>
        <p:xfrm>
          <a:off x="1136259" y="1861840"/>
          <a:ext cx="9401113" cy="2474753"/>
        </p:xfrm>
        <a:graphic>
          <a:graphicData uri="http://schemas.openxmlformats.org/drawingml/2006/table">
            <a:tbl>
              <a:tblPr firstRow="1" bandRow="1">
                <a:tableStyleId>{85BE263C-DBD7-4A20-BB59-AAB30ACAA65A}</a:tableStyleId>
              </a:tblPr>
              <a:tblGrid>
                <a:gridCol w="1541627">
                  <a:extLst>
                    <a:ext uri="{9D8B030D-6E8A-4147-A177-3AD203B41FA5}">
                      <a16:colId xmlns:a16="http://schemas.microsoft.com/office/drawing/2014/main" val="2718040305"/>
                    </a:ext>
                  </a:extLst>
                </a:gridCol>
                <a:gridCol w="4626681">
                  <a:extLst>
                    <a:ext uri="{9D8B030D-6E8A-4147-A177-3AD203B41FA5}">
                      <a16:colId xmlns:a16="http://schemas.microsoft.com/office/drawing/2014/main" val="4282881512"/>
                    </a:ext>
                  </a:extLst>
                </a:gridCol>
                <a:gridCol w="3232805">
                  <a:extLst>
                    <a:ext uri="{9D8B030D-6E8A-4147-A177-3AD203B41FA5}">
                      <a16:colId xmlns:a16="http://schemas.microsoft.com/office/drawing/2014/main" val="240935779"/>
                    </a:ext>
                  </a:extLst>
                </a:gridCol>
              </a:tblGrid>
              <a:tr h="393790">
                <a:tc>
                  <a:txBody>
                    <a:bodyPr/>
                    <a:lstStyle/>
                    <a:p>
                      <a:r>
                        <a:rPr lang="en-US"/>
                        <a:t>Dimension</a:t>
                      </a:r>
                    </a:p>
                  </a:txBody>
                  <a:tcPr/>
                </a:tc>
                <a:tc>
                  <a:txBody>
                    <a:bodyPr/>
                    <a:lstStyle/>
                    <a:p>
                      <a:r>
                        <a:rPr lang="en-US"/>
                        <a:t>Meal Plan Model</a:t>
                      </a:r>
                    </a:p>
                  </a:txBody>
                  <a:tcPr/>
                </a:tc>
                <a:tc>
                  <a:txBody>
                    <a:bodyPr/>
                    <a:lstStyle/>
                    <a:p>
                      <a:r>
                        <a:rPr lang="en-US"/>
                        <a:t>Multi-Year Forecast</a:t>
                      </a:r>
                    </a:p>
                  </a:txBody>
                  <a:tcPr/>
                </a:tc>
                <a:extLst>
                  <a:ext uri="{0D108BD9-81ED-4DB2-BD59-A6C34878D82A}">
                    <a16:rowId xmlns:a16="http://schemas.microsoft.com/office/drawing/2014/main" val="1725191501"/>
                  </a:ext>
                </a:extLst>
              </a:tr>
              <a:tr h="406712">
                <a:tc>
                  <a:txBody>
                    <a:bodyPr/>
                    <a:lstStyle/>
                    <a:p>
                      <a:r>
                        <a:rPr lang="en-US"/>
                        <a:t>Account</a:t>
                      </a:r>
                    </a:p>
                  </a:txBody>
                  <a:tcPr/>
                </a:tc>
                <a:tc>
                  <a:txBody>
                    <a:bodyPr/>
                    <a:lstStyle/>
                    <a:p>
                      <a:r>
                        <a:rPr lang="en-US" sz="1800" kern="1200">
                          <a:solidFill>
                            <a:schemeClr val="dk1"/>
                          </a:solidFill>
                        </a:rPr>
                        <a:t>Total Meal Plan Revenue - Meal Plan Total</a:t>
                      </a:r>
                      <a:endParaRPr lang="en-US" sz="1800" kern="1200">
                        <a:solidFill>
                          <a:schemeClr val="dk1"/>
                        </a:solidFill>
                        <a:latin typeface="+mn-lt"/>
                        <a:ea typeface="+mn-ea"/>
                        <a:cs typeface="+mn-cs"/>
                      </a:endParaRPr>
                    </a:p>
                  </a:txBody>
                  <a:tcPr/>
                </a:tc>
                <a:tc>
                  <a:txBody>
                    <a:bodyPr/>
                    <a:lstStyle/>
                    <a:p>
                      <a:r>
                        <a:rPr lang="en-US" sz="1800" kern="1200">
                          <a:solidFill>
                            <a:schemeClr val="dk1"/>
                          </a:solidFill>
                        </a:rPr>
                        <a:t>Total Food Service Revenue</a:t>
                      </a:r>
                      <a:endParaRPr lang="en-US" sz="1800" kern="1200">
                        <a:solidFill>
                          <a:schemeClr val="dk1"/>
                        </a:solidFill>
                        <a:latin typeface="+mn-lt"/>
                        <a:ea typeface="+mn-ea"/>
                        <a:cs typeface="+mn-cs"/>
                      </a:endParaRPr>
                    </a:p>
                  </a:txBody>
                  <a:tcPr/>
                </a:tc>
                <a:extLst>
                  <a:ext uri="{0D108BD9-81ED-4DB2-BD59-A6C34878D82A}">
                    <a16:rowId xmlns:a16="http://schemas.microsoft.com/office/drawing/2014/main" val="938599077"/>
                  </a:ext>
                </a:extLst>
              </a:tr>
              <a:tr h="394091">
                <a:tc>
                  <a:txBody>
                    <a:bodyPr/>
                    <a:lstStyle/>
                    <a:p>
                      <a:r>
                        <a:rPr lang="en-US"/>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rPr>
                        <a:t>MYF Meal Plan Department</a:t>
                      </a:r>
                    </a:p>
                    <a:p>
                      <a:pPr marL="0" algn="l" defTabSz="914400" rtl="0" eaLnBrk="1" latinLnBrk="0" hangingPunct="1"/>
                      <a:endParaRPr lang="en-US" sz="18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rPr>
                        <a:t>MYF Meal Plan Department</a:t>
                      </a:r>
                    </a:p>
                    <a:p>
                      <a:pPr marL="0" algn="l" defTabSz="914400" rtl="0" eaLnBrk="1" latinLnBrk="0" hangingPunct="1"/>
                      <a:endParaRPr lang="en-US" sz="1800" kern="1200">
                        <a:solidFill>
                          <a:schemeClr val="dk1"/>
                        </a:solidFill>
                        <a:latin typeface="+mn-lt"/>
                        <a:ea typeface="+mn-ea"/>
                        <a:cs typeface="+mn-cs"/>
                      </a:endParaRPr>
                    </a:p>
                  </a:txBody>
                  <a:tcPr/>
                </a:tc>
                <a:extLst>
                  <a:ext uri="{0D108BD9-81ED-4DB2-BD59-A6C34878D82A}">
                    <a16:rowId xmlns:a16="http://schemas.microsoft.com/office/drawing/2014/main" val="2489009979"/>
                  </a:ext>
                </a:extLst>
              </a:tr>
              <a:tr h="394091">
                <a:tc>
                  <a:txBody>
                    <a:bodyPr/>
                    <a:lstStyle/>
                    <a:p>
                      <a:r>
                        <a:rPr lang="en-US"/>
                        <a:t>Version</a:t>
                      </a:r>
                    </a:p>
                  </a:txBody>
                  <a:tcPr/>
                </a:tc>
                <a:tc>
                  <a:txBody>
                    <a:bodyPr/>
                    <a:lstStyle/>
                    <a:p>
                      <a:r>
                        <a:rPr lang="en-US"/>
                        <a:t>*Preselected and hidden on the form</a:t>
                      </a:r>
                    </a:p>
                  </a:txBody>
                  <a:tcPr/>
                </a:tc>
                <a:tc>
                  <a:txBody>
                    <a:bodyPr/>
                    <a:lstStyle/>
                    <a:p>
                      <a:r>
                        <a:rPr lang="en-US"/>
                        <a:t>Input</a:t>
                      </a:r>
                    </a:p>
                  </a:txBody>
                  <a:tcPr/>
                </a:tc>
                <a:extLst>
                  <a:ext uri="{0D108BD9-81ED-4DB2-BD59-A6C34878D82A}">
                    <a16:rowId xmlns:a16="http://schemas.microsoft.com/office/drawing/2014/main" val="3632096115"/>
                  </a:ext>
                </a:extLst>
              </a:tr>
              <a:tr h="394091">
                <a:tc>
                  <a:txBody>
                    <a:bodyPr/>
                    <a:lstStyle/>
                    <a:p>
                      <a:r>
                        <a:rPr lang="en-US"/>
                        <a:t>Fund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*Preselected and hidden on the form</a:t>
                      </a:r>
                    </a:p>
                  </a:txBody>
                  <a:tcPr/>
                </a:tc>
                <a:tc>
                  <a:txBody>
                    <a:bodyPr/>
                    <a:lstStyle/>
                    <a:p>
                      <a:r>
                        <a:rPr lang="en-US" sz="1800" kern="1200">
                          <a:solidFill>
                            <a:schemeClr val="dk1"/>
                          </a:solidFill>
                        </a:rPr>
                        <a:t>Fund 128</a:t>
                      </a:r>
                    </a:p>
                    <a:p>
                      <a:endParaRPr lang="en-US" sz="1800" kern="1200">
                        <a:solidFill>
                          <a:schemeClr val="dk1"/>
                        </a:solidFill>
                        <a:latin typeface="+mn-lt"/>
                        <a:ea typeface="+mn-ea"/>
                        <a:cs typeface="+mn-cs"/>
                      </a:endParaRPr>
                    </a:p>
                  </a:txBody>
                  <a:tcPr/>
                </a:tc>
                <a:extLst>
                  <a:ext uri="{0D108BD9-81ED-4DB2-BD59-A6C34878D82A}">
                    <a16:rowId xmlns:a16="http://schemas.microsoft.com/office/drawing/2014/main" val="3563634991"/>
                  </a:ext>
                </a:extLst>
              </a:tr>
            </a:tbl>
          </a:graphicData>
        </a:graphic>
      </p:graphicFrame>
    </p:spTree>
    <p:extLst>
      <p:ext uri="{BB962C8B-B14F-4D97-AF65-F5344CB8AC3E}">
        <p14:creationId xmlns:p14="http://schemas.microsoft.com/office/powerpoint/2010/main" val="2784835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Multi-Year Forecast</a:t>
            </a:r>
            <a:r>
              <a:rPr lang="en-US" sz="4000">
                <a:solidFill>
                  <a:srgbClr val="700000"/>
                </a:solidFill>
              </a:rPr>
              <a:t> </a:t>
            </a:r>
          </a:p>
          <a:p>
            <a:r>
              <a:rPr lang="en-US" sz="4000">
                <a:solidFill>
                  <a:schemeClr val="tx1">
                    <a:lumMod val="65000"/>
                    <a:lumOff val="35000"/>
                  </a:schemeClr>
                </a:solidFill>
              </a:rPr>
              <a:t>Global % Change</a:t>
            </a:r>
          </a:p>
          <a:p>
            <a:endParaRPr lang="en-US" sz="4000">
              <a:solidFill>
                <a:srgbClr val="700000"/>
              </a:solidFill>
            </a:endParaRPr>
          </a:p>
          <a:p>
            <a:r>
              <a:rPr lang="en-US" sz="4000">
                <a:solidFill>
                  <a:srgbClr val="700000"/>
                </a:solidFill>
              </a:rPr>
              <a:t> </a:t>
            </a:r>
          </a:p>
        </p:txBody>
      </p:sp>
    </p:spTree>
    <p:custDataLst>
      <p:tags r:id="rId1"/>
    </p:custDataLst>
    <p:extLst>
      <p:ext uri="{BB962C8B-B14F-4D97-AF65-F5344CB8AC3E}">
        <p14:creationId xmlns:p14="http://schemas.microsoft.com/office/powerpoint/2010/main" val="3337280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E4424-D7CA-40A2-BFAF-5F364968468D}"/>
              </a:ext>
            </a:extLst>
          </p:cNvPr>
          <p:cNvPicPr>
            <a:picLocks noChangeAspect="1"/>
          </p:cNvPicPr>
          <p:nvPr/>
        </p:nvPicPr>
        <p:blipFill>
          <a:blip r:embed="rId3"/>
          <a:stretch>
            <a:fillRect/>
          </a:stretch>
        </p:blipFill>
        <p:spPr>
          <a:xfrm>
            <a:off x="5419886" y="1210891"/>
            <a:ext cx="6678246" cy="1915367"/>
          </a:xfrm>
          <a:prstGeom prst="rect">
            <a:avLst/>
          </a:prstGeom>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Global % Change</a:t>
            </a:r>
          </a:p>
        </p:txBody>
      </p:sp>
      <p:sp>
        <p:nvSpPr>
          <p:cNvPr id="8" name="TextBox 7">
            <a:extLst>
              <a:ext uri="{FF2B5EF4-FFF2-40B4-BE49-F238E27FC236}">
                <a16:creationId xmlns:a16="http://schemas.microsoft.com/office/drawing/2014/main" id="{48288EDD-AD66-44D8-B993-2484F1F16DEE}"/>
              </a:ext>
            </a:extLst>
          </p:cNvPr>
          <p:cNvSpPr txBox="1"/>
          <p:nvPr/>
        </p:nvSpPr>
        <p:spPr>
          <a:xfrm>
            <a:off x="764930" y="1025389"/>
            <a:ext cx="4545624" cy="5521512"/>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Use this card to input Global % Changes for future years based on current year Forecast version amounts by Campus, Division and </a:t>
            </a:r>
            <a:r>
              <a:rPr lang="en-US" sz="1800" kern="0">
                <a:solidFill>
                  <a:srgbClr val="000000"/>
                </a:solidFill>
                <a:latin typeface="Arial Narrow"/>
                <a:ea typeface="ＭＳ Ｐゴシック" pitchFamily="-106" charset="-128"/>
              </a:rPr>
              <a:t>Sub-</a:t>
            </a:r>
            <a:r>
              <a:rPr lang="en-US" kern="0">
                <a:solidFill>
                  <a:srgbClr val="000000"/>
                </a:solidFill>
                <a:latin typeface="Arial Narrow"/>
                <a:ea typeface="ＭＳ Ｐゴシック" pitchFamily="-106" charset="-128"/>
              </a:rPr>
              <a:t>Department levels. </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View how Campus/Division/Sub-Department Forecast and Forecast Adjustments can be simulated to gain the full picture of your Forecast</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Review historical data, total Forecast and key variances scenarios</a:t>
            </a:r>
          </a:p>
          <a:p>
            <a:pPr eaLnBrk="0" fontAlgn="base" hangingPunct="0">
              <a:spcBef>
                <a:spcPct val="20000"/>
              </a:spcBef>
              <a:spcAft>
                <a:spcPct val="0"/>
              </a:spcAft>
            </a:pPr>
            <a:r>
              <a:rPr lang="en-US" kern="0">
                <a:solidFill>
                  <a:srgbClr val="000000"/>
                </a:solidFill>
                <a:latin typeface="Arial Narrow"/>
                <a:ea typeface="ＭＳ Ｐゴシック" pitchFamily="-106" charset="-128"/>
              </a:rPr>
              <a:t> </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To begin the </a:t>
            </a:r>
            <a:r>
              <a:rPr lang="en-US" kern="0">
                <a:solidFill>
                  <a:srgbClr val="000000"/>
                </a:solidFill>
                <a:latin typeface="Arial Narrow"/>
                <a:ea typeface="ＭＳ Ｐゴシック" pitchFamily="-106" charset="-128"/>
              </a:rPr>
              <a:t>Global % Change data input process</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Multi-Year Forecast </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tile to open the cluster</a:t>
            </a:r>
            <a:endParaRPr lang="en-US" kern="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Global % Change </a:t>
            </a:r>
            <a:r>
              <a:rPr lang="en-US" kern="0">
                <a:solidFill>
                  <a:srgbClr val="000000"/>
                </a:solidFill>
                <a:latin typeface="Arial Narrow"/>
                <a:ea typeface="ＭＳ Ｐゴシック" pitchFamily="-106" charset="-128"/>
              </a:rPr>
              <a:t>tile to open the forms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a:solidFill>
                  <a:srgbClr val="000000"/>
                </a:solidFill>
                <a:latin typeface="Arial Narrow"/>
                <a:ea typeface="ＭＳ Ｐゴシック" pitchFamily="-106" charset="-128"/>
              </a:rPr>
              <a:t>This process will open the Global % Change – </a:t>
            </a:r>
            <a:r>
              <a:rPr lang="en-US" kern="0" err="1">
                <a:solidFill>
                  <a:srgbClr val="000000"/>
                </a:solidFill>
                <a:latin typeface="Arial Narrow"/>
                <a:ea typeface="ＭＳ Ｐゴシック" pitchFamily="-106" charset="-128"/>
              </a:rPr>
              <a:t>CampusFCST</a:t>
            </a:r>
            <a:r>
              <a:rPr lang="en-US" kern="0">
                <a:solidFill>
                  <a:srgbClr val="000000"/>
                </a:solidFill>
                <a:latin typeface="Arial Narrow"/>
                <a:ea typeface="ＭＳ Ｐゴシック" pitchFamily="-106" charset="-128"/>
              </a:rPr>
              <a:t> input form.</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11" name="Oval 10">
            <a:extLst>
              <a:ext uri="{FF2B5EF4-FFF2-40B4-BE49-F238E27FC236}">
                <a16:creationId xmlns:a16="http://schemas.microsoft.com/office/drawing/2014/main" id="{46700EB9-F3E3-47B5-8B55-3BCB2CD44EEC}"/>
              </a:ext>
            </a:extLst>
          </p:cNvPr>
          <p:cNvSpPr/>
          <p:nvPr/>
        </p:nvSpPr>
        <p:spPr>
          <a:xfrm>
            <a:off x="7446294" y="121089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1E255C76-5EC0-499E-A9F4-F6F1D8EEC3DB}"/>
              </a:ext>
            </a:extLst>
          </p:cNvPr>
          <p:cNvSpPr/>
          <p:nvPr/>
        </p:nvSpPr>
        <p:spPr>
          <a:xfrm>
            <a:off x="6315569" y="216857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5" name="Picture 4">
            <a:extLst>
              <a:ext uri="{FF2B5EF4-FFF2-40B4-BE49-F238E27FC236}">
                <a16:creationId xmlns:a16="http://schemas.microsoft.com/office/drawing/2014/main" id="{414341C6-724E-4491-835C-45642AD714FF}"/>
              </a:ext>
            </a:extLst>
          </p:cNvPr>
          <p:cNvPicPr>
            <a:picLocks noChangeAspect="1"/>
          </p:cNvPicPr>
          <p:nvPr/>
        </p:nvPicPr>
        <p:blipFill>
          <a:blip r:embed="rId4"/>
          <a:stretch>
            <a:fillRect/>
          </a:stretch>
        </p:blipFill>
        <p:spPr>
          <a:xfrm>
            <a:off x="8958247" y="4073054"/>
            <a:ext cx="1314450" cy="1171575"/>
          </a:xfrm>
          <a:prstGeom prst="rect">
            <a:avLst/>
          </a:prstGeom>
        </p:spPr>
      </p:pic>
    </p:spTree>
    <p:custDataLst>
      <p:tags r:id="rId1"/>
    </p:custDataLst>
    <p:extLst>
      <p:ext uri="{BB962C8B-B14F-4D97-AF65-F5344CB8AC3E}">
        <p14:creationId xmlns:p14="http://schemas.microsoft.com/office/powerpoint/2010/main" val="2900448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Global % Change </a:t>
            </a:r>
          </a:p>
        </p:txBody>
      </p:sp>
      <p:sp>
        <p:nvSpPr>
          <p:cNvPr id="9" name="Rectangle 8">
            <a:extLst>
              <a:ext uri="{FF2B5EF4-FFF2-40B4-BE49-F238E27FC236}">
                <a16:creationId xmlns:a16="http://schemas.microsoft.com/office/drawing/2014/main" id="{070FC484-136F-44CF-8638-4EA68F1D50A8}"/>
              </a:ext>
            </a:extLst>
          </p:cNvPr>
          <p:cNvSpPr/>
          <p:nvPr/>
        </p:nvSpPr>
        <p:spPr>
          <a:xfrm>
            <a:off x="423221" y="2455970"/>
            <a:ext cx="801892" cy="18867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AF617792-54C2-4D4C-8FBB-D2FD1AC92931}"/>
              </a:ext>
            </a:extLst>
          </p:cNvPr>
          <p:cNvSpPr/>
          <p:nvPr/>
        </p:nvSpPr>
        <p:spPr>
          <a:xfrm>
            <a:off x="1767043" y="3982344"/>
            <a:ext cx="1459633" cy="538856"/>
          </a:xfrm>
          <a:prstGeom prst="wedgeRectCallout">
            <a:avLst>
              <a:gd name="adj1" fmla="val -93473"/>
              <a:gd name="adj2" fmla="val -35841"/>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By Sub-Department</a:t>
            </a:r>
            <a:endParaRPr lang="en-US" b="1">
              <a:solidFill>
                <a:schemeClr val="tx1"/>
              </a:solidFill>
              <a:latin typeface="Arial Narrow" panose="020B0606020202030204" pitchFamily="34" charset="0"/>
            </a:endParaRPr>
          </a:p>
        </p:txBody>
      </p:sp>
      <p:sp>
        <p:nvSpPr>
          <p:cNvPr id="11" name="Speech Bubble: Rectangle 10">
            <a:extLst>
              <a:ext uri="{FF2B5EF4-FFF2-40B4-BE49-F238E27FC236}">
                <a16:creationId xmlns:a16="http://schemas.microsoft.com/office/drawing/2014/main" id="{FEA02238-B727-4028-9BA3-B7021B47494D}"/>
              </a:ext>
            </a:extLst>
          </p:cNvPr>
          <p:cNvSpPr/>
          <p:nvPr/>
        </p:nvSpPr>
        <p:spPr>
          <a:xfrm>
            <a:off x="1767043" y="3263467"/>
            <a:ext cx="1450661" cy="376431"/>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By Division</a:t>
            </a:r>
            <a:endParaRPr lang="en-US" b="1">
              <a:solidFill>
                <a:schemeClr val="tx1"/>
              </a:solidFill>
              <a:latin typeface="Arial Narrow" panose="020B0606020202030204" pitchFamily="34" charset="0"/>
            </a:endParaRPr>
          </a:p>
        </p:txBody>
      </p:sp>
      <p:sp>
        <p:nvSpPr>
          <p:cNvPr id="12" name="Speech Bubble: Rectangle 11">
            <a:extLst>
              <a:ext uri="{FF2B5EF4-FFF2-40B4-BE49-F238E27FC236}">
                <a16:creationId xmlns:a16="http://schemas.microsoft.com/office/drawing/2014/main" id="{27966E4A-EAC5-4276-B6B1-7415CD87C504}"/>
              </a:ext>
            </a:extLst>
          </p:cNvPr>
          <p:cNvSpPr/>
          <p:nvPr/>
        </p:nvSpPr>
        <p:spPr>
          <a:xfrm>
            <a:off x="1767043" y="2612151"/>
            <a:ext cx="1450661" cy="389608"/>
          </a:xfrm>
          <a:prstGeom prst="wedgeRectCallout">
            <a:avLst>
              <a:gd name="adj1" fmla="val -97467"/>
              <a:gd name="adj2" fmla="val -1476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By Campus</a:t>
            </a:r>
            <a:endParaRPr lang="en-US" b="1">
              <a:solidFill>
                <a:schemeClr val="tx1"/>
              </a:solidFill>
              <a:latin typeface="Arial Narrow" panose="020B0606020202030204" pitchFamily="34" charset="0"/>
            </a:endParaRPr>
          </a:p>
        </p:txBody>
      </p:sp>
      <p:sp>
        <p:nvSpPr>
          <p:cNvPr id="14" name="TextBox 13">
            <a:extLst>
              <a:ext uri="{FF2B5EF4-FFF2-40B4-BE49-F238E27FC236}">
                <a16:creationId xmlns:a16="http://schemas.microsoft.com/office/drawing/2014/main" id="{F8B13ECC-0D5A-4638-942F-CA15D3DCABAB}"/>
              </a:ext>
            </a:extLst>
          </p:cNvPr>
          <p:cNvSpPr txBox="1"/>
          <p:nvPr/>
        </p:nvSpPr>
        <p:spPr>
          <a:xfrm>
            <a:off x="3544803" y="3434495"/>
            <a:ext cx="7907221" cy="2529923"/>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The Global % Change forms allows input of % changes for future years based on current year forecast amounts by Campus, Division and Sub-Department levels. Enter or make adjustments to Global % Change data to manipulate the prepopulated base Forecast.</a:t>
            </a:r>
          </a:p>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Campus-Level – </a:t>
            </a:r>
            <a:r>
              <a:rPr lang="en-US" kern="0" dirty="0">
                <a:solidFill>
                  <a:srgbClr val="000000"/>
                </a:solidFill>
                <a:latin typeface="Arial Narrow"/>
                <a:ea typeface="ＭＳ Ｐゴシック" pitchFamily="-106" charset="-128"/>
              </a:rPr>
              <a:t>Enter Global % Change amounts at ‘Campus-Level’ using Divisions.</a:t>
            </a:r>
          </a:p>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Division-Level </a:t>
            </a:r>
            <a:r>
              <a:rPr lang="en-US" kern="0" dirty="0">
                <a:solidFill>
                  <a:srgbClr val="000000"/>
                </a:solidFill>
                <a:latin typeface="Arial Narrow"/>
                <a:ea typeface="ＭＳ Ｐゴシック" pitchFamily="-106" charset="-128"/>
              </a:rPr>
              <a:t>– Enter Global % Change amounts at ‘Divisional-Level’ using Divisions.</a:t>
            </a:r>
          </a:p>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Sub-Department-Level </a:t>
            </a:r>
            <a:r>
              <a:rPr lang="en-US" kern="0" dirty="0">
                <a:solidFill>
                  <a:srgbClr val="000000"/>
                </a:solidFill>
                <a:latin typeface="Arial Narrow"/>
                <a:ea typeface="ＭＳ Ｐゴシック" pitchFamily="-106" charset="-128"/>
              </a:rPr>
              <a:t>– Enter Global % Change amounts at ‘Sub-Department-Level’ using Sub-Departments.</a:t>
            </a:r>
            <a:endParaRPr lang="en-US" sz="1600" kern="0" dirty="0">
              <a:solidFill>
                <a:srgbClr val="000000"/>
              </a:solidFill>
              <a:latin typeface="Arial Narrow"/>
              <a:ea typeface="ＭＳ Ｐゴシック" pitchFamily="-106" charset="-128"/>
              <a:hlinkClick r:id="" action="ppaction://noaction"/>
            </a:endParaRPr>
          </a:p>
          <a:p>
            <a:pPr marR="0" algn="l" defTabSz="914400" rtl="0" eaLnBrk="0" fontAlgn="base" latinLnBrk="0" hangingPunct="0">
              <a:lnSpc>
                <a:spcPct val="100000"/>
              </a:lnSpc>
              <a:spcBef>
                <a:spcPct val="20000"/>
              </a:spcBef>
              <a:spcAft>
                <a:spcPct val="0"/>
              </a:spcAft>
              <a:buClrTx/>
              <a:buSzTx/>
              <a:tabLst/>
            </a:pPr>
            <a:endParaRPr lang="en-US" kern="0" dirty="0">
              <a:solidFill>
                <a:srgbClr val="000000"/>
              </a:solidFill>
              <a:latin typeface="Arial Narrow"/>
              <a:ea typeface="ＭＳ Ｐゴシック" pitchFamily="-106" charset="-128"/>
            </a:endParaRPr>
          </a:p>
        </p:txBody>
      </p:sp>
      <p:pic>
        <p:nvPicPr>
          <p:cNvPr id="6" name="Picture 5">
            <a:extLst>
              <a:ext uri="{FF2B5EF4-FFF2-40B4-BE49-F238E27FC236}">
                <a16:creationId xmlns:a16="http://schemas.microsoft.com/office/drawing/2014/main" id="{CC4B441F-257B-4668-8EC4-3B9F3B369429}"/>
              </a:ext>
            </a:extLst>
          </p:cNvPr>
          <p:cNvPicPr>
            <a:picLocks noChangeAspect="1"/>
          </p:cNvPicPr>
          <p:nvPr/>
        </p:nvPicPr>
        <p:blipFill>
          <a:blip r:embed="rId3"/>
          <a:stretch>
            <a:fillRect/>
          </a:stretch>
        </p:blipFill>
        <p:spPr>
          <a:xfrm>
            <a:off x="541491" y="2485644"/>
            <a:ext cx="584330" cy="1827362"/>
          </a:xfrm>
          <a:prstGeom prst="rect">
            <a:avLst/>
          </a:prstGeom>
        </p:spPr>
      </p:pic>
      <p:pic>
        <p:nvPicPr>
          <p:cNvPr id="2" name="Picture 1">
            <a:extLst>
              <a:ext uri="{FF2B5EF4-FFF2-40B4-BE49-F238E27FC236}">
                <a16:creationId xmlns:a16="http://schemas.microsoft.com/office/drawing/2014/main" id="{A9F2E3BC-5B52-4FD8-B621-67871468C263}"/>
              </a:ext>
            </a:extLst>
          </p:cNvPr>
          <p:cNvPicPr>
            <a:picLocks noChangeAspect="1"/>
          </p:cNvPicPr>
          <p:nvPr/>
        </p:nvPicPr>
        <p:blipFill>
          <a:blip r:embed="rId4"/>
          <a:stretch>
            <a:fillRect/>
          </a:stretch>
        </p:blipFill>
        <p:spPr>
          <a:xfrm>
            <a:off x="423221" y="1129755"/>
            <a:ext cx="4907705" cy="1028789"/>
          </a:xfrm>
          <a:prstGeom prst="rect">
            <a:avLst/>
          </a:prstGeom>
        </p:spPr>
      </p:pic>
      <p:sp>
        <p:nvSpPr>
          <p:cNvPr id="15" name="Rectangle 14">
            <a:extLst>
              <a:ext uri="{FF2B5EF4-FFF2-40B4-BE49-F238E27FC236}">
                <a16:creationId xmlns:a16="http://schemas.microsoft.com/office/drawing/2014/main" id="{9391BE10-867E-4476-849D-F2A212AB19F5}"/>
              </a:ext>
            </a:extLst>
          </p:cNvPr>
          <p:cNvSpPr/>
          <p:nvPr/>
        </p:nvSpPr>
        <p:spPr>
          <a:xfrm>
            <a:off x="423221" y="492091"/>
            <a:ext cx="7821372" cy="523220"/>
          </a:xfrm>
          <a:prstGeom prst="rect">
            <a:avLst/>
          </a:prstGeom>
          <a:noFill/>
        </p:spPr>
        <p:txBody>
          <a:bodyPr wrap="square" lIns="91440" tIns="45720" rIns="91440" bIns="45720">
            <a:spAutoFit/>
          </a:bodyPr>
          <a:lstStyle/>
          <a:p>
            <a:r>
              <a:rPr lang="en-US" sz="2800" b="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NEW </a:t>
            </a:r>
            <a:r>
              <a:rPr lang="en-US" sz="2800" b="1" i="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Optional</a:t>
            </a:r>
            <a:r>
              <a:rPr lang="en-US" sz="2800" b="1" kern="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 Functionality – Global % Change </a:t>
            </a:r>
            <a:endParaRPr lang="en-US" sz="2800" b="1">
              <a:ln w="22225">
                <a:solidFill>
                  <a:schemeClr val="accent6">
                    <a:lumMod val="75000"/>
                  </a:schemeClr>
                </a:solidFill>
                <a:prstDash val="solid"/>
              </a:ln>
              <a:solidFill>
                <a:schemeClr val="accent6">
                  <a:lumMod val="60000"/>
                  <a:lumOff val="40000"/>
                </a:schemeClr>
              </a:solidFill>
            </a:endParaRPr>
          </a:p>
        </p:txBody>
      </p:sp>
      <p:sp>
        <p:nvSpPr>
          <p:cNvPr id="13" name="TextBox 12">
            <a:extLst>
              <a:ext uri="{FF2B5EF4-FFF2-40B4-BE49-F238E27FC236}">
                <a16:creationId xmlns:a16="http://schemas.microsoft.com/office/drawing/2014/main" id="{6451A4FF-1877-466B-90DB-1B4C0A1146EA}"/>
              </a:ext>
            </a:extLst>
          </p:cNvPr>
          <p:cNvSpPr txBox="1"/>
          <p:nvPr/>
        </p:nvSpPr>
        <p:spPr>
          <a:xfrm>
            <a:off x="5449826" y="1129755"/>
            <a:ext cx="5661197" cy="1920526"/>
          </a:xfrm>
          <a:prstGeom prst="rect">
            <a:avLst/>
          </a:prstGeom>
        </p:spPr>
        <p:txBody>
          <a:bodyPr vert="horz" wrap="square" rtlCol="0">
            <a:spAutoFit/>
          </a:bodyPr>
          <a:lstStyle/>
          <a:p>
            <a:pPr eaLnBrk="0" fontAlgn="base" hangingPunct="0">
              <a:spcBef>
                <a:spcPct val="20000"/>
              </a:spcBef>
              <a:spcAft>
                <a:spcPct val="0"/>
              </a:spcAft>
            </a:pPr>
            <a:r>
              <a:rPr lang="en-US" b="1" kern="0" dirty="0">
                <a:solidFill>
                  <a:srgbClr val="FF0000"/>
                </a:solidFill>
                <a:latin typeface="Arial Narrow"/>
                <a:ea typeface="ＭＳ Ｐゴシック" pitchFamily="-106" charset="-128"/>
              </a:rPr>
              <a:t>NOTE:</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Only applicable if planning Current &amp; Multi-Year Forecast at the </a:t>
            </a:r>
            <a:r>
              <a:rPr lang="en-US" b="1" kern="0" dirty="0">
                <a:solidFill>
                  <a:srgbClr val="000000"/>
                </a:solidFill>
                <a:latin typeface="Arial Narrow"/>
                <a:ea typeface="ＭＳ Ｐゴシック" pitchFamily="-106" charset="-128"/>
              </a:rPr>
              <a:t>same version level </a:t>
            </a:r>
            <a:r>
              <a:rPr lang="en-US" kern="0" dirty="0">
                <a:solidFill>
                  <a:srgbClr val="000000"/>
                </a:solidFill>
                <a:latin typeface="Arial Narrow"/>
                <a:ea typeface="ＭＳ Ｐゴシック" pitchFamily="-106" charset="-128"/>
              </a:rPr>
              <a:t>(Campus/Division/Sub-Dept)</a:t>
            </a:r>
          </a:p>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MUST</a:t>
            </a:r>
            <a:r>
              <a:rPr lang="en-US" kern="0" dirty="0">
                <a:solidFill>
                  <a:srgbClr val="000000"/>
                </a:solidFill>
                <a:latin typeface="Arial Narrow"/>
                <a:ea typeface="ＭＳ Ｐゴシック" pitchFamily="-106" charset="-128"/>
              </a:rPr>
              <a:t> be completed prior to input in following cards (Salary, Wages &amp; Fringe, Non-Compensation, and Revenue)</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Do not use for GPR Tuition Funds</a:t>
            </a:r>
          </a:p>
        </p:txBody>
      </p:sp>
    </p:spTree>
    <p:extLst>
      <p:ext uri="{BB962C8B-B14F-4D97-AF65-F5344CB8AC3E}">
        <p14:creationId xmlns:p14="http://schemas.microsoft.com/office/powerpoint/2010/main" val="86871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1EB09E-435F-4ECE-AA48-B4640AF2EBEC}"/>
              </a:ext>
            </a:extLst>
          </p:cNvPr>
          <p:cNvSpPr>
            <a:spLocks noGrp="1"/>
          </p:cNvSpPr>
          <p:nvPr>
            <p:ph type="sldNum" sz="quarter" idx="4"/>
          </p:nvPr>
        </p:nvSpPr>
        <p:spPr/>
        <p:txBody>
          <a:bodyPr/>
          <a:lstStyle/>
          <a:p>
            <a:fld id="{678F7216-1C8D-9C4B-8765-95E531582293}" type="slidenum">
              <a:rPr lang="en-US" smtClean="0"/>
              <a:pPr/>
              <a:t>6</a:t>
            </a:fld>
            <a:endParaRPr lang="en-US"/>
          </a:p>
        </p:txBody>
      </p:sp>
      <p:sp>
        <p:nvSpPr>
          <p:cNvPr id="5" name="Rectangle 4">
            <a:extLst>
              <a:ext uri="{FF2B5EF4-FFF2-40B4-BE49-F238E27FC236}">
                <a16:creationId xmlns:a16="http://schemas.microsoft.com/office/drawing/2014/main" id="{181477C8-19F0-4E32-8120-AEDCB10C71B4}"/>
              </a:ext>
            </a:extLst>
          </p:cNvPr>
          <p:cNvSpPr txBox="1">
            <a:spLocks noChangeArrowheads="1"/>
          </p:cNvSpPr>
          <p:nvPr/>
        </p:nvSpPr>
        <p:spPr>
          <a:xfrm>
            <a:off x="2874617" y="192742"/>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err="1">
                <a:solidFill>
                  <a:srgbClr val="700000"/>
                </a:solidFill>
              </a:rPr>
              <a:t>PlanUW</a:t>
            </a:r>
            <a:r>
              <a:rPr lang="en-US" sz="3600" b="0">
                <a:solidFill>
                  <a:srgbClr val="700000"/>
                </a:solidFill>
              </a:rPr>
              <a:t> Multi-Year Forecast Tasks and Processes</a:t>
            </a:r>
          </a:p>
        </p:txBody>
      </p:sp>
      <p:sp>
        <p:nvSpPr>
          <p:cNvPr id="6" name="Rectangle 5">
            <a:extLst>
              <a:ext uri="{FF2B5EF4-FFF2-40B4-BE49-F238E27FC236}">
                <a16:creationId xmlns:a16="http://schemas.microsoft.com/office/drawing/2014/main" id="{CB9CDD70-75F0-4926-B53F-24F94F1F1DB4}"/>
              </a:ext>
            </a:extLst>
          </p:cNvPr>
          <p:cNvSpPr/>
          <p:nvPr/>
        </p:nvSpPr>
        <p:spPr>
          <a:xfrm>
            <a:off x="630114" y="1184901"/>
            <a:ext cx="10500947" cy="707886"/>
          </a:xfrm>
          <a:prstGeom prst="rect">
            <a:avLst/>
          </a:prstGeom>
        </p:spPr>
        <p:txBody>
          <a:bodyPr wrap="square">
            <a:spAutoFit/>
          </a:bodyPr>
          <a:lstStyle/>
          <a:p>
            <a:r>
              <a:rPr lang="en-US" sz="2000">
                <a:latin typeface="Arial Narrow" panose="020B0606020202030204" pitchFamily="34" charset="0"/>
              </a:rPr>
              <a:t>Moving forward, this document will cover on a step-by-step basis, the “how” to complete Multi-Year Forecast tasks in the PlanUW system. Each process will be accompanied with the Quick Reference Guide book. </a:t>
            </a:r>
          </a:p>
        </p:txBody>
      </p:sp>
      <p:sp>
        <p:nvSpPr>
          <p:cNvPr id="7" name="Rectangle 6">
            <a:extLst>
              <a:ext uri="{FF2B5EF4-FFF2-40B4-BE49-F238E27FC236}">
                <a16:creationId xmlns:a16="http://schemas.microsoft.com/office/drawing/2014/main" id="{711CE058-41D6-4585-BDE0-8C9F21645581}"/>
              </a:ext>
            </a:extLst>
          </p:cNvPr>
          <p:cNvSpPr/>
          <p:nvPr/>
        </p:nvSpPr>
        <p:spPr>
          <a:xfrm>
            <a:off x="630114" y="2231186"/>
            <a:ext cx="10500947" cy="400110"/>
          </a:xfrm>
          <a:prstGeom prst="rect">
            <a:avLst/>
          </a:prstGeom>
        </p:spPr>
        <p:txBody>
          <a:bodyPr wrap="square">
            <a:spAutoFit/>
          </a:bodyPr>
          <a:lstStyle/>
          <a:p>
            <a:r>
              <a:rPr lang="en-US" sz="2000">
                <a:latin typeface="Arial Narrow" panose="020B0606020202030204" pitchFamily="34" charset="0"/>
              </a:rPr>
              <a:t>The following Processes are detailed in the QRG</a:t>
            </a:r>
          </a:p>
        </p:txBody>
      </p:sp>
      <p:sp>
        <p:nvSpPr>
          <p:cNvPr id="10" name="Rectangle 9">
            <a:extLst>
              <a:ext uri="{FF2B5EF4-FFF2-40B4-BE49-F238E27FC236}">
                <a16:creationId xmlns:a16="http://schemas.microsoft.com/office/drawing/2014/main" id="{2832824E-1494-4286-B453-2A1EE2B4548D}"/>
              </a:ext>
            </a:extLst>
          </p:cNvPr>
          <p:cNvSpPr/>
          <p:nvPr/>
        </p:nvSpPr>
        <p:spPr>
          <a:xfrm>
            <a:off x="493229" y="2969696"/>
            <a:ext cx="11146257" cy="1257010"/>
          </a:xfrm>
          <a:prstGeom prst="rect">
            <a:avLst/>
          </a:prstGeom>
        </p:spPr>
        <p:txBody>
          <a:bodyPr wrap="square" numCol="2">
            <a:noAutofit/>
          </a:bodyPr>
          <a:lstStyle/>
          <a:p>
            <a:pPr marL="342900" indent="-342900">
              <a:buFont typeface="Wingdings" panose="05000000000000000000" pitchFamily="2" charset="2"/>
              <a:buChar char="ü"/>
            </a:pPr>
            <a:r>
              <a:rPr lang="en-US" sz="2000">
                <a:solidFill>
                  <a:srgbClr val="000000"/>
                </a:solidFill>
                <a:latin typeface="Arial Narrow" panose="020B0606020202030204" pitchFamily="34" charset="0"/>
              </a:rPr>
              <a:t>Model Tuition, Segregated Fees, Housing &amp; Meal Plans</a:t>
            </a:r>
          </a:p>
          <a:p>
            <a:pPr marL="342900" indent="-342900">
              <a:buFont typeface="Wingdings" panose="05000000000000000000" pitchFamily="2" charset="2"/>
              <a:buChar char="ü"/>
            </a:pPr>
            <a:r>
              <a:rPr lang="en-US" sz="2000">
                <a:solidFill>
                  <a:srgbClr val="000000"/>
                </a:solidFill>
                <a:latin typeface="Arial Narrow" panose="020B0606020202030204" pitchFamily="34" charset="0"/>
              </a:rPr>
              <a:t>Apply Global % Changes to Multi-Year Forecast</a:t>
            </a:r>
          </a:p>
          <a:p>
            <a:pPr marL="342900" indent="-342900">
              <a:buFont typeface="Wingdings" panose="05000000000000000000" pitchFamily="2" charset="2"/>
              <a:buChar char="ü"/>
            </a:pPr>
            <a:r>
              <a:rPr lang="en-US" sz="2000">
                <a:solidFill>
                  <a:srgbClr val="000000"/>
                </a:solidFill>
                <a:latin typeface="Arial Narrow" panose="020B0606020202030204" pitchFamily="34" charset="0"/>
              </a:rPr>
              <a:t>Input and review for Salary, Wages and Fringe</a:t>
            </a:r>
          </a:p>
          <a:p>
            <a:pPr marL="342900" indent="-342900">
              <a:buFont typeface="Wingdings" panose="05000000000000000000" pitchFamily="2" charset="2"/>
              <a:buChar char="ü"/>
            </a:pPr>
            <a:r>
              <a:rPr lang="en-US" sz="2000">
                <a:solidFill>
                  <a:srgbClr val="000000"/>
                </a:solidFill>
                <a:latin typeface="Arial Narrow" panose="020B0606020202030204" pitchFamily="34" charset="0"/>
              </a:rPr>
              <a:t>Input and review for Non-Compensation</a:t>
            </a:r>
          </a:p>
          <a:p>
            <a:pPr marL="342900" indent="-342900">
              <a:buFont typeface="Wingdings" panose="05000000000000000000" pitchFamily="2" charset="2"/>
              <a:buChar char="ü"/>
            </a:pPr>
            <a:r>
              <a:rPr lang="en-US" sz="2000">
                <a:solidFill>
                  <a:srgbClr val="000000"/>
                </a:solidFill>
                <a:latin typeface="Arial Narrow" panose="020B0606020202030204" pitchFamily="34" charset="0"/>
              </a:rPr>
              <a:t>Input and review for Revenue</a:t>
            </a:r>
          </a:p>
          <a:p>
            <a:pPr marL="342900" indent="-342900">
              <a:buFont typeface="Wingdings" panose="05000000000000000000" pitchFamily="2" charset="2"/>
              <a:buChar char="ü"/>
            </a:pPr>
            <a:r>
              <a:rPr lang="en-US" sz="2000">
                <a:solidFill>
                  <a:srgbClr val="000000"/>
                </a:solidFill>
                <a:latin typeface="Arial Narrow" panose="020B0606020202030204" pitchFamily="34" charset="0"/>
              </a:rPr>
              <a:t>Input and review for Transfers</a:t>
            </a:r>
          </a:p>
          <a:p>
            <a:pPr marL="342900" indent="-342900">
              <a:buFont typeface="Wingdings" panose="05000000000000000000" pitchFamily="2" charset="2"/>
              <a:buChar char="ü"/>
            </a:pPr>
            <a:r>
              <a:rPr lang="en-US" sz="2000">
                <a:solidFill>
                  <a:srgbClr val="000000"/>
                </a:solidFill>
                <a:latin typeface="Arial Narrow" panose="020B0606020202030204" pitchFamily="34" charset="0"/>
              </a:rPr>
              <a:t>Reviewing Multi-Year Forecast</a:t>
            </a:r>
          </a:p>
          <a:p>
            <a:pPr marL="342900" indent="-342900">
              <a:buFont typeface="Wingdings" panose="05000000000000000000" pitchFamily="2" charset="2"/>
              <a:buChar char="ü"/>
            </a:pPr>
            <a:r>
              <a:rPr lang="en-US" sz="2000">
                <a:solidFill>
                  <a:srgbClr val="000000"/>
                </a:solidFill>
                <a:latin typeface="Arial Narrow" panose="020B0606020202030204" pitchFamily="34" charset="0"/>
              </a:rPr>
              <a:t>Reviewing Multi-Year Forecast Reports</a:t>
            </a:r>
          </a:p>
        </p:txBody>
      </p:sp>
    </p:spTree>
    <p:extLst>
      <p:ext uri="{BB962C8B-B14F-4D97-AF65-F5344CB8AC3E}">
        <p14:creationId xmlns:p14="http://schemas.microsoft.com/office/powerpoint/2010/main" val="1690860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F5DB2F-5128-445A-A44B-73F5D1D8797D}"/>
              </a:ext>
            </a:extLst>
          </p:cNvPr>
          <p:cNvPicPr>
            <a:picLocks noChangeAspect="1"/>
          </p:cNvPicPr>
          <p:nvPr/>
        </p:nvPicPr>
        <p:blipFill rotWithShape="1">
          <a:blip r:embed="rId3"/>
          <a:srcRect r="46776"/>
          <a:stretch/>
        </p:blipFill>
        <p:spPr>
          <a:xfrm>
            <a:off x="0" y="903925"/>
            <a:ext cx="6841025" cy="4781019"/>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081283" y="1283609"/>
            <a:ext cx="4736665" cy="4136517"/>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Global % Change input to be applied to the prior year to calculate Multi-Year Forecast starting based on Current Year Forecast. If no data was entered the Forecast Adjustment will equal to the Current Year Campus Forecast. </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shows your selected Fund and Sub-Department. Optionally, you can change your Sub-Department and/or Fund directly on this form, by clicking the dimension and changing your selection.</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Campus Forecast Adjustment </a:t>
            </a:r>
            <a:r>
              <a:rPr lang="en-US" b="1" kern="0" dirty="0">
                <a:solidFill>
                  <a:srgbClr val="000000"/>
                </a:solidFill>
                <a:latin typeface="Arial Narrow"/>
                <a:ea typeface="ＭＳ Ｐゴシック" pitchFamily="-106" charset="-128"/>
              </a:rPr>
              <a:t>Global % Change </a:t>
            </a:r>
            <a:r>
              <a:rPr lang="en-US" kern="0" dirty="0">
                <a:solidFill>
                  <a:srgbClr val="000000"/>
                </a:solidFill>
                <a:latin typeface="Arial Narrow"/>
                <a:ea typeface="ＭＳ Ｐゴシック" pitchFamily="-106" charset="-128"/>
              </a:rPr>
              <a:t>and </a:t>
            </a:r>
            <a:r>
              <a:rPr lang="en-US" b="1" kern="0" dirty="0">
                <a:solidFill>
                  <a:srgbClr val="000000"/>
                </a:solidFill>
                <a:latin typeface="Arial Narrow"/>
                <a:ea typeface="ＭＳ Ｐゴシック" pitchFamily="-106" charset="-128"/>
              </a:rPr>
              <a:t>Multi-Year Comments</a:t>
            </a:r>
            <a:r>
              <a:rPr lang="en-US" kern="0" dirty="0">
                <a:solidFill>
                  <a:srgbClr val="000000"/>
                </a:solidFill>
                <a:latin typeface="Arial Narrow"/>
                <a:ea typeface="ＭＳ Ｐゴシック" pitchFamily="-106" charset="-128"/>
              </a:rPr>
              <a:t> Columns. All other cells should be grey.</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MYF </a:t>
            </a:r>
            <a:r>
              <a:rPr lang="en-US" sz="3600" b="0" err="1">
                <a:solidFill>
                  <a:srgbClr val="700000"/>
                </a:solidFill>
              </a:rPr>
              <a:t>CampusFCST</a:t>
            </a:r>
            <a:r>
              <a:rPr lang="en-US" sz="3600" b="0">
                <a:solidFill>
                  <a:srgbClr val="700000"/>
                </a:solidFill>
              </a:rPr>
              <a:t> – Global % Change </a:t>
            </a:r>
          </a:p>
        </p:txBody>
      </p:sp>
      <p:sp>
        <p:nvSpPr>
          <p:cNvPr id="20" name="Rectangle 19">
            <a:extLst>
              <a:ext uri="{FF2B5EF4-FFF2-40B4-BE49-F238E27FC236}">
                <a16:creationId xmlns:a16="http://schemas.microsoft.com/office/drawing/2014/main" id="{295C5F4E-BAA9-451B-924D-6E90FAB507AD}"/>
              </a:ext>
            </a:extLst>
          </p:cNvPr>
          <p:cNvSpPr/>
          <p:nvPr/>
        </p:nvSpPr>
        <p:spPr>
          <a:xfrm>
            <a:off x="329609" y="2192683"/>
            <a:ext cx="1988289" cy="33681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577544-646C-48D6-B42C-178E98BCCE36}"/>
              </a:ext>
            </a:extLst>
          </p:cNvPr>
          <p:cNvSpPr txBox="1"/>
          <p:nvPr/>
        </p:nvSpPr>
        <p:spPr>
          <a:xfrm>
            <a:off x="2128926" y="3909428"/>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14" name="Oval 13">
            <a:extLst>
              <a:ext uri="{FF2B5EF4-FFF2-40B4-BE49-F238E27FC236}">
                <a16:creationId xmlns:a16="http://schemas.microsoft.com/office/drawing/2014/main" id="{F63FF0C3-9961-44CD-8CBF-154E96720EFF}"/>
              </a:ext>
            </a:extLst>
          </p:cNvPr>
          <p:cNvSpPr/>
          <p:nvPr/>
        </p:nvSpPr>
        <p:spPr>
          <a:xfrm>
            <a:off x="2410745" y="2295020"/>
            <a:ext cx="280602" cy="304187"/>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13" name="Oval 12">
            <a:extLst>
              <a:ext uri="{FF2B5EF4-FFF2-40B4-BE49-F238E27FC236}">
                <a16:creationId xmlns:a16="http://schemas.microsoft.com/office/drawing/2014/main" id="{C1A50DD3-B2B3-4C5D-84F8-1097DE02D93F}"/>
              </a:ext>
            </a:extLst>
          </p:cNvPr>
          <p:cNvSpPr/>
          <p:nvPr/>
        </p:nvSpPr>
        <p:spPr>
          <a:xfrm>
            <a:off x="2437899" y="1070502"/>
            <a:ext cx="253448" cy="2842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7" name="Rectangle 16">
            <a:extLst>
              <a:ext uri="{FF2B5EF4-FFF2-40B4-BE49-F238E27FC236}">
                <a16:creationId xmlns:a16="http://schemas.microsoft.com/office/drawing/2014/main" id="{C1CD3E19-6411-4D3C-9557-3C26ADF7413C}"/>
              </a:ext>
            </a:extLst>
          </p:cNvPr>
          <p:cNvSpPr/>
          <p:nvPr/>
        </p:nvSpPr>
        <p:spPr>
          <a:xfrm>
            <a:off x="0" y="903925"/>
            <a:ext cx="329609" cy="38506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631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E51E22B-F9A3-49AC-8F7E-D2C1E7037C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973" y="728871"/>
            <a:ext cx="9245063" cy="3139543"/>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MYF </a:t>
            </a:r>
            <a:r>
              <a:rPr lang="en-US" sz="3600" b="0" err="1">
                <a:solidFill>
                  <a:srgbClr val="700000"/>
                </a:solidFill>
              </a:rPr>
              <a:t>CampusFCST</a:t>
            </a:r>
            <a:r>
              <a:rPr lang="en-US" sz="3600" b="0">
                <a:solidFill>
                  <a:srgbClr val="700000"/>
                </a:solidFill>
              </a:rPr>
              <a:t> – Global % Change </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3917" y="4255437"/>
            <a:ext cx="11672577" cy="16989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a:t>
            </a:r>
            <a:r>
              <a:rPr lang="en-US" kern="0">
                <a:solidFill>
                  <a:srgbClr val="000000"/>
                </a:solidFill>
                <a:latin typeface="Arial Narrow"/>
                <a:ea typeface="ＭＳ Ｐゴシック" pitchFamily="-106" charset="-128"/>
              </a:rPr>
              <a:t>Campus Forecast Adjustment </a:t>
            </a:r>
            <a:r>
              <a:rPr lang="en-US" b="1" kern="0">
                <a:solidFill>
                  <a:srgbClr val="000000"/>
                </a:solidFill>
                <a:latin typeface="Arial Narrow"/>
                <a:ea typeface="ＭＳ Ｐゴシック" pitchFamily="-106" charset="-128"/>
              </a:rPr>
              <a:t>Global % Change </a:t>
            </a:r>
            <a:r>
              <a:rPr lang="en-US" kern="0">
                <a:solidFill>
                  <a:srgbClr val="000000"/>
                </a:solidFill>
                <a:latin typeface="Arial Narrow"/>
                <a:ea typeface="ＭＳ Ｐゴシック" pitchFamily="-106" charset="-128"/>
              </a:rPr>
              <a:t>and </a:t>
            </a:r>
            <a:r>
              <a:rPr lang="en-US" b="1" kern="0">
                <a:solidFill>
                  <a:srgbClr val="000000"/>
                </a:solidFill>
                <a:latin typeface="Arial Narrow"/>
                <a:ea typeface="ＭＳ Ｐゴシック" pitchFamily="-106" charset="-128"/>
              </a:rPr>
              <a:t>Multi-Year Comments</a:t>
            </a:r>
            <a:r>
              <a:rPr lang="en-US" kern="0">
                <a:solidFill>
                  <a:srgbClr val="000000"/>
                </a:solidFill>
                <a:latin typeface="Arial Narrow"/>
                <a:ea typeface="ＭＳ Ｐゴシック" pitchFamily="-106" charset="-128"/>
              </a:rPr>
              <a:t> Columns.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Save</a:t>
            </a:r>
            <a:r>
              <a:rPr lang="en-US" kern="0">
                <a:solidFill>
                  <a:srgbClr val="000000"/>
                </a:solidFill>
                <a:latin typeface="Arial Narrow"/>
                <a:ea typeface="ＭＳ Ｐゴシック" pitchFamily="-106" charset="-128"/>
              </a:rPr>
              <a:t> to save the sheet.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OK in pop up message.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9" name="Rectangle 8">
            <a:extLst>
              <a:ext uri="{FF2B5EF4-FFF2-40B4-BE49-F238E27FC236}">
                <a16:creationId xmlns:a16="http://schemas.microsoft.com/office/drawing/2014/main" id="{070FC484-136F-44CF-8638-4EA68F1D50A8}"/>
              </a:ext>
            </a:extLst>
          </p:cNvPr>
          <p:cNvSpPr/>
          <p:nvPr/>
        </p:nvSpPr>
        <p:spPr>
          <a:xfrm>
            <a:off x="9016409" y="787035"/>
            <a:ext cx="335627" cy="34001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B853A5-31A1-4349-9C9E-B26AEA0B8582}"/>
              </a:ext>
            </a:extLst>
          </p:cNvPr>
          <p:cNvSpPr/>
          <p:nvPr/>
        </p:nvSpPr>
        <p:spPr>
          <a:xfrm>
            <a:off x="8770225" y="83394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1" name="Rectangle 20">
            <a:extLst>
              <a:ext uri="{FF2B5EF4-FFF2-40B4-BE49-F238E27FC236}">
                <a16:creationId xmlns:a16="http://schemas.microsoft.com/office/drawing/2014/main" id="{3B605EAF-7E13-4650-BB1C-B75B4077E54F}"/>
              </a:ext>
            </a:extLst>
          </p:cNvPr>
          <p:cNvSpPr/>
          <p:nvPr/>
        </p:nvSpPr>
        <p:spPr>
          <a:xfrm>
            <a:off x="2247660" y="2907106"/>
            <a:ext cx="4333893" cy="9613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2666830" y="266092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pic>
        <p:nvPicPr>
          <p:cNvPr id="19" name="Picture 18">
            <a:extLst>
              <a:ext uri="{FF2B5EF4-FFF2-40B4-BE49-F238E27FC236}">
                <a16:creationId xmlns:a16="http://schemas.microsoft.com/office/drawing/2014/main" id="{59B4B45E-92B5-4296-8246-54FA3E966FBB}"/>
              </a:ext>
            </a:extLst>
          </p:cNvPr>
          <p:cNvPicPr>
            <a:picLocks noChangeAspect="1"/>
          </p:cNvPicPr>
          <p:nvPr/>
        </p:nvPicPr>
        <p:blipFill>
          <a:blip r:embed="rId4"/>
          <a:stretch>
            <a:fillRect/>
          </a:stretch>
        </p:blipFill>
        <p:spPr>
          <a:xfrm>
            <a:off x="9352036" y="3030900"/>
            <a:ext cx="2616428" cy="1456817"/>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11428178" y="4137223"/>
            <a:ext cx="320600"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11156987" y="426608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pic>
        <p:nvPicPr>
          <p:cNvPr id="23" name="Graphic 22" descr="Information">
            <a:extLst>
              <a:ext uri="{FF2B5EF4-FFF2-40B4-BE49-F238E27FC236}">
                <a16:creationId xmlns:a16="http://schemas.microsoft.com/office/drawing/2014/main" id="{D4DA74D7-2AA7-4F39-8922-042E9CE912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001" y="5614423"/>
            <a:ext cx="432320" cy="432320"/>
          </a:xfrm>
          <a:prstGeom prst="rect">
            <a:avLst/>
          </a:prstGeom>
        </p:spPr>
      </p:pic>
      <p:sp>
        <p:nvSpPr>
          <p:cNvPr id="25" name="TextBox 24">
            <a:extLst>
              <a:ext uri="{FF2B5EF4-FFF2-40B4-BE49-F238E27FC236}">
                <a16:creationId xmlns:a16="http://schemas.microsoft.com/office/drawing/2014/main" id="{FF082162-A123-4403-91C9-1DEDBD0BCD14}"/>
              </a:ext>
            </a:extLst>
          </p:cNvPr>
          <p:cNvSpPr txBox="1"/>
          <p:nvPr/>
        </p:nvSpPr>
        <p:spPr>
          <a:xfrm>
            <a:off x="673321" y="5337152"/>
            <a:ext cx="10845358" cy="12557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Note: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If data was entered to Global Change %, validate the data in Campus Forecast Adjustment has been calculated correctly based on the Current Year Campus Forecast and the Global % Change that was entered. If no data was entered in Global % Change, validate the data in Campus Forecast Adjustment is equal to the Current Year Campus Forecast.</a:t>
            </a:r>
          </a:p>
          <a:p>
            <a:pPr marR="0" algn="l" defTabSz="914400" rtl="0" eaLnBrk="0" fontAlgn="base" latinLnBrk="0" hangingPunct="0">
              <a:lnSpc>
                <a:spcPct val="100000"/>
              </a:lnSpc>
              <a:spcBef>
                <a:spcPct val="20000"/>
              </a:spcBef>
              <a:spcAft>
                <a:spcPct val="0"/>
              </a:spcAft>
              <a:buClrTx/>
              <a:buSzTx/>
              <a:tabLst/>
            </a:pP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352943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423221" y="1298899"/>
            <a:ext cx="1105023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a:solidFill>
                  <a:srgbClr val="700000"/>
                </a:solidFill>
              </a:rPr>
              <a:t>Rinse and Repeat </a:t>
            </a:r>
          </a:p>
        </p:txBody>
      </p:sp>
      <p:sp>
        <p:nvSpPr>
          <p:cNvPr id="5" name="Rectangle 4">
            <a:extLst>
              <a:ext uri="{FF2B5EF4-FFF2-40B4-BE49-F238E27FC236}">
                <a16:creationId xmlns:a16="http://schemas.microsoft.com/office/drawing/2014/main" id="{9DEE3161-AA11-4884-924A-79A8381D99C0}"/>
              </a:ext>
            </a:extLst>
          </p:cNvPr>
          <p:cNvSpPr/>
          <p:nvPr/>
        </p:nvSpPr>
        <p:spPr>
          <a:xfrm>
            <a:off x="1696798" y="4956444"/>
            <a:ext cx="9500853" cy="923330"/>
          </a:xfrm>
          <a:prstGeom prst="rect">
            <a:avLst/>
          </a:prstGeom>
        </p:spPr>
        <p:txBody>
          <a:bodyPr wrap="square">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NOTE: This process for Global % Change form for the By Division and By Sub-Department levels are section are identical to the By Campus for except for being on the divisional or Sub-Departmental level.  All processes are applicable in this section.</a:t>
            </a:r>
          </a:p>
        </p:txBody>
      </p:sp>
      <p:pic>
        <p:nvPicPr>
          <p:cNvPr id="6" name="Graphic 5" descr="Information">
            <a:extLst>
              <a:ext uri="{FF2B5EF4-FFF2-40B4-BE49-F238E27FC236}">
                <a16:creationId xmlns:a16="http://schemas.microsoft.com/office/drawing/2014/main" id="{87C3416A-CEEE-40DF-B19C-0B1BDDBBB1B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9535" y="4985789"/>
            <a:ext cx="432320" cy="432320"/>
          </a:xfrm>
          <a:prstGeom prst="rect">
            <a:avLst/>
          </a:prstGeom>
        </p:spPr>
      </p:pic>
      <p:sp>
        <p:nvSpPr>
          <p:cNvPr id="7" name="Rectangle 6">
            <a:extLst>
              <a:ext uri="{FF2B5EF4-FFF2-40B4-BE49-F238E27FC236}">
                <a16:creationId xmlns:a16="http://schemas.microsoft.com/office/drawing/2014/main" id="{1591C9CB-1091-412B-BB66-2C48589297E4}"/>
              </a:ext>
            </a:extLst>
          </p:cNvPr>
          <p:cNvSpPr/>
          <p:nvPr/>
        </p:nvSpPr>
        <p:spPr>
          <a:xfrm>
            <a:off x="4483593" y="2245072"/>
            <a:ext cx="801892" cy="18867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7">
            <a:extLst>
              <a:ext uri="{FF2B5EF4-FFF2-40B4-BE49-F238E27FC236}">
                <a16:creationId xmlns:a16="http://schemas.microsoft.com/office/drawing/2014/main" id="{CA263E67-B080-4A41-89B2-E52935C06528}"/>
              </a:ext>
            </a:extLst>
          </p:cNvPr>
          <p:cNvSpPr/>
          <p:nvPr/>
        </p:nvSpPr>
        <p:spPr>
          <a:xfrm>
            <a:off x="5827415" y="3771445"/>
            <a:ext cx="1459633" cy="546859"/>
          </a:xfrm>
          <a:prstGeom prst="wedgeRectCallout">
            <a:avLst>
              <a:gd name="adj1" fmla="val -93473"/>
              <a:gd name="adj2" fmla="val -35841"/>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By Sub-Department</a:t>
            </a:r>
            <a:endParaRPr lang="en-US" b="1">
              <a:solidFill>
                <a:schemeClr val="tx1"/>
              </a:solidFill>
              <a:latin typeface="Arial Narrow" panose="020B0606020202030204" pitchFamily="34" charset="0"/>
            </a:endParaRPr>
          </a:p>
        </p:txBody>
      </p:sp>
      <p:sp>
        <p:nvSpPr>
          <p:cNvPr id="9" name="Speech Bubble: Rectangle 8">
            <a:extLst>
              <a:ext uri="{FF2B5EF4-FFF2-40B4-BE49-F238E27FC236}">
                <a16:creationId xmlns:a16="http://schemas.microsoft.com/office/drawing/2014/main" id="{C0CD6AD5-DA62-438A-8EE4-BA61CCF28E0E}"/>
              </a:ext>
            </a:extLst>
          </p:cNvPr>
          <p:cNvSpPr/>
          <p:nvPr/>
        </p:nvSpPr>
        <p:spPr>
          <a:xfrm>
            <a:off x="5827415" y="3052569"/>
            <a:ext cx="1450661" cy="376431"/>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By Division</a:t>
            </a:r>
            <a:endParaRPr lang="en-US" b="1">
              <a:solidFill>
                <a:schemeClr val="tx1"/>
              </a:solidFill>
              <a:latin typeface="Arial Narrow" panose="020B0606020202030204" pitchFamily="34" charset="0"/>
            </a:endParaRPr>
          </a:p>
        </p:txBody>
      </p:sp>
      <p:sp>
        <p:nvSpPr>
          <p:cNvPr id="10" name="Speech Bubble: Rectangle 9">
            <a:extLst>
              <a:ext uri="{FF2B5EF4-FFF2-40B4-BE49-F238E27FC236}">
                <a16:creationId xmlns:a16="http://schemas.microsoft.com/office/drawing/2014/main" id="{BF70EB27-7A88-4F5C-B551-A70BBA01532B}"/>
              </a:ext>
            </a:extLst>
          </p:cNvPr>
          <p:cNvSpPr/>
          <p:nvPr/>
        </p:nvSpPr>
        <p:spPr>
          <a:xfrm>
            <a:off x="5827415" y="2401253"/>
            <a:ext cx="1450661" cy="389608"/>
          </a:xfrm>
          <a:prstGeom prst="wedgeRectCallout">
            <a:avLst>
              <a:gd name="adj1" fmla="val -97467"/>
              <a:gd name="adj2" fmla="val -1476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By Campus</a:t>
            </a:r>
            <a:endParaRPr lang="en-US" b="1">
              <a:solidFill>
                <a:schemeClr val="tx1"/>
              </a:solidFill>
              <a:latin typeface="Arial Narrow" panose="020B0606020202030204" pitchFamily="34" charset="0"/>
            </a:endParaRPr>
          </a:p>
        </p:txBody>
      </p:sp>
      <p:pic>
        <p:nvPicPr>
          <p:cNvPr id="11" name="Picture 10">
            <a:extLst>
              <a:ext uri="{FF2B5EF4-FFF2-40B4-BE49-F238E27FC236}">
                <a16:creationId xmlns:a16="http://schemas.microsoft.com/office/drawing/2014/main" id="{25D831D7-2D38-461E-877C-339609E6F746}"/>
              </a:ext>
            </a:extLst>
          </p:cNvPr>
          <p:cNvPicPr>
            <a:picLocks noChangeAspect="1"/>
          </p:cNvPicPr>
          <p:nvPr/>
        </p:nvPicPr>
        <p:blipFill>
          <a:blip r:embed="rId4"/>
          <a:stretch>
            <a:fillRect/>
          </a:stretch>
        </p:blipFill>
        <p:spPr>
          <a:xfrm>
            <a:off x="4601863" y="2274746"/>
            <a:ext cx="584330" cy="1827362"/>
          </a:xfrm>
          <a:prstGeom prst="rect">
            <a:avLst/>
          </a:prstGeom>
        </p:spPr>
      </p:pic>
    </p:spTree>
    <p:extLst>
      <p:ext uri="{BB962C8B-B14F-4D97-AF65-F5344CB8AC3E}">
        <p14:creationId xmlns:p14="http://schemas.microsoft.com/office/powerpoint/2010/main" val="2849214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Multi-Year Forecast</a:t>
            </a:r>
            <a:r>
              <a:rPr lang="en-US" sz="4000">
                <a:solidFill>
                  <a:srgbClr val="700000"/>
                </a:solidFill>
              </a:rPr>
              <a:t> </a:t>
            </a:r>
          </a:p>
          <a:p>
            <a:r>
              <a:rPr lang="en-US" sz="4000">
                <a:solidFill>
                  <a:schemeClr val="tx1">
                    <a:lumMod val="65000"/>
                    <a:lumOff val="35000"/>
                  </a:schemeClr>
                </a:solidFill>
              </a:rPr>
              <a:t>Salary, Wages and Fringe</a:t>
            </a:r>
          </a:p>
          <a:p>
            <a:endParaRPr lang="en-US" sz="4000">
              <a:solidFill>
                <a:srgbClr val="700000"/>
              </a:solidFill>
            </a:endParaRPr>
          </a:p>
          <a:p>
            <a:r>
              <a:rPr lang="en-US" sz="4000">
                <a:solidFill>
                  <a:srgbClr val="700000"/>
                </a:solidFill>
              </a:rPr>
              <a:t> </a:t>
            </a:r>
          </a:p>
        </p:txBody>
      </p:sp>
    </p:spTree>
    <p:custDataLst>
      <p:tags r:id="rId1"/>
    </p:custDataLst>
    <p:extLst>
      <p:ext uri="{BB962C8B-B14F-4D97-AF65-F5344CB8AC3E}">
        <p14:creationId xmlns:p14="http://schemas.microsoft.com/office/powerpoint/2010/main" val="13314984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571499" y="2880360"/>
            <a:ext cx="1105023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a:solidFill>
                  <a:srgbClr val="700000"/>
                </a:solidFill>
              </a:rPr>
              <a:t>Rinse and Repeat </a:t>
            </a:r>
          </a:p>
        </p:txBody>
      </p:sp>
      <p:sp>
        <p:nvSpPr>
          <p:cNvPr id="5" name="Rectangle 4">
            <a:extLst>
              <a:ext uri="{FF2B5EF4-FFF2-40B4-BE49-F238E27FC236}">
                <a16:creationId xmlns:a16="http://schemas.microsoft.com/office/drawing/2014/main" id="{9DEE3161-AA11-4884-924A-79A8381D99C0}"/>
              </a:ext>
            </a:extLst>
          </p:cNvPr>
          <p:cNvSpPr/>
          <p:nvPr/>
        </p:nvSpPr>
        <p:spPr>
          <a:xfrm>
            <a:off x="1696798" y="4956444"/>
            <a:ext cx="9500853" cy="923330"/>
          </a:xfrm>
          <a:prstGeom prst="rect">
            <a:avLst/>
          </a:prstGeom>
        </p:spPr>
        <p:txBody>
          <a:bodyPr wrap="square">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NOTE: This section will cover the Campus-Level input for Salary, Wages &amp; Fringe. The same process is applicable for the Division-Level and Department-Level inputs in Salary, Wages &amp; Fringe. It is an abridged version of what was covered in the CYF Training.</a:t>
            </a:r>
          </a:p>
        </p:txBody>
      </p:sp>
      <p:pic>
        <p:nvPicPr>
          <p:cNvPr id="6" name="Graphic 5" descr="Information">
            <a:extLst>
              <a:ext uri="{FF2B5EF4-FFF2-40B4-BE49-F238E27FC236}">
                <a16:creationId xmlns:a16="http://schemas.microsoft.com/office/drawing/2014/main" id="{87C3416A-CEEE-40DF-B19C-0B1BDDBBB1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9535" y="4985789"/>
            <a:ext cx="432320" cy="432320"/>
          </a:xfrm>
          <a:prstGeom prst="rect">
            <a:avLst/>
          </a:prstGeom>
        </p:spPr>
      </p:pic>
      <p:pic>
        <p:nvPicPr>
          <p:cNvPr id="8" name="Picture 7">
            <a:extLst>
              <a:ext uri="{FF2B5EF4-FFF2-40B4-BE49-F238E27FC236}">
                <a16:creationId xmlns:a16="http://schemas.microsoft.com/office/drawing/2014/main" id="{A84C91EA-5509-4235-800E-3FDDC0BD43B4}"/>
              </a:ext>
            </a:extLst>
          </p:cNvPr>
          <p:cNvPicPr>
            <a:picLocks noChangeAspect="1"/>
          </p:cNvPicPr>
          <p:nvPr/>
        </p:nvPicPr>
        <p:blipFill>
          <a:blip r:embed="rId5"/>
          <a:stretch>
            <a:fillRect/>
          </a:stretch>
        </p:blipFill>
        <p:spPr>
          <a:xfrm>
            <a:off x="5458979" y="3636423"/>
            <a:ext cx="1066892" cy="823030"/>
          </a:xfrm>
          <a:prstGeom prst="rect">
            <a:avLst/>
          </a:prstGeom>
        </p:spPr>
      </p:pic>
    </p:spTree>
    <p:extLst>
      <p:ext uri="{BB962C8B-B14F-4D97-AF65-F5344CB8AC3E}">
        <p14:creationId xmlns:p14="http://schemas.microsoft.com/office/powerpoint/2010/main" val="590683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20EC4B-8731-4D91-86F5-44A62A717D27}"/>
              </a:ext>
            </a:extLst>
          </p:cNvPr>
          <p:cNvPicPr>
            <a:picLocks noChangeAspect="1"/>
          </p:cNvPicPr>
          <p:nvPr/>
        </p:nvPicPr>
        <p:blipFill>
          <a:blip r:embed="rId3"/>
          <a:stretch>
            <a:fillRect/>
          </a:stretch>
        </p:blipFill>
        <p:spPr>
          <a:xfrm>
            <a:off x="5331708" y="1332632"/>
            <a:ext cx="6657093" cy="1909300"/>
          </a:xfrm>
          <a:prstGeom prst="rect">
            <a:avLst/>
          </a:prstGeom>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Salary, Wages and Fringe Data</a:t>
            </a:r>
          </a:p>
        </p:txBody>
      </p:sp>
      <p:sp>
        <p:nvSpPr>
          <p:cNvPr id="8" name="TextBox 7">
            <a:extLst>
              <a:ext uri="{FF2B5EF4-FFF2-40B4-BE49-F238E27FC236}">
                <a16:creationId xmlns:a16="http://schemas.microsoft.com/office/drawing/2014/main" id="{48288EDD-AD66-44D8-B993-2484F1F16DEE}"/>
              </a:ext>
            </a:extLst>
          </p:cNvPr>
          <p:cNvSpPr txBox="1"/>
          <p:nvPr/>
        </p:nvSpPr>
        <p:spPr>
          <a:xfrm>
            <a:off x="526262" y="838776"/>
            <a:ext cx="4805446" cy="3083921"/>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Use this card to Forecast for Salary, Wages, and Fringe for Multi-Year Forecast.</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Enter adjustments to manipulate the prepopulated base Forecast for </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View how Forecast  Base, Transfers, and Adjustments cumulate to gain the full picture of your Forecast</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Review historical data, total Forecast and key variances scenarios</a:t>
            </a:r>
          </a:p>
          <a:p>
            <a:pPr eaLnBrk="0" fontAlgn="base" hangingPunct="0">
              <a:spcBef>
                <a:spcPct val="20000"/>
              </a:spcBef>
              <a:spcAft>
                <a:spcPct val="0"/>
              </a:spcAft>
            </a:pPr>
            <a:r>
              <a:rPr lang="en-US" kern="0">
                <a:solidFill>
                  <a:srgbClr val="000000"/>
                </a:solidFill>
                <a:latin typeface="Arial Narrow"/>
                <a:ea typeface="ＭＳ Ｐゴシック" pitchFamily="-106" charset="-128"/>
              </a:rPr>
              <a:t> </a:t>
            </a:r>
          </a:p>
        </p:txBody>
      </p:sp>
      <p:sp>
        <p:nvSpPr>
          <p:cNvPr id="11" name="Oval 10">
            <a:extLst>
              <a:ext uri="{FF2B5EF4-FFF2-40B4-BE49-F238E27FC236}">
                <a16:creationId xmlns:a16="http://schemas.microsoft.com/office/drawing/2014/main" id="{46700EB9-F3E3-47B5-8B55-3BCB2CD44EEC}"/>
              </a:ext>
            </a:extLst>
          </p:cNvPr>
          <p:cNvSpPr/>
          <p:nvPr/>
        </p:nvSpPr>
        <p:spPr>
          <a:xfrm>
            <a:off x="7323202" y="130350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1E255C76-5EC0-499E-A9F4-F6F1D8EEC3DB}"/>
              </a:ext>
            </a:extLst>
          </p:cNvPr>
          <p:cNvSpPr/>
          <p:nvPr/>
        </p:nvSpPr>
        <p:spPr>
          <a:xfrm>
            <a:off x="7011308" y="238081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5" name="Picture 4">
            <a:extLst>
              <a:ext uri="{FF2B5EF4-FFF2-40B4-BE49-F238E27FC236}">
                <a16:creationId xmlns:a16="http://schemas.microsoft.com/office/drawing/2014/main" id="{414341C6-724E-4491-835C-45642AD714FF}"/>
              </a:ext>
            </a:extLst>
          </p:cNvPr>
          <p:cNvPicPr>
            <a:picLocks noChangeAspect="1"/>
          </p:cNvPicPr>
          <p:nvPr/>
        </p:nvPicPr>
        <p:blipFill>
          <a:blip r:embed="rId4"/>
          <a:stretch>
            <a:fillRect/>
          </a:stretch>
        </p:blipFill>
        <p:spPr>
          <a:xfrm>
            <a:off x="8958247" y="4073054"/>
            <a:ext cx="1314450" cy="1171575"/>
          </a:xfrm>
          <a:prstGeom prst="rect">
            <a:avLst/>
          </a:prstGeom>
        </p:spPr>
      </p:pic>
      <p:sp>
        <p:nvSpPr>
          <p:cNvPr id="9" name="Rectangle 8">
            <a:extLst>
              <a:ext uri="{FF2B5EF4-FFF2-40B4-BE49-F238E27FC236}">
                <a16:creationId xmlns:a16="http://schemas.microsoft.com/office/drawing/2014/main" id="{8A22289E-F37A-4983-BA24-BFEE1266A4C2}"/>
              </a:ext>
            </a:extLst>
          </p:cNvPr>
          <p:cNvSpPr/>
          <p:nvPr/>
        </p:nvSpPr>
        <p:spPr>
          <a:xfrm>
            <a:off x="524933" y="3700533"/>
            <a:ext cx="9500853" cy="2031325"/>
          </a:xfrm>
          <a:prstGeom prst="rect">
            <a:avLst/>
          </a:prstGeom>
        </p:spPr>
        <p:txBody>
          <a:bodyPr wrap="square">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To begin the multi-year </a:t>
            </a:r>
            <a:r>
              <a:rPr lang="en-US" kern="0">
                <a:solidFill>
                  <a:srgbClr val="000000"/>
                </a:solidFill>
                <a:latin typeface="Arial Narrow"/>
                <a:ea typeface="ＭＳ Ｐゴシック" pitchFamily="-106" charset="-128"/>
              </a:rPr>
              <a:t>salary data input and review process</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Multi-Year Forecast </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tile to open the cluster</a:t>
            </a:r>
            <a:endParaRPr lang="en-US" kern="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Salary, Wages and Fringe </a:t>
            </a:r>
            <a:r>
              <a:rPr lang="en-US" kern="0">
                <a:solidFill>
                  <a:srgbClr val="000000"/>
                </a:solidFill>
                <a:latin typeface="Arial Narrow"/>
                <a:ea typeface="ＭＳ Ｐゴシック" pitchFamily="-106" charset="-128"/>
              </a:rPr>
              <a:t>tile to open the forms</a:t>
            </a: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a:solidFill>
                  <a:srgbClr val="000000"/>
                </a:solidFill>
                <a:latin typeface="Arial Narrow"/>
                <a:ea typeface="ＭＳ Ｐゴシック" pitchFamily="-106" charset="-128"/>
              </a:rPr>
              <a:t>This process will open the Salary, Wages and Fringe input and review forms</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p:txBody>
      </p:sp>
      <p:pic>
        <p:nvPicPr>
          <p:cNvPr id="10" name="Graphic 9" descr="Information">
            <a:extLst>
              <a:ext uri="{FF2B5EF4-FFF2-40B4-BE49-F238E27FC236}">
                <a16:creationId xmlns:a16="http://schemas.microsoft.com/office/drawing/2014/main" id="{E1CC79C4-EF95-47F2-876C-D5DB4779128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0102" y="5613121"/>
            <a:ext cx="432320" cy="432320"/>
          </a:xfrm>
          <a:prstGeom prst="rect">
            <a:avLst/>
          </a:prstGeom>
        </p:spPr>
      </p:pic>
      <p:sp>
        <p:nvSpPr>
          <p:cNvPr id="14" name="Rectangle 13">
            <a:extLst>
              <a:ext uri="{FF2B5EF4-FFF2-40B4-BE49-F238E27FC236}">
                <a16:creationId xmlns:a16="http://schemas.microsoft.com/office/drawing/2014/main" id="{5F153F15-676E-4B31-BE08-1B6C6CF25527}"/>
              </a:ext>
            </a:extLst>
          </p:cNvPr>
          <p:cNvSpPr/>
          <p:nvPr/>
        </p:nvSpPr>
        <p:spPr>
          <a:xfrm>
            <a:off x="771844" y="5613121"/>
            <a:ext cx="10895223" cy="978729"/>
          </a:xfrm>
          <a:prstGeom prst="rect">
            <a:avLst/>
          </a:prstGeom>
        </p:spPr>
        <p:txBody>
          <a:bodyPr wrap="square">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Note: The multi-year forms are very similar to current year forecast forms except for the additional columns for future year forecasts.</a:t>
            </a: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p:txBody>
      </p:sp>
    </p:spTree>
    <p:custDataLst>
      <p:tags r:id="rId1"/>
    </p:custDataLst>
    <p:extLst>
      <p:ext uri="{BB962C8B-B14F-4D97-AF65-F5344CB8AC3E}">
        <p14:creationId xmlns:p14="http://schemas.microsoft.com/office/powerpoint/2010/main" val="17640045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Campus-Level Salary, Wages and Fringe</a:t>
            </a:r>
          </a:p>
        </p:txBody>
      </p:sp>
      <p:sp>
        <p:nvSpPr>
          <p:cNvPr id="14" name="TextBox 13">
            <a:extLst>
              <a:ext uri="{FF2B5EF4-FFF2-40B4-BE49-F238E27FC236}">
                <a16:creationId xmlns:a16="http://schemas.microsoft.com/office/drawing/2014/main" id="{F8B13ECC-0D5A-4638-942F-CA15D3DCABAB}"/>
              </a:ext>
            </a:extLst>
          </p:cNvPr>
          <p:cNvSpPr txBox="1"/>
          <p:nvPr/>
        </p:nvSpPr>
        <p:spPr>
          <a:xfrm>
            <a:off x="5121219" y="2699569"/>
            <a:ext cx="5273083" cy="1458861"/>
          </a:xfrm>
          <a:prstGeom prst="rect">
            <a:avLst/>
          </a:prstGeom>
        </p:spPr>
        <p:txBody>
          <a:bodyPr vert="horz" wrap="square" rtlCol="0">
            <a:spAutoFit/>
          </a:bodyPr>
          <a:lstStyle/>
          <a:p>
            <a:pPr marL="285750" indent="-28575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pitchFamily="-106" charset="-128"/>
              </a:rPr>
              <a:t>Campus-Level – </a:t>
            </a:r>
            <a:r>
              <a:rPr lang="en-US" kern="0">
                <a:solidFill>
                  <a:srgbClr val="000000"/>
                </a:solidFill>
                <a:latin typeface="Arial Narrow"/>
                <a:ea typeface="ＭＳ Ｐゴシック" pitchFamily="-106" charset="-128"/>
              </a:rPr>
              <a:t>Enter forecast amounts at ‘Campus-Level’ using Divisions, in By Account, By Division, By Account and Division Forms and use Campus-Level Review to see total results.</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0" u="sng"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3" name="Rectangle 2">
            <a:extLst>
              <a:ext uri="{FF2B5EF4-FFF2-40B4-BE49-F238E27FC236}">
                <a16:creationId xmlns:a16="http://schemas.microsoft.com/office/drawing/2014/main" id="{18B6E2C2-4968-432C-A019-57378D81CCD6}"/>
              </a:ext>
            </a:extLst>
          </p:cNvPr>
          <p:cNvSpPr/>
          <p:nvPr/>
        </p:nvSpPr>
        <p:spPr>
          <a:xfrm>
            <a:off x="1602619" y="2386798"/>
            <a:ext cx="801892" cy="18867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8006D1C5-2FEE-40A4-8F31-88C37C94CB59}"/>
              </a:ext>
            </a:extLst>
          </p:cNvPr>
          <p:cNvSpPr/>
          <p:nvPr/>
        </p:nvSpPr>
        <p:spPr>
          <a:xfrm>
            <a:off x="2966381" y="2608937"/>
            <a:ext cx="1450661" cy="376431"/>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By Campus</a:t>
            </a:r>
            <a:endParaRPr lang="en-US" b="1">
              <a:solidFill>
                <a:schemeClr val="tx1"/>
              </a:solidFill>
              <a:latin typeface="Arial Narrow" panose="020B0606020202030204" pitchFamily="34" charset="0"/>
            </a:endParaRPr>
          </a:p>
        </p:txBody>
      </p:sp>
      <p:pic>
        <p:nvPicPr>
          <p:cNvPr id="6" name="Picture 5">
            <a:extLst>
              <a:ext uri="{FF2B5EF4-FFF2-40B4-BE49-F238E27FC236}">
                <a16:creationId xmlns:a16="http://schemas.microsoft.com/office/drawing/2014/main" id="{8287BCC8-B231-4941-9E9B-518635F59EBC}"/>
              </a:ext>
            </a:extLst>
          </p:cNvPr>
          <p:cNvPicPr>
            <a:picLocks noChangeAspect="1"/>
          </p:cNvPicPr>
          <p:nvPr/>
        </p:nvPicPr>
        <p:blipFill>
          <a:blip r:embed="rId2"/>
          <a:stretch>
            <a:fillRect/>
          </a:stretch>
        </p:blipFill>
        <p:spPr>
          <a:xfrm>
            <a:off x="1720889" y="2416472"/>
            <a:ext cx="584330" cy="1827362"/>
          </a:xfrm>
          <a:prstGeom prst="rect">
            <a:avLst/>
          </a:prstGeom>
        </p:spPr>
      </p:pic>
    </p:spTree>
    <p:extLst>
      <p:ext uri="{BB962C8B-B14F-4D97-AF65-F5344CB8AC3E}">
        <p14:creationId xmlns:p14="http://schemas.microsoft.com/office/powerpoint/2010/main" val="22579594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CC667E6-B064-48E5-868D-72DEBDFEA582}"/>
              </a:ext>
            </a:extLst>
          </p:cNvPr>
          <p:cNvPicPr>
            <a:picLocks noChangeAspect="1"/>
          </p:cNvPicPr>
          <p:nvPr/>
        </p:nvPicPr>
        <p:blipFill>
          <a:blip r:embed="rId3"/>
          <a:stretch>
            <a:fillRect/>
          </a:stretch>
        </p:blipFill>
        <p:spPr>
          <a:xfrm>
            <a:off x="272304" y="877880"/>
            <a:ext cx="11753239" cy="3059638"/>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2" y="4460224"/>
            <a:ext cx="10643151" cy="1311128"/>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forecasting to a </a:t>
            </a:r>
            <a:r>
              <a:rPr lang="en-US" b="1" kern="0">
                <a:solidFill>
                  <a:srgbClr val="000000"/>
                </a:solidFill>
                <a:latin typeface="Arial Narrow"/>
                <a:ea typeface="ＭＳ Ｐゴシック" pitchFamily="-106" charset="-128"/>
              </a:rPr>
              <a:t>single Division </a:t>
            </a:r>
            <a:r>
              <a:rPr lang="en-US" kern="0">
                <a:solidFill>
                  <a:srgbClr val="000000"/>
                </a:solidFill>
                <a:latin typeface="Arial Narrow"/>
                <a:ea typeface="ＭＳ Ｐゴシック" pitchFamily="-106" charset="-128"/>
              </a:rPr>
              <a:t>by </a:t>
            </a:r>
            <a:r>
              <a:rPr lang="en-US" b="1" kern="0">
                <a:solidFill>
                  <a:srgbClr val="000000"/>
                </a:solidFill>
                <a:latin typeface="Arial Narrow"/>
                <a:ea typeface="ＭＳ Ｐゴシック" pitchFamily="-106" charset="-128"/>
              </a:rPr>
              <a:t>Fund. </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The Point of View section can be changed to the Division/Sub-Department and Fund member for your institution limited to your security profile</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Input data in Multi-Year Forecast Adjustment and Comments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512524" cy="369332"/>
          </a:xfrm>
          <a:prstGeom prst="rect">
            <a:avLst/>
          </a:prstGeom>
        </p:spPr>
        <p:txBody>
          <a:bodyPr wrap="square">
            <a:spAutoFit/>
          </a:bodyPr>
          <a:lstStyle/>
          <a:p>
            <a:r>
              <a:rPr lang="en-US" kern="0">
                <a:solidFill>
                  <a:srgbClr val="000000"/>
                </a:solidFill>
                <a:latin typeface="Arial Narrow"/>
                <a:ea typeface="ＭＳ Ｐゴシック" pitchFamily="-106" charset="-128"/>
              </a:rPr>
              <a:t>NOTE: This form is un-suppressed. The form displays all accounts although data might not exist. </a:t>
            </a:r>
            <a:endParaRPr lang="en-US"/>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732" y="5883012"/>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Campus-Level By Account Form – Salary, Wages and Fringe</a:t>
            </a:r>
          </a:p>
        </p:txBody>
      </p:sp>
      <p:sp>
        <p:nvSpPr>
          <p:cNvPr id="9" name="Rectangle 8">
            <a:extLst>
              <a:ext uri="{FF2B5EF4-FFF2-40B4-BE49-F238E27FC236}">
                <a16:creationId xmlns:a16="http://schemas.microsoft.com/office/drawing/2014/main" id="{070FC484-136F-44CF-8638-4EA68F1D50A8}"/>
              </a:ext>
            </a:extLst>
          </p:cNvPr>
          <p:cNvSpPr/>
          <p:nvPr/>
        </p:nvSpPr>
        <p:spPr>
          <a:xfrm>
            <a:off x="548130" y="2487028"/>
            <a:ext cx="1121025" cy="14911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7249886" y="234868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295C5F4E-BAA9-451B-924D-6E90FAB507AD}"/>
              </a:ext>
            </a:extLst>
          </p:cNvPr>
          <p:cNvSpPr/>
          <p:nvPr/>
        </p:nvSpPr>
        <p:spPr>
          <a:xfrm>
            <a:off x="4187031" y="2505014"/>
            <a:ext cx="2573528" cy="149307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6760559" y="2505013"/>
            <a:ext cx="489327" cy="147915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E17AC-A74C-4C8F-A546-4E31A04FE818}"/>
              </a:ext>
            </a:extLst>
          </p:cNvPr>
          <p:cNvSpPr/>
          <p:nvPr/>
        </p:nvSpPr>
        <p:spPr>
          <a:xfrm>
            <a:off x="1791478" y="1414662"/>
            <a:ext cx="1576874"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3245260" y="125833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3" name="TextBox 2">
            <a:extLst>
              <a:ext uri="{FF2B5EF4-FFF2-40B4-BE49-F238E27FC236}">
                <a16:creationId xmlns:a16="http://schemas.microsoft.com/office/drawing/2014/main" id="{63577544-646C-48D6-B42C-178E98BCCE36}"/>
              </a:ext>
            </a:extLst>
          </p:cNvPr>
          <p:cNvSpPr txBox="1"/>
          <p:nvPr/>
        </p:nvSpPr>
        <p:spPr>
          <a:xfrm>
            <a:off x="4586955" y="3978204"/>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Tree>
    <p:extLst>
      <p:ext uri="{BB962C8B-B14F-4D97-AF65-F5344CB8AC3E}">
        <p14:creationId xmlns:p14="http://schemas.microsoft.com/office/powerpoint/2010/main" val="36525377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6B1D9-B919-462A-B83D-DE496D4C19FE}"/>
              </a:ext>
            </a:extLst>
          </p:cNvPr>
          <p:cNvPicPr>
            <a:picLocks noChangeAspect="1"/>
          </p:cNvPicPr>
          <p:nvPr/>
        </p:nvPicPr>
        <p:blipFill>
          <a:blip r:embed="rId3"/>
          <a:stretch>
            <a:fillRect/>
          </a:stretch>
        </p:blipFill>
        <p:spPr>
          <a:xfrm>
            <a:off x="670399" y="1565748"/>
            <a:ext cx="3581710" cy="1242168"/>
          </a:xfrm>
          <a:prstGeom prst="rect">
            <a:avLst/>
          </a:prstGeom>
        </p:spPr>
      </p:pic>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Campus-Level By Account Form– Salary, Wages and Fringe</a:t>
            </a:r>
          </a:p>
        </p:txBody>
      </p:sp>
      <p:sp>
        <p:nvSpPr>
          <p:cNvPr id="3" name="Rectangle 2">
            <a:extLst>
              <a:ext uri="{FF2B5EF4-FFF2-40B4-BE49-F238E27FC236}">
                <a16:creationId xmlns:a16="http://schemas.microsoft.com/office/drawing/2014/main" id="{F5586F0E-9617-43EF-8B58-1E34F2E9A566}"/>
              </a:ext>
            </a:extLst>
          </p:cNvPr>
          <p:cNvSpPr/>
          <p:nvPr/>
        </p:nvSpPr>
        <p:spPr>
          <a:xfrm>
            <a:off x="670399" y="941262"/>
            <a:ext cx="10851202" cy="369332"/>
          </a:xfrm>
          <a:prstGeom prst="rect">
            <a:avLst/>
          </a:prstGeom>
        </p:spPr>
        <p:txBody>
          <a:bodyPr wrap="square">
            <a:spAutoFit/>
          </a:bodyPr>
          <a:lstStyle/>
          <a:p>
            <a:r>
              <a:rPr lang="en-US" kern="0">
                <a:solidFill>
                  <a:srgbClr val="000000"/>
                </a:solidFill>
                <a:latin typeface="Arial Narrow"/>
                <a:ea typeface="ＭＳ Ｐゴシック" pitchFamily="-106" charset="-128"/>
              </a:rPr>
              <a:t>Expand </a:t>
            </a:r>
            <a:r>
              <a:rPr lang="en-US" b="1" kern="0">
                <a:solidFill>
                  <a:srgbClr val="000000"/>
                </a:solidFill>
                <a:latin typeface="Arial Narrow"/>
                <a:ea typeface="ＭＳ Ｐゴシック" pitchFamily="-106" charset="-128"/>
              </a:rPr>
              <a:t>Year Total </a:t>
            </a:r>
            <a:r>
              <a:rPr lang="en-US" kern="0">
                <a:solidFill>
                  <a:srgbClr val="000000"/>
                </a:solidFill>
                <a:latin typeface="Arial Narrow"/>
                <a:ea typeface="ＭＳ Ｐゴシック" pitchFamily="-106" charset="-128"/>
              </a:rPr>
              <a:t>by clicking the plus sign       to enter by </a:t>
            </a:r>
            <a:r>
              <a:rPr lang="en-US" b="1" kern="0">
                <a:solidFill>
                  <a:srgbClr val="000000"/>
                </a:solidFill>
                <a:latin typeface="Arial Narrow"/>
                <a:ea typeface="ＭＳ Ｐゴシック" pitchFamily="-106" charset="-128"/>
              </a:rPr>
              <a:t>Months</a:t>
            </a:r>
            <a:r>
              <a:rPr lang="en-US" kern="0">
                <a:solidFill>
                  <a:srgbClr val="000000"/>
                </a:solidFill>
                <a:latin typeface="Arial Narrow"/>
                <a:ea typeface="ＭＳ Ｐゴシック" pitchFamily="-106" charset="-128"/>
              </a:rPr>
              <a:t>. Functionality exists everywhere with a plus sign. </a:t>
            </a:r>
            <a:endParaRPr lang="en-US"/>
          </a:p>
        </p:txBody>
      </p:sp>
      <p:sp>
        <p:nvSpPr>
          <p:cNvPr id="13" name="Rectangle 12">
            <a:extLst>
              <a:ext uri="{FF2B5EF4-FFF2-40B4-BE49-F238E27FC236}">
                <a16:creationId xmlns:a16="http://schemas.microsoft.com/office/drawing/2014/main" id="{7A36BD2F-525F-4AFB-B311-B884FB68E432}"/>
              </a:ext>
            </a:extLst>
          </p:cNvPr>
          <p:cNvSpPr/>
          <p:nvPr/>
        </p:nvSpPr>
        <p:spPr>
          <a:xfrm>
            <a:off x="1258034" y="5538963"/>
            <a:ext cx="8127023" cy="646331"/>
          </a:xfrm>
          <a:prstGeom prst="rect">
            <a:avLst/>
          </a:prstGeom>
        </p:spPr>
        <p:txBody>
          <a:bodyPr wrap="square">
            <a:spAutoFit/>
          </a:bodyPr>
          <a:lstStyle/>
          <a:p>
            <a:r>
              <a:rPr lang="en-US" kern="0">
                <a:solidFill>
                  <a:srgbClr val="000000"/>
                </a:solidFill>
                <a:latin typeface="Arial Narrow"/>
                <a:ea typeface="ＭＳ Ｐゴシック" pitchFamily="-106" charset="-128"/>
              </a:rPr>
              <a:t>NOTE: Grey columns are locked and cannot be edited.  Only white cells allow entry. Data will be spread evenly to the open periods based on a straight spread.</a:t>
            </a:r>
            <a:endParaRPr lang="en-US"/>
          </a:p>
        </p:txBody>
      </p:sp>
      <p:pic>
        <p:nvPicPr>
          <p:cNvPr id="16" name="Graphic 15" descr="Information">
            <a:extLst>
              <a:ext uri="{FF2B5EF4-FFF2-40B4-BE49-F238E27FC236}">
                <a16:creationId xmlns:a16="http://schemas.microsoft.com/office/drawing/2014/main" id="{0FE3CDC2-2A00-4722-9412-A7D77F2A39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714" y="5507469"/>
            <a:ext cx="432320" cy="432320"/>
          </a:xfrm>
          <a:prstGeom prst="rect">
            <a:avLst/>
          </a:prstGeom>
        </p:spPr>
      </p:pic>
      <p:pic>
        <p:nvPicPr>
          <p:cNvPr id="9" name="Picture 8">
            <a:extLst>
              <a:ext uri="{FF2B5EF4-FFF2-40B4-BE49-F238E27FC236}">
                <a16:creationId xmlns:a16="http://schemas.microsoft.com/office/drawing/2014/main" id="{E734ADE0-ADE5-46CE-8050-FD78FE928E11}"/>
              </a:ext>
            </a:extLst>
          </p:cNvPr>
          <p:cNvPicPr>
            <a:picLocks noChangeAspect="1"/>
          </p:cNvPicPr>
          <p:nvPr/>
        </p:nvPicPr>
        <p:blipFill>
          <a:blip r:embed="rId6"/>
          <a:stretch>
            <a:fillRect/>
          </a:stretch>
        </p:blipFill>
        <p:spPr>
          <a:xfrm>
            <a:off x="4407608" y="934282"/>
            <a:ext cx="295275" cy="266700"/>
          </a:xfrm>
          <a:prstGeom prst="rect">
            <a:avLst/>
          </a:prstGeom>
        </p:spPr>
      </p:pic>
      <p:pic>
        <p:nvPicPr>
          <p:cNvPr id="5" name="Picture 4">
            <a:extLst>
              <a:ext uri="{FF2B5EF4-FFF2-40B4-BE49-F238E27FC236}">
                <a16:creationId xmlns:a16="http://schemas.microsoft.com/office/drawing/2014/main" id="{751DF4CA-5654-48FD-9AFB-D569E411065C}"/>
              </a:ext>
            </a:extLst>
          </p:cNvPr>
          <p:cNvPicPr>
            <a:picLocks noChangeAspect="1"/>
          </p:cNvPicPr>
          <p:nvPr/>
        </p:nvPicPr>
        <p:blipFill>
          <a:blip r:embed="rId7"/>
          <a:stretch>
            <a:fillRect/>
          </a:stretch>
        </p:blipFill>
        <p:spPr>
          <a:xfrm>
            <a:off x="2956002" y="2306603"/>
            <a:ext cx="8499335" cy="2374814"/>
          </a:xfrm>
          <a:prstGeom prst="rect">
            <a:avLst/>
          </a:prstGeom>
        </p:spPr>
      </p:pic>
      <p:pic>
        <p:nvPicPr>
          <p:cNvPr id="17" name="Graphic 16" descr="Arrow: Clockwise curve">
            <a:extLst>
              <a:ext uri="{FF2B5EF4-FFF2-40B4-BE49-F238E27FC236}">
                <a16:creationId xmlns:a16="http://schemas.microsoft.com/office/drawing/2014/main" id="{AAE68ECF-6EEC-4E1F-B12B-7D09EE4A6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6580977" flipH="1">
            <a:off x="1431929" y="1390086"/>
            <a:ext cx="1004768" cy="3867680"/>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105A8B1E-941D-4464-9034-59231E62328C}"/>
              </a:ext>
            </a:extLst>
          </p:cNvPr>
          <p:cNvSpPr/>
          <p:nvPr/>
        </p:nvSpPr>
        <p:spPr>
          <a:xfrm>
            <a:off x="3453818" y="2914970"/>
            <a:ext cx="5316958" cy="176644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6720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1608033-5939-4F12-A89D-5B1EA4F8ABC6}"/>
              </a:ext>
            </a:extLst>
          </p:cNvPr>
          <p:cNvPicPr>
            <a:picLocks noChangeAspect="1"/>
          </p:cNvPicPr>
          <p:nvPr/>
        </p:nvPicPr>
        <p:blipFill>
          <a:blip r:embed="rId3"/>
          <a:stretch>
            <a:fillRect/>
          </a:stretch>
        </p:blipFill>
        <p:spPr>
          <a:xfrm>
            <a:off x="297537" y="1057254"/>
            <a:ext cx="11691264" cy="3362872"/>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Campus-Level By Account Form– Salary, Wages and Fringe</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3" y="5008886"/>
            <a:ext cx="7376473"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Forecast Adjustments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column.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Save</a:t>
            </a:r>
            <a:r>
              <a:rPr lang="en-US" kern="0">
                <a:solidFill>
                  <a:srgbClr val="000000"/>
                </a:solidFill>
                <a:latin typeface="Arial Narrow"/>
                <a:ea typeface="ＭＳ Ｐゴシック" pitchFamily="-106" charset="-128"/>
              </a:rPr>
              <a:t> to save the sheet.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OK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337594" y="1363963"/>
            <a:ext cx="325671" cy="2145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11205663" y="113462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F63FF0C3-9961-44CD-8CBF-154E96720EFF}"/>
              </a:ext>
            </a:extLst>
          </p:cNvPr>
          <p:cNvSpPr/>
          <p:nvPr/>
        </p:nvSpPr>
        <p:spPr>
          <a:xfrm>
            <a:off x="4008367" y="273869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6736740" y="2920436"/>
            <a:ext cx="550505" cy="17732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6CED7C7-7D48-463F-BC6E-DC7BE347EF2E}"/>
              </a:ext>
            </a:extLst>
          </p:cNvPr>
          <p:cNvSpPr txBox="1"/>
          <p:nvPr/>
        </p:nvSpPr>
        <p:spPr>
          <a:xfrm>
            <a:off x="4060500" y="4314396"/>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8" name="Oval 17">
            <a:extLst>
              <a:ext uri="{FF2B5EF4-FFF2-40B4-BE49-F238E27FC236}">
                <a16:creationId xmlns:a16="http://schemas.microsoft.com/office/drawing/2014/main" id="{15B853A5-31A1-4349-9C9E-B26AEA0B8582}"/>
              </a:ext>
            </a:extLst>
          </p:cNvPr>
          <p:cNvSpPr/>
          <p:nvPr/>
        </p:nvSpPr>
        <p:spPr>
          <a:xfrm>
            <a:off x="7252352" y="276291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19" name="Picture 18">
            <a:extLst>
              <a:ext uri="{FF2B5EF4-FFF2-40B4-BE49-F238E27FC236}">
                <a16:creationId xmlns:a16="http://schemas.microsoft.com/office/drawing/2014/main" id="{8D3655F5-825A-4785-BB3D-09FF12C985FB}"/>
              </a:ext>
            </a:extLst>
          </p:cNvPr>
          <p:cNvPicPr>
            <a:picLocks noChangeAspect="1"/>
          </p:cNvPicPr>
          <p:nvPr/>
        </p:nvPicPr>
        <p:blipFill>
          <a:blip r:embed="rId4"/>
          <a:stretch>
            <a:fillRect/>
          </a:stretch>
        </p:blipFill>
        <p:spPr>
          <a:xfrm>
            <a:off x="9304362" y="2841264"/>
            <a:ext cx="1736875" cy="1300592"/>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10533382" y="3808205"/>
            <a:ext cx="327452"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10860834" y="363295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33254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err="1">
                <a:solidFill>
                  <a:srgbClr val="700000"/>
                </a:solidFill>
              </a:rPr>
              <a:t>PlanUW</a:t>
            </a:r>
            <a:r>
              <a:rPr lang="en-US" sz="3600" b="0">
                <a:solidFill>
                  <a:srgbClr val="700000"/>
                </a:solidFill>
              </a:rPr>
              <a:t> Multi-Year Forecast Tasks and Processes</a:t>
            </a:r>
          </a:p>
        </p:txBody>
      </p:sp>
      <p:sp>
        <p:nvSpPr>
          <p:cNvPr id="8" name="TextBox 7">
            <a:extLst>
              <a:ext uri="{FF2B5EF4-FFF2-40B4-BE49-F238E27FC236}">
                <a16:creationId xmlns:a16="http://schemas.microsoft.com/office/drawing/2014/main" id="{48288EDD-AD66-44D8-B993-2484F1F16DEE}"/>
              </a:ext>
            </a:extLst>
          </p:cNvPr>
          <p:cNvSpPr txBox="1"/>
          <p:nvPr/>
        </p:nvSpPr>
        <p:spPr>
          <a:xfrm>
            <a:off x="309494" y="975224"/>
            <a:ext cx="4772870" cy="313932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Multi-Year Forecast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tile is a new edition to the homepage and extends the existing Current Year Forecast process by four years</a:t>
            </a:r>
            <a:r>
              <a:rPr lang="en-US" kern="0" dirty="0">
                <a:solidFill>
                  <a:srgbClr val="000000"/>
                </a:solidFill>
                <a:latin typeface="Arial Narrow"/>
                <a:ea typeface="ＭＳ Ｐゴシック" pitchFamily="-106" charset="-128"/>
              </a:rPr>
              <a:t>. The Multi Year Forecast process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mimics the Forecast process with forms being divided into the similar sections such as:</a:t>
            </a:r>
          </a:p>
          <a:p>
            <a:pPr marL="800100" lvl="1" indent="-34290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Salary, Wages and Fringe</a:t>
            </a:r>
          </a:p>
          <a:p>
            <a:pPr marL="800100" lvl="1" indent="-34290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Non-Compensation</a:t>
            </a:r>
          </a:p>
          <a:p>
            <a:pPr marL="800100" lvl="1" indent="-34290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Revenue</a:t>
            </a:r>
          </a:p>
          <a:p>
            <a:pPr marL="800100" lvl="1" indent="-34290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Transfers</a:t>
            </a:r>
          </a:p>
          <a:p>
            <a:pPr marL="800100" lvl="1" indent="-34290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Reports</a:t>
            </a:r>
          </a:p>
        </p:txBody>
      </p:sp>
      <p:pic>
        <p:nvPicPr>
          <p:cNvPr id="4" name="Picture 3">
            <a:extLst>
              <a:ext uri="{FF2B5EF4-FFF2-40B4-BE49-F238E27FC236}">
                <a16:creationId xmlns:a16="http://schemas.microsoft.com/office/drawing/2014/main" id="{8F856FC8-FB79-4728-9801-2B1002408981}"/>
              </a:ext>
            </a:extLst>
          </p:cNvPr>
          <p:cNvPicPr>
            <a:picLocks noChangeAspect="1"/>
          </p:cNvPicPr>
          <p:nvPr/>
        </p:nvPicPr>
        <p:blipFill>
          <a:blip r:embed="rId4"/>
          <a:stretch>
            <a:fillRect/>
          </a:stretch>
        </p:blipFill>
        <p:spPr>
          <a:xfrm>
            <a:off x="5365964" y="1274342"/>
            <a:ext cx="6590810" cy="1826666"/>
          </a:xfrm>
          <a:prstGeom prst="rect">
            <a:avLst/>
          </a:prstGeom>
        </p:spPr>
      </p:pic>
      <p:sp>
        <p:nvSpPr>
          <p:cNvPr id="5" name="TextBox 4">
            <a:extLst>
              <a:ext uri="{FF2B5EF4-FFF2-40B4-BE49-F238E27FC236}">
                <a16:creationId xmlns:a16="http://schemas.microsoft.com/office/drawing/2014/main" id="{380BD376-EB41-419A-B31C-ACDFBD459890}"/>
              </a:ext>
            </a:extLst>
          </p:cNvPr>
          <p:cNvSpPr txBox="1"/>
          <p:nvPr/>
        </p:nvSpPr>
        <p:spPr>
          <a:xfrm>
            <a:off x="503273" y="4383772"/>
            <a:ext cx="11298867" cy="2585323"/>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The two pieces of </a:t>
            </a:r>
            <a:r>
              <a:rPr lang="en-US" sz="1800" b="1" kern="0" dirty="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NEW </a:t>
            </a:r>
            <a:r>
              <a:rPr lang="en-US" sz="1800" b="1" i="1" kern="0" dirty="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Optional</a:t>
            </a:r>
            <a:r>
              <a:rPr lang="en-US" sz="1800" b="1" kern="0" dirty="0">
                <a:ln w="22225">
                  <a:solidFill>
                    <a:schemeClr val="accent6">
                      <a:lumMod val="75000"/>
                    </a:schemeClr>
                  </a:solidFill>
                  <a:prstDash val="solid"/>
                </a:ln>
                <a:solidFill>
                  <a:schemeClr val="accent6">
                    <a:lumMod val="60000"/>
                    <a:lumOff val="40000"/>
                  </a:schemeClr>
                </a:solidFill>
                <a:latin typeface="Arial Narrow"/>
                <a:ea typeface="ＭＳ Ｐゴシック" pitchFamily="-106" charset="-128"/>
              </a:rPr>
              <a:t> Functionality </a:t>
            </a:r>
            <a:r>
              <a:rPr lang="en-US" kern="0" dirty="0">
                <a:solidFill>
                  <a:srgbClr val="000000"/>
                </a:solidFill>
                <a:latin typeface="Arial Narrow"/>
                <a:ea typeface="ＭＳ Ｐゴシック" pitchFamily="-106" charset="-128"/>
              </a:rPr>
              <a:t>that come with the Multi-Year Forecast are: </a:t>
            </a:r>
            <a:endParaRPr lang="en-US" b="1" kern="0" dirty="0">
              <a:solidFill>
                <a:srgbClr val="000000"/>
              </a:solidFill>
              <a:latin typeface="Arial Narrow"/>
              <a:ea typeface="ＭＳ Ｐゴシック" pitchFamily="-106" charset="-128"/>
            </a:endParaRP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The </a:t>
            </a:r>
            <a:r>
              <a:rPr lang="en-US" b="1" kern="0" dirty="0">
                <a:solidFill>
                  <a:srgbClr val="000000"/>
                </a:solidFill>
                <a:latin typeface="Arial Narrow"/>
                <a:ea typeface="ＭＳ Ｐゴシック" pitchFamily="-106" charset="-128"/>
              </a:rPr>
              <a:t>Driver-Based Models </a:t>
            </a:r>
            <a:r>
              <a:rPr lang="en-US" kern="0" dirty="0">
                <a:solidFill>
                  <a:srgbClr val="000000"/>
                </a:solidFill>
                <a:latin typeface="Arial Narrow"/>
                <a:ea typeface="ＭＳ Ｐゴシック" pitchFamily="-106" charset="-128"/>
              </a:rPr>
              <a:t>tile which gives users the optional ability to plan MYF Tuition, Segregated Fees, Housing, and Meal Plan Revenue using detailed Driver-Based Models </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The </a:t>
            </a:r>
            <a:r>
              <a:rPr lang="en-US" b="1" kern="0" dirty="0">
                <a:solidFill>
                  <a:srgbClr val="000000"/>
                </a:solidFill>
                <a:latin typeface="Arial Narrow"/>
                <a:ea typeface="ＭＳ Ｐゴシック" pitchFamily="-106" charset="-128"/>
              </a:rPr>
              <a:t>Global % Change </a:t>
            </a:r>
            <a:r>
              <a:rPr lang="en-US" kern="0" dirty="0">
                <a:solidFill>
                  <a:srgbClr val="000000"/>
                </a:solidFill>
                <a:latin typeface="Arial Narrow"/>
                <a:ea typeface="ＭＳ Ｐゴシック" pitchFamily="-106" charset="-128"/>
              </a:rPr>
              <a:t>tile which gives users the optional ability to plan MYF using Global % Change inputs applied by Account to their existing Current Year Forecast</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marL="800100" lvl="1" indent="-342900" eaLnBrk="0" fontAlgn="base" hangingPunct="0">
              <a:spcBef>
                <a:spcPct val="20000"/>
              </a:spcBef>
              <a:spcAft>
                <a:spcPct val="0"/>
              </a:spcAft>
              <a:buFont typeface="Arial" panose="020B0604020202020204" pitchFamily="34" charset="0"/>
              <a:buChar char="•"/>
            </a:pPr>
            <a:endParaRPr lang="en-US" kern="0" dirty="0">
              <a:solidFill>
                <a:srgbClr val="000000"/>
              </a:solidFill>
              <a:latin typeface="Arial Narrow"/>
              <a:ea typeface="ＭＳ Ｐゴシック" pitchFamily="-106" charset="-128"/>
            </a:endParaRPr>
          </a:p>
        </p:txBody>
      </p:sp>
    </p:spTree>
    <p:custDataLst>
      <p:tags r:id="rId1"/>
    </p:custDataLst>
    <p:extLst>
      <p:ext uri="{BB962C8B-B14F-4D97-AF65-F5344CB8AC3E}">
        <p14:creationId xmlns:p14="http://schemas.microsoft.com/office/powerpoint/2010/main" val="3142934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FBDC45A-4D06-4ED6-962A-D86D182E5BB2}"/>
              </a:ext>
            </a:extLst>
          </p:cNvPr>
          <p:cNvPicPr>
            <a:picLocks noChangeAspect="1"/>
          </p:cNvPicPr>
          <p:nvPr/>
        </p:nvPicPr>
        <p:blipFill>
          <a:blip r:embed="rId3"/>
          <a:stretch>
            <a:fillRect/>
          </a:stretch>
        </p:blipFill>
        <p:spPr>
          <a:xfrm>
            <a:off x="687501" y="873252"/>
            <a:ext cx="10643151" cy="2918590"/>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2" y="4111046"/>
            <a:ext cx="10643151" cy="1311128"/>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forecasting to </a:t>
            </a:r>
            <a:r>
              <a:rPr lang="en-US" b="1" kern="0">
                <a:solidFill>
                  <a:srgbClr val="000000"/>
                </a:solidFill>
                <a:latin typeface="Arial Narrow"/>
                <a:ea typeface="ＭＳ Ｐゴシック" pitchFamily="-106" charset="-128"/>
              </a:rPr>
              <a:t>Multiple Divisions </a:t>
            </a:r>
            <a:r>
              <a:rPr lang="en-US" kern="0">
                <a:solidFill>
                  <a:srgbClr val="000000"/>
                </a:solidFill>
                <a:latin typeface="Arial Narrow"/>
                <a:ea typeface="ＭＳ Ｐゴシック" pitchFamily="-106" charset="-128"/>
              </a:rPr>
              <a:t>by Account and Fund</a:t>
            </a:r>
            <a:r>
              <a:rPr lang="en-US" b="1" kern="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The Point of View section can be changed to the Account and Fund member for your institution limited to your security profile</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Input data in Forecast Adjustment </a:t>
            </a:r>
            <a:r>
              <a:rPr lang="en-US" b="1" kern="0">
                <a:solidFill>
                  <a:srgbClr val="000000"/>
                </a:solidFill>
                <a:latin typeface="Arial Narrow"/>
                <a:ea typeface="ＭＳ Ｐゴシック" pitchFamily="-106" charset="-128"/>
              </a:rPr>
              <a:t>Year Total</a:t>
            </a:r>
            <a:r>
              <a:rPr lang="en-US" kern="0">
                <a:solidFill>
                  <a:srgbClr val="000000"/>
                </a:solidFill>
                <a:latin typeface="Arial Narrow"/>
                <a:ea typeface="ＭＳ Ｐゴシック" pitchFamily="-106" charset="-128"/>
              </a:rPr>
              <a:t> and </a:t>
            </a:r>
            <a:r>
              <a:rPr lang="en-US" b="1" kern="0">
                <a:solidFill>
                  <a:srgbClr val="000000"/>
                </a:solidFill>
                <a:latin typeface="Arial Narrow"/>
                <a:ea typeface="ＭＳ Ｐゴシック" pitchFamily="-106" charset="-128"/>
              </a:rPr>
              <a:t>Comments</a:t>
            </a:r>
            <a:r>
              <a:rPr lang="en-US" kern="0">
                <a:solidFill>
                  <a:srgbClr val="000000"/>
                </a:solidFill>
                <a:latin typeface="Arial Narrow"/>
                <a:ea typeface="ＭＳ Ｐゴシック" pitchFamily="-106" charset="-128"/>
              </a:rPr>
              <a:t>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127023" cy="369332"/>
          </a:xfrm>
          <a:prstGeom prst="rect">
            <a:avLst/>
          </a:prstGeom>
        </p:spPr>
        <p:txBody>
          <a:bodyPr wrap="square">
            <a:spAutoFit/>
          </a:bodyPr>
          <a:lstStyle/>
          <a:p>
            <a:r>
              <a:rPr lang="en-US" kern="0">
                <a:solidFill>
                  <a:srgbClr val="000000"/>
                </a:solidFill>
                <a:latin typeface="Arial Narrow"/>
                <a:ea typeface="ＭＳ Ｐゴシック" pitchFamily="-106" charset="-128"/>
              </a:rPr>
              <a:t>NOTE: The form is Un-suppressed and displays all Divisions although data might not exist. </a:t>
            </a:r>
            <a:endParaRPr lang="en-US"/>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732" y="5827257"/>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Campus-Level By Division Form – Salary, Wages and Fringe</a:t>
            </a:r>
          </a:p>
        </p:txBody>
      </p:sp>
      <p:sp>
        <p:nvSpPr>
          <p:cNvPr id="9" name="Rectangle 8">
            <a:extLst>
              <a:ext uri="{FF2B5EF4-FFF2-40B4-BE49-F238E27FC236}">
                <a16:creationId xmlns:a16="http://schemas.microsoft.com/office/drawing/2014/main" id="{070FC484-136F-44CF-8638-4EA68F1D50A8}"/>
              </a:ext>
            </a:extLst>
          </p:cNvPr>
          <p:cNvSpPr/>
          <p:nvPr/>
        </p:nvSpPr>
        <p:spPr>
          <a:xfrm>
            <a:off x="1000822" y="2293487"/>
            <a:ext cx="874631" cy="149835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95C5F4E-BAA9-451B-924D-6E90FAB507AD}"/>
              </a:ext>
            </a:extLst>
          </p:cNvPr>
          <p:cNvSpPr/>
          <p:nvPr/>
        </p:nvSpPr>
        <p:spPr>
          <a:xfrm>
            <a:off x="4706765" y="2293486"/>
            <a:ext cx="1871317" cy="139838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6537909" y="2293486"/>
            <a:ext cx="553356" cy="139838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E17AC-A74C-4C8F-A546-4E31A04FE818}"/>
              </a:ext>
            </a:extLst>
          </p:cNvPr>
          <p:cNvSpPr/>
          <p:nvPr/>
        </p:nvSpPr>
        <p:spPr>
          <a:xfrm>
            <a:off x="1987711" y="1301633"/>
            <a:ext cx="1250011" cy="2461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B3D7D10-40F4-429C-AE5E-39F8AAC5485B}"/>
              </a:ext>
            </a:extLst>
          </p:cNvPr>
          <p:cNvSpPr/>
          <p:nvPr/>
        </p:nvSpPr>
        <p:spPr>
          <a:xfrm>
            <a:off x="3237722" y="114451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7" name="TextBox 16">
            <a:extLst>
              <a:ext uri="{FF2B5EF4-FFF2-40B4-BE49-F238E27FC236}">
                <a16:creationId xmlns:a16="http://schemas.microsoft.com/office/drawing/2014/main" id="{343B0930-0300-49C2-BBC2-CB939F520DA9}"/>
              </a:ext>
            </a:extLst>
          </p:cNvPr>
          <p:cNvSpPr txBox="1"/>
          <p:nvPr/>
        </p:nvSpPr>
        <p:spPr>
          <a:xfrm>
            <a:off x="5219948" y="3691874"/>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4" name="Oval 13">
            <a:extLst>
              <a:ext uri="{FF2B5EF4-FFF2-40B4-BE49-F238E27FC236}">
                <a16:creationId xmlns:a16="http://schemas.microsoft.com/office/drawing/2014/main" id="{F63FF0C3-9961-44CD-8CBF-154E96720EFF}"/>
              </a:ext>
            </a:extLst>
          </p:cNvPr>
          <p:cNvSpPr/>
          <p:nvPr/>
        </p:nvSpPr>
        <p:spPr>
          <a:xfrm>
            <a:off x="6968173" y="219351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Tree>
    <p:extLst>
      <p:ext uri="{BB962C8B-B14F-4D97-AF65-F5344CB8AC3E}">
        <p14:creationId xmlns:p14="http://schemas.microsoft.com/office/powerpoint/2010/main" val="33188094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546224" y="11305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Campus-Level By Division Form – Salary, Wages and Fringe</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4" y="4707261"/>
            <a:ext cx="7954542"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Forecast Adjustment data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column (or expand to enter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each open Month</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Save</a:t>
            </a:r>
            <a:r>
              <a:rPr lang="en-US" kern="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in pop up message</a:t>
            </a:r>
          </a:p>
        </p:txBody>
      </p:sp>
      <p:pic>
        <p:nvPicPr>
          <p:cNvPr id="3" name="Picture 3" descr="Table&#10;&#10;Description automatically generated">
            <a:extLst>
              <a:ext uri="{FF2B5EF4-FFF2-40B4-BE49-F238E27FC236}">
                <a16:creationId xmlns:a16="http://schemas.microsoft.com/office/drawing/2014/main" id="{3895291F-95E7-4894-A312-42A297755004}"/>
              </a:ext>
            </a:extLst>
          </p:cNvPr>
          <p:cNvPicPr>
            <a:picLocks noChangeAspect="1"/>
          </p:cNvPicPr>
          <p:nvPr/>
        </p:nvPicPr>
        <p:blipFill>
          <a:blip r:embed="rId3"/>
          <a:stretch>
            <a:fillRect/>
          </a:stretch>
        </p:blipFill>
        <p:spPr>
          <a:xfrm>
            <a:off x="446087" y="728689"/>
            <a:ext cx="11299825" cy="3924247"/>
          </a:xfrm>
          <a:prstGeom prst="rect">
            <a:avLst/>
          </a:prstGeom>
        </p:spPr>
      </p:pic>
    </p:spTree>
    <p:extLst>
      <p:ext uri="{BB962C8B-B14F-4D97-AF65-F5344CB8AC3E}">
        <p14:creationId xmlns:p14="http://schemas.microsoft.com/office/powerpoint/2010/main" val="21246826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1E75ADE-4623-4EB2-BF5B-BD414B8E565E}"/>
              </a:ext>
            </a:extLst>
          </p:cNvPr>
          <p:cNvPicPr>
            <a:picLocks noChangeAspect="1"/>
          </p:cNvPicPr>
          <p:nvPr/>
        </p:nvPicPr>
        <p:blipFill>
          <a:blip r:embed="rId3"/>
          <a:stretch>
            <a:fillRect/>
          </a:stretch>
        </p:blipFill>
        <p:spPr>
          <a:xfrm>
            <a:off x="430294" y="951299"/>
            <a:ext cx="9144205" cy="3399148"/>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0" y="4539005"/>
            <a:ext cx="10643151" cy="1034129"/>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forecasting to </a:t>
            </a:r>
            <a:r>
              <a:rPr lang="en-US" b="1" kern="0">
                <a:solidFill>
                  <a:srgbClr val="000000"/>
                </a:solidFill>
                <a:latin typeface="Arial Narrow"/>
                <a:ea typeface="ＭＳ Ｐゴシック" pitchFamily="-106" charset="-128"/>
              </a:rPr>
              <a:t>Multiple Divisions and Accounts</a:t>
            </a:r>
            <a:r>
              <a:rPr lang="en-US" kern="0">
                <a:solidFill>
                  <a:srgbClr val="000000"/>
                </a:solidFill>
                <a:latin typeface="Arial Narrow"/>
                <a:ea typeface="ＭＳ Ｐゴシック" pitchFamily="-106" charset="-128"/>
              </a:rPr>
              <a:t> by Fund</a:t>
            </a:r>
            <a:r>
              <a:rPr lang="en-US" b="1" kern="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The Point of View section can be changed to the Fund member for your institution limited to your security profile </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Input data in Forecast Adjustment </a:t>
            </a:r>
            <a:r>
              <a:rPr lang="en-US" b="1" kern="0">
                <a:solidFill>
                  <a:srgbClr val="000000"/>
                </a:solidFill>
                <a:latin typeface="Arial Narrow"/>
                <a:ea typeface="ＭＳ Ｐゴシック" pitchFamily="-106" charset="-128"/>
              </a:rPr>
              <a:t>Year Total</a:t>
            </a:r>
            <a:r>
              <a:rPr lang="en-US" kern="0">
                <a:solidFill>
                  <a:srgbClr val="000000"/>
                </a:solidFill>
                <a:latin typeface="Arial Narrow"/>
                <a:ea typeface="ＭＳ Ｐゴシック" pitchFamily="-106" charset="-128"/>
              </a:rPr>
              <a:t> and </a:t>
            </a:r>
            <a:r>
              <a:rPr lang="en-US" b="1" kern="0">
                <a:solidFill>
                  <a:srgbClr val="000000"/>
                </a:solidFill>
                <a:latin typeface="Arial Narrow"/>
                <a:ea typeface="ＭＳ Ｐゴシック" pitchFamily="-106" charset="-128"/>
              </a:rPr>
              <a:t>Comments</a:t>
            </a:r>
            <a:r>
              <a:rPr lang="en-US" kern="0">
                <a:solidFill>
                  <a:srgbClr val="000000"/>
                </a:solidFill>
                <a:latin typeface="Arial Narrow"/>
                <a:ea typeface="ＭＳ Ｐゴシック" pitchFamily="-106" charset="-128"/>
              </a:rPr>
              <a:t>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127023" cy="646331"/>
          </a:xfrm>
          <a:prstGeom prst="rect">
            <a:avLst/>
          </a:prstGeom>
        </p:spPr>
        <p:txBody>
          <a:bodyPr wrap="square">
            <a:spAutoFit/>
          </a:bodyPr>
          <a:lstStyle/>
          <a:p>
            <a:r>
              <a:rPr lang="en-US" kern="0">
                <a:solidFill>
                  <a:srgbClr val="000000"/>
                </a:solidFill>
                <a:latin typeface="Arial Narrow"/>
                <a:ea typeface="ＭＳ Ｐゴシック" pitchFamily="-106" charset="-128"/>
              </a:rPr>
              <a:t>NOTE: The form only displays </a:t>
            </a:r>
            <a:r>
              <a:rPr lang="en-US" b="1" kern="0">
                <a:solidFill>
                  <a:srgbClr val="000000"/>
                </a:solidFill>
                <a:latin typeface="Arial Narrow"/>
                <a:ea typeface="ＭＳ Ｐゴシック" pitchFamily="-106" charset="-128"/>
              </a:rPr>
              <a:t>Accounts</a:t>
            </a:r>
            <a:r>
              <a:rPr lang="en-US" kern="0">
                <a:solidFill>
                  <a:srgbClr val="000000"/>
                </a:solidFill>
                <a:latin typeface="Arial Narrow"/>
                <a:ea typeface="ＭＳ Ｐゴシック" pitchFamily="-106" charset="-128"/>
              </a:rPr>
              <a:t> or </a:t>
            </a:r>
            <a:r>
              <a:rPr lang="en-US" b="1" kern="0">
                <a:solidFill>
                  <a:srgbClr val="000000"/>
                </a:solidFill>
                <a:latin typeface="Arial Narrow"/>
                <a:ea typeface="ＭＳ Ｐゴシック" pitchFamily="-106" charset="-128"/>
              </a:rPr>
              <a:t>Divisions</a:t>
            </a:r>
            <a:r>
              <a:rPr lang="en-US" kern="0">
                <a:solidFill>
                  <a:srgbClr val="000000"/>
                </a:solidFill>
                <a:latin typeface="Arial Narrow"/>
                <a:ea typeface="ＭＳ Ｐゴシック" pitchFamily="-106" charset="-128"/>
              </a:rPr>
              <a:t> with activity.  Use the Action menu </a:t>
            </a:r>
            <a:r>
              <a:rPr lang="en-US" b="1" kern="0">
                <a:solidFill>
                  <a:srgbClr val="000000"/>
                </a:solidFill>
                <a:latin typeface="Arial Narrow"/>
                <a:ea typeface="ＭＳ Ｐゴシック" pitchFamily="-106" charset="-128"/>
              </a:rPr>
              <a:t>Open Forecast Accounts</a:t>
            </a:r>
            <a:r>
              <a:rPr lang="en-US" kern="0">
                <a:solidFill>
                  <a:srgbClr val="000000"/>
                </a:solidFill>
                <a:latin typeface="Arial Narrow"/>
                <a:ea typeface="ＭＳ Ｐゴシック" pitchFamily="-106" charset="-128"/>
              </a:rPr>
              <a:t> if needed. </a:t>
            </a:r>
            <a:endParaRPr lang="en-US"/>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732" y="5827257"/>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213711" y="59865"/>
            <a:ext cx="1177509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500" b="0">
                <a:solidFill>
                  <a:srgbClr val="700000"/>
                </a:solidFill>
              </a:rPr>
              <a:t>Campus-Level By Account &amp; Division Form – Salary, Wages and Fringe</a:t>
            </a:r>
          </a:p>
        </p:txBody>
      </p:sp>
      <p:sp>
        <p:nvSpPr>
          <p:cNvPr id="9" name="Rectangle 8">
            <a:extLst>
              <a:ext uri="{FF2B5EF4-FFF2-40B4-BE49-F238E27FC236}">
                <a16:creationId xmlns:a16="http://schemas.microsoft.com/office/drawing/2014/main" id="{070FC484-136F-44CF-8638-4EA68F1D50A8}"/>
              </a:ext>
            </a:extLst>
          </p:cNvPr>
          <p:cNvSpPr/>
          <p:nvPr/>
        </p:nvSpPr>
        <p:spPr>
          <a:xfrm>
            <a:off x="648512" y="2170838"/>
            <a:ext cx="1618827" cy="218754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95C5F4E-BAA9-451B-924D-6E90FAB507AD}"/>
              </a:ext>
            </a:extLst>
          </p:cNvPr>
          <p:cNvSpPr/>
          <p:nvPr/>
        </p:nvSpPr>
        <p:spPr>
          <a:xfrm>
            <a:off x="4622708" y="2170838"/>
            <a:ext cx="1960664" cy="221137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6583373" y="2170837"/>
            <a:ext cx="423918" cy="22113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E17AC-A74C-4C8F-A546-4E31A04FE818}"/>
              </a:ext>
            </a:extLst>
          </p:cNvPr>
          <p:cNvSpPr/>
          <p:nvPr/>
        </p:nvSpPr>
        <p:spPr>
          <a:xfrm>
            <a:off x="1627220" y="1320799"/>
            <a:ext cx="640119" cy="23741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773D363-5221-4831-91C9-822479B6266C}"/>
              </a:ext>
            </a:extLst>
          </p:cNvPr>
          <p:cNvSpPr txBox="1"/>
          <p:nvPr/>
        </p:nvSpPr>
        <p:spPr>
          <a:xfrm>
            <a:off x="7323937" y="4238303"/>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13" name="Oval 12">
            <a:extLst>
              <a:ext uri="{FF2B5EF4-FFF2-40B4-BE49-F238E27FC236}">
                <a16:creationId xmlns:a16="http://schemas.microsoft.com/office/drawing/2014/main" id="{C1A50DD3-B2B3-4C5D-84F8-1097DE02D93F}"/>
              </a:ext>
            </a:extLst>
          </p:cNvPr>
          <p:cNvSpPr/>
          <p:nvPr/>
        </p:nvSpPr>
        <p:spPr>
          <a:xfrm>
            <a:off x="2312774" y="126938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F63FF0C3-9961-44CD-8CBF-154E96720EFF}"/>
              </a:ext>
            </a:extLst>
          </p:cNvPr>
          <p:cNvSpPr/>
          <p:nvPr/>
        </p:nvSpPr>
        <p:spPr>
          <a:xfrm>
            <a:off x="6993367" y="426105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Tree>
    <p:extLst>
      <p:ext uri="{BB962C8B-B14F-4D97-AF65-F5344CB8AC3E}">
        <p14:creationId xmlns:p14="http://schemas.microsoft.com/office/powerpoint/2010/main" val="39190407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DD6D1-06A4-4F63-A212-2D34AF3DAA06}"/>
              </a:ext>
            </a:extLst>
          </p:cNvPr>
          <p:cNvPicPr>
            <a:picLocks noChangeAspect="1"/>
          </p:cNvPicPr>
          <p:nvPr/>
        </p:nvPicPr>
        <p:blipFill>
          <a:blip r:embed="rId3"/>
          <a:stretch>
            <a:fillRect/>
          </a:stretch>
        </p:blipFill>
        <p:spPr>
          <a:xfrm>
            <a:off x="9353110" y="1300758"/>
            <a:ext cx="2148258" cy="4247876"/>
          </a:xfrm>
          <a:prstGeom prst="rect">
            <a:avLst/>
          </a:prstGeom>
        </p:spPr>
      </p:pic>
      <p:pic>
        <p:nvPicPr>
          <p:cNvPr id="7" name="Picture 6">
            <a:extLst>
              <a:ext uri="{FF2B5EF4-FFF2-40B4-BE49-F238E27FC236}">
                <a16:creationId xmlns:a16="http://schemas.microsoft.com/office/drawing/2014/main" id="{86A8B0C6-0408-476C-AFE7-A7BDBE2DE7EE}"/>
              </a:ext>
            </a:extLst>
          </p:cNvPr>
          <p:cNvPicPr>
            <a:picLocks noChangeAspect="1"/>
          </p:cNvPicPr>
          <p:nvPr/>
        </p:nvPicPr>
        <p:blipFill>
          <a:blip r:embed="rId4"/>
          <a:stretch>
            <a:fillRect/>
          </a:stretch>
        </p:blipFill>
        <p:spPr>
          <a:xfrm>
            <a:off x="5896133" y="3900095"/>
            <a:ext cx="2286198" cy="1059272"/>
          </a:xfrm>
          <a:prstGeom prst="rect">
            <a:avLst/>
          </a:prstGeom>
        </p:spPr>
      </p:pic>
      <p:pic>
        <p:nvPicPr>
          <p:cNvPr id="3" name="Picture 2">
            <a:extLst>
              <a:ext uri="{FF2B5EF4-FFF2-40B4-BE49-F238E27FC236}">
                <a16:creationId xmlns:a16="http://schemas.microsoft.com/office/drawing/2014/main" id="{8E31AD88-8B3C-4C25-9F31-3A8A76D64312}"/>
              </a:ext>
            </a:extLst>
          </p:cNvPr>
          <p:cNvPicPr>
            <a:picLocks noChangeAspect="1"/>
          </p:cNvPicPr>
          <p:nvPr/>
        </p:nvPicPr>
        <p:blipFill>
          <a:blip r:embed="rId5"/>
          <a:stretch>
            <a:fillRect/>
          </a:stretch>
        </p:blipFill>
        <p:spPr>
          <a:xfrm>
            <a:off x="517467" y="2461339"/>
            <a:ext cx="8075549" cy="1333616"/>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497472" y="870972"/>
            <a:ext cx="7592633" cy="1255728"/>
          </a:xfrm>
          <a:prstGeom prst="rect">
            <a:avLst/>
          </a:prstGeom>
        </p:spPr>
        <p:txBody>
          <a:bodyPr vert="horz" wrap="square" lIns="91440" tIns="45720" rIns="91440" bIns="45720" rtlCol="0" anchor="t">
            <a:spAutoFit/>
          </a:bodyPr>
          <a:lstStyle/>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a:rPr>
              <a:t>If there is no data Division or Account combination, the members will not display in the form</a:t>
            </a:r>
            <a:r>
              <a:rPr lang="en-US" sz="1400" kern="0">
                <a:solidFill>
                  <a:srgbClr val="000000"/>
                </a:solidFill>
                <a:latin typeface="Arial Narrow"/>
                <a:ea typeface="ＭＳ Ｐゴシック"/>
              </a:rPr>
              <a:t>.</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a:rPr>
              <a:t>The Open Forecast Accounts action will let you add a Division or Account to enter Forecast against</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Open Forecast Accounts -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170" y="4140370"/>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67172" y="4157904"/>
            <a:ext cx="6974242"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insert a wedge: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Action</a:t>
            </a:r>
            <a:r>
              <a:rPr lang="en-US" kern="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Open Forecast Accounts</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Division</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Account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Fund</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using the selector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a:t>
            </a:r>
            <a:r>
              <a:rPr lang="en-US" b="1" kern="0">
                <a:solidFill>
                  <a:srgbClr val="000000"/>
                </a:solidFill>
                <a:latin typeface="Arial Narrow"/>
                <a:ea typeface="ＭＳ Ｐゴシック" pitchFamily="-106" charset="-128"/>
              </a:rPr>
              <a:t>Launch</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Click </a:t>
            </a:r>
            <a:r>
              <a:rPr lang="en-US" b="1" kern="0">
                <a:solidFill>
                  <a:srgbClr val="000000"/>
                </a:solidFill>
                <a:latin typeface="Arial Narrow"/>
                <a:ea typeface="ＭＳ Ｐゴシック" pitchFamily="-106" charset="-128"/>
              </a:rPr>
              <a:t>OK</a:t>
            </a:r>
            <a:r>
              <a:rPr lang="en-US" kern="0">
                <a:solidFill>
                  <a:srgbClr val="000000"/>
                </a:solidFill>
                <a:latin typeface="Arial Narrow"/>
                <a:ea typeface="ＭＳ Ｐゴシック" pitchFamily="-106" charset="-128"/>
              </a:rPr>
              <a:t> in pop up message</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9" name="Rectangle 8">
            <a:extLst>
              <a:ext uri="{FF2B5EF4-FFF2-40B4-BE49-F238E27FC236}">
                <a16:creationId xmlns:a16="http://schemas.microsoft.com/office/drawing/2014/main" id="{070FC484-136F-44CF-8638-4EA68F1D50A8}"/>
              </a:ext>
            </a:extLst>
          </p:cNvPr>
          <p:cNvSpPr/>
          <p:nvPr/>
        </p:nvSpPr>
        <p:spPr>
          <a:xfrm>
            <a:off x="9334221" y="1588474"/>
            <a:ext cx="2148613" cy="37769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10925175" y="1267476"/>
            <a:ext cx="605965" cy="26037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3EDB0A5-AD3E-47E7-BF61-52D167F74BF7}"/>
              </a:ext>
            </a:extLst>
          </p:cNvPr>
          <p:cNvSpPr/>
          <p:nvPr/>
        </p:nvSpPr>
        <p:spPr>
          <a:xfrm>
            <a:off x="7404365" y="2567605"/>
            <a:ext cx="545336" cy="2743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7A31354-1561-47F8-94A1-79FD05FD597F}"/>
              </a:ext>
            </a:extLst>
          </p:cNvPr>
          <p:cNvSpPr/>
          <p:nvPr/>
        </p:nvSpPr>
        <p:spPr>
          <a:xfrm>
            <a:off x="8623644" y="317851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27" name="Oval 26">
            <a:extLst>
              <a:ext uri="{FF2B5EF4-FFF2-40B4-BE49-F238E27FC236}">
                <a16:creationId xmlns:a16="http://schemas.microsoft.com/office/drawing/2014/main" id="{B2969B91-3642-4187-83F0-A12926F388BF}"/>
              </a:ext>
            </a:extLst>
          </p:cNvPr>
          <p:cNvSpPr/>
          <p:nvPr/>
        </p:nvSpPr>
        <p:spPr>
          <a:xfrm>
            <a:off x="11482834" y="172337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531140" y="120685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8" name="Rectangle 17">
            <a:extLst>
              <a:ext uri="{FF2B5EF4-FFF2-40B4-BE49-F238E27FC236}">
                <a16:creationId xmlns:a16="http://schemas.microsoft.com/office/drawing/2014/main" id="{176F9635-8BE9-45C0-89CF-D23F3E593C58}"/>
              </a:ext>
            </a:extLst>
          </p:cNvPr>
          <p:cNvSpPr/>
          <p:nvPr/>
        </p:nvSpPr>
        <p:spPr>
          <a:xfrm>
            <a:off x="497472" y="2410691"/>
            <a:ext cx="8095545" cy="13275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2F67FCD-A512-43BA-9ACB-C336ADBC4F15}"/>
              </a:ext>
            </a:extLst>
          </p:cNvPr>
          <p:cNvSpPr/>
          <p:nvPr/>
        </p:nvSpPr>
        <p:spPr>
          <a:xfrm>
            <a:off x="7572375" y="4541956"/>
            <a:ext cx="487260" cy="28506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1E04CE2-B37A-407F-BD32-A327A6153773}"/>
              </a:ext>
            </a:extLst>
          </p:cNvPr>
          <p:cNvSpPr/>
          <p:nvPr/>
        </p:nvSpPr>
        <p:spPr>
          <a:xfrm>
            <a:off x="7138644" y="23382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
        <p:nvSpPr>
          <p:cNvPr id="23" name="Oval 22">
            <a:extLst>
              <a:ext uri="{FF2B5EF4-FFF2-40B4-BE49-F238E27FC236}">
                <a16:creationId xmlns:a16="http://schemas.microsoft.com/office/drawing/2014/main" id="{359BC386-2C82-4F97-8CC2-9091E6C30423}"/>
              </a:ext>
            </a:extLst>
          </p:cNvPr>
          <p:cNvSpPr/>
          <p:nvPr/>
        </p:nvSpPr>
        <p:spPr>
          <a:xfrm>
            <a:off x="7984808" y="460264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5</a:t>
            </a:r>
          </a:p>
        </p:txBody>
      </p:sp>
      <p:pic>
        <p:nvPicPr>
          <p:cNvPr id="25" name="Picture 24">
            <a:extLst>
              <a:ext uri="{FF2B5EF4-FFF2-40B4-BE49-F238E27FC236}">
                <a16:creationId xmlns:a16="http://schemas.microsoft.com/office/drawing/2014/main" id="{9BF02585-A2A2-46BC-97D4-247C1E16B954}"/>
              </a:ext>
            </a:extLst>
          </p:cNvPr>
          <p:cNvPicPr>
            <a:picLocks noChangeAspect="1"/>
          </p:cNvPicPr>
          <p:nvPr/>
        </p:nvPicPr>
        <p:blipFill>
          <a:blip r:embed="rId8"/>
          <a:stretch>
            <a:fillRect/>
          </a:stretch>
        </p:blipFill>
        <p:spPr>
          <a:xfrm>
            <a:off x="6569884" y="5115576"/>
            <a:ext cx="379556" cy="462068"/>
          </a:xfrm>
          <a:prstGeom prst="rect">
            <a:avLst/>
          </a:prstGeom>
        </p:spPr>
      </p:pic>
    </p:spTree>
    <p:extLst>
      <p:ext uri="{BB962C8B-B14F-4D97-AF65-F5344CB8AC3E}">
        <p14:creationId xmlns:p14="http://schemas.microsoft.com/office/powerpoint/2010/main" val="32812441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A3F9B6-8D8E-40EB-B18F-97585A8ABE06}"/>
              </a:ext>
            </a:extLst>
          </p:cNvPr>
          <p:cNvPicPr>
            <a:picLocks noChangeAspect="1"/>
          </p:cNvPicPr>
          <p:nvPr/>
        </p:nvPicPr>
        <p:blipFill>
          <a:blip r:embed="rId3"/>
          <a:stretch>
            <a:fillRect/>
          </a:stretch>
        </p:blipFill>
        <p:spPr>
          <a:xfrm>
            <a:off x="9273823" y="1286777"/>
            <a:ext cx="2257317" cy="4463525"/>
          </a:xfrm>
          <a:prstGeom prst="rect">
            <a:avLst/>
          </a:prstGeom>
        </p:spPr>
      </p:pic>
      <p:pic>
        <p:nvPicPr>
          <p:cNvPr id="11" name="Picture 10">
            <a:extLst>
              <a:ext uri="{FF2B5EF4-FFF2-40B4-BE49-F238E27FC236}">
                <a16:creationId xmlns:a16="http://schemas.microsoft.com/office/drawing/2014/main" id="{A2A26299-C1EE-4A70-9E47-8A9F83EC65D9}"/>
              </a:ext>
            </a:extLst>
          </p:cNvPr>
          <p:cNvPicPr>
            <a:picLocks noChangeAspect="1"/>
          </p:cNvPicPr>
          <p:nvPr/>
        </p:nvPicPr>
        <p:blipFill>
          <a:blip r:embed="rId4"/>
          <a:stretch>
            <a:fillRect/>
          </a:stretch>
        </p:blipFill>
        <p:spPr>
          <a:xfrm>
            <a:off x="5666748" y="3903677"/>
            <a:ext cx="2392887" cy="1066892"/>
          </a:xfrm>
          <a:prstGeom prst="rect">
            <a:avLst/>
          </a:prstGeom>
        </p:spPr>
      </p:pic>
      <p:pic>
        <p:nvPicPr>
          <p:cNvPr id="10" name="Picture 9">
            <a:extLst>
              <a:ext uri="{FF2B5EF4-FFF2-40B4-BE49-F238E27FC236}">
                <a16:creationId xmlns:a16="http://schemas.microsoft.com/office/drawing/2014/main" id="{805F58FC-D697-4700-98DB-FA2D67756E8C}"/>
              </a:ext>
            </a:extLst>
          </p:cNvPr>
          <p:cNvPicPr>
            <a:picLocks noChangeAspect="1"/>
          </p:cNvPicPr>
          <p:nvPr/>
        </p:nvPicPr>
        <p:blipFill>
          <a:blip r:embed="rId5"/>
          <a:stretch>
            <a:fillRect/>
          </a:stretch>
        </p:blipFill>
        <p:spPr>
          <a:xfrm>
            <a:off x="528100" y="2421614"/>
            <a:ext cx="8095544" cy="1336072"/>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497472" y="870972"/>
            <a:ext cx="7592633" cy="1255728"/>
          </a:xfrm>
          <a:prstGeom prst="rect">
            <a:avLst/>
          </a:prstGeom>
        </p:spPr>
        <p:txBody>
          <a:bodyPr vert="horz" wrap="square" lIns="91440" tIns="45720" rIns="91440" bIns="45720" rtlCol="0" anchor="t">
            <a:spAutoFit/>
          </a:bodyPr>
          <a:lstStyle/>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a:rPr>
              <a:t>If a member with no data for a Division or Account combination is unnecessary but is showing on the form</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The Remove Forecast Accounts action will let you remove a Division or Account from being displayed on the form</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Remove Forecast Accounts -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170" y="4140370"/>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67172" y="4157904"/>
            <a:ext cx="6974242"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insert a wedge: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Action</a:t>
            </a:r>
            <a:r>
              <a:rPr lang="en-US" kern="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Remove Forecast Accounts</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Division</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Fund</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using the selector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a:t>
            </a:r>
            <a:r>
              <a:rPr lang="en-US" b="1" kern="0">
                <a:solidFill>
                  <a:srgbClr val="000000"/>
                </a:solidFill>
                <a:latin typeface="Arial Narrow"/>
                <a:ea typeface="ＭＳ Ｐゴシック" pitchFamily="-106" charset="-128"/>
              </a:rPr>
              <a:t>Launch</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Click </a:t>
            </a:r>
            <a:r>
              <a:rPr lang="en-US" b="1" kern="0">
                <a:solidFill>
                  <a:srgbClr val="000000"/>
                </a:solidFill>
                <a:latin typeface="Arial Narrow"/>
                <a:ea typeface="ＭＳ Ｐゴシック" pitchFamily="-106" charset="-128"/>
              </a:rPr>
              <a:t>OK</a:t>
            </a:r>
            <a:r>
              <a:rPr lang="en-US" kern="0">
                <a:solidFill>
                  <a:srgbClr val="000000"/>
                </a:solidFill>
                <a:latin typeface="Arial Narrow"/>
                <a:ea typeface="ＭＳ Ｐゴシック" pitchFamily="-106" charset="-128"/>
              </a:rPr>
              <a:t> in pop up message</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9" name="Rectangle 8">
            <a:extLst>
              <a:ext uri="{FF2B5EF4-FFF2-40B4-BE49-F238E27FC236}">
                <a16:creationId xmlns:a16="http://schemas.microsoft.com/office/drawing/2014/main" id="{070FC484-136F-44CF-8638-4EA68F1D50A8}"/>
              </a:ext>
            </a:extLst>
          </p:cNvPr>
          <p:cNvSpPr/>
          <p:nvPr/>
        </p:nvSpPr>
        <p:spPr>
          <a:xfrm>
            <a:off x="9273823" y="1890127"/>
            <a:ext cx="2148613" cy="29154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10925175" y="1267476"/>
            <a:ext cx="605965" cy="26037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3EDB0A5-AD3E-47E7-BF61-52D167F74BF7}"/>
              </a:ext>
            </a:extLst>
          </p:cNvPr>
          <p:cNvSpPr/>
          <p:nvPr/>
        </p:nvSpPr>
        <p:spPr>
          <a:xfrm>
            <a:off x="7404365" y="2567605"/>
            <a:ext cx="545336" cy="2743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7A31354-1561-47F8-94A1-79FD05FD597F}"/>
              </a:ext>
            </a:extLst>
          </p:cNvPr>
          <p:cNvSpPr/>
          <p:nvPr/>
        </p:nvSpPr>
        <p:spPr>
          <a:xfrm>
            <a:off x="2175219" y="288486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27" name="Oval 26">
            <a:extLst>
              <a:ext uri="{FF2B5EF4-FFF2-40B4-BE49-F238E27FC236}">
                <a16:creationId xmlns:a16="http://schemas.microsoft.com/office/drawing/2014/main" id="{B2969B91-3642-4187-83F0-A12926F388BF}"/>
              </a:ext>
            </a:extLst>
          </p:cNvPr>
          <p:cNvSpPr/>
          <p:nvPr/>
        </p:nvSpPr>
        <p:spPr>
          <a:xfrm>
            <a:off x="11284956" y="177041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531140" y="120685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8" name="Rectangle 17">
            <a:extLst>
              <a:ext uri="{FF2B5EF4-FFF2-40B4-BE49-F238E27FC236}">
                <a16:creationId xmlns:a16="http://schemas.microsoft.com/office/drawing/2014/main" id="{176F9635-8BE9-45C0-89CF-D23F3E593C58}"/>
              </a:ext>
            </a:extLst>
          </p:cNvPr>
          <p:cNvSpPr/>
          <p:nvPr/>
        </p:nvSpPr>
        <p:spPr>
          <a:xfrm>
            <a:off x="497472" y="2410691"/>
            <a:ext cx="8095545" cy="13275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2F67FCD-A512-43BA-9ACB-C336ADBC4F15}"/>
              </a:ext>
            </a:extLst>
          </p:cNvPr>
          <p:cNvSpPr/>
          <p:nvPr/>
        </p:nvSpPr>
        <p:spPr>
          <a:xfrm>
            <a:off x="7494994" y="4572690"/>
            <a:ext cx="454707"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1E04CE2-B37A-407F-BD32-A327A6153773}"/>
              </a:ext>
            </a:extLst>
          </p:cNvPr>
          <p:cNvSpPr/>
          <p:nvPr/>
        </p:nvSpPr>
        <p:spPr>
          <a:xfrm>
            <a:off x="7138644" y="23382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
        <p:nvSpPr>
          <p:cNvPr id="23" name="Oval 22">
            <a:extLst>
              <a:ext uri="{FF2B5EF4-FFF2-40B4-BE49-F238E27FC236}">
                <a16:creationId xmlns:a16="http://schemas.microsoft.com/office/drawing/2014/main" id="{359BC386-2C82-4F97-8CC2-9091E6C30423}"/>
              </a:ext>
            </a:extLst>
          </p:cNvPr>
          <p:cNvSpPr/>
          <p:nvPr/>
        </p:nvSpPr>
        <p:spPr>
          <a:xfrm>
            <a:off x="7849987" y="460264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5</a:t>
            </a:r>
          </a:p>
        </p:txBody>
      </p:sp>
    </p:spTree>
    <p:extLst>
      <p:ext uri="{BB962C8B-B14F-4D97-AF65-F5344CB8AC3E}">
        <p14:creationId xmlns:p14="http://schemas.microsoft.com/office/powerpoint/2010/main" val="1776329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692A378-D502-455A-B501-8A11C495C296}"/>
              </a:ext>
            </a:extLst>
          </p:cNvPr>
          <p:cNvPicPr>
            <a:picLocks noChangeAspect="1"/>
          </p:cNvPicPr>
          <p:nvPr/>
        </p:nvPicPr>
        <p:blipFill>
          <a:blip r:embed="rId3"/>
          <a:stretch>
            <a:fillRect/>
          </a:stretch>
        </p:blipFill>
        <p:spPr>
          <a:xfrm>
            <a:off x="341691" y="929731"/>
            <a:ext cx="10785100" cy="3948243"/>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95309" y="59865"/>
            <a:ext cx="11793492"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a:solidFill>
                <a:srgbClr val="700000"/>
              </a:solidFill>
            </a:endParaRP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4" y="5008886"/>
            <a:ext cx="7365962"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column (by Total Year or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Save</a:t>
            </a:r>
            <a:r>
              <a:rPr lang="en-US" kern="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0523375" y="1142737"/>
            <a:ext cx="262814"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10708133" y="96281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7746095" y="265766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5293824" y="2436667"/>
            <a:ext cx="2350003" cy="24511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5047640" y="390915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7653027" y="2442165"/>
            <a:ext cx="432320" cy="244569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4"/>
          <a:stretch>
            <a:fillRect/>
          </a:stretch>
        </p:blipFill>
        <p:spPr>
          <a:xfrm>
            <a:off x="9442579" y="3931547"/>
            <a:ext cx="2266651" cy="1219445"/>
          </a:xfrm>
          <a:prstGeom prst="rect">
            <a:avLst/>
          </a:prstGeom>
        </p:spPr>
      </p:pic>
      <p:sp>
        <p:nvSpPr>
          <p:cNvPr id="15" name="Oval 14">
            <a:extLst>
              <a:ext uri="{FF2B5EF4-FFF2-40B4-BE49-F238E27FC236}">
                <a16:creationId xmlns:a16="http://schemas.microsoft.com/office/drawing/2014/main" id="{210FA865-602C-4AB5-8FF4-3E263DE2A61F}"/>
              </a:ext>
            </a:extLst>
          </p:cNvPr>
          <p:cNvSpPr/>
          <p:nvPr/>
        </p:nvSpPr>
        <p:spPr>
          <a:xfrm>
            <a:off x="11570283" y="461263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
        <p:nvSpPr>
          <p:cNvPr id="19" name="TextBox 18">
            <a:extLst>
              <a:ext uri="{FF2B5EF4-FFF2-40B4-BE49-F238E27FC236}">
                <a16:creationId xmlns:a16="http://schemas.microsoft.com/office/drawing/2014/main" id="{A08469F9-DAB7-4D26-ACF0-E723FB3016EE}"/>
              </a:ext>
            </a:extLst>
          </p:cNvPr>
          <p:cNvSpPr txBox="1"/>
          <p:nvPr/>
        </p:nvSpPr>
        <p:spPr>
          <a:xfrm>
            <a:off x="843863" y="1984287"/>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5" name="TextBox 4">
            <a:extLst>
              <a:ext uri="{FF2B5EF4-FFF2-40B4-BE49-F238E27FC236}">
                <a16:creationId xmlns:a16="http://schemas.microsoft.com/office/drawing/2014/main" id="{AD3EDC53-6823-41E8-8630-1C3786A5A4A7}"/>
              </a:ext>
            </a:extLst>
          </p:cNvPr>
          <p:cNvSpPr txBox="1"/>
          <p:nvPr/>
        </p:nvSpPr>
        <p:spPr>
          <a:xfrm>
            <a:off x="8249135" y="5144792"/>
            <a:ext cx="3444240" cy="92333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a:solidFill>
                  <a:srgbClr val="000000"/>
                </a:solidFill>
                <a:latin typeface="Arial Narrow"/>
                <a:ea typeface="ＭＳ Ｐゴシック" pitchFamily="-106" charset="-128"/>
              </a:rPr>
              <a:t>NOTE: The </a:t>
            </a:r>
            <a:r>
              <a:rPr lang="en-US" b="1" kern="0">
                <a:solidFill>
                  <a:srgbClr val="000000"/>
                </a:solidFill>
                <a:latin typeface="Arial Narrow"/>
                <a:ea typeface="ＭＳ Ｐゴシック" pitchFamily="-106" charset="-128"/>
              </a:rPr>
              <a:t>Open/Remove Forecast Accounts </a:t>
            </a:r>
            <a:r>
              <a:rPr lang="en-US" kern="0">
                <a:solidFill>
                  <a:srgbClr val="000000"/>
                </a:solidFill>
                <a:latin typeface="Arial Narrow"/>
                <a:ea typeface="ＭＳ Ｐゴシック" pitchFamily="-106" charset="-128"/>
              </a:rPr>
              <a:t>functionality is available on this form. </a:t>
            </a:r>
          </a:p>
        </p:txBody>
      </p:sp>
      <p:pic>
        <p:nvPicPr>
          <p:cNvPr id="23" name="Graphic 22" descr="Information">
            <a:extLst>
              <a:ext uri="{FF2B5EF4-FFF2-40B4-BE49-F238E27FC236}">
                <a16:creationId xmlns:a16="http://schemas.microsoft.com/office/drawing/2014/main" id="{F07E7B00-BA5A-4A8D-A793-18455A494C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6815" y="5368984"/>
            <a:ext cx="432320" cy="432320"/>
          </a:xfrm>
          <a:prstGeom prst="rect">
            <a:avLst/>
          </a:prstGeom>
        </p:spPr>
      </p:pic>
      <p:sp>
        <p:nvSpPr>
          <p:cNvPr id="6" name="Rectangle 4">
            <a:extLst>
              <a:ext uri="{FF2B5EF4-FFF2-40B4-BE49-F238E27FC236}">
                <a16:creationId xmlns:a16="http://schemas.microsoft.com/office/drawing/2014/main" id="{E54E992E-2680-4B36-BBBE-5A766DD20D98}"/>
              </a:ext>
            </a:extLst>
          </p:cNvPr>
          <p:cNvSpPr txBox="1">
            <a:spLocks noChangeArrowheads="1"/>
          </p:cNvSpPr>
          <p:nvPr/>
        </p:nvSpPr>
        <p:spPr>
          <a:xfrm>
            <a:off x="213711" y="59865"/>
            <a:ext cx="1177509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500" b="0">
                <a:solidFill>
                  <a:srgbClr val="700000"/>
                </a:solidFill>
              </a:rPr>
              <a:t>Campus-Level By Account &amp; Division Form – Salary, Wages and Fringe</a:t>
            </a:r>
          </a:p>
        </p:txBody>
      </p:sp>
      <p:sp>
        <p:nvSpPr>
          <p:cNvPr id="25" name="Rectangle 24">
            <a:extLst>
              <a:ext uri="{FF2B5EF4-FFF2-40B4-BE49-F238E27FC236}">
                <a16:creationId xmlns:a16="http://schemas.microsoft.com/office/drawing/2014/main" id="{43F4FE2A-3710-4272-9ACB-60EB248422A8}"/>
              </a:ext>
            </a:extLst>
          </p:cNvPr>
          <p:cNvSpPr/>
          <p:nvPr/>
        </p:nvSpPr>
        <p:spPr>
          <a:xfrm>
            <a:off x="11193570" y="4869137"/>
            <a:ext cx="484449" cy="26681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518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CE5167-E85E-4E38-A131-E65656481686}"/>
              </a:ext>
            </a:extLst>
          </p:cNvPr>
          <p:cNvPicPr>
            <a:picLocks noChangeAspect="1"/>
          </p:cNvPicPr>
          <p:nvPr/>
        </p:nvPicPr>
        <p:blipFill>
          <a:blip r:embed="rId3"/>
          <a:stretch>
            <a:fillRect/>
          </a:stretch>
        </p:blipFill>
        <p:spPr>
          <a:xfrm>
            <a:off x="2703848" y="666510"/>
            <a:ext cx="5245833" cy="3727829"/>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479884" y="59865"/>
            <a:ext cx="1050891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Campus-Level Review – Salary, Wages and Fringe</a:t>
            </a:r>
          </a:p>
        </p:txBody>
      </p:sp>
      <p:sp>
        <p:nvSpPr>
          <p:cNvPr id="14" name="Oval 13">
            <a:extLst>
              <a:ext uri="{FF2B5EF4-FFF2-40B4-BE49-F238E27FC236}">
                <a16:creationId xmlns:a16="http://schemas.microsoft.com/office/drawing/2014/main" id="{F63FF0C3-9961-44CD-8CBF-154E96720EFF}"/>
              </a:ext>
            </a:extLst>
          </p:cNvPr>
          <p:cNvSpPr/>
          <p:nvPr/>
        </p:nvSpPr>
        <p:spPr>
          <a:xfrm>
            <a:off x="4212626" y="173212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17" name="Rectangle 16">
            <a:extLst>
              <a:ext uri="{FF2B5EF4-FFF2-40B4-BE49-F238E27FC236}">
                <a16:creationId xmlns:a16="http://schemas.microsoft.com/office/drawing/2014/main" id="{91C63634-6651-43E4-8251-BAE460367B8B}"/>
              </a:ext>
            </a:extLst>
          </p:cNvPr>
          <p:cNvSpPr/>
          <p:nvPr/>
        </p:nvSpPr>
        <p:spPr>
          <a:xfrm>
            <a:off x="4488784" y="1612006"/>
            <a:ext cx="1016277" cy="278233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4149708" y="1105819"/>
            <a:ext cx="664888"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7F0B31-F808-4A1C-A4E0-0FF66D5D5E96}"/>
              </a:ext>
            </a:extLst>
          </p:cNvPr>
          <p:cNvSpPr/>
          <p:nvPr/>
        </p:nvSpPr>
        <p:spPr>
          <a:xfrm>
            <a:off x="4814596" y="108988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0" name="Rectangle 9">
            <a:extLst>
              <a:ext uri="{FF2B5EF4-FFF2-40B4-BE49-F238E27FC236}">
                <a16:creationId xmlns:a16="http://schemas.microsoft.com/office/drawing/2014/main" id="{28D99477-4AE3-42F1-9408-66038666F8C1}"/>
              </a:ext>
            </a:extLst>
          </p:cNvPr>
          <p:cNvSpPr/>
          <p:nvPr/>
        </p:nvSpPr>
        <p:spPr>
          <a:xfrm>
            <a:off x="5505061" y="1612006"/>
            <a:ext cx="2444620" cy="278233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0239B07-C6A9-4916-A84F-F8B72D12E73D}"/>
              </a:ext>
            </a:extLst>
          </p:cNvPr>
          <p:cNvSpPr txBox="1"/>
          <p:nvPr/>
        </p:nvSpPr>
        <p:spPr>
          <a:xfrm>
            <a:off x="770730" y="4539005"/>
            <a:ext cx="10643151" cy="1588127"/>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historical Actual data, an overview of total forecast for multiple years.</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The Point of View section can be changed to the Sub-Department member for your institution limited to your security profile. </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Review data in Forecast Adjustment </a:t>
            </a:r>
            <a:r>
              <a:rPr lang="en-US" b="1" kern="0">
                <a:solidFill>
                  <a:srgbClr val="000000"/>
                </a:solidFill>
                <a:latin typeface="Arial Narrow"/>
                <a:ea typeface="ＭＳ Ｐゴシック" pitchFamily="-106" charset="-128"/>
              </a:rPr>
              <a:t>Year Total</a:t>
            </a:r>
            <a:r>
              <a:rPr lang="en-US" kern="0">
                <a:solidFill>
                  <a:srgbClr val="000000"/>
                </a:solidFill>
                <a:latin typeface="Arial Narrow"/>
                <a:ea typeface="ＭＳ Ｐゴシック" pitchFamily="-106" charset="-128"/>
              </a:rPr>
              <a:t> Columns and compare to Actuals and Budget Trends. All cells should be grey</a:t>
            </a:r>
          </a:p>
        </p:txBody>
      </p:sp>
      <p:sp>
        <p:nvSpPr>
          <p:cNvPr id="19" name="Rectangle 18">
            <a:extLst>
              <a:ext uri="{FF2B5EF4-FFF2-40B4-BE49-F238E27FC236}">
                <a16:creationId xmlns:a16="http://schemas.microsoft.com/office/drawing/2014/main" id="{F13D6137-D6AA-4831-B3D4-530D62E2CABC}"/>
              </a:ext>
            </a:extLst>
          </p:cNvPr>
          <p:cNvSpPr/>
          <p:nvPr/>
        </p:nvSpPr>
        <p:spPr>
          <a:xfrm>
            <a:off x="29714" y="644673"/>
            <a:ext cx="2416638" cy="1477328"/>
          </a:xfrm>
          <a:prstGeom prst="rect">
            <a:avLst/>
          </a:prstGeom>
        </p:spPr>
        <p:txBody>
          <a:bodyPr wrap="square">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a historical comparison of the summarized Forecast at the Program Total and Project Total level.</a:t>
            </a:r>
          </a:p>
        </p:txBody>
      </p:sp>
    </p:spTree>
    <p:extLst>
      <p:ext uri="{BB962C8B-B14F-4D97-AF65-F5344CB8AC3E}">
        <p14:creationId xmlns:p14="http://schemas.microsoft.com/office/powerpoint/2010/main" val="41656974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571499" y="2880360"/>
            <a:ext cx="1105023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a:solidFill>
                  <a:srgbClr val="700000"/>
                </a:solidFill>
              </a:rPr>
              <a:t>Rinse and Repeat </a:t>
            </a:r>
          </a:p>
        </p:txBody>
      </p:sp>
      <p:sp>
        <p:nvSpPr>
          <p:cNvPr id="5" name="Rectangle 4">
            <a:extLst>
              <a:ext uri="{FF2B5EF4-FFF2-40B4-BE49-F238E27FC236}">
                <a16:creationId xmlns:a16="http://schemas.microsoft.com/office/drawing/2014/main" id="{9DEE3161-AA11-4884-924A-79A8381D99C0}"/>
              </a:ext>
            </a:extLst>
          </p:cNvPr>
          <p:cNvSpPr/>
          <p:nvPr/>
        </p:nvSpPr>
        <p:spPr>
          <a:xfrm>
            <a:off x="1696798" y="4956444"/>
            <a:ext cx="9500853" cy="646331"/>
          </a:xfrm>
          <a:prstGeom prst="rect">
            <a:avLst/>
          </a:prstGeom>
        </p:spPr>
        <p:txBody>
          <a:bodyPr wrap="square">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NOTE: The section above covered the Campus-Level input for Salary, Wages and Fringe, the same process is applicable for Campus-Level Input in the Non-Compensation and Revenue Cards. </a:t>
            </a:r>
          </a:p>
        </p:txBody>
      </p:sp>
      <p:pic>
        <p:nvPicPr>
          <p:cNvPr id="6" name="Graphic 5" descr="Information">
            <a:extLst>
              <a:ext uri="{FF2B5EF4-FFF2-40B4-BE49-F238E27FC236}">
                <a16:creationId xmlns:a16="http://schemas.microsoft.com/office/drawing/2014/main" id="{87C3416A-CEEE-40DF-B19C-0B1BDDBBB1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9535" y="4985789"/>
            <a:ext cx="432320" cy="432320"/>
          </a:xfrm>
          <a:prstGeom prst="rect">
            <a:avLst/>
          </a:prstGeom>
        </p:spPr>
      </p:pic>
      <p:pic>
        <p:nvPicPr>
          <p:cNvPr id="4" name="Picture 3">
            <a:extLst>
              <a:ext uri="{FF2B5EF4-FFF2-40B4-BE49-F238E27FC236}">
                <a16:creationId xmlns:a16="http://schemas.microsoft.com/office/drawing/2014/main" id="{10D9CFA4-1060-4DE0-80E2-4ACC309F3A7F}"/>
              </a:ext>
            </a:extLst>
          </p:cNvPr>
          <p:cNvPicPr>
            <a:picLocks noChangeAspect="1"/>
          </p:cNvPicPr>
          <p:nvPr/>
        </p:nvPicPr>
        <p:blipFill>
          <a:blip r:embed="rId5"/>
          <a:stretch>
            <a:fillRect/>
          </a:stretch>
        </p:blipFill>
        <p:spPr>
          <a:xfrm>
            <a:off x="4805272" y="3666114"/>
            <a:ext cx="1008901" cy="778295"/>
          </a:xfrm>
          <a:prstGeom prst="rect">
            <a:avLst/>
          </a:prstGeom>
        </p:spPr>
      </p:pic>
      <p:pic>
        <p:nvPicPr>
          <p:cNvPr id="8" name="Picture 7">
            <a:extLst>
              <a:ext uri="{FF2B5EF4-FFF2-40B4-BE49-F238E27FC236}">
                <a16:creationId xmlns:a16="http://schemas.microsoft.com/office/drawing/2014/main" id="{E5FE045B-E7D7-42EA-AAB0-C8E9ECC347E7}"/>
              </a:ext>
            </a:extLst>
          </p:cNvPr>
          <p:cNvPicPr>
            <a:picLocks noChangeAspect="1"/>
          </p:cNvPicPr>
          <p:nvPr/>
        </p:nvPicPr>
        <p:blipFill>
          <a:blip r:embed="rId6"/>
          <a:stretch>
            <a:fillRect/>
          </a:stretch>
        </p:blipFill>
        <p:spPr>
          <a:xfrm>
            <a:off x="6141014" y="3710851"/>
            <a:ext cx="950910" cy="733558"/>
          </a:xfrm>
          <a:prstGeom prst="rect">
            <a:avLst/>
          </a:prstGeom>
        </p:spPr>
      </p:pic>
    </p:spTree>
    <p:extLst>
      <p:ext uri="{BB962C8B-B14F-4D97-AF65-F5344CB8AC3E}">
        <p14:creationId xmlns:p14="http://schemas.microsoft.com/office/powerpoint/2010/main" val="22353898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800">
                <a:solidFill>
                  <a:srgbClr val="700000"/>
                </a:solidFill>
              </a:rPr>
              <a:t>UW Multi-Year Forecast</a:t>
            </a:r>
            <a:r>
              <a:rPr lang="en-US" sz="4400">
                <a:solidFill>
                  <a:srgbClr val="700000"/>
                </a:solidFill>
              </a:rPr>
              <a:t> </a:t>
            </a:r>
          </a:p>
          <a:p>
            <a:r>
              <a:rPr lang="en-US" sz="4400">
                <a:solidFill>
                  <a:schemeClr val="tx1">
                    <a:lumMod val="65000"/>
                    <a:lumOff val="35000"/>
                  </a:schemeClr>
                </a:solidFill>
              </a:rPr>
              <a:t>Non-Compensation</a:t>
            </a:r>
          </a:p>
          <a:p>
            <a:endParaRPr lang="en-US" sz="400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42010304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571499" y="2880360"/>
            <a:ext cx="1105023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a:solidFill>
                  <a:srgbClr val="700000"/>
                </a:solidFill>
              </a:rPr>
              <a:t>Rinse and Repeat </a:t>
            </a:r>
          </a:p>
        </p:txBody>
      </p:sp>
      <p:pic>
        <p:nvPicPr>
          <p:cNvPr id="6" name="Graphic 5" descr="Information">
            <a:extLst>
              <a:ext uri="{FF2B5EF4-FFF2-40B4-BE49-F238E27FC236}">
                <a16:creationId xmlns:a16="http://schemas.microsoft.com/office/drawing/2014/main" id="{87C3416A-CEEE-40DF-B19C-0B1BDDBBB1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9535" y="4985789"/>
            <a:ext cx="432320" cy="432320"/>
          </a:xfrm>
          <a:prstGeom prst="rect">
            <a:avLst/>
          </a:prstGeom>
        </p:spPr>
      </p:pic>
      <p:pic>
        <p:nvPicPr>
          <p:cNvPr id="7" name="Picture 6">
            <a:extLst>
              <a:ext uri="{FF2B5EF4-FFF2-40B4-BE49-F238E27FC236}">
                <a16:creationId xmlns:a16="http://schemas.microsoft.com/office/drawing/2014/main" id="{203E8AAD-E7A2-44DB-AC03-48F9477D741B}"/>
              </a:ext>
            </a:extLst>
          </p:cNvPr>
          <p:cNvPicPr>
            <a:picLocks noChangeAspect="1"/>
          </p:cNvPicPr>
          <p:nvPr/>
        </p:nvPicPr>
        <p:blipFill>
          <a:blip r:embed="rId5"/>
          <a:stretch>
            <a:fillRect/>
          </a:stretch>
        </p:blipFill>
        <p:spPr>
          <a:xfrm>
            <a:off x="5562554" y="3710851"/>
            <a:ext cx="1066892" cy="823031"/>
          </a:xfrm>
          <a:prstGeom prst="rect">
            <a:avLst/>
          </a:prstGeom>
        </p:spPr>
      </p:pic>
      <p:sp>
        <p:nvSpPr>
          <p:cNvPr id="8" name="Rectangle 7">
            <a:extLst>
              <a:ext uri="{FF2B5EF4-FFF2-40B4-BE49-F238E27FC236}">
                <a16:creationId xmlns:a16="http://schemas.microsoft.com/office/drawing/2014/main" id="{6FCF67F9-E925-4F54-869C-7C0FFB707DDB}"/>
              </a:ext>
            </a:extLst>
          </p:cNvPr>
          <p:cNvSpPr/>
          <p:nvPr/>
        </p:nvSpPr>
        <p:spPr>
          <a:xfrm>
            <a:off x="1511612" y="4956444"/>
            <a:ext cx="9500853" cy="923330"/>
          </a:xfrm>
          <a:prstGeom prst="rect">
            <a:avLst/>
          </a:prstGeom>
        </p:spPr>
        <p:txBody>
          <a:bodyPr wrap="square">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NOTE: This section will cover the Division-Level input for Non-Compensation. The same process is applicable for the Campus-Level and Department-Level inputs in Non-Compensation. It is an abridged version of what was covered in the CYF Training.</a:t>
            </a:r>
          </a:p>
        </p:txBody>
      </p:sp>
    </p:spTree>
    <p:extLst>
      <p:ext uri="{BB962C8B-B14F-4D97-AF65-F5344CB8AC3E}">
        <p14:creationId xmlns:p14="http://schemas.microsoft.com/office/powerpoint/2010/main" val="378473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Multi-Year Forecast Input Versions</a:t>
            </a:r>
          </a:p>
        </p:txBody>
      </p:sp>
      <p:sp>
        <p:nvSpPr>
          <p:cNvPr id="9" name="Rectangle 8">
            <a:extLst>
              <a:ext uri="{FF2B5EF4-FFF2-40B4-BE49-F238E27FC236}">
                <a16:creationId xmlns:a16="http://schemas.microsoft.com/office/drawing/2014/main" id="{070FC484-136F-44CF-8638-4EA68F1D50A8}"/>
              </a:ext>
            </a:extLst>
          </p:cNvPr>
          <p:cNvSpPr/>
          <p:nvPr/>
        </p:nvSpPr>
        <p:spPr>
          <a:xfrm>
            <a:off x="423221" y="2455970"/>
            <a:ext cx="801892" cy="18867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AF617792-54C2-4D4C-8FBB-D2FD1AC92931}"/>
              </a:ext>
            </a:extLst>
          </p:cNvPr>
          <p:cNvSpPr/>
          <p:nvPr/>
        </p:nvSpPr>
        <p:spPr>
          <a:xfrm>
            <a:off x="1767043" y="3982343"/>
            <a:ext cx="1459633" cy="644085"/>
          </a:xfrm>
          <a:prstGeom prst="wedgeRectCallout">
            <a:avLst>
              <a:gd name="adj1" fmla="val -93473"/>
              <a:gd name="adj2" fmla="val -35841"/>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By Sub-Department</a:t>
            </a:r>
            <a:endParaRPr lang="en-US" b="1">
              <a:solidFill>
                <a:schemeClr val="tx1"/>
              </a:solidFill>
              <a:latin typeface="Arial Narrow" panose="020B0606020202030204" pitchFamily="34" charset="0"/>
            </a:endParaRPr>
          </a:p>
        </p:txBody>
      </p:sp>
      <p:sp>
        <p:nvSpPr>
          <p:cNvPr id="11" name="Speech Bubble: Rectangle 10">
            <a:extLst>
              <a:ext uri="{FF2B5EF4-FFF2-40B4-BE49-F238E27FC236}">
                <a16:creationId xmlns:a16="http://schemas.microsoft.com/office/drawing/2014/main" id="{FEA02238-B727-4028-9BA3-B7021B47494D}"/>
              </a:ext>
            </a:extLst>
          </p:cNvPr>
          <p:cNvSpPr/>
          <p:nvPr/>
        </p:nvSpPr>
        <p:spPr>
          <a:xfrm>
            <a:off x="1767043" y="3263467"/>
            <a:ext cx="1450661" cy="376431"/>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By Division</a:t>
            </a:r>
            <a:endParaRPr lang="en-US" b="1">
              <a:solidFill>
                <a:schemeClr val="tx1"/>
              </a:solidFill>
              <a:latin typeface="Arial Narrow" panose="020B0606020202030204" pitchFamily="34" charset="0"/>
            </a:endParaRPr>
          </a:p>
        </p:txBody>
      </p:sp>
      <p:sp>
        <p:nvSpPr>
          <p:cNvPr id="12" name="Speech Bubble: Rectangle 11">
            <a:extLst>
              <a:ext uri="{FF2B5EF4-FFF2-40B4-BE49-F238E27FC236}">
                <a16:creationId xmlns:a16="http://schemas.microsoft.com/office/drawing/2014/main" id="{27966E4A-EAC5-4276-B6B1-7415CD87C504}"/>
              </a:ext>
            </a:extLst>
          </p:cNvPr>
          <p:cNvSpPr/>
          <p:nvPr/>
        </p:nvSpPr>
        <p:spPr>
          <a:xfrm>
            <a:off x="1767043" y="2612151"/>
            <a:ext cx="1450661" cy="389608"/>
          </a:xfrm>
          <a:prstGeom prst="wedgeRectCallout">
            <a:avLst>
              <a:gd name="adj1" fmla="val -97467"/>
              <a:gd name="adj2" fmla="val -1476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By Campus</a:t>
            </a:r>
            <a:endParaRPr lang="en-US" b="1">
              <a:solidFill>
                <a:schemeClr val="tx1"/>
              </a:solidFill>
              <a:latin typeface="Arial Narrow" panose="020B0606020202030204" pitchFamily="34" charset="0"/>
            </a:endParaRPr>
          </a:p>
        </p:txBody>
      </p:sp>
      <p:sp>
        <p:nvSpPr>
          <p:cNvPr id="14" name="TextBox 13">
            <a:extLst>
              <a:ext uri="{FF2B5EF4-FFF2-40B4-BE49-F238E27FC236}">
                <a16:creationId xmlns:a16="http://schemas.microsoft.com/office/drawing/2014/main" id="{F8B13ECC-0D5A-4638-942F-CA15D3DCABAB}"/>
              </a:ext>
            </a:extLst>
          </p:cNvPr>
          <p:cNvSpPr txBox="1"/>
          <p:nvPr/>
        </p:nvSpPr>
        <p:spPr>
          <a:xfrm>
            <a:off x="3631636" y="2201222"/>
            <a:ext cx="8018873" cy="4210383"/>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a:solidFill>
                  <a:srgbClr val="000000"/>
                </a:solidFill>
                <a:latin typeface="Arial Narrow"/>
                <a:ea typeface="ＭＳ Ｐゴシック" pitchFamily="-106" charset="-128"/>
              </a:rPr>
              <a:t>There are three tabs for input and review:</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lang="en-US" kern="0">
              <a:solidFill>
                <a:srgbClr val="000000"/>
              </a:solidFill>
              <a:latin typeface="Arial Narrow"/>
              <a:ea typeface="ＭＳ Ｐゴシック" pitchFamily="-106" charset="-128"/>
            </a:endParaRPr>
          </a:p>
          <a:p>
            <a:pPr marL="285750" indent="-28575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pitchFamily="-106" charset="-128"/>
              </a:rPr>
              <a:t>Campus-Level – </a:t>
            </a:r>
            <a:r>
              <a:rPr lang="en-US" kern="0">
                <a:solidFill>
                  <a:srgbClr val="000000"/>
                </a:solidFill>
                <a:latin typeface="Arial Narrow"/>
                <a:ea typeface="ＭＳ Ｐゴシック" pitchFamily="-106" charset="-128"/>
              </a:rPr>
              <a:t>Enter forecast amounts at ‘Campus-Level’ using Divisions, in By Account, By Division, By Account and Division Forms and use Campus-Level Review to see total results.</a:t>
            </a:r>
          </a:p>
          <a:p>
            <a:pPr marL="285750" indent="-28575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pitchFamily="-106" charset="-128"/>
              </a:rPr>
              <a:t>Division-Level </a:t>
            </a:r>
            <a:r>
              <a:rPr lang="en-US" kern="0">
                <a:solidFill>
                  <a:srgbClr val="000000"/>
                </a:solidFill>
                <a:latin typeface="Arial Narrow"/>
                <a:ea typeface="ＭＳ Ｐゴシック" pitchFamily="-106" charset="-128"/>
              </a:rPr>
              <a:t>– Enter forecast amounts at ‘Divisional-Level’ using Divisions, in By Account, By Division, By Account and Division Forms and use Divisional-Level Review to see total results.</a:t>
            </a:r>
          </a:p>
          <a:p>
            <a:pPr marL="285750" indent="-28575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pitchFamily="-106" charset="-128"/>
              </a:rPr>
              <a:t>Sub-Department-Level </a:t>
            </a:r>
            <a:r>
              <a:rPr lang="en-US" kern="0">
                <a:solidFill>
                  <a:srgbClr val="000000"/>
                </a:solidFill>
                <a:latin typeface="Arial Narrow"/>
                <a:ea typeface="ＭＳ Ｐゴシック" pitchFamily="-106" charset="-128"/>
              </a:rPr>
              <a:t>– Enter forecast amounts at ‘Sub-Department-Level’ using Sub-Departments, in By Account, By Sub-Department, By Account and Sub-Department Forms and use Sub-Department-Level Review to see total results.</a:t>
            </a:r>
          </a:p>
          <a:p>
            <a:pPr marR="0" algn="l" defTabSz="914400" rtl="0" eaLnBrk="0" fontAlgn="base" latinLnBrk="0" hangingPunct="0">
              <a:lnSpc>
                <a:spcPct val="100000"/>
              </a:lnSpc>
              <a:spcBef>
                <a:spcPct val="20000"/>
              </a:spcBef>
              <a:spcAft>
                <a:spcPct val="0"/>
              </a:spcAft>
              <a:buClrTx/>
              <a:buSzTx/>
              <a:tabLst/>
            </a:pPr>
            <a:endParaRPr lang="en-US" sz="1400" u="sng" kern="0">
              <a:solidFill>
                <a:srgbClr val="000000"/>
              </a:solidFill>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sz="1600" kern="0">
                <a:solidFill>
                  <a:srgbClr val="000000"/>
                </a:solidFill>
                <a:latin typeface="Arial Narrow"/>
                <a:ea typeface="ＭＳ Ｐゴシック" pitchFamily="-106" charset="-128"/>
                <a:hlinkClick r:id="rId3" action="ppaction://hlinksldjump"/>
              </a:rPr>
              <a:t>Forecast Input Version Diagram</a:t>
            </a:r>
            <a:endParaRPr lang="en-US" sz="1600" kern="0">
              <a:solidFill>
                <a:srgbClr val="000000"/>
              </a:solidFill>
              <a:latin typeface="Arial Narrow"/>
              <a:ea typeface="ＭＳ Ｐゴシック" pitchFamily="-106" charset="-128"/>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lang="en-US" kern="0">
              <a:solidFill>
                <a:srgbClr val="000000"/>
              </a:solidFill>
              <a:latin typeface="Arial Narrow"/>
              <a:ea typeface="ＭＳ Ｐゴシック" pitchFamily="-106" charset="-128"/>
            </a:endParaRPr>
          </a:p>
        </p:txBody>
      </p:sp>
      <p:pic>
        <p:nvPicPr>
          <p:cNvPr id="5" name="Picture 4">
            <a:extLst>
              <a:ext uri="{FF2B5EF4-FFF2-40B4-BE49-F238E27FC236}">
                <a16:creationId xmlns:a16="http://schemas.microsoft.com/office/drawing/2014/main" id="{4FFD7FF8-38BA-4073-9017-571D1167D8D9}"/>
              </a:ext>
            </a:extLst>
          </p:cNvPr>
          <p:cNvPicPr>
            <a:picLocks noChangeAspect="1"/>
          </p:cNvPicPr>
          <p:nvPr/>
        </p:nvPicPr>
        <p:blipFill>
          <a:blip r:embed="rId4"/>
          <a:stretch>
            <a:fillRect/>
          </a:stretch>
        </p:blipFill>
        <p:spPr>
          <a:xfrm>
            <a:off x="423221" y="1068627"/>
            <a:ext cx="3771263" cy="1001741"/>
          </a:xfrm>
          <a:prstGeom prst="rect">
            <a:avLst/>
          </a:prstGeom>
        </p:spPr>
      </p:pic>
      <p:pic>
        <p:nvPicPr>
          <p:cNvPr id="6" name="Picture 5">
            <a:extLst>
              <a:ext uri="{FF2B5EF4-FFF2-40B4-BE49-F238E27FC236}">
                <a16:creationId xmlns:a16="http://schemas.microsoft.com/office/drawing/2014/main" id="{CC4B441F-257B-4668-8EC4-3B9F3B369429}"/>
              </a:ext>
            </a:extLst>
          </p:cNvPr>
          <p:cNvPicPr>
            <a:picLocks noChangeAspect="1"/>
          </p:cNvPicPr>
          <p:nvPr/>
        </p:nvPicPr>
        <p:blipFill>
          <a:blip r:embed="rId5"/>
          <a:stretch>
            <a:fillRect/>
          </a:stretch>
        </p:blipFill>
        <p:spPr>
          <a:xfrm>
            <a:off x="541491" y="2485644"/>
            <a:ext cx="584330" cy="1827362"/>
          </a:xfrm>
          <a:prstGeom prst="rect">
            <a:avLst/>
          </a:prstGeom>
        </p:spPr>
      </p:pic>
      <p:sp>
        <p:nvSpPr>
          <p:cNvPr id="13" name="TextBox 12">
            <a:extLst>
              <a:ext uri="{FF2B5EF4-FFF2-40B4-BE49-F238E27FC236}">
                <a16:creationId xmlns:a16="http://schemas.microsoft.com/office/drawing/2014/main" id="{1403D023-154E-4E95-BE6F-5C507A1464CE}"/>
              </a:ext>
            </a:extLst>
          </p:cNvPr>
          <p:cNvSpPr txBox="1"/>
          <p:nvPr/>
        </p:nvSpPr>
        <p:spPr>
          <a:xfrm>
            <a:off x="423221" y="526844"/>
            <a:ext cx="6111240" cy="461665"/>
          </a:xfrm>
          <a:prstGeom prst="rect">
            <a:avLst/>
          </a:prstGeom>
          <a:noFill/>
        </p:spPr>
        <p:txBody>
          <a:bodyPr wrap="square">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2400" b="1" kern="0">
                <a:solidFill>
                  <a:srgbClr val="000000"/>
                </a:solidFill>
                <a:latin typeface="Arial Narrow"/>
                <a:ea typeface="ＭＳ Ｐゴシック" pitchFamily="-106" charset="-128"/>
              </a:rPr>
              <a:t>NEW Functionality</a:t>
            </a:r>
          </a:p>
        </p:txBody>
      </p:sp>
    </p:spTree>
    <p:extLst>
      <p:ext uri="{BB962C8B-B14F-4D97-AF65-F5344CB8AC3E}">
        <p14:creationId xmlns:p14="http://schemas.microsoft.com/office/powerpoint/2010/main" val="19961436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34E8C-492F-40B4-84AB-DC946106C972}"/>
              </a:ext>
            </a:extLst>
          </p:cNvPr>
          <p:cNvPicPr>
            <a:picLocks noChangeAspect="1"/>
          </p:cNvPicPr>
          <p:nvPr/>
        </p:nvPicPr>
        <p:blipFill>
          <a:blip r:embed="rId3"/>
          <a:stretch>
            <a:fillRect/>
          </a:stretch>
        </p:blipFill>
        <p:spPr>
          <a:xfrm>
            <a:off x="5310554" y="1101946"/>
            <a:ext cx="6762136" cy="1939427"/>
          </a:xfrm>
          <a:prstGeom prst="rect">
            <a:avLst/>
          </a:prstGeom>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Non-Compensation</a:t>
            </a:r>
          </a:p>
        </p:txBody>
      </p:sp>
      <p:sp>
        <p:nvSpPr>
          <p:cNvPr id="8" name="TextBox 7">
            <a:extLst>
              <a:ext uri="{FF2B5EF4-FFF2-40B4-BE49-F238E27FC236}">
                <a16:creationId xmlns:a16="http://schemas.microsoft.com/office/drawing/2014/main" id="{48288EDD-AD66-44D8-B993-2484F1F16DEE}"/>
              </a:ext>
            </a:extLst>
          </p:cNvPr>
          <p:cNvSpPr txBox="1"/>
          <p:nvPr/>
        </p:nvSpPr>
        <p:spPr>
          <a:xfrm>
            <a:off x="764930" y="1025389"/>
            <a:ext cx="4545624" cy="5576911"/>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Use this card to Forecast for Non-Compensation.</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Enter adjustments to manipulate the prepopulated base Forecast</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View how Forecast  Base, Transfers, and Adjustments cumulate to gain the full picture of your Forecast</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Review historical data, total Forecast and key variances scenarios</a:t>
            </a:r>
          </a:p>
          <a:p>
            <a:pPr marL="285750" indent="-285750" eaLnBrk="0" fontAlgn="base" hangingPunct="0">
              <a:spcBef>
                <a:spcPct val="20000"/>
              </a:spcBef>
              <a:spcAft>
                <a:spcPct val="0"/>
              </a:spcAft>
              <a:buFont typeface="Arial" panose="020B0604020202020204" pitchFamily="34" charset="0"/>
              <a:buChar char="•"/>
            </a:pPr>
            <a:endParaRPr lang="en-US" kern="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To begin the </a:t>
            </a:r>
            <a:r>
              <a:rPr lang="en-US" kern="0">
                <a:solidFill>
                  <a:srgbClr val="000000"/>
                </a:solidFill>
                <a:latin typeface="Arial Narrow"/>
                <a:ea typeface="ＭＳ Ｐゴシック" pitchFamily="-106" charset="-128"/>
              </a:rPr>
              <a:t>Non-compensation data input and review process</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Multi-Year</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Forecast </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tile to open the cluster</a:t>
            </a:r>
            <a:endParaRPr lang="en-US" kern="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Non-Compensation</a:t>
            </a:r>
            <a:r>
              <a:rPr lang="en-US" kern="0">
                <a:solidFill>
                  <a:srgbClr val="000000"/>
                </a:solidFill>
                <a:latin typeface="Arial Narrow"/>
                <a:ea typeface="ＭＳ Ｐゴシック" pitchFamily="-106" charset="-128"/>
              </a:rPr>
              <a:t> tile to open the forms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a:solidFill>
                  <a:srgbClr val="000000"/>
                </a:solidFill>
                <a:latin typeface="Arial Narrow"/>
                <a:ea typeface="ＭＳ Ｐゴシック" pitchFamily="-106" charset="-128"/>
              </a:rPr>
              <a:t>This process will open the Non-compensation input and review forms</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13" name="Oval 12">
            <a:extLst>
              <a:ext uri="{FF2B5EF4-FFF2-40B4-BE49-F238E27FC236}">
                <a16:creationId xmlns:a16="http://schemas.microsoft.com/office/drawing/2014/main" id="{1E255C76-5EC0-499E-A9F4-F6F1D8EEC3DB}"/>
              </a:ext>
            </a:extLst>
          </p:cNvPr>
          <p:cNvSpPr/>
          <p:nvPr/>
        </p:nvSpPr>
        <p:spPr>
          <a:xfrm>
            <a:off x="8049473" y="212737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5" name="Picture 4">
            <a:extLst>
              <a:ext uri="{FF2B5EF4-FFF2-40B4-BE49-F238E27FC236}">
                <a16:creationId xmlns:a16="http://schemas.microsoft.com/office/drawing/2014/main" id="{414341C6-724E-4491-835C-45642AD714FF}"/>
              </a:ext>
            </a:extLst>
          </p:cNvPr>
          <p:cNvPicPr>
            <a:picLocks noChangeAspect="1"/>
          </p:cNvPicPr>
          <p:nvPr/>
        </p:nvPicPr>
        <p:blipFill>
          <a:blip r:embed="rId4"/>
          <a:stretch>
            <a:fillRect/>
          </a:stretch>
        </p:blipFill>
        <p:spPr>
          <a:xfrm>
            <a:off x="8958247" y="4073054"/>
            <a:ext cx="1314450" cy="1171575"/>
          </a:xfrm>
          <a:prstGeom prst="rect">
            <a:avLst/>
          </a:prstGeom>
        </p:spPr>
      </p:pic>
      <p:sp>
        <p:nvSpPr>
          <p:cNvPr id="11" name="Oval 10">
            <a:extLst>
              <a:ext uri="{FF2B5EF4-FFF2-40B4-BE49-F238E27FC236}">
                <a16:creationId xmlns:a16="http://schemas.microsoft.com/office/drawing/2014/main" id="{46700EB9-F3E3-47B5-8B55-3BCB2CD44EEC}"/>
              </a:ext>
            </a:extLst>
          </p:cNvPr>
          <p:cNvSpPr/>
          <p:nvPr/>
        </p:nvSpPr>
        <p:spPr>
          <a:xfrm>
            <a:off x="7451428" y="10676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4262605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B338E1-5989-4F67-8D11-F537963B031A}"/>
              </a:ext>
            </a:extLst>
          </p:cNvPr>
          <p:cNvPicPr>
            <a:picLocks noChangeAspect="1"/>
          </p:cNvPicPr>
          <p:nvPr/>
        </p:nvPicPr>
        <p:blipFill>
          <a:blip r:embed="rId2"/>
          <a:stretch>
            <a:fillRect/>
          </a:stretch>
        </p:blipFill>
        <p:spPr>
          <a:xfrm>
            <a:off x="1744878" y="2420422"/>
            <a:ext cx="699742" cy="1856783"/>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Division-Level Non-Compensation</a:t>
            </a:r>
          </a:p>
        </p:txBody>
      </p:sp>
      <p:sp>
        <p:nvSpPr>
          <p:cNvPr id="3" name="Rectangle 2">
            <a:extLst>
              <a:ext uri="{FF2B5EF4-FFF2-40B4-BE49-F238E27FC236}">
                <a16:creationId xmlns:a16="http://schemas.microsoft.com/office/drawing/2014/main" id="{18B6E2C2-4968-432C-A019-57378D81CCD6}"/>
              </a:ext>
            </a:extLst>
          </p:cNvPr>
          <p:cNvSpPr/>
          <p:nvPr/>
        </p:nvSpPr>
        <p:spPr>
          <a:xfrm>
            <a:off x="1744878" y="2405459"/>
            <a:ext cx="699742" cy="18867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8006D1C5-2FEE-40A4-8F31-88C37C94CB59}"/>
              </a:ext>
            </a:extLst>
          </p:cNvPr>
          <p:cNvSpPr/>
          <p:nvPr/>
        </p:nvSpPr>
        <p:spPr>
          <a:xfrm>
            <a:off x="3129398" y="3268246"/>
            <a:ext cx="1265867" cy="376431"/>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By Division</a:t>
            </a:r>
            <a:endParaRPr lang="en-US" b="1">
              <a:solidFill>
                <a:schemeClr val="tx1"/>
              </a:solidFill>
              <a:latin typeface="Arial Narrow" panose="020B0606020202030204" pitchFamily="34" charset="0"/>
            </a:endParaRPr>
          </a:p>
        </p:txBody>
      </p:sp>
      <p:sp>
        <p:nvSpPr>
          <p:cNvPr id="10" name="TextBox 9">
            <a:extLst>
              <a:ext uri="{FF2B5EF4-FFF2-40B4-BE49-F238E27FC236}">
                <a16:creationId xmlns:a16="http://schemas.microsoft.com/office/drawing/2014/main" id="{CBE60EB9-FFC6-4234-9737-7E65B16FD754}"/>
              </a:ext>
            </a:extLst>
          </p:cNvPr>
          <p:cNvSpPr txBox="1"/>
          <p:nvPr/>
        </p:nvSpPr>
        <p:spPr>
          <a:xfrm>
            <a:off x="5518042" y="2748648"/>
            <a:ext cx="4829606" cy="1200329"/>
          </a:xfrm>
          <a:prstGeom prst="rect">
            <a:avLst/>
          </a:prstGeom>
          <a:noFill/>
        </p:spPr>
        <p:txBody>
          <a:bodyPr wrap="square">
            <a:spAutoFit/>
          </a:bodyPr>
          <a:lstStyle/>
          <a:p>
            <a:pPr marL="285750" indent="-28575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pitchFamily="-106" charset="-128"/>
              </a:rPr>
              <a:t>Division-Level </a:t>
            </a:r>
            <a:r>
              <a:rPr lang="en-US" kern="0">
                <a:solidFill>
                  <a:srgbClr val="000000"/>
                </a:solidFill>
                <a:latin typeface="Arial Narrow"/>
                <a:ea typeface="ＭＳ Ｐゴシック" pitchFamily="-106" charset="-128"/>
              </a:rPr>
              <a:t>– Enter forecast amounts at ‘Divisional-Level’ using Divisions, in By Account, By Division, By Account and Division Forms and use Divisional-Level Review to see total results.</a:t>
            </a:r>
          </a:p>
        </p:txBody>
      </p:sp>
    </p:spTree>
    <p:extLst>
      <p:ext uri="{BB962C8B-B14F-4D97-AF65-F5344CB8AC3E}">
        <p14:creationId xmlns:p14="http://schemas.microsoft.com/office/powerpoint/2010/main" val="14693775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698AFB3-BA5C-4DD9-96CA-531AEDB42B35}"/>
              </a:ext>
            </a:extLst>
          </p:cNvPr>
          <p:cNvPicPr>
            <a:picLocks noChangeAspect="1"/>
          </p:cNvPicPr>
          <p:nvPr/>
        </p:nvPicPr>
        <p:blipFill>
          <a:blip r:embed="rId3"/>
          <a:stretch>
            <a:fillRect/>
          </a:stretch>
        </p:blipFill>
        <p:spPr>
          <a:xfrm>
            <a:off x="331195" y="828092"/>
            <a:ext cx="11651528" cy="2600908"/>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Division-Level By Account Form - Non-Compensation</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0" y="4803446"/>
            <a:ext cx="8525751"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column (by Total Year, Total Quarter or Total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Save</a:t>
            </a:r>
            <a:r>
              <a:rPr lang="en-US" kern="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369113" y="1161087"/>
            <a:ext cx="246184" cy="22090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11520621" y="93365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4441372" y="2255709"/>
            <a:ext cx="2556588" cy="112983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4268566" y="212458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7005702" y="2261414"/>
            <a:ext cx="512354" cy="112412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3605130"/>
            <a:ext cx="11419144" cy="978729"/>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efficiency for forecasting to a </a:t>
            </a:r>
            <a:r>
              <a:rPr lang="en-US" b="1" kern="0">
                <a:solidFill>
                  <a:srgbClr val="000000"/>
                </a:solidFill>
                <a:latin typeface="Arial Narrow"/>
                <a:ea typeface="ＭＳ Ｐゴシック" pitchFamily="-106" charset="-128"/>
              </a:rPr>
              <a:t>single Division. </a:t>
            </a:r>
            <a:r>
              <a:rPr lang="en-US" kern="0">
                <a:solidFill>
                  <a:srgbClr val="000000"/>
                </a:solidFill>
                <a:latin typeface="Arial Narrow"/>
                <a:ea typeface="ＭＳ Ｐゴシック" pitchFamily="-106" charset="-128"/>
              </a:rPr>
              <a:t>The Point of View section can be changed to the Fund and Sub-Department member for your institution limited to your security profile. </a:t>
            </a:r>
          </a:p>
          <a:p>
            <a:pPr eaLnBrk="0" fontAlgn="base" hangingPunct="0">
              <a:spcBef>
                <a:spcPct val="20000"/>
              </a:spcBef>
              <a:spcAft>
                <a:spcPct val="0"/>
              </a:spcAft>
            </a:pPr>
            <a:r>
              <a:rPr lang="en-US" kern="0">
                <a:solidFill>
                  <a:srgbClr val="000000"/>
                </a:solidFill>
                <a:latin typeface="Arial Narrow"/>
                <a:ea typeface="ＭＳ Ｐゴシック" pitchFamily="-106" charset="-128"/>
              </a:rPr>
              <a:t>Input data in Forecast Adjustment </a:t>
            </a:r>
            <a:r>
              <a:rPr lang="en-US" b="1" kern="0">
                <a:solidFill>
                  <a:srgbClr val="000000"/>
                </a:solidFill>
                <a:latin typeface="Arial Narrow"/>
                <a:ea typeface="ＭＳ Ｐゴシック" pitchFamily="-106" charset="-128"/>
              </a:rPr>
              <a:t>Year Total</a:t>
            </a:r>
            <a:r>
              <a:rPr lang="en-US" kern="0">
                <a:solidFill>
                  <a:srgbClr val="000000"/>
                </a:solidFill>
                <a:latin typeface="Arial Narrow"/>
                <a:ea typeface="ＭＳ Ｐゴシック" pitchFamily="-106" charset="-128"/>
              </a:rPr>
              <a:t> Columns and </a:t>
            </a:r>
            <a:r>
              <a:rPr lang="en-US" b="1" kern="0">
                <a:solidFill>
                  <a:srgbClr val="000000"/>
                </a:solidFill>
                <a:latin typeface="Arial Narrow"/>
                <a:ea typeface="ＭＳ Ｐゴシック" pitchFamily="-106" charset="-128"/>
              </a:rPr>
              <a:t>Comments </a:t>
            </a:r>
            <a:r>
              <a:rPr lang="en-US" kern="0">
                <a:solidFill>
                  <a:srgbClr val="000000"/>
                </a:solidFill>
                <a:latin typeface="Arial Narrow"/>
                <a:ea typeface="ＭＳ Ｐゴシック" pitchFamily="-106" charset="-128"/>
              </a:rPr>
              <a:t>if needed. All other cells should be grey</a:t>
            </a:r>
          </a:p>
        </p:txBody>
      </p:sp>
      <p:sp>
        <p:nvSpPr>
          <p:cNvPr id="24" name="TextBox 23">
            <a:extLst>
              <a:ext uri="{FF2B5EF4-FFF2-40B4-BE49-F238E27FC236}">
                <a16:creationId xmlns:a16="http://schemas.microsoft.com/office/drawing/2014/main" id="{16550035-A545-4008-A15A-89652470FCDF}"/>
              </a:ext>
            </a:extLst>
          </p:cNvPr>
          <p:cNvSpPr txBox="1"/>
          <p:nvPr/>
        </p:nvSpPr>
        <p:spPr>
          <a:xfrm>
            <a:off x="8357935" y="2916900"/>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8" name="Oval 17">
            <a:extLst>
              <a:ext uri="{FF2B5EF4-FFF2-40B4-BE49-F238E27FC236}">
                <a16:creationId xmlns:a16="http://schemas.microsoft.com/office/drawing/2014/main" id="{15B853A5-31A1-4349-9C9E-B26AEA0B8582}"/>
              </a:ext>
            </a:extLst>
          </p:cNvPr>
          <p:cNvSpPr/>
          <p:nvPr/>
        </p:nvSpPr>
        <p:spPr>
          <a:xfrm>
            <a:off x="7433928" y="215157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26" name="Picture 25">
            <a:extLst>
              <a:ext uri="{FF2B5EF4-FFF2-40B4-BE49-F238E27FC236}">
                <a16:creationId xmlns:a16="http://schemas.microsoft.com/office/drawing/2014/main" id="{A36ABAAE-F871-4A53-8356-9E7916ACE067}"/>
              </a:ext>
            </a:extLst>
          </p:cNvPr>
          <p:cNvPicPr>
            <a:picLocks noChangeAspect="1"/>
          </p:cNvPicPr>
          <p:nvPr/>
        </p:nvPicPr>
        <p:blipFill>
          <a:blip r:embed="rId4"/>
          <a:stretch>
            <a:fillRect/>
          </a:stretch>
        </p:blipFill>
        <p:spPr>
          <a:xfrm>
            <a:off x="8270402" y="784887"/>
            <a:ext cx="1767358" cy="1279000"/>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9507229" y="1736985"/>
            <a:ext cx="376319" cy="27102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33DDBE3-517C-4525-A433-341C401A1273}"/>
              </a:ext>
            </a:extLst>
          </p:cNvPr>
          <p:cNvSpPr/>
          <p:nvPr/>
        </p:nvSpPr>
        <p:spPr>
          <a:xfrm>
            <a:off x="9914668" y="172821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Tree>
    <p:extLst>
      <p:ext uri="{BB962C8B-B14F-4D97-AF65-F5344CB8AC3E}">
        <p14:creationId xmlns:p14="http://schemas.microsoft.com/office/powerpoint/2010/main" val="40271709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7C68BF8-B78C-41D3-8F53-DBA7B50CF662}"/>
              </a:ext>
            </a:extLst>
          </p:cNvPr>
          <p:cNvPicPr>
            <a:picLocks noChangeAspect="1"/>
          </p:cNvPicPr>
          <p:nvPr/>
        </p:nvPicPr>
        <p:blipFill>
          <a:blip r:embed="rId3"/>
          <a:stretch>
            <a:fillRect/>
          </a:stretch>
        </p:blipFill>
        <p:spPr>
          <a:xfrm>
            <a:off x="9855627" y="930288"/>
            <a:ext cx="2000250" cy="1462020"/>
          </a:xfrm>
          <a:prstGeom prst="rect">
            <a:avLst/>
          </a:prstGeom>
        </p:spPr>
      </p:pic>
      <p:pic>
        <p:nvPicPr>
          <p:cNvPr id="26" name="Picture 25">
            <a:extLst>
              <a:ext uri="{FF2B5EF4-FFF2-40B4-BE49-F238E27FC236}">
                <a16:creationId xmlns:a16="http://schemas.microsoft.com/office/drawing/2014/main" id="{EFA01D9F-E20D-4AC5-A0E4-BFB0A2B52286}"/>
              </a:ext>
            </a:extLst>
          </p:cNvPr>
          <p:cNvPicPr>
            <a:picLocks noChangeAspect="1"/>
          </p:cNvPicPr>
          <p:nvPr/>
        </p:nvPicPr>
        <p:blipFill>
          <a:blip r:embed="rId4"/>
          <a:stretch>
            <a:fillRect/>
          </a:stretch>
        </p:blipFill>
        <p:spPr>
          <a:xfrm>
            <a:off x="490589" y="788723"/>
            <a:ext cx="9118390" cy="2866189"/>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Division-Level By Division Form- Non-Compensation</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4803446"/>
            <a:ext cx="7018598"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column (by Total Year or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Save</a:t>
            </a:r>
            <a:r>
              <a:rPr lang="en-US" kern="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9092347" y="974588"/>
            <a:ext cx="294249"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9350895" y="80719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4810429" y="2033243"/>
            <a:ext cx="2016400" cy="161445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4593554" y="195203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6794501" y="2038262"/>
            <a:ext cx="402731" cy="162404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3743512"/>
            <a:ext cx="11641140" cy="978729"/>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efficiency for users that are forecasting to </a:t>
            </a:r>
            <a:r>
              <a:rPr lang="en-US" b="1" kern="0">
                <a:solidFill>
                  <a:srgbClr val="000000"/>
                </a:solidFill>
                <a:latin typeface="Arial Narrow"/>
                <a:ea typeface="ＭＳ Ｐゴシック" pitchFamily="-106" charset="-128"/>
              </a:rPr>
              <a:t>multiple Divisions</a:t>
            </a:r>
            <a:r>
              <a:rPr lang="en-US" kern="0">
                <a:solidFill>
                  <a:srgbClr val="000000"/>
                </a:solidFill>
                <a:latin typeface="Arial Narrow"/>
                <a:ea typeface="ＭＳ Ｐゴシック" pitchFamily="-106" charset="-128"/>
              </a:rPr>
              <a:t>. The Point of View section can be changed to the Fund and Account member for your institution limited to your security profile. </a:t>
            </a:r>
          </a:p>
          <a:p>
            <a:pPr eaLnBrk="0" fontAlgn="base" hangingPunct="0">
              <a:spcBef>
                <a:spcPct val="20000"/>
              </a:spcBef>
              <a:spcAft>
                <a:spcPct val="0"/>
              </a:spcAft>
            </a:pPr>
            <a:r>
              <a:rPr lang="en-US" kern="0">
                <a:solidFill>
                  <a:srgbClr val="000000"/>
                </a:solidFill>
                <a:latin typeface="Arial Narrow"/>
                <a:ea typeface="ＭＳ Ｐゴシック" pitchFamily="-106" charset="-128"/>
              </a:rPr>
              <a:t>Input data in Forecast Adjustment </a:t>
            </a:r>
            <a:r>
              <a:rPr lang="en-US" b="1" kern="0">
                <a:solidFill>
                  <a:srgbClr val="000000"/>
                </a:solidFill>
                <a:latin typeface="Arial Narrow"/>
                <a:ea typeface="ＭＳ Ｐゴシック" pitchFamily="-106" charset="-128"/>
              </a:rPr>
              <a:t>Year Total</a:t>
            </a:r>
            <a:r>
              <a:rPr lang="en-US" kern="0">
                <a:solidFill>
                  <a:srgbClr val="000000"/>
                </a:solidFill>
                <a:latin typeface="Arial Narrow"/>
                <a:ea typeface="ＭＳ Ｐゴシック" pitchFamily="-106" charset="-128"/>
              </a:rPr>
              <a:t> Columns and </a:t>
            </a:r>
            <a:r>
              <a:rPr lang="en-US" b="1" kern="0">
                <a:solidFill>
                  <a:srgbClr val="000000"/>
                </a:solidFill>
                <a:latin typeface="Arial Narrow"/>
                <a:ea typeface="ＭＳ Ｐゴシック" pitchFamily="-106" charset="-128"/>
              </a:rPr>
              <a:t>Comments </a:t>
            </a:r>
            <a:r>
              <a:rPr lang="en-US" kern="0">
                <a:solidFill>
                  <a:srgbClr val="000000"/>
                </a:solidFill>
                <a:latin typeface="Arial Narrow"/>
                <a:ea typeface="ＭＳ Ｐゴシック" pitchFamily="-106" charset="-128"/>
              </a:rPr>
              <a:t>if needed. All other cells should be grey</a:t>
            </a:r>
          </a:p>
        </p:txBody>
      </p:sp>
      <p:sp>
        <p:nvSpPr>
          <p:cNvPr id="22" name="Rectangle 21">
            <a:extLst>
              <a:ext uri="{FF2B5EF4-FFF2-40B4-BE49-F238E27FC236}">
                <a16:creationId xmlns:a16="http://schemas.microsoft.com/office/drawing/2014/main" id="{D910E38C-4F6B-4F04-B405-1F9778317549}"/>
              </a:ext>
            </a:extLst>
          </p:cNvPr>
          <p:cNvSpPr/>
          <p:nvPr/>
        </p:nvSpPr>
        <p:spPr>
          <a:xfrm>
            <a:off x="11257720" y="2015502"/>
            <a:ext cx="395017"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11077610" y="191015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
        <p:nvSpPr>
          <p:cNvPr id="19" name="TextBox 18">
            <a:extLst>
              <a:ext uri="{FF2B5EF4-FFF2-40B4-BE49-F238E27FC236}">
                <a16:creationId xmlns:a16="http://schemas.microsoft.com/office/drawing/2014/main" id="{94525496-274A-44B8-A4BA-7EC30A6AA24B}"/>
              </a:ext>
            </a:extLst>
          </p:cNvPr>
          <p:cNvSpPr txBox="1"/>
          <p:nvPr/>
        </p:nvSpPr>
        <p:spPr>
          <a:xfrm>
            <a:off x="1140257" y="3282573"/>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24" name="Rectangle 23">
            <a:extLst>
              <a:ext uri="{FF2B5EF4-FFF2-40B4-BE49-F238E27FC236}">
                <a16:creationId xmlns:a16="http://schemas.microsoft.com/office/drawing/2014/main" id="{C652764B-85E0-449D-981A-D0114A3404B1}"/>
              </a:ext>
            </a:extLst>
          </p:cNvPr>
          <p:cNvSpPr/>
          <p:nvPr/>
        </p:nvSpPr>
        <p:spPr>
          <a:xfrm>
            <a:off x="7723897" y="5211417"/>
            <a:ext cx="4586383" cy="923330"/>
          </a:xfrm>
          <a:prstGeom prst="rect">
            <a:avLst/>
          </a:prstGeom>
        </p:spPr>
        <p:txBody>
          <a:bodyPr wrap="square">
            <a:spAutoFit/>
          </a:bodyPr>
          <a:lstStyle/>
          <a:p>
            <a:r>
              <a:rPr lang="en-US" kern="0">
                <a:solidFill>
                  <a:srgbClr val="000000"/>
                </a:solidFill>
                <a:latin typeface="Arial Narrow"/>
                <a:ea typeface="ＭＳ Ｐゴシック" pitchFamily="-106" charset="-128"/>
              </a:rPr>
              <a:t>NOTE: The form only displays Sub-Departments with activity.  Use the action menu  </a:t>
            </a:r>
            <a:r>
              <a:rPr lang="en-US" b="1" kern="0">
                <a:solidFill>
                  <a:srgbClr val="000000"/>
                </a:solidFill>
                <a:latin typeface="Arial Narrow"/>
                <a:ea typeface="ＭＳ Ｐゴシック" pitchFamily="-106" charset="-128"/>
              </a:rPr>
              <a:t>Open Forecast Accounts</a:t>
            </a:r>
            <a:r>
              <a:rPr lang="en-US" kern="0">
                <a:solidFill>
                  <a:srgbClr val="000000"/>
                </a:solidFill>
                <a:latin typeface="Arial Narrow"/>
                <a:ea typeface="ＭＳ Ｐゴシック" pitchFamily="-106" charset="-128"/>
              </a:rPr>
              <a:t> if needed. </a:t>
            </a:r>
            <a:endParaRPr lang="en-US"/>
          </a:p>
        </p:txBody>
      </p:sp>
      <p:pic>
        <p:nvPicPr>
          <p:cNvPr id="25" name="Graphic 24" descr="Information">
            <a:extLst>
              <a:ext uri="{FF2B5EF4-FFF2-40B4-BE49-F238E27FC236}">
                <a16:creationId xmlns:a16="http://schemas.microsoft.com/office/drawing/2014/main" id="{3CA3B1B1-9107-4814-9C8A-8BF6E20EA0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91577" y="5125912"/>
            <a:ext cx="432320" cy="432320"/>
          </a:xfrm>
          <a:prstGeom prst="rect">
            <a:avLst/>
          </a:prstGeom>
        </p:spPr>
      </p:pic>
      <p:sp>
        <p:nvSpPr>
          <p:cNvPr id="18" name="Oval 17">
            <a:extLst>
              <a:ext uri="{FF2B5EF4-FFF2-40B4-BE49-F238E27FC236}">
                <a16:creationId xmlns:a16="http://schemas.microsoft.com/office/drawing/2014/main" id="{15B853A5-31A1-4349-9C9E-B26AEA0B8582}"/>
              </a:ext>
            </a:extLst>
          </p:cNvPr>
          <p:cNvSpPr/>
          <p:nvPr/>
        </p:nvSpPr>
        <p:spPr>
          <a:xfrm>
            <a:off x="7106080" y="189778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26172408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8D9A7EA-AE23-454B-8C28-37418D6496D7}"/>
              </a:ext>
            </a:extLst>
          </p:cNvPr>
          <p:cNvPicPr>
            <a:picLocks noChangeAspect="1"/>
          </p:cNvPicPr>
          <p:nvPr/>
        </p:nvPicPr>
        <p:blipFill>
          <a:blip r:embed="rId3"/>
          <a:stretch>
            <a:fillRect/>
          </a:stretch>
        </p:blipFill>
        <p:spPr>
          <a:xfrm>
            <a:off x="438494" y="757710"/>
            <a:ext cx="10133090" cy="2820605"/>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682312" y="59865"/>
            <a:ext cx="1130648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Division-Level By Account &amp; Division Form- Non-Compensation</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4889738"/>
            <a:ext cx="5807068"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column (by Total Year</a:t>
            </a:r>
            <a:r>
              <a:rPr lang="en-US" kern="0">
                <a:solidFill>
                  <a:srgbClr val="000000"/>
                </a:solidFill>
                <a:latin typeface="Arial Narrow"/>
                <a:ea typeface="ＭＳ Ｐゴシック" pitchFamily="-106" charset="-128"/>
              </a:rPr>
              <a:t> or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Save</a:t>
            </a:r>
            <a:r>
              <a:rPr lang="en-US" kern="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9988269" y="1017875"/>
            <a:ext cx="210090" cy="20396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10138787" y="88137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8261416" y="2201134"/>
            <a:ext cx="444117" cy="137717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6072540" y="2201135"/>
            <a:ext cx="2188876" cy="13771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3605130"/>
            <a:ext cx="11496675" cy="1311128"/>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forecasting to </a:t>
            </a:r>
            <a:r>
              <a:rPr lang="en-US" b="1" kern="0">
                <a:solidFill>
                  <a:srgbClr val="000000"/>
                </a:solidFill>
                <a:latin typeface="Arial Narrow"/>
                <a:ea typeface="ＭＳ Ｐゴシック" pitchFamily="-106" charset="-128"/>
              </a:rPr>
              <a:t>Multiple Divisions and Accounts</a:t>
            </a:r>
            <a:r>
              <a:rPr lang="en-US" kern="0">
                <a:solidFill>
                  <a:srgbClr val="000000"/>
                </a:solidFill>
                <a:latin typeface="Arial Narrow"/>
                <a:ea typeface="ＭＳ Ｐゴシック" pitchFamily="-106" charset="-128"/>
              </a:rPr>
              <a:t> by Fund</a:t>
            </a:r>
            <a:r>
              <a:rPr lang="en-US" b="1" kern="0">
                <a:solidFill>
                  <a:srgbClr val="000000"/>
                </a:solidFill>
                <a:latin typeface="Arial Narrow"/>
                <a:ea typeface="ＭＳ Ｐゴシック" pitchFamily="-106" charset="-128"/>
              </a:rPr>
              <a:t>.</a:t>
            </a:r>
            <a:r>
              <a:rPr lang="en-US" kern="0">
                <a:solidFill>
                  <a:srgbClr val="000000"/>
                </a:solidFill>
                <a:latin typeface="Arial Narrow"/>
                <a:ea typeface="ＭＳ Ｐゴシック" pitchFamily="-106" charset="-128"/>
              </a:rPr>
              <a:t> The Point of View section can be changed to the Fund member for your institution limited to your security profile. </a:t>
            </a: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a:solidFill>
                  <a:srgbClr val="000000"/>
                </a:solidFill>
                <a:latin typeface="Arial Narrow"/>
                <a:ea typeface="ＭＳ Ｐゴシック" pitchFamily="-106" charset="-128"/>
              </a:rPr>
              <a:t>Input data in Forecast Adjustment </a:t>
            </a:r>
            <a:r>
              <a:rPr lang="en-US" b="1" kern="0">
                <a:solidFill>
                  <a:srgbClr val="000000"/>
                </a:solidFill>
                <a:latin typeface="Arial Narrow"/>
                <a:ea typeface="ＭＳ Ｐゴシック" pitchFamily="-106" charset="-128"/>
              </a:rPr>
              <a:t>Year Total</a:t>
            </a:r>
            <a:r>
              <a:rPr lang="en-US" kern="0">
                <a:solidFill>
                  <a:srgbClr val="000000"/>
                </a:solidFill>
                <a:latin typeface="Arial Narrow"/>
                <a:ea typeface="ＭＳ Ｐゴシック" pitchFamily="-106" charset="-128"/>
              </a:rPr>
              <a:t> Columns and </a:t>
            </a:r>
            <a:r>
              <a:rPr lang="en-US" b="1" kern="0">
                <a:solidFill>
                  <a:srgbClr val="000000"/>
                </a:solidFill>
                <a:latin typeface="Arial Narrow"/>
                <a:ea typeface="ＭＳ Ｐゴシック" pitchFamily="-106" charset="-128"/>
              </a:rPr>
              <a:t>Comments </a:t>
            </a:r>
            <a:r>
              <a:rPr lang="en-US" kern="0">
                <a:solidFill>
                  <a:srgbClr val="000000"/>
                </a:solidFill>
                <a:latin typeface="Arial Narrow"/>
                <a:ea typeface="ＭＳ Ｐゴシック" pitchFamily="-106" charset="-128"/>
              </a:rPr>
              <a:t>if needed. All other cells should be grey</a:t>
            </a:r>
          </a:p>
        </p:txBody>
      </p:sp>
      <p:sp>
        <p:nvSpPr>
          <p:cNvPr id="19" name="TextBox 18">
            <a:extLst>
              <a:ext uri="{FF2B5EF4-FFF2-40B4-BE49-F238E27FC236}">
                <a16:creationId xmlns:a16="http://schemas.microsoft.com/office/drawing/2014/main" id="{E792FA3F-9A78-4A17-8F35-CEE5779ADFFC}"/>
              </a:ext>
            </a:extLst>
          </p:cNvPr>
          <p:cNvSpPr txBox="1"/>
          <p:nvPr/>
        </p:nvSpPr>
        <p:spPr>
          <a:xfrm>
            <a:off x="2427362" y="3202706"/>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24" name="Rectangle 23">
            <a:extLst>
              <a:ext uri="{FF2B5EF4-FFF2-40B4-BE49-F238E27FC236}">
                <a16:creationId xmlns:a16="http://schemas.microsoft.com/office/drawing/2014/main" id="{BAA7DE64-B912-4B78-8142-20E74A2FDF37}"/>
              </a:ext>
            </a:extLst>
          </p:cNvPr>
          <p:cNvSpPr/>
          <p:nvPr/>
        </p:nvSpPr>
        <p:spPr>
          <a:xfrm>
            <a:off x="7337420" y="5224885"/>
            <a:ext cx="4586383" cy="923330"/>
          </a:xfrm>
          <a:prstGeom prst="rect">
            <a:avLst/>
          </a:prstGeom>
        </p:spPr>
        <p:txBody>
          <a:bodyPr wrap="square">
            <a:spAutoFit/>
          </a:bodyPr>
          <a:lstStyle/>
          <a:p>
            <a:r>
              <a:rPr lang="en-US" kern="0">
                <a:solidFill>
                  <a:srgbClr val="000000"/>
                </a:solidFill>
                <a:latin typeface="Arial Narrow"/>
                <a:ea typeface="ＭＳ Ｐゴシック" pitchFamily="-106" charset="-128"/>
              </a:rPr>
              <a:t>NOTE: The form only displays Account and Sub-Department combinations with activity.  Use the action menu  </a:t>
            </a:r>
            <a:r>
              <a:rPr lang="en-US" b="1" kern="0">
                <a:solidFill>
                  <a:srgbClr val="000000"/>
                </a:solidFill>
                <a:latin typeface="Arial Narrow"/>
                <a:ea typeface="ＭＳ Ｐゴシック" pitchFamily="-106" charset="-128"/>
              </a:rPr>
              <a:t>Open Forecast Accounts</a:t>
            </a:r>
            <a:r>
              <a:rPr lang="en-US" kern="0">
                <a:solidFill>
                  <a:srgbClr val="000000"/>
                </a:solidFill>
                <a:latin typeface="Arial Narrow"/>
                <a:ea typeface="ＭＳ Ｐゴシック" pitchFamily="-106" charset="-128"/>
              </a:rPr>
              <a:t> if needed. </a:t>
            </a:r>
            <a:endParaRPr lang="en-US"/>
          </a:p>
        </p:txBody>
      </p:sp>
      <p:pic>
        <p:nvPicPr>
          <p:cNvPr id="25" name="Graphic 24" descr="Information">
            <a:extLst>
              <a:ext uri="{FF2B5EF4-FFF2-40B4-BE49-F238E27FC236}">
                <a16:creationId xmlns:a16="http://schemas.microsoft.com/office/drawing/2014/main" id="{4D008EDA-7DB5-4B50-ABDD-3E3E5D49EE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0818" y="5254230"/>
            <a:ext cx="432320" cy="432320"/>
          </a:xfrm>
          <a:prstGeom prst="rect">
            <a:avLst/>
          </a:prstGeom>
        </p:spPr>
      </p:pic>
      <p:sp>
        <p:nvSpPr>
          <p:cNvPr id="14" name="Oval 13">
            <a:extLst>
              <a:ext uri="{FF2B5EF4-FFF2-40B4-BE49-F238E27FC236}">
                <a16:creationId xmlns:a16="http://schemas.microsoft.com/office/drawing/2014/main" id="{F63FF0C3-9961-44CD-8CBF-154E96720EFF}"/>
              </a:ext>
            </a:extLst>
          </p:cNvPr>
          <p:cNvSpPr/>
          <p:nvPr/>
        </p:nvSpPr>
        <p:spPr>
          <a:xfrm>
            <a:off x="5908545" y="220854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8" name="Oval 17">
            <a:extLst>
              <a:ext uri="{FF2B5EF4-FFF2-40B4-BE49-F238E27FC236}">
                <a16:creationId xmlns:a16="http://schemas.microsoft.com/office/drawing/2014/main" id="{15B853A5-31A1-4349-9C9E-B26AEA0B8582}"/>
              </a:ext>
            </a:extLst>
          </p:cNvPr>
          <p:cNvSpPr/>
          <p:nvPr/>
        </p:nvSpPr>
        <p:spPr>
          <a:xfrm>
            <a:off x="8668414" y="216801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27" name="Picture 26">
            <a:extLst>
              <a:ext uri="{FF2B5EF4-FFF2-40B4-BE49-F238E27FC236}">
                <a16:creationId xmlns:a16="http://schemas.microsoft.com/office/drawing/2014/main" id="{DF7D2113-F758-47C7-80C7-92E5A85E4EF5}"/>
              </a:ext>
            </a:extLst>
          </p:cNvPr>
          <p:cNvPicPr>
            <a:picLocks noChangeAspect="1"/>
          </p:cNvPicPr>
          <p:nvPr/>
        </p:nvPicPr>
        <p:blipFill>
          <a:blip r:embed="rId6"/>
          <a:stretch>
            <a:fillRect/>
          </a:stretch>
        </p:blipFill>
        <p:spPr>
          <a:xfrm>
            <a:off x="10198359" y="1783424"/>
            <a:ext cx="1725444" cy="1275825"/>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11430659" y="2738493"/>
            <a:ext cx="313752" cy="21712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11546229" y="2431488"/>
            <a:ext cx="198181" cy="204904"/>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566448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6E6E3D-59B3-4BB2-B9C6-FB288875E261}"/>
              </a:ext>
            </a:extLst>
          </p:cNvPr>
          <p:cNvPicPr>
            <a:picLocks noChangeAspect="1"/>
          </p:cNvPicPr>
          <p:nvPr/>
        </p:nvPicPr>
        <p:blipFill>
          <a:blip r:embed="rId3"/>
          <a:stretch>
            <a:fillRect/>
          </a:stretch>
        </p:blipFill>
        <p:spPr>
          <a:xfrm>
            <a:off x="2736021" y="648443"/>
            <a:ext cx="4557330" cy="3781829"/>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4424" y="4784138"/>
            <a:ext cx="10643151" cy="1588127"/>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historical Actual data, an overview of total forecast.</a:t>
            </a:r>
          </a:p>
          <a:p>
            <a:pPr marL="342900" indent="-342900" eaLnBrk="0" fontAlgn="base" hangingPunct="0">
              <a:spcBef>
                <a:spcPct val="20000"/>
              </a:spcBef>
              <a:spcAft>
                <a:spcPct val="0"/>
              </a:spcAft>
              <a:buAutoNum type="arabicPeriod"/>
            </a:pPr>
            <a:r>
              <a:rPr lang="en-US" kern="0">
                <a:solidFill>
                  <a:srgbClr val="000000"/>
                </a:solidFill>
                <a:latin typeface="Arial Narrow"/>
                <a:ea typeface="ＭＳ Ｐゴシック" pitchFamily="-106" charset="-128"/>
              </a:rPr>
              <a:t>The Point of View section can be changed to the Sub-Department member for your institution limited to your security profile.</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Review data in Forecast Adjustment </a:t>
            </a:r>
            <a:r>
              <a:rPr lang="en-US" b="1" kern="0">
                <a:solidFill>
                  <a:srgbClr val="000000"/>
                </a:solidFill>
                <a:latin typeface="Arial Narrow"/>
                <a:ea typeface="ＭＳ Ｐゴシック" pitchFamily="-106" charset="-128"/>
              </a:rPr>
              <a:t>Year Total</a:t>
            </a:r>
            <a:r>
              <a:rPr lang="en-US" kern="0">
                <a:solidFill>
                  <a:srgbClr val="000000"/>
                </a:solidFill>
                <a:latin typeface="Arial Narrow"/>
                <a:ea typeface="ＭＳ Ｐゴシック" pitchFamily="-106" charset="-128"/>
              </a:rPr>
              <a:t> Columns and compare to Actuals and Budget Trends. All cells should be grey</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479884" y="59865"/>
            <a:ext cx="1050891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Division-Level Review – Non-Compensation</a:t>
            </a:r>
          </a:p>
        </p:txBody>
      </p:sp>
      <p:sp>
        <p:nvSpPr>
          <p:cNvPr id="17" name="Rectangle 16">
            <a:extLst>
              <a:ext uri="{FF2B5EF4-FFF2-40B4-BE49-F238E27FC236}">
                <a16:creationId xmlns:a16="http://schemas.microsoft.com/office/drawing/2014/main" id="{91C63634-6651-43E4-8251-BAE460367B8B}"/>
              </a:ext>
            </a:extLst>
          </p:cNvPr>
          <p:cNvSpPr/>
          <p:nvPr/>
        </p:nvSpPr>
        <p:spPr>
          <a:xfrm>
            <a:off x="5175527" y="1383337"/>
            <a:ext cx="2117824" cy="304693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3956653" y="1002309"/>
            <a:ext cx="708654" cy="2947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23F440-39FC-4D3A-A6D4-FE4B65B2EF39}"/>
              </a:ext>
            </a:extLst>
          </p:cNvPr>
          <p:cNvSpPr/>
          <p:nvPr/>
        </p:nvSpPr>
        <p:spPr>
          <a:xfrm>
            <a:off x="4665307" y="90349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1" name="Rectangle 10">
            <a:extLst>
              <a:ext uri="{FF2B5EF4-FFF2-40B4-BE49-F238E27FC236}">
                <a16:creationId xmlns:a16="http://schemas.microsoft.com/office/drawing/2014/main" id="{28973CE0-330A-4138-AC81-04F2C1887169}"/>
              </a:ext>
            </a:extLst>
          </p:cNvPr>
          <p:cNvSpPr/>
          <p:nvPr/>
        </p:nvSpPr>
        <p:spPr>
          <a:xfrm>
            <a:off x="29714" y="644673"/>
            <a:ext cx="2416638" cy="1477328"/>
          </a:xfrm>
          <a:prstGeom prst="rect">
            <a:avLst/>
          </a:prstGeom>
        </p:spPr>
        <p:txBody>
          <a:bodyPr wrap="square">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a historical comparison of the summarized Forecast at the Program Total and Project Total level.</a:t>
            </a:r>
          </a:p>
        </p:txBody>
      </p:sp>
      <p:sp>
        <p:nvSpPr>
          <p:cNvPr id="14" name="Oval 13">
            <a:extLst>
              <a:ext uri="{FF2B5EF4-FFF2-40B4-BE49-F238E27FC236}">
                <a16:creationId xmlns:a16="http://schemas.microsoft.com/office/drawing/2014/main" id="{F63FF0C3-9961-44CD-8CBF-154E96720EFF}"/>
              </a:ext>
            </a:extLst>
          </p:cNvPr>
          <p:cNvSpPr/>
          <p:nvPr/>
        </p:nvSpPr>
        <p:spPr>
          <a:xfrm>
            <a:off x="7170259" y="126024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Tree>
    <p:extLst>
      <p:ext uri="{BB962C8B-B14F-4D97-AF65-F5344CB8AC3E}">
        <p14:creationId xmlns:p14="http://schemas.microsoft.com/office/powerpoint/2010/main" val="1439561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571499" y="2880360"/>
            <a:ext cx="1105023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a:solidFill>
                  <a:srgbClr val="700000"/>
                </a:solidFill>
              </a:rPr>
              <a:t>Rinse and Repeat </a:t>
            </a:r>
          </a:p>
        </p:txBody>
      </p:sp>
      <p:sp>
        <p:nvSpPr>
          <p:cNvPr id="5" name="Rectangle 4">
            <a:extLst>
              <a:ext uri="{FF2B5EF4-FFF2-40B4-BE49-F238E27FC236}">
                <a16:creationId xmlns:a16="http://schemas.microsoft.com/office/drawing/2014/main" id="{9DEE3161-AA11-4884-924A-79A8381D99C0}"/>
              </a:ext>
            </a:extLst>
          </p:cNvPr>
          <p:cNvSpPr/>
          <p:nvPr/>
        </p:nvSpPr>
        <p:spPr>
          <a:xfrm>
            <a:off x="1696798" y="4956444"/>
            <a:ext cx="9500853" cy="646331"/>
          </a:xfrm>
          <a:prstGeom prst="rect">
            <a:avLst/>
          </a:prstGeom>
        </p:spPr>
        <p:txBody>
          <a:bodyPr wrap="square">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NOTE: The section above covered the Division-Level input for Non-Compensation, the same process is applicable for Division-Level Input in the Salary, Wages &amp; Fringe and Revenue Cards. </a:t>
            </a:r>
          </a:p>
        </p:txBody>
      </p:sp>
      <p:pic>
        <p:nvPicPr>
          <p:cNvPr id="6" name="Graphic 5" descr="Information">
            <a:extLst>
              <a:ext uri="{FF2B5EF4-FFF2-40B4-BE49-F238E27FC236}">
                <a16:creationId xmlns:a16="http://schemas.microsoft.com/office/drawing/2014/main" id="{87C3416A-CEEE-40DF-B19C-0B1BDDBBB1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9535" y="4985789"/>
            <a:ext cx="432320" cy="432320"/>
          </a:xfrm>
          <a:prstGeom prst="rect">
            <a:avLst/>
          </a:prstGeom>
        </p:spPr>
      </p:pic>
      <p:pic>
        <p:nvPicPr>
          <p:cNvPr id="8" name="Picture 7">
            <a:extLst>
              <a:ext uri="{FF2B5EF4-FFF2-40B4-BE49-F238E27FC236}">
                <a16:creationId xmlns:a16="http://schemas.microsoft.com/office/drawing/2014/main" id="{C6073483-9092-4FBC-84FE-F7F7BEE07718}"/>
              </a:ext>
            </a:extLst>
          </p:cNvPr>
          <p:cNvPicPr>
            <a:picLocks noChangeAspect="1"/>
          </p:cNvPicPr>
          <p:nvPr/>
        </p:nvPicPr>
        <p:blipFill>
          <a:blip r:embed="rId5"/>
          <a:stretch>
            <a:fillRect/>
          </a:stretch>
        </p:blipFill>
        <p:spPr>
          <a:xfrm>
            <a:off x="6141014" y="3710851"/>
            <a:ext cx="1066892" cy="823030"/>
          </a:xfrm>
          <a:prstGeom prst="rect">
            <a:avLst/>
          </a:prstGeom>
        </p:spPr>
      </p:pic>
      <p:pic>
        <p:nvPicPr>
          <p:cNvPr id="4" name="Picture 3">
            <a:extLst>
              <a:ext uri="{FF2B5EF4-FFF2-40B4-BE49-F238E27FC236}">
                <a16:creationId xmlns:a16="http://schemas.microsoft.com/office/drawing/2014/main" id="{6DF0027B-F365-4A81-9D13-B405714BAD39}"/>
              </a:ext>
            </a:extLst>
          </p:cNvPr>
          <p:cNvPicPr>
            <a:picLocks noChangeAspect="1"/>
          </p:cNvPicPr>
          <p:nvPr/>
        </p:nvPicPr>
        <p:blipFill>
          <a:blip r:embed="rId6"/>
          <a:stretch>
            <a:fillRect/>
          </a:stretch>
        </p:blipFill>
        <p:spPr>
          <a:xfrm>
            <a:off x="4587109" y="3710851"/>
            <a:ext cx="1066892" cy="823030"/>
          </a:xfrm>
          <a:prstGeom prst="rect">
            <a:avLst/>
          </a:prstGeom>
        </p:spPr>
      </p:pic>
    </p:spTree>
    <p:extLst>
      <p:ext uri="{BB962C8B-B14F-4D97-AF65-F5344CB8AC3E}">
        <p14:creationId xmlns:p14="http://schemas.microsoft.com/office/powerpoint/2010/main" val="27048318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Multi-Year Forecast</a:t>
            </a:r>
            <a:r>
              <a:rPr lang="en-US" sz="4000">
                <a:solidFill>
                  <a:srgbClr val="700000"/>
                </a:solidFill>
              </a:rPr>
              <a:t> </a:t>
            </a:r>
          </a:p>
          <a:p>
            <a:r>
              <a:rPr lang="en-US" sz="4000">
                <a:solidFill>
                  <a:schemeClr val="tx1">
                    <a:lumMod val="65000"/>
                    <a:lumOff val="35000"/>
                  </a:schemeClr>
                </a:solidFill>
              </a:rPr>
              <a:t>Revenue</a:t>
            </a:r>
            <a:endParaRPr lang="en-US" sz="4400">
              <a:solidFill>
                <a:srgbClr val="700000"/>
              </a:solidFill>
            </a:endParaRPr>
          </a:p>
        </p:txBody>
      </p:sp>
    </p:spTree>
    <p:custDataLst>
      <p:tags r:id="rId1"/>
    </p:custDataLst>
    <p:extLst>
      <p:ext uri="{BB962C8B-B14F-4D97-AF65-F5344CB8AC3E}">
        <p14:creationId xmlns:p14="http://schemas.microsoft.com/office/powerpoint/2010/main" val="26623618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571499" y="2428668"/>
            <a:ext cx="1105023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a:solidFill>
                  <a:srgbClr val="700000"/>
                </a:solidFill>
              </a:rPr>
              <a:t>Rinse and Repeat </a:t>
            </a:r>
          </a:p>
        </p:txBody>
      </p:sp>
      <p:pic>
        <p:nvPicPr>
          <p:cNvPr id="6" name="Graphic 5" descr="Information">
            <a:extLst>
              <a:ext uri="{FF2B5EF4-FFF2-40B4-BE49-F238E27FC236}">
                <a16:creationId xmlns:a16="http://schemas.microsoft.com/office/drawing/2014/main" id="{EC4637CB-D57C-485A-87A9-9B51D2F3B4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9535" y="4985789"/>
            <a:ext cx="432320" cy="432320"/>
          </a:xfrm>
          <a:prstGeom prst="rect">
            <a:avLst/>
          </a:prstGeom>
        </p:spPr>
      </p:pic>
      <p:sp>
        <p:nvSpPr>
          <p:cNvPr id="7" name="Rectangle 4">
            <a:extLst>
              <a:ext uri="{FF2B5EF4-FFF2-40B4-BE49-F238E27FC236}">
                <a16:creationId xmlns:a16="http://schemas.microsoft.com/office/drawing/2014/main" id="{FCE4EED7-2435-48E3-823D-0CB349454AA4}"/>
              </a:ext>
            </a:extLst>
          </p:cNvPr>
          <p:cNvSpPr txBox="1">
            <a:spLocks noChangeArrowheads="1"/>
          </p:cNvSpPr>
          <p:nvPr/>
        </p:nvSpPr>
        <p:spPr>
          <a:xfrm>
            <a:off x="570885" y="4024782"/>
            <a:ext cx="1105023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a:solidFill>
                  <a:srgbClr val="700000"/>
                </a:solidFill>
              </a:rPr>
              <a:t>In Smart View! </a:t>
            </a:r>
          </a:p>
        </p:txBody>
      </p:sp>
      <p:pic>
        <p:nvPicPr>
          <p:cNvPr id="8" name="Picture 7">
            <a:extLst>
              <a:ext uri="{FF2B5EF4-FFF2-40B4-BE49-F238E27FC236}">
                <a16:creationId xmlns:a16="http://schemas.microsoft.com/office/drawing/2014/main" id="{8F916002-40FC-4708-A748-12B5D2AFC429}"/>
              </a:ext>
            </a:extLst>
          </p:cNvPr>
          <p:cNvPicPr>
            <a:picLocks noChangeAspect="1"/>
          </p:cNvPicPr>
          <p:nvPr/>
        </p:nvPicPr>
        <p:blipFill>
          <a:blip r:embed="rId5"/>
          <a:stretch>
            <a:fillRect/>
          </a:stretch>
        </p:blipFill>
        <p:spPr>
          <a:xfrm>
            <a:off x="5645108" y="3185032"/>
            <a:ext cx="901784" cy="695661"/>
          </a:xfrm>
          <a:prstGeom prst="rect">
            <a:avLst/>
          </a:prstGeom>
        </p:spPr>
      </p:pic>
      <p:sp>
        <p:nvSpPr>
          <p:cNvPr id="9" name="Rectangle 8">
            <a:extLst>
              <a:ext uri="{FF2B5EF4-FFF2-40B4-BE49-F238E27FC236}">
                <a16:creationId xmlns:a16="http://schemas.microsoft.com/office/drawing/2014/main" id="{56A30953-4EBA-411A-B65A-F45DCA76C755}"/>
              </a:ext>
            </a:extLst>
          </p:cNvPr>
          <p:cNvSpPr/>
          <p:nvPr/>
        </p:nvSpPr>
        <p:spPr>
          <a:xfrm>
            <a:off x="1696798" y="4956444"/>
            <a:ext cx="9500853" cy="923330"/>
          </a:xfrm>
          <a:prstGeom prst="rect">
            <a:avLst/>
          </a:prstGeom>
        </p:spPr>
        <p:txBody>
          <a:bodyPr wrap="square">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NOTE: This section will cover the Department-Level input for Revenue. The same process is applicable for the Campus-Level and Division-Level inputs in Revenue. It is an abridged version of what was covered in the CYF Training.</a:t>
            </a:r>
          </a:p>
        </p:txBody>
      </p:sp>
    </p:spTree>
    <p:extLst>
      <p:ext uri="{BB962C8B-B14F-4D97-AF65-F5344CB8AC3E}">
        <p14:creationId xmlns:p14="http://schemas.microsoft.com/office/powerpoint/2010/main" val="34534924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BD6A34-F904-4699-A070-52BAD71FC763}"/>
              </a:ext>
            </a:extLst>
          </p:cNvPr>
          <p:cNvPicPr>
            <a:picLocks noChangeAspect="1"/>
          </p:cNvPicPr>
          <p:nvPr/>
        </p:nvPicPr>
        <p:blipFill>
          <a:blip r:embed="rId4"/>
          <a:stretch>
            <a:fillRect/>
          </a:stretch>
        </p:blipFill>
        <p:spPr>
          <a:xfrm>
            <a:off x="5310554" y="1077669"/>
            <a:ext cx="6708164" cy="1923947"/>
          </a:xfrm>
          <a:prstGeom prst="rect">
            <a:avLst/>
          </a:prstGeom>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Revenue</a:t>
            </a:r>
          </a:p>
        </p:txBody>
      </p:sp>
      <p:sp>
        <p:nvSpPr>
          <p:cNvPr id="8" name="TextBox 7">
            <a:extLst>
              <a:ext uri="{FF2B5EF4-FFF2-40B4-BE49-F238E27FC236}">
                <a16:creationId xmlns:a16="http://schemas.microsoft.com/office/drawing/2014/main" id="{48288EDD-AD66-44D8-B993-2484F1F16DEE}"/>
              </a:ext>
            </a:extLst>
          </p:cNvPr>
          <p:cNvSpPr txBox="1"/>
          <p:nvPr/>
        </p:nvSpPr>
        <p:spPr>
          <a:xfrm>
            <a:off x="764930" y="1025389"/>
            <a:ext cx="4545624" cy="5299912"/>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Use this card to Forecast for Revenue.</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Enter adjustments to manipulate the prepopulated base Forecast</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View how Forecast  Base, Transfers, and Adjustments cumulate to gain the full picture of your Forecast</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Review historical data, total Forecast and key variances scenarios</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To begin the </a:t>
            </a:r>
            <a:r>
              <a:rPr lang="en-US" kern="0">
                <a:solidFill>
                  <a:srgbClr val="000000"/>
                </a:solidFill>
                <a:latin typeface="Arial Narrow"/>
                <a:ea typeface="ＭＳ Ｐゴシック" pitchFamily="-106" charset="-128"/>
              </a:rPr>
              <a:t>Revenue data input and review process</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Multi-Ye</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ar</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Forecast </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tile to open the cluster</a:t>
            </a:r>
            <a:endParaRPr lang="en-US" kern="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Revenue</a:t>
            </a:r>
            <a:r>
              <a:rPr lang="en-US" kern="0">
                <a:solidFill>
                  <a:srgbClr val="000000"/>
                </a:solidFill>
                <a:latin typeface="Arial Narrow"/>
                <a:ea typeface="ＭＳ Ｐゴシック" pitchFamily="-106" charset="-128"/>
              </a:rPr>
              <a:t> tile to open the forms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a:solidFill>
                  <a:srgbClr val="000000"/>
                </a:solidFill>
                <a:latin typeface="Arial Narrow"/>
                <a:ea typeface="ＭＳ Ｐゴシック" pitchFamily="-106" charset="-128"/>
              </a:rPr>
              <a:t>This process will open the Revenue input and review forms</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11" name="Oval 10">
            <a:extLst>
              <a:ext uri="{FF2B5EF4-FFF2-40B4-BE49-F238E27FC236}">
                <a16:creationId xmlns:a16="http://schemas.microsoft.com/office/drawing/2014/main" id="{46700EB9-F3E3-47B5-8B55-3BCB2CD44EEC}"/>
              </a:ext>
            </a:extLst>
          </p:cNvPr>
          <p:cNvSpPr/>
          <p:nvPr/>
        </p:nvSpPr>
        <p:spPr>
          <a:xfrm>
            <a:off x="7320827" y="102538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1E255C76-5EC0-499E-A9F4-F6F1D8EEC3DB}"/>
              </a:ext>
            </a:extLst>
          </p:cNvPr>
          <p:cNvSpPr/>
          <p:nvPr/>
        </p:nvSpPr>
        <p:spPr>
          <a:xfrm>
            <a:off x="9073687" y="203964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5" name="Picture 4">
            <a:extLst>
              <a:ext uri="{FF2B5EF4-FFF2-40B4-BE49-F238E27FC236}">
                <a16:creationId xmlns:a16="http://schemas.microsoft.com/office/drawing/2014/main" id="{414341C6-724E-4491-835C-45642AD714FF}"/>
              </a:ext>
            </a:extLst>
          </p:cNvPr>
          <p:cNvPicPr>
            <a:picLocks noChangeAspect="1"/>
          </p:cNvPicPr>
          <p:nvPr/>
        </p:nvPicPr>
        <p:blipFill>
          <a:blip r:embed="rId5"/>
          <a:stretch>
            <a:fillRect/>
          </a:stretch>
        </p:blipFill>
        <p:spPr>
          <a:xfrm>
            <a:off x="8958247" y="4073054"/>
            <a:ext cx="1314450" cy="1171575"/>
          </a:xfrm>
          <a:prstGeom prst="rect">
            <a:avLst/>
          </a:prstGeom>
        </p:spPr>
      </p:pic>
    </p:spTree>
    <p:custDataLst>
      <p:tags r:id="rId1"/>
    </p:custDataLst>
    <p:extLst>
      <p:ext uri="{BB962C8B-B14F-4D97-AF65-F5344CB8AC3E}">
        <p14:creationId xmlns:p14="http://schemas.microsoft.com/office/powerpoint/2010/main" val="331324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err="1">
                <a:solidFill>
                  <a:srgbClr val="700000"/>
                </a:solidFill>
              </a:rPr>
              <a:t>PlanUW</a:t>
            </a:r>
            <a:r>
              <a:rPr lang="en-US" sz="3600" b="0">
                <a:solidFill>
                  <a:srgbClr val="700000"/>
                </a:solidFill>
              </a:rPr>
              <a:t> Multi-Year Forecast Tasks and Processes</a:t>
            </a:r>
          </a:p>
        </p:txBody>
      </p:sp>
      <p:sp>
        <p:nvSpPr>
          <p:cNvPr id="3" name="TextBox 2">
            <a:extLst>
              <a:ext uri="{FF2B5EF4-FFF2-40B4-BE49-F238E27FC236}">
                <a16:creationId xmlns:a16="http://schemas.microsoft.com/office/drawing/2014/main" id="{35BE313C-49E8-4777-AE02-0C0BDE419B70}"/>
              </a:ext>
            </a:extLst>
          </p:cNvPr>
          <p:cNvSpPr txBox="1"/>
          <p:nvPr/>
        </p:nvSpPr>
        <p:spPr>
          <a:xfrm>
            <a:off x="487362" y="1731647"/>
            <a:ext cx="11217276" cy="3804118"/>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u="sng" kern="0">
                <a:latin typeface="Arial Narrow"/>
                <a:ea typeface="ＭＳ Ｐゴシック" pitchFamily="-106" charset="-128"/>
              </a:rPr>
              <a:t>Input Forms</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The Salary, Wages, and Fringe, Non- Compensation, and Revenue cards all contain input forms at Campus, Division and Sub-Department levels. Each level provides differing variations of the input forms and 1 review form. </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u="sng" kern="0">
                <a:latin typeface="Arial Narrow"/>
                <a:ea typeface="ＭＳ Ｐゴシック" pitchFamily="-106" charset="-128"/>
              </a:rPr>
              <a:t>Action Menus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Some forms will have additional action menu functions that you can use to perform:</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Open Forecast Accounts – adding an Account, Fund, Sub-Department or Division that did not have previous activity and may not be displayed on the form</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Remove Forecast Accounts – removing an Account, Fund, Sub-Department or Division that did not have previous activity and is displayed on the form </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u="sng" kern="0">
                <a:latin typeface="Arial Narrow"/>
                <a:ea typeface="ＭＳ Ｐゴシック" pitchFamily="-106" charset="-128"/>
              </a:rPr>
              <a:t>Form Suppression</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Some forms will not display members that have no previous activity in Actuals or Budget. Use the Action menu “Open Forecast Accounts” to add missing members.</a:t>
            </a:r>
          </a:p>
        </p:txBody>
      </p:sp>
      <p:pic>
        <p:nvPicPr>
          <p:cNvPr id="4" name="Picture 3">
            <a:extLst>
              <a:ext uri="{FF2B5EF4-FFF2-40B4-BE49-F238E27FC236}">
                <a16:creationId xmlns:a16="http://schemas.microsoft.com/office/drawing/2014/main" id="{C369D020-3B9B-4B78-99E9-0168908A2F79}"/>
              </a:ext>
            </a:extLst>
          </p:cNvPr>
          <p:cNvPicPr>
            <a:picLocks noChangeAspect="1"/>
          </p:cNvPicPr>
          <p:nvPr/>
        </p:nvPicPr>
        <p:blipFill>
          <a:blip r:embed="rId4"/>
          <a:stretch>
            <a:fillRect/>
          </a:stretch>
        </p:blipFill>
        <p:spPr>
          <a:xfrm>
            <a:off x="349139" y="729906"/>
            <a:ext cx="3771263" cy="1001741"/>
          </a:xfrm>
          <a:prstGeom prst="rect">
            <a:avLst/>
          </a:prstGeom>
        </p:spPr>
      </p:pic>
    </p:spTree>
    <p:custDataLst>
      <p:tags r:id="rId1"/>
    </p:custDataLst>
    <p:extLst>
      <p:ext uri="{BB962C8B-B14F-4D97-AF65-F5344CB8AC3E}">
        <p14:creationId xmlns:p14="http://schemas.microsoft.com/office/powerpoint/2010/main" val="16832368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8EA749-F588-40EC-8B37-CE9FEF5C4B32}"/>
              </a:ext>
            </a:extLst>
          </p:cNvPr>
          <p:cNvPicPr>
            <a:picLocks noChangeAspect="1"/>
          </p:cNvPicPr>
          <p:nvPr/>
        </p:nvPicPr>
        <p:blipFill>
          <a:blip r:embed="rId2"/>
          <a:stretch>
            <a:fillRect/>
          </a:stretch>
        </p:blipFill>
        <p:spPr>
          <a:xfrm>
            <a:off x="1525758" y="2203423"/>
            <a:ext cx="595509" cy="1937709"/>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Sub-Department-Level Revenue</a:t>
            </a:r>
          </a:p>
        </p:txBody>
      </p:sp>
      <p:sp>
        <p:nvSpPr>
          <p:cNvPr id="3" name="Rectangle 2">
            <a:extLst>
              <a:ext uri="{FF2B5EF4-FFF2-40B4-BE49-F238E27FC236}">
                <a16:creationId xmlns:a16="http://schemas.microsoft.com/office/drawing/2014/main" id="{3C2861F1-42B1-4C76-95A2-408A2F5BC104}"/>
              </a:ext>
            </a:extLst>
          </p:cNvPr>
          <p:cNvSpPr/>
          <p:nvPr/>
        </p:nvSpPr>
        <p:spPr>
          <a:xfrm>
            <a:off x="1460121" y="2192538"/>
            <a:ext cx="648598" cy="19802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6B00B34C-A834-4D03-97A4-95FAEAB5011C}"/>
              </a:ext>
            </a:extLst>
          </p:cNvPr>
          <p:cNvSpPr/>
          <p:nvPr/>
        </p:nvSpPr>
        <p:spPr>
          <a:xfrm>
            <a:off x="2713677" y="3612398"/>
            <a:ext cx="1347203" cy="560422"/>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By Sub-Department</a:t>
            </a:r>
            <a:endParaRPr lang="en-US" b="1">
              <a:solidFill>
                <a:schemeClr val="tx1"/>
              </a:solidFill>
              <a:latin typeface="Arial Narrow" panose="020B0606020202030204" pitchFamily="34" charset="0"/>
            </a:endParaRPr>
          </a:p>
        </p:txBody>
      </p:sp>
      <p:sp>
        <p:nvSpPr>
          <p:cNvPr id="10" name="TextBox 9">
            <a:extLst>
              <a:ext uri="{FF2B5EF4-FFF2-40B4-BE49-F238E27FC236}">
                <a16:creationId xmlns:a16="http://schemas.microsoft.com/office/drawing/2014/main" id="{EFBAA639-FDE5-4461-988D-C91C627914C7}"/>
              </a:ext>
            </a:extLst>
          </p:cNvPr>
          <p:cNvSpPr txBox="1"/>
          <p:nvPr/>
        </p:nvSpPr>
        <p:spPr>
          <a:xfrm>
            <a:off x="4624995" y="2572112"/>
            <a:ext cx="6106884" cy="1200329"/>
          </a:xfrm>
          <a:prstGeom prst="rect">
            <a:avLst/>
          </a:prstGeom>
          <a:noFill/>
        </p:spPr>
        <p:txBody>
          <a:bodyPr wrap="square">
            <a:spAutoFit/>
          </a:bodyPr>
          <a:lstStyle/>
          <a:p>
            <a:pPr marL="285750" indent="-28575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pitchFamily="-106" charset="-128"/>
              </a:rPr>
              <a:t>Sub-Department-Level </a:t>
            </a:r>
            <a:r>
              <a:rPr lang="en-US" kern="0">
                <a:solidFill>
                  <a:srgbClr val="000000"/>
                </a:solidFill>
                <a:latin typeface="Arial Narrow"/>
                <a:ea typeface="ＭＳ Ｐゴシック" pitchFamily="-106" charset="-128"/>
              </a:rPr>
              <a:t>– Enter forecast amounts at ‘Sub-Department-Level’ using Sub-Departments, in By Account, By Sub-Department, By Account and Sub-Department Forms and use Sub-Department-Level Review to see total results.</a:t>
            </a:r>
          </a:p>
        </p:txBody>
      </p:sp>
    </p:spTree>
    <p:extLst>
      <p:ext uri="{BB962C8B-B14F-4D97-AF65-F5344CB8AC3E}">
        <p14:creationId xmlns:p14="http://schemas.microsoft.com/office/powerpoint/2010/main" val="37302130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556309-B182-4384-AC93-063401F5DE97}"/>
              </a:ext>
            </a:extLst>
          </p:cNvPr>
          <p:cNvPicPr>
            <a:picLocks noChangeAspect="1"/>
          </p:cNvPicPr>
          <p:nvPr/>
        </p:nvPicPr>
        <p:blipFill>
          <a:blip r:embed="rId2"/>
          <a:stretch>
            <a:fillRect/>
          </a:stretch>
        </p:blipFill>
        <p:spPr>
          <a:xfrm>
            <a:off x="295614" y="773021"/>
            <a:ext cx="11437846" cy="1621159"/>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By Account - Revenue Data Smart View</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3640051"/>
            <a:ext cx="5380384"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Select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Actions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menu</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Open in Smart View </a:t>
            </a:r>
            <a:r>
              <a:rPr lang="en-US" kern="0">
                <a:solidFill>
                  <a:srgbClr val="000000"/>
                </a:solidFill>
                <a:latin typeface="Arial Narrow"/>
                <a:ea typeface="ＭＳ Ｐゴシック" pitchFamily="-106" charset="-128"/>
              </a:rPr>
              <a: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Use the scroll icon to scroll to the bottom of the list,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Navigate to open downloaded file Excel workbook, or open a blank workbook</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23" name="TextBox 22">
            <a:extLst>
              <a:ext uri="{FF2B5EF4-FFF2-40B4-BE49-F238E27FC236}">
                <a16:creationId xmlns:a16="http://schemas.microsoft.com/office/drawing/2014/main" id="{74F42951-BB50-40C8-872A-C2B3B530E4C3}"/>
              </a:ext>
            </a:extLst>
          </p:cNvPr>
          <p:cNvSpPr txBox="1"/>
          <p:nvPr/>
        </p:nvSpPr>
        <p:spPr>
          <a:xfrm>
            <a:off x="259527" y="3028709"/>
            <a:ext cx="8939558" cy="369332"/>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To open this form in Smart View: </a:t>
            </a:r>
          </a:p>
        </p:txBody>
      </p:sp>
      <p:sp>
        <p:nvSpPr>
          <p:cNvPr id="24" name="Oval 23">
            <a:extLst>
              <a:ext uri="{FF2B5EF4-FFF2-40B4-BE49-F238E27FC236}">
                <a16:creationId xmlns:a16="http://schemas.microsoft.com/office/drawing/2014/main" id="{FD1DBF85-C1F6-4BA1-929F-3ABC1FFD0AF5}"/>
              </a:ext>
            </a:extLst>
          </p:cNvPr>
          <p:cNvSpPr/>
          <p:nvPr/>
        </p:nvSpPr>
        <p:spPr>
          <a:xfrm>
            <a:off x="10764948" y="77302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27" name="Graphic 26" descr="Information">
            <a:extLst>
              <a:ext uri="{FF2B5EF4-FFF2-40B4-BE49-F238E27FC236}">
                <a16:creationId xmlns:a16="http://schemas.microsoft.com/office/drawing/2014/main" id="{B1580537-2D2F-483C-9371-47F162B4D7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4738" y="2884733"/>
            <a:ext cx="432320" cy="432320"/>
          </a:xfrm>
          <a:prstGeom prst="rect">
            <a:avLst/>
          </a:prstGeom>
        </p:spPr>
      </p:pic>
      <p:sp>
        <p:nvSpPr>
          <p:cNvPr id="28" name="TextBox 27">
            <a:extLst>
              <a:ext uri="{FF2B5EF4-FFF2-40B4-BE49-F238E27FC236}">
                <a16:creationId xmlns:a16="http://schemas.microsoft.com/office/drawing/2014/main" id="{BD413818-86CD-47A4-A7F0-245F31CDD3C9}"/>
              </a:ext>
            </a:extLst>
          </p:cNvPr>
          <p:cNvSpPr txBox="1"/>
          <p:nvPr/>
        </p:nvSpPr>
        <p:spPr>
          <a:xfrm>
            <a:off x="6034862" y="2636190"/>
            <a:ext cx="3269389" cy="1200329"/>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Depending on the browser being used the pop up will look different please refer to the Smart View training guide for more information. </a:t>
            </a:r>
          </a:p>
        </p:txBody>
      </p:sp>
      <p:pic>
        <p:nvPicPr>
          <p:cNvPr id="7" name="Picture 6">
            <a:extLst>
              <a:ext uri="{FF2B5EF4-FFF2-40B4-BE49-F238E27FC236}">
                <a16:creationId xmlns:a16="http://schemas.microsoft.com/office/drawing/2014/main" id="{329CF855-9E4D-4685-9615-E82A01256037}"/>
              </a:ext>
            </a:extLst>
          </p:cNvPr>
          <p:cNvPicPr>
            <a:picLocks noChangeAspect="1"/>
          </p:cNvPicPr>
          <p:nvPr/>
        </p:nvPicPr>
        <p:blipFill>
          <a:blip r:embed="rId5"/>
          <a:stretch>
            <a:fillRect/>
          </a:stretch>
        </p:blipFill>
        <p:spPr>
          <a:xfrm>
            <a:off x="4627984" y="5407874"/>
            <a:ext cx="6852793" cy="479246"/>
          </a:xfrm>
          <a:prstGeom prst="rect">
            <a:avLst/>
          </a:prstGeom>
        </p:spPr>
      </p:pic>
      <p:sp>
        <p:nvSpPr>
          <p:cNvPr id="8" name="Rectangle 7">
            <a:extLst>
              <a:ext uri="{FF2B5EF4-FFF2-40B4-BE49-F238E27FC236}">
                <a16:creationId xmlns:a16="http://schemas.microsoft.com/office/drawing/2014/main" id="{63882A51-E8FF-460C-9053-1A5ACBA15F5E}"/>
              </a:ext>
            </a:extLst>
          </p:cNvPr>
          <p:cNvSpPr/>
          <p:nvPr/>
        </p:nvSpPr>
        <p:spPr>
          <a:xfrm>
            <a:off x="4627984" y="5436980"/>
            <a:ext cx="1110563" cy="4501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B16E12B-B1A5-4D4A-814B-569F331A6DAB}"/>
              </a:ext>
            </a:extLst>
          </p:cNvPr>
          <p:cNvSpPr/>
          <p:nvPr/>
        </p:nvSpPr>
        <p:spPr>
          <a:xfrm>
            <a:off x="5593793" y="527022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pic>
        <p:nvPicPr>
          <p:cNvPr id="3" name="Picture 2">
            <a:extLst>
              <a:ext uri="{FF2B5EF4-FFF2-40B4-BE49-F238E27FC236}">
                <a16:creationId xmlns:a16="http://schemas.microsoft.com/office/drawing/2014/main" id="{5EC42788-2B8C-454B-A1FA-38147FAF28B8}"/>
              </a:ext>
            </a:extLst>
          </p:cNvPr>
          <p:cNvPicPr>
            <a:picLocks noChangeAspect="1"/>
          </p:cNvPicPr>
          <p:nvPr/>
        </p:nvPicPr>
        <p:blipFill>
          <a:blip r:embed="rId6"/>
          <a:stretch>
            <a:fillRect/>
          </a:stretch>
        </p:blipFill>
        <p:spPr>
          <a:xfrm>
            <a:off x="9291376" y="1043698"/>
            <a:ext cx="1836579" cy="3619814"/>
          </a:xfrm>
          <a:prstGeom prst="rect">
            <a:avLst/>
          </a:prstGeom>
        </p:spPr>
      </p:pic>
      <p:sp>
        <p:nvSpPr>
          <p:cNvPr id="5" name="Rectangle 4">
            <a:extLst>
              <a:ext uri="{FF2B5EF4-FFF2-40B4-BE49-F238E27FC236}">
                <a16:creationId xmlns:a16="http://schemas.microsoft.com/office/drawing/2014/main" id="{AD24B8D2-C16F-49E9-A05D-76FE56B3FD61}"/>
              </a:ext>
            </a:extLst>
          </p:cNvPr>
          <p:cNvSpPr/>
          <p:nvPr/>
        </p:nvSpPr>
        <p:spPr>
          <a:xfrm>
            <a:off x="9490149" y="4323555"/>
            <a:ext cx="1110563" cy="29864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81A694E-2252-4183-B93A-89C74456E970}"/>
              </a:ext>
            </a:extLst>
          </p:cNvPr>
          <p:cNvSpPr/>
          <p:nvPr/>
        </p:nvSpPr>
        <p:spPr>
          <a:xfrm>
            <a:off x="10833797" y="418940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6" name="Rectangle 5">
            <a:extLst>
              <a:ext uri="{FF2B5EF4-FFF2-40B4-BE49-F238E27FC236}">
                <a16:creationId xmlns:a16="http://schemas.microsoft.com/office/drawing/2014/main" id="{94F0FA97-5580-4960-8D85-702AE3ABFFF3}"/>
              </a:ext>
            </a:extLst>
          </p:cNvPr>
          <p:cNvSpPr/>
          <p:nvPr/>
        </p:nvSpPr>
        <p:spPr>
          <a:xfrm>
            <a:off x="10592047" y="1051158"/>
            <a:ext cx="591985"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7793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1C38C-880B-4758-9F6E-56C64DB72253}"/>
              </a:ext>
            </a:extLst>
          </p:cNvPr>
          <p:cNvPicPr>
            <a:picLocks noChangeAspect="1"/>
          </p:cNvPicPr>
          <p:nvPr/>
        </p:nvPicPr>
        <p:blipFill>
          <a:blip r:embed="rId2"/>
          <a:stretch>
            <a:fillRect/>
          </a:stretch>
        </p:blipFill>
        <p:spPr>
          <a:xfrm>
            <a:off x="811762" y="712410"/>
            <a:ext cx="9311952" cy="284265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Changing POV - Revenue Data Smart View</a:t>
            </a:r>
          </a:p>
        </p:txBody>
      </p:sp>
      <p:sp>
        <p:nvSpPr>
          <p:cNvPr id="17" name="TextBox 16">
            <a:extLst>
              <a:ext uri="{FF2B5EF4-FFF2-40B4-BE49-F238E27FC236}">
                <a16:creationId xmlns:a16="http://schemas.microsoft.com/office/drawing/2014/main" id="{D2EE376D-22D5-4196-80C1-41D4742C328B}"/>
              </a:ext>
            </a:extLst>
          </p:cNvPr>
          <p:cNvSpPr txBox="1"/>
          <p:nvPr/>
        </p:nvSpPr>
        <p:spPr>
          <a:xfrm>
            <a:off x="715616" y="4591785"/>
            <a:ext cx="5380384" cy="978729"/>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Use the dropdowns to select the new member.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After all new members have been selected, users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must click Refresh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for those changes to apply. </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3776293"/>
            <a:ext cx="10643151" cy="646331"/>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Smart View forms have all the same functionality as Web forms, the clicks are just different. To change the POV in Smart View forms: </a:t>
            </a:r>
          </a:p>
        </p:txBody>
      </p:sp>
      <p:pic>
        <p:nvPicPr>
          <p:cNvPr id="24" name="Graphic 23" descr="Information">
            <a:extLst>
              <a:ext uri="{FF2B5EF4-FFF2-40B4-BE49-F238E27FC236}">
                <a16:creationId xmlns:a16="http://schemas.microsoft.com/office/drawing/2014/main" id="{BD4B53F2-AE41-4DD9-8853-44FE0C6F4F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3712" y="4740572"/>
            <a:ext cx="432320" cy="432320"/>
          </a:xfrm>
          <a:prstGeom prst="rect">
            <a:avLst/>
          </a:prstGeom>
        </p:spPr>
      </p:pic>
      <p:sp>
        <p:nvSpPr>
          <p:cNvPr id="25" name="TextBox 24">
            <a:extLst>
              <a:ext uri="{FF2B5EF4-FFF2-40B4-BE49-F238E27FC236}">
                <a16:creationId xmlns:a16="http://schemas.microsoft.com/office/drawing/2014/main" id="{7CCCBA94-8696-4F59-971A-B5A2CC38358E}"/>
              </a:ext>
            </a:extLst>
          </p:cNvPr>
          <p:cNvSpPr txBox="1"/>
          <p:nvPr/>
        </p:nvSpPr>
        <p:spPr>
          <a:xfrm>
            <a:off x="7509252" y="4480984"/>
            <a:ext cx="4212696" cy="923330"/>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a:solidFill>
                  <a:srgbClr val="000000"/>
                </a:solidFill>
                <a:latin typeface="Arial Narrow"/>
                <a:ea typeface="ＭＳ Ｐゴシック" pitchFamily="-106" charset="-128"/>
              </a:rPr>
              <a:t>If you know the name of the member you are looking for you can type it into the dropdown, and Smart View will filter the list. </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4" name="Oval 3">
            <a:extLst>
              <a:ext uri="{FF2B5EF4-FFF2-40B4-BE49-F238E27FC236}">
                <a16:creationId xmlns:a16="http://schemas.microsoft.com/office/drawing/2014/main" id="{8622D77C-BBD4-4C04-A774-5064AB6A16EE}"/>
              </a:ext>
            </a:extLst>
          </p:cNvPr>
          <p:cNvSpPr/>
          <p:nvPr/>
        </p:nvSpPr>
        <p:spPr>
          <a:xfrm>
            <a:off x="545026" y="94143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5" name="Oval 4">
            <a:extLst>
              <a:ext uri="{FF2B5EF4-FFF2-40B4-BE49-F238E27FC236}">
                <a16:creationId xmlns:a16="http://schemas.microsoft.com/office/drawing/2014/main" id="{3ABE3CF3-DBC7-4BAD-B757-28A84F5A0EFD}"/>
              </a:ext>
            </a:extLst>
          </p:cNvPr>
          <p:cNvSpPr/>
          <p:nvPr/>
        </p:nvSpPr>
        <p:spPr>
          <a:xfrm>
            <a:off x="5122506" y="88281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11" name="Rectangle 10">
            <a:extLst>
              <a:ext uri="{FF2B5EF4-FFF2-40B4-BE49-F238E27FC236}">
                <a16:creationId xmlns:a16="http://schemas.microsoft.com/office/drawing/2014/main" id="{9A67ED12-F160-4676-A5E3-7328E5044144}"/>
              </a:ext>
            </a:extLst>
          </p:cNvPr>
          <p:cNvSpPr/>
          <p:nvPr/>
        </p:nvSpPr>
        <p:spPr>
          <a:xfrm>
            <a:off x="811762" y="941431"/>
            <a:ext cx="2528597" cy="18757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B54AA3-244B-4974-8618-29C3956A6B0A}"/>
              </a:ext>
            </a:extLst>
          </p:cNvPr>
          <p:cNvSpPr/>
          <p:nvPr/>
        </p:nvSpPr>
        <p:spPr>
          <a:xfrm>
            <a:off x="4713851" y="962956"/>
            <a:ext cx="408655" cy="1660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3833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2075A9-007E-4A14-BD10-17475A1EFA92}"/>
              </a:ext>
            </a:extLst>
          </p:cNvPr>
          <p:cNvPicPr>
            <a:picLocks noChangeAspect="1"/>
          </p:cNvPicPr>
          <p:nvPr/>
        </p:nvPicPr>
        <p:blipFill>
          <a:blip r:embed="rId2"/>
          <a:stretch>
            <a:fillRect/>
          </a:stretch>
        </p:blipFill>
        <p:spPr>
          <a:xfrm>
            <a:off x="347661" y="807372"/>
            <a:ext cx="11119661" cy="2993708"/>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8090" y="48979"/>
            <a:ext cx="11820712"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Sub-Department-Level By Account Form - Revenue Data Smart View</a:t>
            </a:r>
          </a:p>
        </p:txBody>
      </p:sp>
      <p:sp>
        <p:nvSpPr>
          <p:cNvPr id="17" name="TextBox 16">
            <a:extLst>
              <a:ext uri="{FF2B5EF4-FFF2-40B4-BE49-F238E27FC236}">
                <a16:creationId xmlns:a16="http://schemas.microsoft.com/office/drawing/2014/main" id="{D2EE376D-22D5-4196-80C1-41D4742C328B}"/>
              </a:ext>
            </a:extLst>
          </p:cNvPr>
          <p:cNvSpPr txBox="1"/>
          <p:nvPr/>
        </p:nvSpPr>
        <p:spPr>
          <a:xfrm>
            <a:off x="168089" y="5244728"/>
            <a:ext cx="6258412" cy="1034129"/>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column (by Total Year or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Submit Data</a:t>
            </a:r>
            <a:r>
              <a:rPr lang="en-US" kern="0">
                <a:solidFill>
                  <a:srgbClr val="000000"/>
                </a:solidFill>
                <a:latin typeface="Arial Narrow"/>
                <a:ea typeface="ＭＳ Ｐゴシック" pitchFamily="-106" charset="-128"/>
              </a:rPr>
              <a:t> to save the sheet</a:t>
            </a:r>
          </a:p>
        </p:txBody>
      </p:sp>
      <p:sp>
        <p:nvSpPr>
          <p:cNvPr id="12" name="Oval 11">
            <a:extLst>
              <a:ext uri="{FF2B5EF4-FFF2-40B4-BE49-F238E27FC236}">
                <a16:creationId xmlns:a16="http://schemas.microsoft.com/office/drawing/2014/main" id="{C9474D27-507F-4CEA-99B1-20895A6997EA}"/>
              </a:ext>
            </a:extLst>
          </p:cNvPr>
          <p:cNvSpPr/>
          <p:nvPr/>
        </p:nvSpPr>
        <p:spPr>
          <a:xfrm>
            <a:off x="3051111" y="120832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23" name="TextBox 22">
            <a:extLst>
              <a:ext uri="{FF2B5EF4-FFF2-40B4-BE49-F238E27FC236}">
                <a16:creationId xmlns:a16="http://schemas.microsoft.com/office/drawing/2014/main" id="{74F42951-BB50-40C8-872A-C2B3B530E4C3}"/>
              </a:ext>
            </a:extLst>
          </p:cNvPr>
          <p:cNvSpPr txBox="1"/>
          <p:nvPr/>
        </p:nvSpPr>
        <p:spPr>
          <a:xfrm>
            <a:off x="282347" y="3895040"/>
            <a:ext cx="11315604" cy="1255728"/>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efficiency for forecasting to a </a:t>
            </a:r>
            <a:r>
              <a:rPr lang="en-US" b="1" kern="0">
                <a:solidFill>
                  <a:srgbClr val="000000"/>
                </a:solidFill>
                <a:latin typeface="Arial Narrow"/>
                <a:ea typeface="ＭＳ Ｐゴシック" pitchFamily="-106" charset="-128"/>
              </a:rPr>
              <a:t>single Division. </a:t>
            </a:r>
            <a:r>
              <a:rPr lang="en-US" kern="0">
                <a:solidFill>
                  <a:srgbClr val="000000"/>
                </a:solidFill>
                <a:latin typeface="Arial Narrow"/>
                <a:ea typeface="ＭＳ Ｐゴシック" pitchFamily="-106" charset="-128"/>
              </a:rPr>
              <a:t>The Point of View section can be changed to the Fund and Sub-Department member for your institution limited to your security profile. </a:t>
            </a:r>
          </a:p>
          <a:p>
            <a:pPr eaLnBrk="0" fontAlgn="base" hangingPunct="0">
              <a:spcBef>
                <a:spcPct val="20000"/>
              </a:spcBef>
              <a:spcAft>
                <a:spcPct val="0"/>
              </a:spcAft>
            </a:pPr>
            <a:r>
              <a:rPr lang="en-US" kern="0">
                <a:solidFill>
                  <a:srgbClr val="000000"/>
                </a:solidFill>
                <a:latin typeface="Arial Narrow"/>
                <a:ea typeface="ＭＳ Ｐゴシック" pitchFamily="-106" charset="-128"/>
              </a:rPr>
              <a:t>Input data in Forecast Adjustment </a:t>
            </a:r>
            <a:r>
              <a:rPr lang="en-US" b="1" kern="0">
                <a:solidFill>
                  <a:srgbClr val="000000"/>
                </a:solidFill>
                <a:latin typeface="Arial Narrow"/>
                <a:ea typeface="ＭＳ Ｐゴシック" pitchFamily="-106" charset="-128"/>
              </a:rPr>
              <a:t>Year Total</a:t>
            </a:r>
            <a:r>
              <a:rPr lang="en-US" kern="0">
                <a:solidFill>
                  <a:srgbClr val="000000"/>
                </a:solidFill>
                <a:latin typeface="Arial Narrow"/>
                <a:ea typeface="ＭＳ Ｐゴシック" pitchFamily="-106" charset="-128"/>
              </a:rPr>
              <a:t> Columns and </a:t>
            </a:r>
            <a:r>
              <a:rPr lang="en-US" b="1" kern="0">
                <a:solidFill>
                  <a:srgbClr val="000000"/>
                </a:solidFill>
                <a:latin typeface="Arial Narrow"/>
                <a:ea typeface="ＭＳ Ｐゴシック" pitchFamily="-106" charset="-128"/>
              </a:rPr>
              <a:t>Comments, </a:t>
            </a:r>
            <a:r>
              <a:rPr lang="en-US" kern="0">
                <a:solidFill>
                  <a:srgbClr val="000000"/>
                </a:solidFill>
                <a:latin typeface="Arial Narrow"/>
                <a:ea typeface="ＭＳ Ｐゴシック" pitchFamily="-106" charset="-128"/>
              </a:rPr>
              <a:t>these columns will be light yellow. Once data is entered, they will change to a dark yellow. All other cells should be grey.</a:t>
            </a:r>
          </a:p>
        </p:txBody>
      </p:sp>
      <p:sp>
        <p:nvSpPr>
          <p:cNvPr id="19" name="TextBox 18">
            <a:extLst>
              <a:ext uri="{FF2B5EF4-FFF2-40B4-BE49-F238E27FC236}">
                <a16:creationId xmlns:a16="http://schemas.microsoft.com/office/drawing/2014/main" id="{280F2BB8-596B-4730-92BB-BEFC888CCA51}"/>
              </a:ext>
            </a:extLst>
          </p:cNvPr>
          <p:cNvSpPr txBox="1"/>
          <p:nvPr/>
        </p:nvSpPr>
        <p:spPr>
          <a:xfrm>
            <a:off x="6150449" y="1557120"/>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pic>
        <p:nvPicPr>
          <p:cNvPr id="3074" name="Picture 2" descr="C:\Users\mbridges\AppData\Local\Temp\SNAGHTML6b54f97.PNG">
            <a:extLst>
              <a:ext uri="{FF2B5EF4-FFF2-40B4-BE49-F238E27FC236}">
                <a16:creationId xmlns:a16="http://schemas.microsoft.com/office/drawing/2014/main" id="{F27A427E-690C-4F9B-899F-461853918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579" y="1287547"/>
            <a:ext cx="733532" cy="185895"/>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descr="Information">
            <a:extLst>
              <a:ext uri="{FF2B5EF4-FFF2-40B4-BE49-F238E27FC236}">
                <a16:creationId xmlns:a16="http://schemas.microsoft.com/office/drawing/2014/main" id="{75E54F83-C039-431D-9B37-914F25E712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6329" y="5244728"/>
            <a:ext cx="432320" cy="432320"/>
          </a:xfrm>
          <a:prstGeom prst="rect">
            <a:avLst/>
          </a:prstGeom>
        </p:spPr>
      </p:pic>
      <p:sp>
        <p:nvSpPr>
          <p:cNvPr id="6" name="TextBox 5">
            <a:extLst>
              <a:ext uri="{FF2B5EF4-FFF2-40B4-BE49-F238E27FC236}">
                <a16:creationId xmlns:a16="http://schemas.microsoft.com/office/drawing/2014/main" id="{6B4479F1-C01D-4825-88D9-955BA645EEDD}"/>
              </a:ext>
            </a:extLst>
          </p:cNvPr>
          <p:cNvSpPr txBox="1"/>
          <p:nvPr/>
        </p:nvSpPr>
        <p:spPr>
          <a:xfrm>
            <a:off x="8274972" y="5091556"/>
            <a:ext cx="3634681" cy="584775"/>
          </a:xfrm>
          <a:prstGeom prst="rect">
            <a:avLst/>
          </a:prstGeom>
        </p:spPr>
        <p:txBody>
          <a:bodyPr vert="horz" wrap="square" lIns="91440" tIns="45720" rIns="91440" bIns="45720" rtlCol="0" anchor="t">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600" b="0" i="0" strike="noStrike" kern="0" cap="none" spc="0" normalizeH="0" baseline="0" noProof="0" dirty="0">
                <a:ln>
                  <a:noFill/>
                </a:ln>
                <a:solidFill>
                  <a:srgbClr val="000000"/>
                </a:solidFill>
                <a:effectLst/>
                <a:uLnTx/>
                <a:uFillTx/>
                <a:latin typeface="Arial Narrow"/>
                <a:ea typeface="ＭＳ Ｐゴシック"/>
              </a:rPr>
              <a:t>There is no pop up to confirm that data has </a:t>
            </a:r>
            <a:r>
              <a:rPr kumimoji="0" lang="en-US" sz="1600" b="0" i="0" strike="noStrike" kern="0" cap="none" spc="0" normalizeH="0" baseline="0" noProof="0">
                <a:ln>
                  <a:noFill/>
                </a:ln>
                <a:solidFill>
                  <a:srgbClr val="000000"/>
                </a:solidFill>
                <a:effectLst/>
                <a:uLnTx/>
                <a:uFillTx/>
                <a:latin typeface="Arial Narrow"/>
                <a:ea typeface="ＭＳ Ｐゴシック"/>
              </a:rPr>
              <a:t>saved</a:t>
            </a:r>
            <a:r>
              <a:rPr lang="en-US" sz="1600" kern="0">
                <a:solidFill>
                  <a:srgbClr val="000000"/>
                </a:solidFill>
                <a:latin typeface="Arial Narrow"/>
                <a:ea typeface="ＭＳ Ｐゴシック"/>
              </a:rPr>
              <a:t>.</a:t>
            </a:r>
            <a:endParaRPr lang="en-US" sz="1600" b="0" i="0" strike="noStrike" kern="0" cap="none" spc="0" normalizeH="0" baseline="0" noProof="0">
              <a:ln>
                <a:noFill/>
              </a:ln>
              <a:solidFill>
                <a:srgbClr val="000000"/>
              </a:solidFill>
              <a:effectLst/>
              <a:uLnTx/>
              <a:uFillTx/>
              <a:latin typeface="Arial Narrow"/>
              <a:ea typeface="ＭＳ Ｐゴシック"/>
            </a:endParaRPr>
          </a:p>
        </p:txBody>
      </p:sp>
      <p:sp>
        <p:nvSpPr>
          <p:cNvPr id="7" name="Rectangle 6">
            <a:extLst>
              <a:ext uri="{FF2B5EF4-FFF2-40B4-BE49-F238E27FC236}">
                <a16:creationId xmlns:a16="http://schemas.microsoft.com/office/drawing/2014/main" id="{7FA26B40-2B02-4FB9-AB4C-1D5D801377F9}"/>
              </a:ext>
            </a:extLst>
          </p:cNvPr>
          <p:cNvSpPr/>
          <p:nvPr/>
        </p:nvSpPr>
        <p:spPr>
          <a:xfrm>
            <a:off x="6940179" y="2881256"/>
            <a:ext cx="1008778" cy="906182"/>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F6BA4B-3A08-4AFF-B82B-D2471CA90A5F}"/>
              </a:ext>
            </a:extLst>
          </p:cNvPr>
          <p:cNvSpPr/>
          <p:nvPr/>
        </p:nvSpPr>
        <p:spPr>
          <a:xfrm>
            <a:off x="4272247" y="2894898"/>
            <a:ext cx="2641737" cy="906182"/>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4149155" y="280093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8" name="Oval 17">
            <a:extLst>
              <a:ext uri="{FF2B5EF4-FFF2-40B4-BE49-F238E27FC236}">
                <a16:creationId xmlns:a16="http://schemas.microsoft.com/office/drawing/2014/main" id="{15B853A5-31A1-4349-9C9E-B26AEA0B8582}"/>
              </a:ext>
            </a:extLst>
          </p:cNvPr>
          <p:cNvSpPr/>
          <p:nvPr/>
        </p:nvSpPr>
        <p:spPr>
          <a:xfrm>
            <a:off x="7873380" y="280093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30724238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232E14-A099-4439-ACD0-65D0B94C50BE}"/>
              </a:ext>
            </a:extLst>
          </p:cNvPr>
          <p:cNvPicPr>
            <a:picLocks noChangeAspect="1"/>
          </p:cNvPicPr>
          <p:nvPr/>
        </p:nvPicPr>
        <p:blipFill>
          <a:blip r:embed="rId2"/>
          <a:stretch>
            <a:fillRect/>
          </a:stretch>
        </p:blipFill>
        <p:spPr>
          <a:xfrm>
            <a:off x="8838795" y="1262848"/>
            <a:ext cx="3101986" cy="4720106"/>
          </a:xfrm>
          <a:prstGeom prst="rect">
            <a:avLst/>
          </a:prstGeom>
        </p:spPr>
      </p:pic>
      <p:pic>
        <p:nvPicPr>
          <p:cNvPr id="2" name="Picture 1">
            <a:extLst>
              <a:ext uri="{FF2B5EF4-FFF2-40B4-BE49-F238E27FC236}">
                <a16:creationId xmlns:a16="http://schemas.microsoft.com/office/drawing/2014/main" id="{B2BDB857-6D51-4AF5-8DD9-AD2106B00FCA}"/>
              </a:ext>
            </a:extLst>
          </p:cNvPr>
          <p:cNvPicPr>
            <a:picLocks noChangeAspect="1"/>
          </p:cNvPicPr>
          <p:nvPr/>
        </p:nvPicPr>
        <p:blipFill>
          <a:blip r:embed="rId3"/>
          <a:stretch>
            <a:fillRect/>
          </a:stretch>
        </p:blipFill>
        <p:spPr>
          <a:xfrm>
            <a:off x="418262" y="4235154"/>
            <a:ext cx="8420533" cy="1187511"/>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418262" y="842493"/>
            <a:ext cx="11355475" cy="701731"/>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Rather than going back to the web to open a new form in Smart View, users can navigate to the new form from the Smart View Panel. </a:t>
            </a: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Navigating to New Forms in Smart View</a:t>
            </a:r>
          </a:p>
        </p:txBody>
      </p:sp>
      <p:sp>
        <p:nvSpPr>
          <p:cNvPr id="17" name="TextBox 16">
            <a:extLst>
              <a:ext uri="{FF2B5EF4-FFF2-40B4-BE49-F238E27FC236}">
                <a16:creationId xmlns:a16="http://schemas.microsoft.com/office/drawing/2014/main" id="{D2EE376D-22D5-4196-80C1-41D4742C328B}"/>
              </a:ext>
            </a:extLst>
          </p:cNvPr>
          <p:cNvSpPr txBox="1"/>
          <p:nvPr/>
        </p:nvSpPr>
        <p:spPr>
          <a:xfrm>
            <a:off x="763278" y="1357669"/>
            <a:ext cx="7376473" cy="2585323"/>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open a new form: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Smart View </a:t>
            </a:r>
            <a:r>
              <a:rPr lang="en-US" kern="0">
                <a:solidFill>
                  <a:srgbClr val="000000"/>
                </a:solidFill>
                <a:latin typeface="Arial Narrow"/>
                <a:ea typeface="ＭＳ Ｐゴシック" pitchFamily="-106" charset="-128"/>
              </a:rPr>
              <a:t>from the ribbon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In the Smart View ribbon select </a:t>
            </a:r>
            <a:r>
              <a:rPr lang="en-US" b="1" kern="0">
                <a:solidFill>
                  <a:srgbClr val="000000"/>
                </a:solidFill>
                <a:latin typeface="Arial Narrow"/>
                <a:ea typeface="ＭＳ Ｐゴシック" pitchFamily="-106" charset="-128"/>
              </a:rPr>
              <a:t>Panel, </a:t>
            </a:r>
            <a:r>
              <a:rPr lang="en-US" kern="0">
                <a:solidFill>
                  <a:srgbClr val="000000"/>
                </a:solidFill>
                <a:latin typeface="Arial Narrow"/>
                <a:ea typeface="ＭＳ Ｐゴシック" pitchFamily="-106" charset="-128"/>
              </a:rPr>
              <a:t>the panel will open at the far right side of the screen</a:t>
            </a:r>
            <a:r>
              <a:rPr lang="en-US" b="1" kern="0">
                <a:solidFill>
                  <a:srgbClr val="000000"/>
                </a:solidFill>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Click the         to expand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URL, PLNUW{INST}, Library, Multi-Year Forecast, Revenue</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b="0" kern="0">
                <a:solidFill>
                  <a:srgbClr val="000000"/>
                </a:solidFill>
                <a:latin typeface="Arial Narrow"/>
                <a:ea typeface="ＭＳ Ｐゴシック" pitchFamily="-106" charset="-128"/>
              </a:rPr>
              <a:t>Select the form you would like to open, </a:t>
            </a:r>
            <a:r>
              <a:rPr lang="en-US" b="1" kern="0">
                <a:solidFill>
                  <a:srgbClr val="000000"/>
                </a:solidFill>
                <a:latin typeface="Arial Narrow"/>
                <a:ea typeface="ＭＳ Ｐゴシック" pitchFamily="-106" charset="-128"/>
              </a:rPr>
              <a:t>double click on the form to open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New form opens in worksheet. </a:t>
            </a:r>
          </a:p>
        </p:txBody>
      </p:sp>
      <p:sp>
        <p:nvSpPr>
          <p:cNvPr id="27" name="Oval 26">
            <a:extLst>
              <a:ext uri="{FF2B5EF4-FFF2-40B4-BE49-F238E27FC236}">
                <a16:creationId xmlns:a16="http://schemas.microsoft.com/office/drawing/2014/main" id="{B2969B91-3642-4187-83F0-A12926F388BF}"/>
              </a:ext>
            </a:extLst>
          </p:cNvPr>
          <p:cNvSpPr/>
          <p:nvPr/>
        </p:nvSpPr>
        <p:spPr>
          <a:xfrm>
            <a:off x="549581" y="423515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6494480" y="426242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6" name="Oval 25">
            <a:extLst>
              <a:ext uri="{FF2B5EF4-FFF2-40B4-BE49-F238E27FC236}">
                <a16:creationId xmlns:a16="http://schemas.microsoft.com/office/drawing/2014/main" id="{E7A31354-1561-47F8-94A1-79FD05FD597F}"/>
              </a:ext>
            </a:extLst>
          </p:cNvPr>
          <p:cNvSpPr/>
          <p:nvPr/>
        </p:nvSpPr>
        <p:spPr>
          <a:xfrm>
            <a:off x="8739957" y="223314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8" name="Picture 7">
            <a:extLst>
              <a:ext uri="{FF2B5EF4-FFF2-40B4-BE49-F238E27FC236}">
                <a16:creationId xmlns:a16="http://schemas.microsoft.com/office/drawing/2014/main" id="{59C780D2-454F-4E11-9562-7B1E51CA4D9F}"/>
              </a:ext>
            </a:extLst>
          </p:cNvPr>
          <p:cNvPicPr>
            <a:picLocks noChangeAspect="1"/>
          </p:cNvPicPr>
          <p:nvPr/>
        </p:nvPicPr>
        <p:blipFill>
          <a:blip r:embed="rId4"/>
          <a:stretch>
            <a:fillRect/>
          </a:stretch>
        </p:blipFill>
        <p:spPr>
          <a:xfrm>
            <a:off x="1975497" y="2622037"/>
            <a:ext cx="301513" cy="366123"/>
          </a:xfrm>
          <a:prstGeom prst="rect">
            <a:avLst/>
          </a:prstGeom>
        </p:spPr>
      </p:pic>
      <p:sp>
        <p:nvSpPr>
          <p:cNvPr id="18" name="Oval 17">
            <a:extLst>
              <a:ext uri="{FF2B5EF4-FFF2-40B4-BE49-F238E27FC236}">
                <a16:creationId xmlns:a16="http://schemas.microsoft.com/office/drawing/2014/main" id="{A2D176F7-10CB-4597-969E-1FB55F32715D}"/>
              </a:ext>
            </a:extLst>
          </p:cNvPr>
          <p:cNvSpPr/>
          <p:nvPr/>
        </p:nvSpPr>
        <p:spPr>
          <a:xfrm>
            <a:off x="9174943" y="412216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
        <p:nvSpPr>
          <p:cNvPr id="4" name="Rectangle 3">
            <a:extLst>
              <a:ext uri="{FF2B5EF4-FFF2-40B4-BE49-F238E27FC236}">
                <a16:creationId xmlns:a16="http://schemas.microsoft.com/office/drawing/2014/main" id="{C985F8F5-C61F-49A2-A7D9-36A1F05D50D2}"/>
              </a:ext>
            </a:extLst>
          </p:cNvPr>
          <p:cNvSpPr/>
          <p:nvPr/>
        </p:nvSpPr>
        <p:spPr>
          <a:xfrm>
            <a:off x="9034160" y="2286223"/>
            <a:ext cx="161925" cy="140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57FC4B9-99D5-4667-9531-50CD5A938613}"/>
              </a:ext>
            </a:extLst>
          </p:cNvPr>
          <p:cNvSpPr/>
          <p:nvPr/>
        </p:nvSpPr>
        <p:spPr>
          <a:xfrm>
            <a:off x="9421127" y="3648269"/>
            <a:ext cx="2188583" cy="1351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5218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2DCFA-5C5F-4439-8737-2C1CB5EC035C}"/>
              </a:ext>
            </a:extLst>
          </p:cNvPr>
          <p:cNvPicPr>
            <a:picLocks noChangeAspect="1"/>
          </p:cNvPicPr>
          <p:nvPr/>
        </p:nvPicPr>
        <p:blipFill>
          <a:blip r:embed="rId2"/>
          <a:stretch>
            <a:fillRect/>
          </a:stretch>
        </p:blipFill>
        <p:spPr>
          <a:xfrm>
            <a:off x="338944" y="737164"/>
            <a:ext cx="10651868" cy="2861867"/>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Sub-Department-Level By Sub-Dept Form- Revenue Data</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2" y="5083430"/>
            <a:ext cx="5380384" cy="1311128"/>
          </a:xfrm>
          <a:prstGeom prst="rect">
            <a:avLst/>
          </a:prstGeom>
        </p:spPr>
        <p:txBody>
          <a:bodyPr vert="horz" wrap="square" rtlCol="0">
            <a:spAutoFit/>
          </a:bodyPr>
          <a:lstStyle/>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Enter data in the </a:t>
            </a:r>
            <a:r>
              <a:rPr lang="en-US" b="1" kern="0">
                <a:solidFill>
                  <a:srgbClr val="000000"/>
                </a:solidFill>
                <a:latin typeface="Arial Narrow"/>
                <a:ea typeface="ＭＳ Ｐゴシック" pitchFamily="-106" charset="-128"/>
              </a:rPr>
              <a:t>Total Year </a:t>
            </a:r>
            <a:r>
              <a:rPr lang="en-US" kern="0">
                <a:solidFill>
                  <a:srgbClr val="000000"/>
                </a:solidFill>
                <a:latin typeface="Arial Narrow"/>
                <a:ea typeface="ＭＳ Ｐゴシック" pitchFamily="-106" charset="-128"/>
              </a:rPr>
              <a:t>column (by Total Year, Total Quarter or Total Month)</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Enter comments in the </a:t>
            </a:r>
            <a:r>
              <a:rPr lang="en-US" b="1" kern="0">
                <a:solidFill>
                  <a:srgbClr val="000000"/>
                </a:solidFill>
                <a:latin typeface="Arial Narrow"/>
                <a:ea typeface="ＭＳ Ｐゴシック" pitchFamily="-106" charset="-128"/>
              </a:rPr>
              <a:t>Comment</a:t>
            </a:r>
            <a:r>
              <a:rPr lang="en-US" kern="0">
                <a:solidFill>
                  <a:srgbClr val="000000"/>
                </a:solidFill>
                <a:latin typeface="Arial Narrow"/>
                <a:ea typeface="ＭＳ Ｐゴシック" pitchFamily="-106" charset="-128"/>
              </a:rPr>
              <a:t> column, if needed</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Once done, click </a:t>
            </a:r>
            <a:r>
              <a:rPr lang="en-US" b="1" kern="0">
                <a:solidFill>
                  <a:srgbClr val="000000"/>
                </a:solidFill>
                <a:latin typeface="Arial Narrow"/>
                <a:ea typeface="ＭＳ Ｐゴシック" pitchFamily="-106" charset="-128"/>
              </a:rPr>
              <a:t>Submit Data</a:t>
            </a:r>
            <a:r>
              <a:rPr lang="en-US" kern="0">
                <a:solidFill>
                  <a:srgbClr val="000000"/>
                </a:solidFill>
                <a:latin typeface="Arial Narrow"/>
                <a:ea typeface="ＭＳ Ｐゴシック" pitchFamily="-106" charset="-128"/>
              </a:rPr>
              <a:t> to save the sheet</a:t>
            </a:r>
          </a:p>
        </p:txBody>
      </p:sp>
      <p:sp>
        <p:nvSpPr>
          <p:cNvPr id="12" name="Oval 11">
            <a:extLst>
              <a:ext uri="{FF2B5EF4-FFF2-40B4-BE49-F238E27FC236}">
                <a16:creationId xmlns:a16="http://schemas.microsoft.com/office/drawing/2014/main" id="{C9474D27-507F-4CEA-99B1-20895A6997EA}"/>
              </a:ext>
            </a:extLst>
          </p:cNvPr>
          <p:cNvSpPr/>
          <p:nvPr/>
        </p:nvSpPr>
        <p:spPr>
          <a:xfrm>
            <a:off x="3060578" y="110451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3764433"/>
            <a:ext cx="10643151" cy="1255728"/>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Provides efficiency for forecasting to a </a:t>
            </a:r>
            <a:r>
              <a:rPr lang="en-US" b="1" kern="0">
                <a:solidFill>
                  <a:srgbClr val="000000"/>
                </a:solidFill>
                <a:latin typeface="Arial Narrow"/>
                <a:ea typeface="ＭＳ Ｐゴシック" pitchFamily="-106" charset="-128"/>
              </a:rPr>
              <a:t>single Division </a:t>
            </a:r>
            <a:r>
              <a:rPr lang="en-US" kern="0">
                <a:solidFill>
                  <a:srgbClr val="000000"/>
                </a:solidFill>
                <a:latin typeface="Arial Narrow"/>
                <a:ea typeface="ＭＳ Ｐゴシック" pitchFamily="-106" charset="-128"/>
              </a:rPr>
              <a:t>(Units, Divisions, Sub-Departments). The Point of View section can be changed to the Fund and Sub-Department member for your institution limited to your security profile. </a:t>
            </a:r>
          </a:p>
          <a:p>
            <a:pPr eaLnBrk="0" fontAlgn="base" hangingPunct="0">
              <a:spcBef>
                <a:spcPct val="20000"/>
              </a:spcBef>
              <a:spcAft>
                <a:spcPct val="0"/>
              </a:spcAft>
            </a:pPr>
            <a:r>
              <a:rPr lang="en-US" kern="0">
                <a:solidFill>
                  <a:srgbClr val="000000"/>
                </a:solidFill>
                <a:latin typeface="Arial Narrow"/>
                <a:ea typeface="ＭＳ Ｐゴシック" pitchFamily="-106" charset="-128"/>
              </a:rPr>
              <a:t>Input data in Forecast Adjustment </a:t>
            </a:r>
            <a:r>
              <a:rPr lang="en-US" b="1" kern="0">
                <a:solidFill>
                  <a:srgbClr val="000000"/>
                </a:solidFill>
                <a:latin typeface="Arial Narrow"/>
                <a:ea typeface="ＭＳ Ｐゴシック" pitchFamily="-106" charset="-128"/>
              </a:rPr>
              <a:t>Year Total</a:t>
            </a:r>
            <a:r>
              <a:rPr lang="en-US" kern="0">
                <a:solidFill>
                  <a:srgbClr val="000000"/>
                </a:solidFill>
                <a:latin typeface="Arial Narrow"/>
                <a:ea typeface="ＭＳ Ｐゴシック" pitchFamily="-106" charset="-128"/>
              </a:rPr>
              <a:t> Columns and </a:t>
            </a:r>
            <a:r>
              <a:rPr lang="en-US" b="1" kern="0">
                <a:solidFill>
                  <a:srgbClr val="000000"/>
                </a:solidFill>
                <a:latin typeface="Arial Narrow"/>
                <a:ea typeface="ＭＳ Ｐゴシック" pitchFamily="-106" charset="-128"/>
              </a:rPr>
              <a:t>Comments, </a:t>
            </a:r>
            <a:r>
              <a:rPr lang="en-US" kern="0">
                <a:solidFill>
                  <a:srgbClr val="000000"/>
                </a:solidFill>
                <a:latin typeface="Arial Narrow"/>
                <a:ea typeface="ＭＳ Ｐゴシック" pitchFamily="-106" charset="-128"/>
              </a:rPr>
              <a:t>these columns will be light yellow. Once data is entered, they will change to a dark yellow. All other cells should be grey.</a:t>
            </a:r>
          </a:p>
        </p:txBody>
      </p:sp>
      <p:sp>
        <p:nvSpPr>
          <p:cNvPr id="19" name="TextBox 18">
            <a:extLst>
              <a:ext uri="{FF2B5EF4-FFF2-40B4-BE49-F238E27FC236}">
                <a16:creationId xmlns:a16="http://schemas.microsoft.com/office/drawing/2014/main" id="{B7D32015-FE8D-4ED1-8B48-84D88BCE49F2}"/>
              </a:ext>
            </a:extLst>
          </p:cNvPr>
          <p:cNvSpPr txBox="1"/>
          <p:nvPr/>
        </p:nvSpPr>
        <p:spPr>
          <a:xfrm>
            <a:off x="5049784" y="3262190"/>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4" name="Rectangle 3">
            <a:extLst>
              <a:ext uri="{FF2B5EF4-FFF2-40B4-BE49-F238E27FC236}">
                <a16:creationId xmlns:a16="http://schemas.microsoft.com/office/drawing/2014/main" id="{DD72EF2A-798E-4823-A5C3-9796B32B304A}"/>
              </a:ext>
            </a:extLst>
          </p:cNvPr>
          <p:cNvSpPr/>
          <p:nvPr/>
        </p:nvSpPr>
        <p:spPr>
          <a:xfrm>
            <a:off x="6979297" y="2827177"/>
            <a:ext cx="1017037" cy="43501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4318AC-6BE5-4C41-981D-330FE66CA5D5}"/>
              </a:ext>
            </a:extLst>
          </p:cNvPr>
          <p:cNvSpPr/>
          <p:nvPr/>
        </p:nvSpPr>
        <p:spPr>
          <a:xfrm>
            <a:off x="4364374" y="2803877"/>
            <a:ext cx="2614924" cy="45831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4241282" y="274815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8" name="Oval 17">
            <a:extLst>
              <a:ext uri="{FF2B5EF4-FFF2-40B4-BE49-F238E27FC236}">
                <a16:creationId xmlns:a16="http://schemas.microsoft.com/office/drawing/2014/main" id="{15B853A5-31A1-4349-9C9E-B26AEA0B8582}"/>
              </a:ext>
            </a:extLst>
          </p:cNvPr>
          <p:cNvSpPr/>
          <p:nvPr/>
        </p:nvSpPr>
        <p:spPr>
          <a:xfrm>
            <a:off x="7934946" y="269243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15" name="Rectangle 14">
            <a:extLst>
              <a:ext uri="{FF2B5EF4-FFF2-40B4-BE49-F238E27FC236}">
                <a16:creationId xmlns:a16="http://schemas.microsoft.com/office/drawing/2014/main" id="{363DF777-AA29-4F27-A79B-18536966613F}"/>
              </a:ext>
            </a:extLst>
          </p:cNvPr>
          <p:cNvSpPr/>
          <p:nvPr/>
        </p:nvSpPr>
        <p:spPr>
          <a:xfrm>
            <a:off x="2289725" y="1112004"/>
            <a:ext cx="770853" cy="2387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1497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8144BE-A159-476D-9929-3B086FEA8014}"/>
              </a:ext>
            </a:extLst>
          </p:cNvPr>
          <p:cNvPicPr>
            <a:picLocks noChangeAspect="1"/>
          </p:cNvPicPr>
          <p:nvPr/>
        </p:nvPicPr>
        <p:blipFill>
          <a:blip r:embed="rId2"/>
          <a:stretch>
            <a:fillRect/>
          </a:stretch>
        </p:blipFill>
        <p:spPr>
          <a:xfrm>
            <a:off x="10100270" y="2050870"/>
            <a:ext cx="1950889" cy="2819644"/>
          </a:xfrm>
          <a:prstGeom prst="rect">
            <a:avLst/>
          </a:prstGeom>
        </p:spPr>
      </p:pic>
      <p:pic>
        <p:nvPicPr>
          <p:cNvPr id="2" name="Picture 1">
            <a:extLst>
              <a:ext uri="{FF2B5EF4-FFF2-40B4-BE49-F238E27FC236}">
                <a16:creationId xmlns:a16="http://schemas.microsoft.com/office/drawing/2014/main" id="{3E3E4C84-A2FE-4C27-A025-DB48111E8E62}"/>
              </a:ext>
            </a:extLst>
          </p:cNvPr>
          <p:cNvPicPr>
            <a:picLocks noChangeAspect="1"/>
          </p:cNvPicPr>
          <p:nvPr/>
        </p:nvPicPr>
        <p:blipFill>
          <a:blip r:embed="rId3"/>
          <a:stretch>
            <a:fillRect/>
          </a:stretch>
        </p:blipFill>
        <p:spPr>
          <a:xfrm>
            <a:off x="7416946" y="851823"/>
            <a:ext cx="818192" cy="2257796"/>
          </a:xfrm>
          <a:prstGeom prst="rect">
            <a:avLst/>
          </a:prstGeom>
        </p:spPr>
      </p:pic>
      <p:pic>
        <p:nvPicPr>
          <p:cNvPr id="5122" name="Picture 2" descr="C:\Users\mbridges\AppData\Local\Temp\SNAGHTML6c58d5e.PNG">
            <a:extLst>
              <a:ext uri="{FF2B5EF4-FFF2-40B4-BE49-F238E27FC236}">
                <a16:creationId xmlns:a16="http://schemas.microsoft.com/office/drawing/2014/main" id="{E695C805-8B83-4071-9531-3A02177CD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4294" y="565186"/>
            <a:ext cx="1718486" cy="43247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E55D21-CA8A-4731-A6F0-72A5C1A5181F}"/>
              </a:ext>
            </a:extLst>
          </p:cNvPr>
          <p:cNvSpPr txBox="1"/>
          <p:nvPr/>
        </p:nvSpPr>
        <p:spPr>
          <a:xfrm>
            <a:off x="194193" y="1082883"/>
            <a:ext cx="6867479" cy="2197525"/>
          </a:xfrm>
          <a:prstGeom prst="rect">
            <a:avLst/>
          </a:prstGeom>
        </p:spPr>
        <p:txBody>
          <a:bodyPr vert="horz" wrap="square" lIns="91440" tIns="45720" rIns="91440" bIns="45720" rtlCol="0" anchor="t">
            <a:spAutoFit/>
          </a:bodyPr>
          <a:lstStyle/>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a:rPr>
              <a:t>If there is no data for a Sub-Department or Account combination, the members will not display in the form</a:t>
            </a:r>
            <a:r>
              <a:rPr lang="en-US" sz="1400" kern="0" dirty="0">
                <a:solidFill>
                  <a:srgbClr val="000000"/>
                </a:solidFill>
                <a:latin typeface="Arial Narrow"/>
                <a:ea typeface="ＭＳ Ｐゴシック"/>
              </a:rPr>
              <a:t>.</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a:rPr>
              <a:t>The Open Forecast Accounts action will let you add a Division or Account to enter Forecast against</a:t>
            </a: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r>
              <a:rPr lang="en-US" u="sng" kern="0">
                <a:solidFill>
                  <a:srgbClr val="000000"/>
                </a:solidFill>
                <a:latin typeface="Arial Narrow"/>
                <a:ea typeface="ＭＳ Ｐゴシック"/>
              </a:rPr>
              <a:t>When entering data at Total Year, the amounts will be spread evenly across the </a:t>
            </a:r>
            <a:r>
              <a:rPr lang="en-US" u="sng" kern="0" dirty="0">
                <a:solidFill>
                  <a:srgbClr val="000000"/>
                </a:solidFill>
                <a:latin typeface="Arial Narrow"/>
                <a:ea typeface="ＭＳ Ｐゴシック"/>
              </a:rPr>
              <a:t>remaining open months.</a:t>
            </a:r>
            <a:endParaRPr lang="en-US" sz="1400" u="sng" kern="0" dirty="0">
              <a:solidFill>
                <a:srgbClr val="000000"/>
              </a:solidFill>
              <a:latin typeface="Arial Narrow"/>
              <a:ea typeface="ＭＳ Ｐゴシック"/>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924172"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Open Forecast Accounts– Revenue Smart View</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820" y="661752"/>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279608" y="4031943"/>
            <a:ext cx="5270483" cy="2308324"/>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After entering data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column: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Right click on the cell where data was entered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Smart View </a:t>
            </a:r>
            <a:r>
              <a:rPr lang="en-US" kern="0">
                <a:solidFill>
                  <a:srgbClr val="000000"/>
                </a:solidFill>
                <a:latin typeface="Arial Narrow"/>
                <a:ea typeface="ＭＳ Ｐゴシック" pitchFamily="-106" charset="-128"/>
              </a:rPr>
              <a:t>from the right click menu</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Open Forecast Accounts</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Sub-Department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Account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Fund</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using the selector</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Click </a:t>
            </a:r>
            <a:r>
              <a:rPr lang="en-US" b="1" kern="0">
                <a:solidFill>
                  <a:srgbClr val="000000"/>
                </a:solidFill>
                <a:latin typeface="Arial Narrow"/>
                <a:ea typeface="ＭＳ Ｐゴシック" pitchFamily="-106" charset="-128"/>
              </a:rPr>
              <a:t>OK.</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27" name="Oval 26">
            <a:extLst>
              <a:ext uri="{FF2B5EF4-FFF2-40B4-BE49-F238E27FC236}">
                <a16:creationId xmlns:a16="http://schemas.microsoft.com/office/drawing/2014/main" id="{B2969B91-3642-4187-83F0-A12926F388BF}"/>
              </a:ext>
            </a:extLst>
          </p:cNvPr>
          <p:cNvSpPr/>
          <p:nvPr/>
        </p:nvSpPr>
        <p:spPr>
          <a:xfrm>
            <a:off x="9512629" y="462432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7" name="Rectangle 6">
            <a:extLst>
              <a:ext uri="{FF2B5EF4-FFF2-40B4-BE49-F238E27FC236}">
                <a16:creationId xmlns:a16="http://schemas.microsoft.com/office/drawing/2014/main" id="{0101413D-6DA8-4E19-B447-3D84DAD738A3}"/>
              </a:ext>
            </a:extLst>
          </p:cNvPr>
          <p:cNvSpPr/>
          <p:nvPr/>
        </p:nvSpPr>
        <p:spPr>
          <a:xfrm>
            <a:off x="7407564" y="2467214"/>
            <a:ext cx="817091"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DC5634D-A371-4B24-8244-AA6CA312F183}"/>
              </a:ext>
            </a:extLst>
          </p:cNvPr>
          <p:cNvSpPr/>
          <p:nvPr/>
        </p:nvSpPr>
        <p:spPr>
          <a:xfrm>
            <a:off x="7313086" y="255241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9" name="Rectangle 8">
            <a:extLst>
              <a:ext uri="{FF2B5EF4-FFF2-40B4-BE49-F238E27FC236}">
                <a16:creationId xmlns:a16="http://schemas.microsoft.com/office/drawing/2014/main" id="{D72B82A9-0D08-492B-9720-CD0157E0B3EF}"/>
              </a:ext>
            </a:extLst>
          </p:cNvPr>
          <p:cNvSpPr/>
          <p:nvPr/>
        </p:nvSpPr>
        <p:spPr>
          <a:xfrm>
            <a:off x="10184038" y="4310365"/>
            <a:ext cx="1783355" cy="28611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7A31354-1561-47F8-94A1-79FD05FD597F}"/>
              </a:ext>
            </a:extLst>
          </p:cNvPr>
          <p:cNvSpPr/>
          <p:nvPr/>
        </p:nvSpPr>
        <p:spPr>
          <a:xfrm>
            <a:off x="11914743" y="431510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3" name="TextBox 2">
            <a:extLst>
              <a:ext uri="{FF2B5EF4-FFF2-40B4-BE49-F238E27FC236}">
                <a16:creationId xmlns:a16="http://schemas.microsoft.com/office/drawing/2014/main" id="{53C1F6FD-C968-4426-963B-1F76B66672A5}"/>
              </a:ext>
            </a:extLst>
          </p:cNvPr>
          <p:cNvSpPr txBox="1"/>
          <p:nvPr/>
        </p:nvSpPr>
        <p:spPr>
          <a:xfrm>
            <a:off x="579932" y="710738"/>
            <a:ext cx="6096000" cy="369332"/>
          </a:xfrm>
          <a:prstGeom prst="rect">
            <a:avLst/>
          </a:prstGeom>
          <a:noFill/>
        </p:spPr>
        <p:txBody>
          <a:bodyPr wrap="square">
            <a:spAutoFit/>
          </a:bodyPr>
          <a:lstStyle/>
          <a:p>
            <a:r>
              <a:rPr lang="en-US" sz="1800" b="1">
                <a:solidFill>
                  <a:srgbClr val="FF0000"/>
                </a:solidFill>
                <a:latin typeface="Arial Narrow" panose="020B0606020202030204" pitchFamily="34" charset="0"/>
              </a:rPr>
              <a:t>NOTE: </a:t>
            </a:r>
            <a:r>
              <a:rPr lang="en-US" sz="1800" b="1">
                <a:latin typeface="Arial Narrow" panose="020B0606020202030204" pitchFamily="34" charset="0"/>
              </a:rPr>
              <a:t>This is Optional</a:t>
            </a:r>
            <a:endParaRPr lang="en-US" sz="1800">
              <a:latin typeface="Arial Narrow" panose="020B0606020202030204" pitchFamily="34" charset="0"/>
            </a:endParaRPr>
          </a:p>
        </p:txBody>
      </p:sp>
      <p:pic>
        <p:nvPicPr>
          <p:cNvPr id="11" name="Picture 10">
            <a:extLst>
              <a:ext uri="{FF2B5EF4-FFF2-40B4-BE49-F238E27FC236}">
                <a16:creationId xmlns:a16="http://schemas.microsoft.com/office/drawing/2014/main" id="{ED4FBE0A-02BF-40D5-9E6A-F9BFC95C0A88}"/>
              </a:ext>
            </a:extLst>
          </p:cNvPr>
          <p:cNvPicPr>
            <a:picLocks noChangeAspect="1"/>
          </p:cNvPicPr>
          <p:nvPr/>
        </p:nvPicPr>
        <p:blipFill>
          <a:blip r:embed="rId7"/>
          <a:stretch>
            <a:fillRect/>
          </a:stretch>
        </p:blipFill>
        <p:spPr>
          <a:xfrm>
            <a:off x="5508900" y="3112659"/>
            <a:ext cx="2577052" cy="3263941"/>
          </a:xfrm>
          <a:prstGeom prst="rect">
            <a:avLst/>
          </a:prstGeom>
        </p:spPr>
      </p:pic>
      <p:sp>
        <p:nvSpPr>
          <p:cNvPr id="20" name="Rectangle 19">
            <a:extLst>
              <a:ext uri="{FF2B5EF4-FFF2-40B4-BE49-F238E27FC236}">
                <a16:creationId xmlns:a16="http://schemas.microsoft.com/office/drawing/2014/main" id="{E323204C-FFEE-4DEE-B514-3272C90CC0DA}"/>
              </a:ext>
            </a:extLst>
          </p:cNvPr>
          <p:cNvSpPr/>
          <p:nvPr/>
        </p:nvSpPr>
        <p:spPr>
          <a:xfrm>
            <a:off x="5550091" y="5016634"/>
            <a:ext cx="1783355" cy="104826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69D367F-994F-4916-B27B-946A64B3A013}"/>
              </a:ext>
            </a:extLst>
          </p:cNvPr>
          <p:cNvSpPr/>
          <p:nvPr/>
        </p:nvSpPr>
        <p:spPr>
          <a:xfrm>
            <a:off x="7274067" y="4968328"/>
            <a:ext cx="202518" cy="22762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
        <p:nvSpPr>
          <p:cNvPr id="22" name="Rectangle 21">
            <a:extLst>
              <a:ext uri="{FF2B5EF4-FFF2-40B4-BE49-F238E27FC236}">
                <a16:creationId xmlns:a16="http://schemas.microsoft.com/office/drawing/2014/main" id="{1FB0FB28-B92C-4BBF-B910-B8A936EE3B46}"/>
              </a:ext>
            </a:extLst>
          </p:cNvPr>
          <p:cNvSpPr/>
          <p:nvPr/>
        </p:nvSpPr>
        <p:spPr>
          <a:xfrm>
            <a:off x="6763062" y="6144549"/>
            <a:ext cx="673116" cy="1524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B214227-D76F-4C63-84B1-4DC5A0ADF862}"/>
              </a:ext>
            </a:extLst>
          </p:cNvPr>
          <p:cNvSpPr/>
          <p:nvPr/>
        </p:nvSpPr>
        <p:spPr>
          <a:xfrm>
            <a:off x="7354556" y="6030738"/>
            <a:ext cx="202518" cy="22762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5</a:t>
            </a:r>
          </a:p>
        </p:txBody>
      </p:sp>
    </p:spTree>
    <p:extLst>
      <p:ext uri="{BB962C8B-B14F-4D97-AF65-F5344CB8AC3E}">
        <p14:creationId xmlns:p14="http://schemas.microsoft.com/office/powerpoint/2010/main" val="31166223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FF6DAB-BCE4-4A27-B9C3-A5789E4B8E0A}"/>
              </a:ext>
            </a:extLst>
          </p:cNvPr>
          <p:cNvPicPr>
            <a:picLocks noChangeAspect="1"/>
          </p:cNvPicPr>
          <p:nvPr/>
        </p:nvPicPr>
        <p:blipFill>
          <a:blip r:embed="rId2"/>
          <a:stretch>
            <a:fillRect/>
          </a:stretch>
        </p:blipFill>
        <p:spPr>
          <a:xfrm>
            <a:off x="5571168" y="3187440"/>
            <a:ext cx="2555795" cy="3185277"/>
          </a:xfrm>
          <a:prstGeom prst="rect">
            <a:avLst/>
          </a:prstGeom>
        </p:spPr>
      </p:pic>
      <p:pic>
        <p:nvPicPr>
          <p:cNvPr id="4" name="Picture 3">
            <a:extLst>
              <a:ext uri="{FF2B5EF4-FFF2-40B4-BE49-F238E27FC236}">
                <a16:creationId xmlns:a16="http://schemas.microsoft.com/office/drawing/2014/main" id="{EB8144BE-A159-476D-9929-3B086FEA8014}"/>
              </a:ext>
            </a:extLst>
          </p:cNvPr>
          <p:cNvPicPr>
            <a:picLocks noChangeAspect="1"/>
          </p:cNvPicPr>
          <p:nvPr/>
        </p:nvPicPr>
        <p:blipFill>
          <a:blip r:embed="rId3"/>
          <a:stretch>
            <a:fillRect/>
          </a:stretch>
        </p:blipFill>
        <p:spPr>
          <a:xfrm>
            <a:off x="10100270" y="2050870"/>
            <a:ext cx="1950889" cy="2819644"/>
          </a:xfrm>
          <a:prstGeom prst="rect">
            <a:avLst/>
          </a:prstGeom>
        </p:spPr>
      </p:pic>
      <p:pic>
        <p:nvPicPr>
          <p:cNvPr id="2" name="Picture 1">
            <a:extLst>
              <a:ext uri="{FF2B5EF4-FFF2-40B4-BE49-F238E27FC236}">
                <a16:creationId xmlns:a16="http://schemas.microsoft.com/office/drawing/2014/main" id="{3E3E4C84-A2FE-4C27-A025-DB48111E8E62}"/>
              </a:ext>
            </a:extLst>
          </p:cNvPr>
          <p:cNvPicPr>
            <a:picLocks noChangeAspect="1"/>
          </p:cNvPicPr>
          <p:nvPr/>
        </p:nvPicPr>
        <p:blipFill>
          <a:blip r:embed="rId4"/>
          <a:stretch>
            <a:fillRect/>
          </a:stretch>
        </p:blipFill>
        <p:spPr>
          <a:xfrm>
            <a:off x="7416946" y="851823"/>
            <a:ext cx="818192" cy="2257796"/>
          </a:xfrm>
          <a:prstGeom prst="rect">
            <a:avLst/>
          </a:prstGeom>
        </p:spPr>
      </p:pic>
      <p:pic>
        <p:nvPicPr>
          <p:cNvPr id="5122" name="Picture 2" descr="C:\Users\mbridges\AppData\Local\Temp\SNAGHTML6c58d5e.PNG">
            <a:extLst>
              <a:ext uri="{FF2B5EF4-FFF2-40B4-BE49-F238E27FC236}">
                <a16:creationId xmlns:a16="http://schemas.microsoft.com/office/drawing/2014/main" id="{E695C805-8B83-4071-9531-3A02177CD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4294" y="565186"/>
            <a:ext cx="1718486" cy="43247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E55D21-CA8A-4731-A6F0-72A5C1A5181F}"/>
              </a:ext>
            </a:extLst>
          </p:cNvPr>
          <p:cNvSpPr txBox="1"/>
          <p:nvPr/>
        </p:nvSpPr>
        <p:spPr>
          <a:xfrm>
            <a:off x="194193" y="1082883"/>
            <a:ext cx="7101403" cy="1514261"/>
          </a:xfrm>
          <a:prstGeom prst="rect">
            <a:avLst/>
          </a:prstGeom>
        </p:spPr>
        <p:txBody>
          <a:bodyPr vert="horz" wrap="square" lIns="91440" tIns="45720" rIns="91440" bIns="45720" rtlCol="0" anchor="t">
            <a:spAutoFit/>
          </a:bodyPr>
          <a:lstStyle/>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If a member with no Baseline Forecast for a Division or Account combination is unnecessary but is showing on the form</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pitchFamily="-106" charset="-128"/>
              </a:rPr>
              <a:t>The Remove Forecast Accounts action will let you remove a Division or Account from being displayed on the form</a:t>
            </a:r>
          </a:p>
          <a:p>
            <a:pPr eaLnBrk="0" fontAlgn="base" hangingPunct="0">
              <a:spcBef>
                <a:spcPct val="20000"/>
              </a:spcBef>
              <a:spcAft>
                <a:spcPct val="0"/>
              </a:spcAft>
            </a:pPr>
            <a:endParaRPr lang="en-US" sz="1400" u="sng" kern="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924172"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Remove Forecast Accounts– Revenue Smart View</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4742" y="674050"/>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279608" y="4031943"/>
            <a:ext cx="5270483"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After entering data in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column: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Right click on the cell where data was entered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Smart View </a:t>
            </a:r>
            <a:r>
              <a:rPr lang="en-US" kern="0">
                <a:solidFill>
                  <a:srgbClr val="000000"/>
                </a:solidFill>
                <a:latin typeface="Arial Narrow"/>
                <a:ea typeface="ＭＳ Ｐゴシック" pitchFamily="-106" charset="-128"/>
              </a:rPr>
              <a:t>from the right click menu</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Remove Forecast Accounts</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Sub-Department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Fund</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using the selector</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Click </a:t>
            </a:r>
            <a:r>
              <a:rPr lang="en-US" b="1" kern="0">
                <a:solidFill>
                  <a:srgbClr val="000000"/>
                </a:solidFill>
                <a:latin typeface="Arial Narrow"/>
                <a:ea typeface="ＭＳ Ｐゴシック" pitchFamily="-106" charset="-128"/>
              </a:rPr>
              <a:t>OK.</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27" name="Oval 26">
            <a:extLst>
              <a:ext uri="{FF2B5EF4-FFF2-40B4-BE49-F238E27FC236}">
                <a16:creationId xmlns:a16="http://schemas.microsoft.com/office/drawing/2014/main" id="{B2969B91-3642-4187-83F0-A12926F388BF}"/>
              </a:ext>
            </a:extLst>
          </p:cNvPr>
          <p:cNvSpPr/>
          <p:nvPr/>
        </p:nvSpPr>
        <p:spPr>
          <a:xfrm>
            <a:off x="9512629" y="462432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7" name="Rectangle 6">
            <a:extLst>
              <a:ext uri="{FF2B5EF4-FFF2-40B4-BE49-F238E27FC236}">
                <a16:creationId xmlns:a16="http://schemas.microsoft.com/office/drawing/2014/main" id="{0101413D-6DA8-4E19-B447-3D84DAD738A3}"/>
              </a:ext>
            </a:extLst>
          </p:cNvPr>
          <p:cNvSpPr/>
          <p:nvPr/>
        </p:nvSpPr>
        <p:spPr>
          <a:xfrm>
            <a:off x="7407564" y="2061732"/>
            <a:ext cx="817091"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DC5634D-A371-4B24-8244-AA6CA312F183}"/>
              </a:ext>
            </a:extLst>
          </p:cNvPr>
          <p:cNvSpPr/>
          <p:nvPr/>
        </p:nvSpPr>
        <p:spPr>
          <a:xfrm>
            <a:off x="7128822" y="212158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9" name="Rectangle 8">
            <a:extLst>
              <a:ext uri="{FF2B5EF4-FFF2-40B4-BE49-F238E27FC236}">
                <a16:creationId xmlns:a16="http://schemas.microsoft.com/office/drawing/2014/main" id="{D72B82A9-0D08-492B-9720-CD0157E0B3EF}"/>
              </a:ext>
            </a:extLst>
          </p:cNvPr>
          <p:cNvSpPr/>
          <p:nvPr/>
        </p:nvSpPr>
        <p:spPr>
          <a:xfrm>
            <a:off x="10254480" y="4561287"/>
            <a:ext cx="1783355" cy="28611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7A31354-1561-47F8-94A1-79FD05FD597F}"/>
              </a:ext>
            </a:extLst>
          </p:cNvPr>
          <p:cNvSpPr/>
          <p:nvPr/>
        </p:nvSpPr>
        <p:spPr>
          <a:xfrm>
            <a:off x="11914743" y="431510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3" name="TextBox 2">
            <a:extLst>
              <a:ext uri="{FF2B5EF4-FFF2-40B4-BE49-F238E27FC236}">
                <a16:creationId xmlns:a16="http://schemas.microsoft.com/office/drawing/2014/main" id="{53C1F6FD-C968-4426-963B-1F76B66672A5}"/>
              </a:ext>
            </a:extLst>
          </p:cNvPr>
          <p:cNvSpPr txBox="1"/>
          <p:nvPr/>
        </p:nvSpPr>
        <p:spPr>
          <a:xfrm>
            <a:off x="667062" y="716345"/>
            <a:ext cx="6096000" cy="369332"/>
          </a:xfrm>
          <a:prstGeom prst="rect">
            <a:avLst/>
          </a:prstGeom>
          <a:noFill/>
        </p:spPr>
        <p:txBody>
          <a:bodyPr wrap="square">
            <a:spAutoFit/>
          </a:bodyPr>
          <a:lstStyle/>
          <a:p>
            <a:r>
              <a:rPr lang="en-US" sz="1800" b="1">
                <a:solidFill>
                  <a:srgbClr val="FF0000"/>
                </a:solidFill>
                <a:latin typeface="Arial Narrow" panose="020B0606020202030204" pitchFamily="34" charset="0"/>
              </a:rPr>
              <a:t>NOTE: </a:t>
            </a:r>
            <a:r>
              <a:rPr lang="en-US" sz="1800" b="1">
                <a:latin typeface="Arial Narrow" panose="020B0606020202030204" pitchFamily="34" charset="0"/>
              </a:rPr>
              <a:t>This is Optional</a:t>
            </a:r>
            <a:endParaRPr lang="en-US" sz="1800">
              <a:latin typeface="Arial Narrow" panose="020B0606020202030204" pitchFamily="34" charset="0"/>
            </a:endParaRPr>
          </a:p>
        </p:txBody>
      </p:sp>
      <p:sp>
        <p:nvSpPr>
          <p:cNvPr id="20" name="Rectangle 19">
            <a:extLst>
              <a:ext uri="{FF2B5EF4-FFF2-40B4-BE49-F238E27FC236}">
                <a16:creationId xmlns:a16="http://schemas.microsoft.com/office/drawing/2014/main" id="{E323204C-FFEE-4DEE-B514-3272C90CC0DA}"/>
              </a:ext>
            </a:extLst>
          </p:cNvPr>
          <p:cNvSpPr/>
          <p:nvPr/>
        </p:nvSpPr>
        <p:spPr>
          <a:xfrm>
            <a:off x="5654351" y="5382170"/>
            <a:ext cx="1679095" cy="68272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69D367F-994F-4916-B27B-946A64B3A013}"/>
              </a:ext>
            </a:extLst>
          </p:cNvPr>
          <p:cNvSpPr/>
          <p:nvPr/>
        </p:nvSpPr>
        <p:spPr>
          <a:xfrm>
            <a:off x="7315687" y="5182986"/>
            <a:ext cx="202518" cy="22762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
        <p:nvSpPr>
          <p:cNvPr id="22" name="Rectangle 21">
            <a:extLst>
              <a:ext uri="{FF2B5EF4-FFF2-40B4-BE49-F238E27FC236}">
                <a16:creationId xmlns:a16="http://schemas.microsoft.com/office/drawing/2014/main" id="{1FB0FB28-B92C-4BBF-B910-B8A936EE3B46}"/>
              </a:ext>
            </a:extLst>
          </p:cNvPr>
          <p:cNvSpPr/>
          <p:nvPr/>
        </p:nvSpPr>
        <p:spPr>
          <a:xfrm>
            <a:off x="6876660" y="6144549"/>
            <a:ext cx="559517" cy="11381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B214227-D76F-4C63-84B1-4DC5A0ADF862}"/>
              </a:ext>
            </a:extLst>
          </p:cNvPr>
          <p:cNvSpPr/>
          <p:nvPr/>
        </p:nvSpPr>
        <p:spPr>
          <a:xfrm>
            <a:off x="7354556" y="6030738"/>
            <a:ext cx="202518" cy="22762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5</a:t>
            </a:r>
          </a:p>
        </p:txBody>
      </p:sp>
    </p:spTree>
    <p:extLst>
      <p:ext uri="{BB962C8B-B14F-4D97-AF65-F5344CB8AC3E}">
        <p14:creationId xmlns:p14="http://schemas.microsoft.com/office/powerpoint/2010/main" val="41203776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7ECC638-23B3-4B8E-B3BD-A7F68E86495B}"/>
              </a:ext>
            </a:extLst>
          </p:cNvPr>
          <p:cNvSpPr txBox="1">
            <a:spLocks noChangeArrowheads="1"/>
          </p:cNvSpPr>
          <p:nvPr/>
        </p:nvSpPr>
        <p:spPr>
          <a:xfrm>
            <a:off x="570885" y="2606040"/>
            <a:ext cx="1105023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a:solidFill>
                  <a:srgbClr val="700000"/>
                </a:solidFill>
              </a:rPr>
              <a:t>Rinse and Repeat </a:t>
            </a:r>
          </a:p>
        </p:txBody>
      </p:sp>
      <p:sp>
        <p:nvSpPr>
          <p:cNvPr id="3" name="Rectangle 2">
            <a:extLst>
              <a:ext uri="{FF2B5EF4-FFF2-40B4-BE49-F238E27FC236}">
                <a16:creationId xmlns:a16="http://schemas.microsoft.com/office/drawing/2014/main" id="{17D1371E-B898-42C7-A506-2619F3638D14}"/>
              </a:ext>
            </a:extLst>
          </p:cNvPr>
          <p:cNvSpPr/>
          <p:nvPr/>
        </p:nvSpPr>
        <p:spPr>
          <a:xfrm>
            <a:off x="1696184" y="4682124"/>
            <a:ext cx="9500853" cy="646331"/>
          </a:xfrm>
          <a:prstGeom prst="rect">
            <a:avLst/>
          </a:prstGeom>
        </p:spPr>
        <p:txBody>
          <a:bodyPr wrap="square">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NOTE: The section above covered the Department-Level input for Revenue, the same process is applicable for Department-Level Input in the Salary, Wages and Fringe and Non-Compensation Cards. </a:t>
            </a:r>
          </a:p>
        </p:txBody>
      </p:sp>
      <p:pic>
        <p:nvPicPr>
          <p:cNvPr id="4" name="Graphic 3" descr="Information">
            <a:extLst>
              <a:ext uri="{FF2B5EF4-FFF2-40B4-BE49-F238E27FC236}">
                <a16:creationId xmlns:a16="http://schemas.microsoft.com/office/drawing/2014/main" id="{49EC2A5F-BA48-4801-BF8C-9EED1ED578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8921" y="4711469"/>
            <a:ext cx="432320" cy="432320"/>
          </a:xfrm>
          <a:prstGeom prst="rect">
            <a:avLst/>
          </a:prstGeom>
        </p:spPr>
      </p:pic>
      <p:pic>
        <p:nvPicPr>
          <p:cNvPr id="6" name="Picture 5">
            <a:extLst>
              <a:ext uri="{FF2B5EF4-FFF2-40B4-BE49-F238E27FC236}">
                <a16:creationId xmlns:a16="http://schemas.microsoft.com/office/drawing/2014/main" id="{C39D0ABF-81BD-481F-B0C1-521F982318C7}"/>
              </a:ext>
            </a:extLst>
          </p:cNvPr>
          <p:cNvPicPr>
            <a:picLocks noChangeAspect="1"/>
          </p:cNvPicPr>
          <p:nvPr/>
        </p:nvPicPr>
        <p:blipFill>
          <a:blip r:embed="rId5"/>
          <a:stretch>
            <a:fillRect/>
          </a:stretch>
        </p:blipFill>
        <p:spPr>
          <a:xfrm>
            <a:off x="4586495" y="3436531"/>
            <a:ext cx="1066892" cy="823030"/>
          </a:xfrm>
          <a:prstGeom prst="rect">
            <a:avLst/>
          </a:prstGeom>
        </p:spPr>
      </p:pic>
      <p:pic>
        <p:nvPicPr>
          <p:cNvPr id="7" name="Picture 6">
            <a:extLst>
              <a:ext uri="{FF2B5EF4-FFF2-40B4-BE49-F238E27FC236}">
                <a16:creationId xmlns:a16="http://schemas.microsoft.com/office/drawing/2014/main" id="{6ECCBF70-DB49-4BF3-9790-327829DE1B10}"/>
              </a:ext>
            </a:extLst>
          </p:cNvPr>
          <p:cNvPicPr>
            <a:picLocks noChangeAspect="1"/>
          </p:cNvPicPr>
          <p:nvPr/>
        </p:nvPicPr>
        <p:blipFill>
          <a:blip r:embed="rId6"/>
          <a:stretch>
            <a:fillRect/>
          </a:stretch>
        </p:blipFill>
        <p:spPr>
          <a:xfrm>
            <a:off x="6005169" y="3436531"/>
            <a:ext cx="1066892" cy="823031"/>
          </a:xfrm>
          <a:prstGeom prst="rect">
            <a:avLst/>
          </a:prstGeom>
        </p:spPr>
      </p:pic>
    </p:spTree>
    <p:extLst>
      <p:ext uri="{BB962C8B-B14F-4D97-AF65-F5344CB8AC3E}">
        <p14:creationId xmlns:p14="http://schemas.microsoft.com/office/powerpoint/2010/main" val="34203455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Multi-Year Forecast</a:t>
            </a:r>
            <a:r>
              <a:rPr lang="en-US" sz="4000">
                <a:solidFill>
                  <a:srgbClr val="700000"/>
                </a:solidFill>
              </a:rPr>
              <a:t> </a:t>
            </a:r>
          </a:p>
          <a:p>
            <a:r>
              <a:rPr lang="en-US" sz="4000">
                <a:solidFill>
                  <a:schemeClr val="tx1">
                    <a:lumMod val="65000"/>
                    <a:lumOff val="35000"/>
                  </a:schemeClr>
                </a:solidFill>
              </a:rPr>
              <a:t>Transfers</a:t>
            </a:r>
            <a:endParaRPr lang="en-US" sz="4400">
              <a:solidFill>
                <a:srgbClr val="700000"/>
              </a:solidFill>
            </a:endParaRPr>
          </a:p>
        </p:txBody>
      </p:sp>
    </p:spTree>
    <p:custDataLst>
      <p:tags r:id="rId1"/>
    </p:custDataLst>
    <p:extLst>
      <p:ext uri="{BB962C8B-B14F-4D97-AF65-F5344CB8AC3E}">
        <p14:creationId xmlns:p14="http://schemas.microsoft.com/office/powerpoint/2010/main" val="950021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a:lstStyle>
        <a:defPPr marL="0" marR="0" indent="0" algn="l" defTabSz="914400" rtl="0" eaLnBrk="0" fontAlgn="base" latinLnBrk="0" hangingPunct="0">
          <a:lnSpc>
            <a:spcPct val="100000"/>
          </a:lnSpc>
          <a:spcBef>
            <a:spcPct val="20000"/>
          </a:spcBef>
          <a:spcAft>
            <a:spcPct val="0"/>
          </a:spcAft>
          <a:buClrTx/>
          <a:buSzTx/>
          <a:buFont typeface="Wingdings" pitchFamily="2" charset="2"/>
          <a:buNone/>
          <a:tabLst/>
          <a:defRPr kumimoji="0" sz="1400" b="0" i="0" u="sng" strike="noStrike" kern="0" cap="none" spc="0" normalizeH="0" baseline="0" noProof="0" dirty="0" smtClean="0">
            <a:ln>
              <a:noFill/>
            </a:ln>
            <a:solidFill>
              <a:srgbClr val="000000"/>
            </a:solidFill>
            <a:effectLst/>
            <a:uLnTx/>
            <a:uFillTx/>
            <a:latin typeface="Arial Narrow"/>
            <a:ea typeface="ＭＳ Ｐゴシック" pitchFamily="-106" charset="-128"/>
          </a:defRPr>
        </a:defPPr>
      </a:lstStyle>
    </a:txDef>
  </a:objectDefaults>
  <a:extraClrSchemeLst/>
</a:theme>
</file>

<file path=ppt/theme/theme2.xml><?xml version="1.0" encoding="utf-8"?>
<a:theme xmlns:a="http://schemas.openxmlformats.org/drawingml/2006/main" name="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2F3C0D4A6AE5419A761EAAB85279AD" ma:contentTypeVersion="11" ma:contentTypeDescription="Create a new document." ma:contentTypeScope="" ma:versionID="e8cb53763214dcbc77813a21d9e88948">
  <xsd:schema xmlns:xsd="http://www.w3.org/2001/XMLSchema" xmlns:xs="http://www.w3.org/2001/XMLSchema" xmlns:p="http://schemas.microsoft.com/office/2006/metadata/properties" xmlns:ns2="98fb8dbb-27e0-46e5-91a3-5b82bada9670" xmlns:ns3="af50a531-81bc-45aa-b8c8-df9639ee7353" targetNamespace="http://schemas.microsoft.com/office/2006/metadata/properties" ma:root="true" ma:fieldsID="f346f16d4f5bc786a816673a9d76978e" ns2:_="" ns3:_="">
    <xsd:import namespace="98fb8dbb-27e0-46e5-91a3-5b82bada9670"/>
    <xsd:import namespace="af50a531-81bc-45aa-b8c8-df9639ee73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b8dbb-27e0-46e5-91a3-5b82bada96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50a531-81bc-45aa-b8c8-df9639ee735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A9B46-099E-4A88-B6B6-C61C0023FE89}">
  <ds:schemaRefs>
    <ds:schemaRef ds:uri="http://schemas.microsoft.com/sharepoint/v3/contenttype/forms"/>
  </ds:schemaRefs>
</ds:datastoreItem>
</file>

<file path=customXml/itemProps2.xml><?xml version="1.0" encoding="utf-8"?>
<ds:datastoreItem xmlns:ds="http://schemas.openxmlformats.org/officeDocument/2006/customXml" ds:itemID="{332BC210-B724-41A8-9166-72B7AAEE3A97}">
  <ds:schemaRefs>
    <ds:schemaRef ds:uri="http://schemas.microsoft.com/office/2006/metadata/properties"/>
    <ds:schemaRef ds:uri="http://purl.org/dc/dcmitype/"/>
    <ds:schemaRef ds:uri="http://www.w3.org/XML/1998/namespace"/>
    <ds:schemaRef ds:uri="http://schemas.openxmlformats.org/package/2006/metadata/core-properties"/>
    <ds:schemaRef ds:uri="http://purl.org/dc/elements/1.1/"/>
    <ds:schemaRef ds:uri="98fb8dbb-27e0-46e5-91a3-5b82bada9670"/>
    <ds:schemaRef ds:uri="af50a531-81bc-45aa-b8c8-df9639ee7353"/>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933E0751-4DAA-4559-90EE-524CD1A1B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b8dbb-27e0-46e5-91a3-5b82bada9670"/>
    <ds:schemaRef ds:uri="af50a531-81bc-45aa-b8c8-df9639ee7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1387</TotalTime>
  <Words>8797</Words>
  <Application>Microsoft Office PowerPoint</Application>
  <PresentationFormat>Widescreen</PresentationFormat>
  <Paragraphs>1125</Paragraphs>
  <Slides>120</Slides>
  <Notes>97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120</vt:i4>
      </vt:variant>
    </vt:vector>
  </HeadingPairs>
  <TitlesOfParts>
    <vt:vector size="128" baseType="lpstr">
      <vt:lpstr>Arial</vt:lpstr>
      <vt:lpstr>Arial Narrow</vt:lpstr>
      <vt:lpstr>Calibri</vt:lpstr>
      <vt:lpstr>Courier New</vt:lpstr>
      <vt:lpstr>Wingdings</vt: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Day Roadmap</dc:title>
  <dc:creator>Leah Kobayashi</dc:creator>
  <cp:lastModifiedBy>Jennifer Goytowski</cp:lastModifiedBy>
  <cp:revision>50</cp:revision>
  <dcterms:created xsi:type="dcterms:W3CDTF">1601-01-01T00:00:00Z</dcterms:created>
  <dcterms:modified xsi:type="dcterms:W3CDTF">2020-12-14T22:52:59Z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0x010100DA2F3C0D4A6AE5419A761EAAB85279AD</vt:lpwstr>
  </property>
  <property fmtid="{D5CDD505-2E9C-101B-9397-08002B2CF9AE}" pid="3" name="ArticulateGUID">
    <vt:lpwstr>2886EE4D-98AD-44A7-ABCE-DCE5F086E4B7</vt:lpwstr>
  </property>
  <property fmtid="{D5CDD505-2E9C-101B-9397-08002B2CF9AE}" pid="4" name="ArticulatePath">
    <vt:lpwstr>UW_PPT Template</vt:lpwstr>
  </property>
</Properties>
</file>