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ags/tag8.xml" ContentType="application/vnd.openxmlformats-officedocument.presentationml.tags+xml"/>
  <Override PartName="/ppt/notesSlides/notesSlide4.xml" ContentType="application/vnd.openxmlformats-officedocument.presentationml.notesSlide+xml"/>
  <Override PartName="/ppt/theme/themeOverride2.xml" ContentType="application/vnd.openxmlformats-officedocument.themeOverr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30.xml" ContentType="application/vnd.openxmlformats-officedocument.presentationml.notesSlide+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notesSlides/notesSlide32.xml" ContentType="application/vnd.openxmlformats-officedocument.presentationml.notesSlide+xml"/>
  <Override PartName="/ppt/tags/tag40.xml" ContentType="application/vnd.openxmlformats-officedocument.presentationml.tags+xml"/>
  <Override PartName="/ppt/notesSlides/notesSlide33.xml" ContentType="application/vnd.openxmlformats-officedocument.presentationml.notesSlide+xml"/>
  <Override PartName="/ppt/tags/tag41.xml" ContentType="application/vnd.openxmlformats-officedocument.presentationml.tags+xml"/>
  <Override PartName="/ppt/notesSlides/notesSlide3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5.xml" ContentType="application/vnd.openxmlformats-officedocument.presentationml.notesSlide+xml"/>
  <Override PartName="/ppt/tags/tag44.xml" ContentType="application/vnd.openxmlformats-officedocument.presentationml.tags+xml"/>
  <Override PartName="/ppt/notesSlides/notesSlide36.xml" ContentType="application/vnd.openxmlformats-officedocument.presentationml.notesSlide+xml"/>
  <Override PartName="/ppt/tags/tag45.xml" ContentType="application/vnd.openxmlformats-officedocument.presentationml.tags+xml"/>
  <Override PartName="/ppt/notesSlides/notesSlide3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38.xml" ContentType="application/vnd.openxmlformats-officedocument.presentationml.notesSlide+xml"/>
  <Override PartName="/ppt/tags/tag48.xml" ContentType="application/vnd.openxmlformats-officedocument.presentationml.tags+xml"/>
  <Override PartName="/ppt/notesSlides/notesSlide39.xml" ContentType="application/vnd.openxmlformats-officedocument.presentationml.notesSlide+xml"/>
  <Override PartName="/ppt/tags/tag49.xml" ContentType="application/vnd.openxmlformats-officedocument.presentationml.tags+xml"/>
  <Override PartName="/ppt/notesSlides/notesSlide40.xml" ContentType="application/vnd.openxmlformats-officedocument.presentationml.notesSlide+xml"/>
  <Override PartName="/ppt/tags/tag50.xml" ContentType="application/vnd.openxmlformats-officedocument.presentationml.tags+xml"/>
  <Override PartName="/ppt/notesSlides/notesSlide41.xml" ContentType="application/vnd.openxmlformats-officedocument.presentationml.notesSlide+xml"/>
  <Override PartName="/ppt/tags/tag51.xml" ContentType="application/vnd.openxmlformats-officedocument.presentationml.tags+xml"/>
  <Override PartName="/ppt/notesSlides/notesSlide42.xml" ContentType="application/vnd.openxmlformats-officedocument.presentationml.notesSlide+xml"/>
  <Override PartName="/ppt/tags/tag52.xml" ContentType="application/vnd.openxmlformats-officedocument.presentationml.tags+xml"/>
  <Override PartName="/ppt/notesSlides/notesSlide43.xml" ContentType="application/vnd.openxmlformats-officedocument.presentationml.notesSlide+xml"/>
  <Override PartName="/ppt/tags/tag53.xml" ContentType="application/vnd.openxmlformats-officedocument.presentationml.tags+xml"/>
  <Override PartName="/ppt/notesSlides/notesSlide4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62"/>
  </p:notesMasterIdLst>
  <p:sldIdLst>
    <p:sldId id="294" r:id="rId5"/>
    <p:sldId id="296" r:id="rId6"/>
    <p:sldId id="649" r:id="rId7"/>
    <p:sldId id="545" r:id="rId8"/>
    <p:sldId id="671" r:id="rId9"/>
    <p:sldId id="938" r:id="rId10"/>
    <p:sldId id="657" r:id="rId11"/>
    <p:sldId id="547" r:id="rId12"/>
    <p:sldId id="553" r:id="rId13"/>
    <p:sldId id="551" r:id="rId14"/>
    <p:sldId id="554" r:id="rId15"/>
    <p:sldId id="567" r:id="rId16"/>
    <p:sldId id="586" r:id="rId17"/>
    <p:sldId id="748" r:id="rId18"/>
    <p:sldId id="556" r:id="rId19"/>
    <p:sldId id="934" r:id="rId20"/>
    <p:sldId id="559" r:id="rId21"/>
    <p:sldId id="933" r:id="rId22"/>
    <p:sldId id="820" r:id="rId23"/>
    <p:sldId id="658" r:id="rId24"/>
    <p:sldId id="664" r:id="rId25"/>
    <p:sldId id="568" r:id="rId26"/>
    <p:sldId id="566" r:id="rId27"/>
    <p:sldId id="641" r:id="rId28"/>
    <p:sldId id="569" r:id="rId29"/>
    <p:sldId id="570" r:id="rId30"/>
    <p:sldId id="571" r:id="rId31"/>
    <p:sldId id="572" r:id="rId32"/>
    <p:sldId id="575" r:id="rId33"/>
    <p:sldId id="936" r:id="rId34"/>
    <p:sldId id="935" r:id="rId35"/>
    <p:sldId id="937" r:id="rId36"/>
    <p:sldId id="579" r:id="rId37"/>
    <p:sldId id="580" r:id="rId38"/>
    <p:sldId id="609" r:id="rId39"/>
    <p:sldId id="599" r:id="rId40"/>
    <p:sldId id="659" r:id="rId41"/>
    <p:sldId id="611" r:id="rId42"/>
    <p:sldId id="612" r:id="rId43"/>
    <p:sldId id="613" r:id="rId44"/>
    <p:sldId id="614" r:id="rId45"/>
    <p:sldId id="615" r:id="rId46"/>
    <p:sldId id="660" r:id="rId47"/>
    <p:sldId id="565" r:id="rId48"/>
    <p:sldId id="563" r:id="rId49"/>
    <p:sldId id="665" r:id="rId50"/>
    <p:sldId id="661" r:id="rId51"/>
    <p:sldId id="591" r:id="rId52"/>
    <p:sldId id="592" r:id="rId53"/>
    <p:sldId id="672" r:id="rId54"/>
    <p:sldId id="595" r:id="rId55"/>
    <p:sldId id="670" r:id="rId56"/>
    <p:sldId id="597" r:id="rId57"/>
    <p:sldId id="669" r:id="rId58"/>
    <p:sldId id="663" r:id="rId59"/>
    <p:sldId id="490" r:id="rId60"/>
    <p:sldId id="491" r:id="rId61"/>
  </p:sldIdLst>
  <p:sldSz cx="12192000" cy="6858000"/>
  <p:notesSz cx="6858000" cy="91440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rse Introduction" id="{CA020D56-B09A-4EBB-AB75-165E8923B841}">
          <p14:sldIdLst>
            <p14:sldId id="294"/>
            <p14:sldId id="296"/>
          </p14:sldIdLst>
        </p14:section>
        <p14:section name="Navigating PlanUW" id="{393EF445-F542-4DC3-993C-AA4D217068CD}">
          <p14:sldIdLst>
            <p14:sldId id="649"/>
            <p14:sldId id="545"/>
            <p14:sldId id="671"/>
            <p14:sldId id="938"/>
            <p14:sldId id="657"/>
            <p14:sldId id="547"/>
            <p14:sldId id="553"/>
            <p14:sldId id="551"/>
            <p14:sldId id="554"/>
            <p14:sldId id="567"/>
            <p14:sldId id="586"/>
            <p14:sldId id="748"/>
            <p14:sldId id="556"/>
            <p14:sldId id="934"/>
            <p14:sldId id="559"/>
            <p14:sldId id="933"/>
            <p14:sldId id="820"/>
            <p14:sldId id="658"/>
            <p14:sldId id="664"/>
            <p14:sldId id="568"/>
            <p14:sldId id="566"/>
            <p14:sldId id="641"/>
            <p14:sldId id="569"/>
            <p14:sldId id="570"/>
            <p14:sldId id="571"/>
            <p14:sldId id="572"/>
            <p14:sldId id="575"/>
            <p14:sldId id="936"/>
            <p14:sldId id="935"/>
            <p14:sldId id="937"/>
            <p14:sldId id="579"/>
            <p14:sldId id="580"/>
            <p14:sldId id="609"/>
            <p14:sldId id="599"/>
            <p14:sldId id="659"/>
            <p14:sldId id="611"/>
            <p14:sldId id="612"/>
            <p14:sldId id="613"/>
            <p14:sldId id="614"/>
            <p14:sldId id="615"/>
            <p14:sldId id="660"/>
            <p14:sldId id="565"/>
            <p14:sldId id="563"/>
            <p14:sldId id="665"/>
            <p14:sldId id="661"/>
            <p14:sldId id="591"/>
            <p14:sldId id="592"/>
            <p14:sldId id="672"/>
            <p14:sldId id="595"/>
            <p14:sldId id="670"/>
            <p14:sldId id="597"/>
            <p14:sldId id="669"/>
          </p14:sldIdLst>
        </p14:section>
        <p14:section name="Course Summary" id="{B099D334-343E-4C48-A2AF-6FD6659E2B05}">
          <p14:sldIdLst>
            <p14:sldId id="663"/>
            <p14:sldId id="490"/>
            <p14:sldId id="491"/>
          </p14:sldIdLst>
        </p14:section>
        <p14:section name="Terminology" id="{722FB361-D735-4C7C-85FF-C8F36BF557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sey Creed" initials="KC" lastIdx="1" clrIdx="0">
    <p:extLst>
      <p:ext uri="{19B8F6BF-5375-455C-9EA6-DF929625EA0E}">
        <p15:presenceInfo xmlns:p15="http://schemas.microsoft.com/office/powerpoint/2012/main" userId="S-1-5-21-1275210071-583907252-725345543-127891" providerId="AD"/>
      </p:ext>
    </p:extLst>
  </p:cmAuthor>
  <p:cmAuthor id="2" name="Jacob Kuczmanski" initials="JK" lastIdx="7" clrIdx="1">
    <p:extLst>
      <p:ext uri="{19B8F6BF-5375-455C-9EA6-DF929625EA0E}">
        <p15:presenceInfo xmlns:p15="http://schemas.microsoft.com/office/powerpoint/2012/main" userId="S-1-5-21-1275210071-583907252-725345543-174268" providerId="AD"/>
      </p:ext>
    </p:extLst>
  </p:cmAuthor>
  <p:cmAuthor id="3" name="Jason Kaniss" initials="JK" lastIdx="41" clrIdx="2">
    <p:extLst>
      <p:ext uri="{19B8F6BF-5375-455C-9EA6-DF929625EA0E}">
        <p15:presenceInfo xmlns:p15="http://schemas.microsoft.com/office/powerpoint/2012/main" userId="S-1-5-21-1275210071-583907252-725345543-186621" providerId="AD"/>
      </p:ext>
    </p:extLst>
  </p:cmAuthor>
  <p:cmAuthor id="4" name="Zachary Palet" initials="ZP" lastIdx="11" clrIdx="3">
    <p:extLst>
      <p:ext uri="{19B8F6BF-5375-455C-9EA6-DF929625EA0E}">
        <p15:presenceInfo xmlns:p15="http://schemas.microsoft.com/office/powerpoint/2012/main" userId="S-1-5-21-1275210071-583907252-725345543-113410" providerId="AD"/>
      </p:ext>
    </p:extLst>
  </p:cmAuthor>
  <p:cmAuthor id="5" name="Rafael Quirarte" initials="RQ" lastIdx="10" clrIdx="4">
    <p:extLst>
      <p:ext uri="{19B8F6BF-5375-455C-9EA6-DF929625EA0E}">
        <p15:presenceInfo xmlns:p15="http://schemas.microsoft.com/office/powerpoint/2012/main" userId="S-1-5-21-1275210071-583907252-725345543-180531" providerId="AD"/>
      </p:ext>
    </p:extLst>
  </p:cmAuthor>
  <p:cmAuthor id="6" name="Betsy Oehl" initials="BO" lastIdx="4" clrIdx="5">
    <p:extLst>
      <p:ext uri="{19B8F6BF-5375-455C-9EA6-DF929625EA0E}">
        <p15:presenceInfo xmlns:p15="http://schemas.microsoft.com/office/powerpoint/2012/main" userId="S::boehl@huronconsultinggroup.com::aa08b7e6-542f-4e7b-a1f8-6380a7c43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20000"/>
    <a:srgbClr val="FFCC00"/>
    <a:srgbClr val="3B2A23"/>
    <a:srgbClr val="FFE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FCFAE-2FD0-4BC9-BBF6-D541AFD67211}" type="datetimeFigureOut">
              <a:rPr lang="en-US" smtClean="0"/>
              <a:t>12/14/2018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3F1CC-D614-4FB3-AC7D-98319C689F5D}" type="slidenum">
              <a:rPr lang="en-US" smtClean="0"/>
              <a:t>‹#›</a:t>
            </a:fld>
            <a:endParaRPr lang="en-US"/>
          </a:p>
        </p:txBody>
      </p:sp>
    </p:spTree>
    <p:extLst>
      <p:ext uri="{BB962C8B-B14F-4D97-AF65-F5344CB8AC3E}">
        <p14:creationId xmlns:p14="http://schemas.microsoft.com/office/powerpoint/2010/main" val="86374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4</a:t>
            </a:fld>
            <a:endParaRPr lang="en-US"/>
          </a:p>
        </p:txBody>
      </p:sp>
    </p:spTree>
    <p:extLst>
      <p:ext uri="{BB962C8B-B14F-4D97-AF65-F5344CB8AC3E}">
        <p14:creationId xmlns:p14="http://schemas.microsoft.com/office/powerpoint/2010/main" val="2681190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15</a:t>
            </a:fld>
            <a:endParaRPr lang="en-US"/>
          </a:p>
        </p:txBody>
      </p:sp>
    </p:spTree>
    <p:extLst>
      <p:ext uri="{BB962C8B-B14F-4D97-AF65-F5344CB8AC3E}">
        <p14:creationId xmlns:p14="http://schemas.microsoft.com/office/powerpoint/2010/main" val="1351410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16</a:t>
            </a:fld>
            <a:endParaRPr lang="en-US"/>
          </a:p>
        </p:txBody>
      </p:sp>
    </p:spTree>
    <p:extLst>
      <p:ext uri="{BB962C8B-B14F-4D97-AF65-F5344CB8AC3E}">
        <p14:creationId xmlns:p14="http://schemas.microsoft.com/office/powerpoint/2010/main" val="1440850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17</a:t>
            </a:fld>
            <a:endParaRPr lang="en-US"/>
          </a:p>
        </p:txBody>
      </p:sp>
    </p:spTree>
    <p:extLst>
      <p:ext uri="{BB962C8B-B14F-4D97-AF65-F5344CB8AC3E}">
        <p14:creationId xmlns:p14="http://schemas.microsoft.com/office/powerpoint/2010/main" val="2104858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18</a:t>
            </a:fld>
            <a:endParaRPr lang="en-US"/>
          </a:p>
        </p:txBody>
      </p:sp>
    </p:spTree>
    <p:extLst>
      <p:ext uri="{BB962C8B-B14F-4D97-AF65-F5344CB8AC3E}">
        <p14:creationId xmlns:p14="http://schemas.microsoft.com/office/powerpoint/2010/main" val="2172926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19</a:t>
            </a:fld>
            <a:endParaRPr lang="en-US"/>
          </a:p>
        </p:txBody>
      </p:sp>
    </p:spTree>
    <p:extLst>
      <p:ext uri="{BB962C8B-B14F-4D97-AF65-F5344CB8AC3E}">
        <p14:creationId xmlns:p14="http://schemas.microsoft.com/office/powerpoint/2010/main" val="2479221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21</a:t>
            </a:fld>
            <a:endParaRPr lang="en-US"/>
          </a:p>
        </p:txBody>
      </p:sp>
    </p:spTree>
    <p:extLst>
      <p:ext uri="{BB962C8B-B14F-4D97-AF65-F5344CB8AC3E}">
        <p14:creationId xmlns:p14="http://schemas.microsoft.com/office/powerpoint/2010/main" val="647940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22</a:t>
            </a:fld>
            <a:endParaRPr lang="en-US"/>
          </a:p>
        </p:txBody>
      </p:sp>
    </p:spTree>
    <p:extLst>
      <p:ext uri="{BB962C8B-B14F-4D97-AF65-F5344CB8AC3E}">
        <p14:creationId xmlns:p14="http://schemas.microsoft.com/office/powerpoint/2010/main" val="1296660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23</a:t>
            </a:fld>
            <a:endParaRPr lang="en-US"/>
          </a:p>
        </p:txBody>
      </p:sp>
    </p:spTree>
    <p:extLst>
      <p:ext uri="{BB962C8B-B14F-4D97-AF65-F5344CB8AC3E}">
        <p14:creationId xmlns:p14="http://schemas.microsoft.com/office/powerpoint/2010/main" val="645126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24</a:t>
            </a:fld>
            <a:endParaRPr lang="en-US"/>
          </a:p>
        </p:txBody>
      </p:sp>
    </p:spTree>
    <p:extLst>
      <p:ext uri="{BB962C8B-B14F-4D97-AF65-F5344CB8AC3E}">
        <p14:creationId xmlns:p14="http://schemas.microsoft.com/office/powerpoint/2010/main" val="2644029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25</a:t>
            </a:fld>
            <a:endParaRPr lang="en-US"/>
          </a:p>
        </p:txBody>
      </p:sp>
    </p:spTree>
    <p:extLst>
      <p:ext uri="{BB962C8B-B14F-4D97-AF65-F5344CB8AC3E}">
        <p14:creationId xmlns:p14="http://schemas.microsoft.com/office/powerpoint/2010/main" val="66237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5</a:t>
            </a:fld>
            <a:endParaRPr lang="en-US"/>
          </a:p>
        </p:txBody>
      </p:sp>
    </p:spTree>
    <p:extLst>
      <p:ext uri="{BB962C8B-B14F-4D97-AF65-F5344CB8AC3E}">
        <p14:creationId xmlns:p14="http://schemas.microsoft.com/office/powerpoint/2010/main" val="2745131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26</a:t>
            </a:fld>
            <a:endParaRPr lang="en-US"/>
          </a:p>
        </p:txBody>
      </p:sp>
    </p:spTree>
    <p:extLst>
      <p:ext uri="{BB962C8B-B14F-4D97-AF65-F5344CB8AC3E}">
        <p14:creationId xmlns:p14="http://schemas.microsoft.com/office/powerpoint/2010/main" val="4268234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27</a:t>
            </a:fld>
            <a:endParaRPr lang="en-US"/>
          </a:p>
        </p:txBody>
      </p:sp>
    </p:spTree>
    <p:extLst>
      <p:ext uri="{BB962C8B-B14F-4D97-AF65-F5344CB8AC3E}">
        <p14:creationId xmlns:p14="http://schemas.microsoft.com/office/powerpoint/2010/main" val="612421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28</a:t>
            </a:fld>
            <a:endParaRPr lang="en-US"/>
          </a:p>
        </p:txBody>
      </p:sp>
    </p:spTree>
    <p:extLst>
      <p:ext uri="{BB962C8B-B14F-4D97-AF65-F5344CB8AC3E}">
        <p14:creationId xmlns:p14="http://schemas.microsoft.com/office/powerpoint/2010/main" val="524652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29</a:t>
            </a:fld>
            <a:endParaRPr lang="en-US"/>
          </a:p>
        </p:txBody>
      </p:sp>
    </p:spTree>
    <p:extLst>
      <p:ext uri="{BB962C8B-B14F-4D97-AF65-F5344CB8AC3E}">
        <p14:creationId xmlns:p14="http://schemas.microsoft.com/office/powerpoint/2010/main" val="3914381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31</a:t>
            </a:fld>
            <a:endParaRPr lang="en-US"/>
          </a:p>
        </p:txBody>
      </p:sp>
    </p:spTree>
    <p:extLst>
      <p:ext uri="{BB962C8B-B14F-4D97-AF65-F5344CB8AC3E}">
        <p14:creationId xmlns:p14="http://schemas.microsoft.com/office/powerpoint/2010/main" val="1945260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32</a:t>
            </a:fld>
            <a:endParaRPr lang="en-US"/>
          </a:p>
        </p:txBody>
      </p:sp>
    </p:spTree>
    <p:extLst>
      <p:ext uri="{BB962C8B-B14F-4D97-AF65-F5344CB8AC3E}">
        <p14:creationId xmlns:p14="http://schemas.microsoft.com/office/powerpoint/2010/main" val="139503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33</a:t>
            </a:fld>
            <a:endParaRPr lang="en-US"/>
          </a:p>
        </p:txBody>
      </p:sp>
    </p:spTree>
    <p:extLst>
      <p:ext uri="{BB962C8B-B14F-4D97-AF65-F5344CB8AC3E}">
        <p14:creationId xmlns:p14="http://schemas.microsoft.com/office/powerpoint/2010/main" val="433515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34</a:t>
            </a:fld>
            <a:endParaRPr lang="en-US"/>
          </a:p>
        </p:txBody>
      </p:sp>
    </p:spTree>
    <p:extLst>
      <p:ext uri="{BB962C8B-B14F-4D97-AF65-F5344CB8AC3E}">
        <p14:creationId xmlns:p14="http://schemas.microsoft.com/office/powerpoint/2010/main" val="2059151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35</a:t>
            </a:fld>
            <a:endParaRPr lang="en-US"/>
          </a:p>
        </p:txBody>
      </p:sp>
    </p:spTree>
    <p:extLst>
      <p:ext uri="{BB962C8B-B14F-4D97-AF65-F5344CB8AC3E}">
        <p14:creationId xmlns:p14="http://schemas.microsoft.com/office/powerpoint/2010/main" val="686622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36</a:t>
            </a:fld>
            <a:endParaRPr lang="en-US"/>
          </a:p>
        </p:txBody>
      </p:sp>
    </p:spTree>
    <p:extLst>
      <p:ext uri="{BB962C8B-B14F-4D97-AF65-F5344CB8AC3E}">
        <p14:creationId xmlns:p14="http://schemas.microsoft.com/office/powerpoint/2010/main" val="901660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7</a:t>
            </a:fld>
            <a:endParaRPr lang="en-US"/>
          </a:p>
        </p:txBody>
      </p:sp>
    </p:spTree>
    <p:extLst>
      <p:ext uri="{BB962C8B-B14F-4D97-AF65-F5344CB8AC3E}">
        <p14:creationId xmlns:p14="http://schemas.microsoft.com/office/powerpoint/2010/main" val="3172838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38</a:t>
            </a:fld>
            <a:endParaRPr lang="en-US"/>
          </a:p>
        </p:txBody>
      </p:sp>
    </p:spTree>
    <p:extLst>
      <p:ext uri="{BB962C8B-B14F-4D97-AF65-F5344CB8AC3E}">
        <p14:creationId xmlns:p14="http://schemas.microsoft.com/office/powerpoint/2010/main" val="3584066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39</a:t>
            </a:fld>
            <a:endParaRPr lang="en-US"/>
          </a:p>
        </p:txBody>
      </p:sp>
    </p:spTree>
    <p:extLst>
      <p:ext uri="{BB962C8B-B14F-4D97-AF65-F5344CB8AC3E}">
        <p14:creationId xmlns:p14="http://schemas.microsoft.com/office/powerpoint/2010/main" val="4265338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40</a:t>
            </a:fld>
            <a:endParaRPr lang="en-US"/>
          </a:p>
        </p:txBody>
      </p:sp>
    </p:spTree>
    <p:extLst>
      <p:ext uri="{BB962C8B-B14F-4D97-AF65-F5344CB8AC3E}">
        <p14:creationId xmlns:p14="http://schemas.microsoft.com/office/powerpoint/2010/main" val="824257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41</a:t>
            </a:fld>
            <a:endParaRPr lang="en-US"/>
          </a:p>
        </p:txBody>
      </p:sp>
    </p:spTree>
    <p:extLst>
      <p:ext uri="{BB962C8B-B14F-4D97-AF65-F5344CB8AC3E}">
        <p14:creationId xmlns:p14="http://schemas.microsoft.com/office/powerpoint/2010/main" val="1639820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42</a:t>
            </a:fld>
            <a:endParaRPr lang="en-US"/>
          </a:p>
        </p:txBody>
      </p:sp>
    </p:spTree>
    <p:extLst>
      <p:ext uri="{BB962C8B-B14F-4D97-AF65-F5344CB8AC3E}">
        <p14:creationId xmlns:p14="http://schemas.microsoft.com/office/powerpoint/2010/main" val="2429873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44</a:t>
            </a:fld>
            <a:endParaRPr lang="en-US"/>
          </a:p>
        </p:txBody>
      </p:sp>
    </p:spTree>
    <p:extLst>
      <p:ext uri="{BB962C8B-B14F-4D97-AF65-F5344CB8AC3E}">
        <p14:creationId xmlns:p14="http://schemas.microsoft.com/office/powerpoint/2010/main" val="10138013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45</a:t>
            </a:fld>
            <a:endParaRPr lang="en-US"/>
          </a:p>
        </p:txBody>
      </p:sp>
    </p:spTree>
    <p:extLst>
      <p:ext uri="{BB962C8B-B14F-4D97-AF65-F5344CB8AC3E}">
        <p14:creationId xmlns:p14="http://schemas.microsoft.com/office/powerpoint/2010/main" val="3019421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46</a:t>
            </a:fld>
            <a:endParaRPr lang="en-US"/>
          </a:p>
        </p:txBody>
      </p:sp>
    </p:spTree>
    <p:extLst>
      <p:ext uri="{BB962C8B-B14F-4D97-AF65-F5344CB8AC3E}">
        <p14:creationId xmlns:p14="http://schemas.microsoft.com/office/powerpoint/2010/main" val="2110743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48</a:t>
            </a:fld>
            <a:endParaRPr lang="en-US"/>
          </a:p>
        </p:txBody>
      </p:sp>
    </p:spTree>
    <p:extLst>
      <p:ext uri="{BB962C8B-B14F-4D97-AF65-F5344CB8AC3E}">
        <p14:creationId xmlns:p14="http://schemas.microsoft.com/office/powerpoint/2010/main" val="1703235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49</a:t>
            </a:fld>
            <a:endParaRPr lang="en-US"/>
          </a:p>
        </p:txBody>
      </p:sp>
    </p:spTree>
    <p:extLst>
      <p:ext uri="{BB962C8B-B14F-4D97-AF65-F5344CB8AC3E}">
        <p14:creationId xmlns:p14="http://schemas.microsoft.com/office/powerpoint/2010/main" val="184305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8</a:t>
            </a:fld>
            <a:endParaRPr lang="en-US"/>
          </a:p>
        </p:txBody>
      </p:sp>
    </p:spTree>
    <p:extLst>
      <p:ext uri="{BB962C8B-B14F-4D97-AF65-F5344CB8AC3E}">
        <p14:creationId xmlns:p14="http://schemas.microsoft.com/office/powerpoint/2010/main" val="3607066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50</a:t>
            </a:fld>
            <a:endParaRPr lang="en-US"/>
          </a:p>
        </p:txBody>
      </p:sp>
    </p:spTree>
    <p:extLst>
      <p:ext uri="{BB962C8B-B14F-4D97-AF65-F5344CB8AC3E}">
        <p14:creationId xmlns:p14="http://schemas.microsoft.com/office/powerpoint/2010/main" val="4725342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51</a:t>
            </a:fld>
            <a:endParaRPr lang="en-US"/>
          </a:p>
        </p:txBody>
      </p:sp>
    </p:spTree>
    <p:extLst>
      <p:ext uri="{BB962C8B-B14F-4D97-AF65-F5344CB8AC3E}">
        <p14:creationId xmlns:p14="http://schemas.microsoft.com/office/powerpoint/2010/main" val="37151426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52</a:t>
            </a:fld>
            <a:endParaRPr lang="en-US"/>
          </a:p>
        </p:txBody>
      </p:sp>
    </p:spTree>
    <p:extLst>
      <p:ext uri="{BB962C8B-B14F-4D97-AF65-F5344CB8AC3E}">
        <p14:creationId xmlns:p14="http://schemas.microsoft.com/office/powerpoint/2010/main" val="11330732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53</a:t>
            </a:fld>
            <a:endParaRPr lang="en-US"/>
          </a:p>
        </p:txBody>
      </p:sp>
    </p:spTree>
    <p:extLst>
      <p:ext uri="{BB962C8B-B14F-4D97-AF65-F5344CB8AC3E}">
        <p14:creationId xmlns:p14="http://schemas.microsoft.com/office/powerpoint/2010/main" val="26271879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54</a:t>
            </a:fld>
            <a:endParaRPr lang="en-US"/>
          </a:p>
        </p:txBody>
      </p:sp>
    </p:spTree>
    <p:extLst>
      <p:ext uri="{BB962C8B-B14F-4D97-AF65-F5344CB8AC3E}">
        <p14:creationId xmlns:p14="http://schemas.microsoft.com/office/powerpoint/2010/main" val="3052526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9</a:t>
            </a:fld>
            <a:endParaRPr lang="en-US"/>
          </a:p>
        </p:txBody>
      </p:sp>
    </p:spTree>
    <p:extLst>
      <p:ext uri="{BB962C8B-B14F-4D97-AF65-F5344CB8AC3E}">
        <p14:creationId xmlns:p14="http://schemas.microsoft.com/office/powerpoint/2010/main" val="785497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10</a:t>
            </a:fld>
            <a:endParaRPr lang="en-US"/>
          </a:p>
        </p:txBody>
      </p:sp>
    </p:spTree>
    <p:extLst>
      <p:ext uri="{BB962C8B-B14F-4D97-AF65-F5344CB8AC3E}">
        <p14:creationId xmlns:p14="http://schemas.microsoft.com/office/powerpoint/2010/main" val="1053063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11</a:t>
            </a:fld>
            <a:endParaRPr lang="en-US"/>
          </a:p>
        </p:txBody>
      </p:sp>
    </p:spTree>
    <p:extLst>
      <p:ext uri="{BB962C8B-B14F-4D97-AF65-F5344CB8AC3E}">
        <p14:creationId xmlns:p14="http://schemas.microsoft.com/office/powerpoint/2010/main" val="295228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12</a:t>
            </a:fld>
            <a:endParaRPr lang="en-US"/>
          </a:p>
        </p:txBody>
      </p:sp>
    </p:spTree>
    <p:extLst>
      <p:ext uri="{BB962C8B-B14F-4D97-AF65-F5344CB8AC3E}">
        <p14:creationId xmlns:p14="http://schemas.microsoft.com/office/powerpoint/2010/main" val="315976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14</a:t>
            </a:fld>
            <a:endParaRPr lang="en-US"/>
          </a:p>
        </p:txBody>
      </p:sp>
    </p:spTree>
    <p:extLst>
      <p:ext uri="{BB962C8B-B14F-4D97-AF65-F5344CB8AC3E}">
        <p14:creationId xmlns:p14="http://schemas.microsoft.com/office/powerpoint/2010/main" val="4216263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descr="swish-image2.png">
            <a:extLst>
              <a:ext uri="{FF2B5EF4-FFF2-40B4-BE49-F238E27FC236}">
                <a16:creationId xmlns:a16="http://schemas.microsoft.com/office/drawing/2014/main" id="{B0AAA7A3-075A-4DEB-8B11-E174C29B30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7" name="Picture 6">
            <a:extLst>
              <a:ext uri="{FF2B5EF4-FFF2-40B4-BE49-F238E27FC236}">
                <a16:creationId xmlns:a16="http://schemas.microsoft.com/office/drawing/2014/main" id="{3ACA343E-DD29-4972-983F-7AC7A823A3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Date Placeholder 3">
            <a:extLst>
              <a:ext uri="{FF2B5EF4-FFF2-40B4-BE49-F238E27FC236}">
                <a16:creationId xmlns:a16="http://schemas.microsoft.com/office/drawing/2014/main" id="{FEB6E356-0B64-48C6-838A-150DC81494C2}"/>
              </a:ext>
            </a:extLst>
          </p:cNvPr>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CECFE22-B79B-4DE3-8342-0226C07A34DA}" type="datetime1">
              <a:rPr lang="en-US" smtClean="0"/>
              <a:t>12/14/2018</a:t>
            </a:fld>
            <a:endParaRPr lang="en-US"/>
          </a:p>
        </p:txBody>
      </p:sp>
      <p:sp>
        <p:nvSpPr>
          <p:cNvPr id="10" name="Slide Number Placeholder 5">
            <a:extLst>
              <a:ext uri="{FF2B5EF4-FFF2-40B4-BE49-F238E27FC236}">
                <a16:creationId xmlns:a16="http://schemas.microsoft.com/office/drawing/2014/main" id="{1B770684-6AD3-47F5-8915-D9AFD134873B}"/>
              </a:ext>
            </a:extLst>
          </p:cNvPr>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spTree>
    <p:extLst>
      <p:ext uri="{BB962C8B-B14F-4D97-AF65-F5344CB8AC3E}">
        <p14:creationId xmlns:p14="http://schemas.microsoft.com/office/powerpoint/2010/main" val="252084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19400"/>
            <a:ext cx="10363200" cy="762000"/>
          </a:xfrm>
          <a:prstGeom prst="rect">
            <a:avLst/>
          </a:prstGeom>
        </p:spPr>
        <p:txBody>
          <a:bodyPr/>
          <a:lstStyle>
            <a:lvl1pPr algn="ctr">
              <a:defRPr sz="2800" b="1"/>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descr="swish-image2.png">
            <a:extLst>
              <a:ext uri="{FF2B5EF4-FFF2-40B4-BE49-F238E27FC236}">
                <a16:creationId xmlns:a16="http://schemas.microsoft.com/office/drawing/2014/main" id="{2E99E4EC-0D56-4100-BBEA-00008A601C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6" name="Picture 5">
            <a:extLst>
              <a:ext uri="{FF2B5EF4-FFF2-40B4-BE49-F238E27FC236}">
                <a16:creationId xmlns:a16="http://schemas.microsoft.com/office/drawing/2014/main" id="{EB6B4BEF-998D-4CF7-A731-E0D94261D4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13758761-A46B-4ECC-9231-509A5F778D41}"/>
              </a:ext>
            </a:extLst>
          </p:cNvPr>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CECFE22-B79B-4DE3-8342-0226C07A34DA}" type="datetime1">
              <a:rPr lang="en-US" smtClean="0"/>
              <a:t>12/14/2018</a:t>
            </a:fld>
            <a:endParaRPr lang="en-US"/>
          </a:p>
        </p:txBody>
      </p:sp>
      <p:sp>
        <p:nvSpPr>
          <p:cNvPr id="9" name="Slide Number Placeholder 5">
            <a:extLst>
              <a:ext uri="{FF2B5EF4-FFF2-40B4-BE49-F238E27FC236}">
                <a16:creationId xmlns:a16="http://schemas.microsoft.com/office/drawing/2014/main" id="{F42BE664-0E9A-48E0-8716-66149862326C}"/>
              </a:ext>
            </a:extLst>
          </p:cNvPr>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spTree>
    <p:extLst>
      <p:ext uri="{BB962C8B-B14F-4D97-AF65-F5344CB8AC3E}">
        <p14:creationId xmlns:p14="http://schemas.microsoft.com/office/powerpoint/2010/main" val="327653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4800" y="137160"/>
            <a:ext cx="9144000" cy="54864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06400" y="1752601"/>
            <a:ext cx="11338560" cy="4373563"/>
          </a:xfrm>
          <a:prstGeom prst="rect">
            <a:avLst/>
          </a:prstGeom>
        </p:spPr>
        <p:txBody>
          <a:bodyPr/>
          <a:lstStyle>
            <a:lvl1pPr marL="182880" indent="-182880">
              <a:buFont typeface="Wingdings" panose="05000000000000000000" pitchFamily="2" charset="2"/>
              <a:buChar char="§"/>
              <a:defRPr sz="1600"/>
            </a:lvl1pPr>
            <a:lvl2pPr marL="742950" indent="-285750">
              <a:buFont typeface="Courier New" panose="02070309020205020404" pitchFamily="49" charset="0"/>
              <a:buChar char="o"/>
              <a:defRPr/>
            </a:lvl2pPr>
            <a:lvl4pPr marL="1600200" indent="-228600">
              <a:buFont typeface="Wingdings" panose="05000000000000000000" pitchFamily="2" charset="2"/>
              <a:buChar char="Ø"/>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3"/>
          </p:nvPr>
        </p:nvSpPr>
        <p:spPr>
          <a:xfrm>
            <a:off x="406400" y="1066800"/>
            <a:ext cx="11338560" cy="585216"/>
          </a:xfrm>
          <a:prstGeom prst="rect">
            <a:avLst/>
          </a:prstGeom>
        </p:spPr>
        <p:txBody>
          <a:bodyPr>
            <a:normAutofit/>
          </a:bodyPr>
          <a:lstStyle>
            <a:lvl1pPr marL="0" indent="0">
              <a:buNone/>
              <a:defRPr sz="1600"/>
            </a:lvl1pPr>
          </a:lstStyle>
          <a:p>
            <a:pPr lvl="0"/>
            <a:r>
              <a:rPr lang="en-US"/>
              <a:t>Click to edit Master text styles</a:t>
            </a:r>
          </a:p>
        </p:txBody>
      </p:sp>
      <p:sp>
        <p:nvSpPr>
          <p:cNvPr id="5" name="Slide Number Placeholder 5"/>
          <p:cNvSpPr>
            <a:spLocks noGrp="1"/>
          </p:cNvSpPr>
          <p:nvPr>
            <p:ph type="sldNum" sz="quarter" idx="4"/>
          </p:nvPr>
        </p:nvSpPr>
        <p:spPr>
          <a:xfrm>
            <a:off x="11277601" y="6451398"/>
            <a:ext cx="606540"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a:p>
        </p:txBody>
      </p:sp>
    </p:spTree>
    <p:extLst>
      <p:ext uri="{BB962C8B-B14F-4D97-AF65-F5344CB8AC3E}">
        <p14:creationId xmlns:p14="http://schemas.microsoft.com/office/powerpoint/2010/main" val="302483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1277601" y="6451398"/>
            <a:ext cx="606540"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a:p>
        </p:txBody>
      </p:sp>
      <p:sp>
        <p:nvSpPr>
          <p:cNvPr id="4" name="Title 3"/>
          <p:cNvSpPr>
            <a:spLocks noGrp="1"/>
          </p:cNvSpPr>
          <p:nvPr>
            <p:ph type="title"/>
          </p:nvPr>
        </p:nvSpPr>
        <p:spPr>
          <a:xfrm>
            <a:off x="2844800" y="137160"/>
            <a:ext cx="9144000" cy="5486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385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44800" y="137160"/>
            <a:ext cx="9144000" cy="548640"/>
          </a:xfrm>
          <a:prstGeom prst="rect">
            <a:avLst/>
          </a:prstGeom>
        </p:spPr>
        <p:txBody>
          <a:bodyPr/>
          <a:lstStyle/>
          <a:p>
            <a:r>
              <a:rPr lang="en-US"/>
              <a:t>Click to edit Master title style</a:t>
            </a:r>
          </a:p>
        </p:txBody>
      </p:sp>
      <p:sp>
        <p:nvSpPr>
          <p:cNvPr id="3" name="Slide Number Placeholder 5"/>
          <p:cNvSpPr>
            <a:spLocks noGrp="1"/>
          </p:cNvSpPr>
          <p:nvPr>
            <p:ph type="sldNum" sz="quarter" idx="4"/>
          </p:nvPr>
        </p:nvSpPr>
        <p:spPr>
          <a:xfrm>
            <a:off x="11277601" y="6451398"/>
            <a:ext cx="606540"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a:p>
        </p:txBody>
      </p:sp>
    </p:spTree>
    <p:extLst>
      <p:ext uri="{BB962C8B-B14F-4D97-AF65-F5344CB8AC3E}">
        <p14:creationId xmlns:p14="http://schemas.microsoft.com/office/powerpoint/2010/main" val="289301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844800" y="137160"/>
            <a:ext cx="9144000" cy="548640"/>
          </a:xfrm>
          <a:prstGeom prst="rect">
            <a:avLst/>
          </a:prstGeom>
        </p:spPr>
        <p:txBody>
          <a:bodyPr/>
          <a:lstStyle/>
          <a:p>
            <a:r>
              <a:rPr lang="en-US"/>
              <a:t>Click to edit Master title style</a:t>
            </a:r>
          </a:p>
        </p:txBody>
      </p:sp>
      <p:sp>
        <p:nvSpPr>
          <p:cNvPr id="3" name="Slide Number Placeholder 5"/>
          <p:cNvSpPr>
            <a:spLocks noGrp="1"/>
          </p:cNvSpPr>
          <p:nvPr>
            <p:ph type="sldNum" sz="quarter" idx="4"/>
          </p:nvPr>
        </p:nvSpPr>
        <p:spPr>
          <a:xfrm>
            <a:off x="11277601" y="6451398"/>
            <a:ext cx="606540"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a:p>
        </p:txBody>
      </p:sp>
    </p:spTree>
    <p:extLst>
      <p:ext uri="{BB962C8B-B14F-4D97-AF65-F5344CB8AC3E}">
        <p14:creationId xmlns:p14="http://schemas.microsoft.com/office/powerpoint/2010/main" val="272068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swish-image2.png">
            <a:extLst>
              <a:ext uri="{FF2B5EF4-FFF2-40B4-BE49-F238E27FC236}">
                <a16:creationId xmlns:a16="http://schemas.microsoft.com/office/drawing/2014/main" id="{EEFEB803-F0ED-459E-9EBE-89464DB05AA0}"/>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15" name="Picture 14">
            <a:extLst>
              <a:ext uri="{FF2B5EF4-FFF2-40B4-BE49-F238E27FC236}">
                <a16:creationId xmlns:a16="http://schemas.microsoft.com/office/drawing/2014/main" id="{6612EF97-8A49-45AF-86A5-E9F19150558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Date Placeholder 3">
            <a:extLst>
              <a:ext uri="{FF2B5EF4-FFF2-40B4-BE49-F238E27FC236}">
                <a16:creationId xmlns:a16="http://schemas.microsoft.com/office/drawing/2014/main" id="{909A876A-CDAE-4E8F-96A7-F3CFC0718214}"/>
              </a:ext>
            </a:extLst>
          </p:cNvPr>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CECFE22-B79B-4DE3-8342-0226C07A34DA}" type="datetime1">
              <a:rPr lang="en-US" smtClean="0"/>
              <a:t>12/14/2018</a:t>
            </a:fld>
            <a:endParaRPr lang="en-US"/>
          </a:p>
        </p:txBody>
      </p:sp>
      <p:sp>
        <p:nvSpPr>
          <p:cNvPr id="17" name="Slide Number Placeholder 5">
            <a:extLst>
              <a:ext uri="{FF2B5EF4-FFF2-40B4-BE49-F238E27FC236}">
                <a16:creationId xmlns:a16="http://schemas.microsoft.com/office/drawing/2014/main" id="{25B0E4F4-CAAB-4696-A140-3D4DA650E0D6}"/>
              </a:ext>
            </a:extLst>
          </p:cNvPr>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pic>
        <p:nvPicPr>
          <p:cNvPr id="6" name="Picture 5">
            <a:extLst>
              <a:ext uri="{FF2B5EF4-FFF2-40B4-BE49-F238E27FC236}">
                <a16:creationId xmlns:a16="http://schemas.microsoft.com/office/drawing/2014/main" id="{6F80EF60-ED25-4D13-86C0-E308F7D13957}"/>
              </a:ext>
            </a:extLst>
          </p:cNvPr>
          <p:cNvPicPr>
            <a:picLocks noChangeAspect="1"/>
          </p:cNvPicPr>
          <p:nvPr userDrawn="1"/>
        </p:nvPicPr>
        <p:blipFill>
          <a:blip r:embed="rId10"/>
          <a:stretch>
            <a:fillRect/>
          </a:stretch>
        </p:blipFill>
        <p:spPr>
          <a:xfrm>
            <a:off x="351692" y="136525"/>
            <a:ext cx="1170110" cy="563780"/>
          </a:xfrm>
          <a:prstGeom prst="rect">
            <a:avLst/>
          </a:prstGeom>
        </p:spPr>
      </p:pic>
    </p:spTree>
    <p:extLst>
      <p:ext uri="{BB962C8B-B14F-4D97-AF65-F5344CB8AC3E}">
        <p14:creationId xmlns:p14="http://schemas.microsoft.com/office/powerpoint/2010/main" val="1779546266"/>
      </p:ext>
    </p:extLst>
  </p:cSld>
  <p:clrMap bg1="lt1" tx1="dk1" bg2="lt2" tx2="dk2" accent1="accent1" accent2="accent2" accent3="accent3" accent4="accent4" accent5="accent5" accent6="accent6" hlink="hlink" folHlink="folHlink"/>
  <p:sldLayoutIdLst>
    <p:sldLayoutId id="2147483663" r:id="rId1"/>
    <p:sldLayoutId id="2147483669" r:id="rId2"/>
    <p:sldLayoutId id="2147483664" r:id="rId3"/>
    <p:sldLayoutId id="2147483665" r:id="rId4"/>
    <p:sldLayoutId id="2147483666" r:id="rId5"/>
    <p:sldLayoutId id="2147483667" r:id="rId6"/>
  </p:sldLayoutIdLst>
  <p:hf hdr="0" ftr="0" dt="0"/>
  <p:txStyles>
    <p:title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p:titleStyle>
    <p:bodyStyle>
      <a:lvl1pPr marL="182880" indent="-182880" algn="l" defTabSz="914400" rtl="0" eaLnBrk="1" latinLnBrk="0" hangingPunct="1">
        <a:spcBef>
          <a:spcPct val="20000"/>
        </a:spcBef>
        <a:buFont typeface="Wingdings" panose="05000000000000000000" pitchFamily="2" charset="2"/>
        <a:buChar char="§"/>
        <a:defRPr sz="18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Wingdings" panose="05000000000000000000" pitchFamily="2" charset="2"/>
        <a:buChar char="Ø"/>
        <a:defRPr sz="12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notesSlide" Target="../notesSlides/notesSlide9.xml"/><Relationship Id="rId7" Type="http://schemas.openxmlformats.org/officeDocument/2006/relationships/image" Target="../media/image42.png"/><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5.png"/><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44.png"/><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notesSlide" Target="../notesSlides/notesSlide12.xml"/><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8.xml"/><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5.svg"/><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56.png"/><Relationship Id="rId5" Type="http://schemas.openxmlformats.org/officeDocument/2006/relationships/image" Target="../media/image21.sv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6.xml"/><Relationship Id="rId5" Type="http://schemas.openxmlformats.org/officeDocument/2006/relationships/image" Target="../media/image59.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15.sv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7.xml"/><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xml"/><Relationship Id="rId7"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4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notesSlide" Target="../notesSlides/notesSlide32.xml"/><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39.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40.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41.xml"/><Relationship Id="rId5" Type="http://schemas.openxmlformats.org/officeDocument/2006/relationships/image" Target="../media/image73.png"/><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42.xml"/><Relationship Id="rId4" Type="http://schemas.openxmlformats.org/officeDocument/2006/relationships/image" Target="../media/image15.sv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43.xml"/><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44.xml"/><Relationship Id="rId4" Type="http://schemas.openxmlformats.org/officeDocument/2006/relationships/image" Target="../media/image7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45.xml"/><Relationship Id="rId4" Type="http://schemas.openxmlformats.org/officeDocument/2006/relationships/image" Target="../media/image80.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46.xml"/><Relationship Id="rId4" Type="http://schemas.openxmlformats.org/officeDocument/2006/relationships/image" Target="../media/image15.sv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47.xml"/><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4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6.sv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49.xml"/><Relationship Id="rId5" Type="http://schemas.openxmlformats.org/officeDocument/2006/relationships/image" Target="../media/image84.png"/><Relationship Id="rId4" Type="http://schemas.openxmlformats.org/officeDocument/2006/relationships/image" Target="../media/image83.JP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50.xml"/><Relationship Id="rId5" Type="http://schemas.openxmlformats.org/officeDocument/2006/relationships/image" Target="../media/image86.png"/><Relationship Id="rId4" Type="http://schemas.openxmlformats.org/officeDocument/2006/relationships/image" Target="../media/image8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90.svg"/><Relationship Id="rId2" Type="http://schemas.openxmlformats.org/officeDocument/2006/relationships/slideLayout" Target="../slideLayouts/slideLayout3.xml"/><Relationship Id="rId1" Type="http://schemas.openxmlformats.org/officeDocument/2006/relationships/tags" Target="../tags/tag5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21.svg"/><Relationship Id="rId2" Type="http://schemas.openxmlformats.org/officeDocument/2006/relationships/slideLayout" Target="../slideLayouts/slideLayout3.xml"/><Relationship Id="rId1" Type="http://schemas.openxmlformats.org/officeDocument/2006/relationships/tags" Target="../tags/tag52.xml"/><Relationship Id="rId6" Type="http://schemas.openxmlformats.org/officeDocument/2006/relationships/image" Target="../media/image20.png"/><Relationship Id="rId5" Type="http://schemas.openxmlformats.org/officeDocument/2006/relationships/image" Target="../media/image92.png"/><Relationship Id="rId4" Type="http://schemas.openxmlformats.org/officeDocument/2006/relationships/image" Target="../media/image9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53.xml"/><Relationship Id="rId4" Type="http://schemas.openxmlformats.org/officeDocument/2006/relationships/image" Target="../media/image93.png"/></Relationships>
</file>

<file path=ppt/slides/_rels/slide5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slideLayout" Target="../slideLayouts/slideLayout1.xml"/><Relationship Id="rId1" Type="http://schemas.openxmlformats.org/officeDocument/2006/relationships/tags" Target="../tags/tag54.xml"/><Relationship Id="rId4" Type="http://schemas.openxmlformats.org/officeDocument/2006/relationships/image" Target="../media/image95.svg"/></Relationships>
</file>

<file path=ppt/slides/_rels/slide5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slideLayout" Target="../slideLayouts/slideLayout3.xml"/><Relationship Id="rId1" Type="http://schemas.openxmlformats.org/officeDocument/2006/relationships/tags" Target="../tags/tag55.xml"/><Relationship Id="rId4" Type="http://schemas.openxmlformats.org/officeDocument/2006/relationships/image" Target="../media/image97.svg"/></Relationships>
</file>

<file path=ppt/slides/_rels/slide57.xml.rels><?xml version="1.0" encoding="UTF-8" standalone="yes"?>
<Relationships xmlns="http://schemas.openxmlformats.org/package/2006/relationships"><Relationship Id="rId3" Type="http://schemas.openxmlformats.org/officeDocument/2006/relationships/hyperlink" Target="https://www.wisconsin.edu/budget-planning/system-project/" TargetMode="External"/><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hemeOverride" Target="../theme/themeOverride1.xml"/><Relationship Id="rId5" Type="http://schemas.openxmlformats.org/officeDocument/2006/relationships/image" Target="../media/image24.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hemeOverride" Target="../theme/themeOverride2.xml"/><Relationship Id="rId5" Type="http://schemas.openxmlformats.org/officeDocument/2006/relationships/image" Target="../media/image28.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BEDF2C93-9939-462A-95C9-917D81C87841}"/>
              </a:ext>
            </a:extLst>
          </p:cNvPr>
          <p:cNvSpPr txBox="1">
            <a:spLocks/>
          </p:cNvSpPr>
          <p:nvPr/>
        </p:nvSpPr>
        <p:spPr>
          <a:xfrm>
            <a:off x="9906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a:solidFill>
                  <a:srgbClr val="700000"/>
                </a:solidFill>
              </a:rPr>
              <a:t>Navigating PlanUW</a:t>
            </a:r>
          </a:p>
        </p:txBody>
      </p:sp>
      <p:pic>
        <p:nvPicPr>
          <p:cNvPr id="4" name="Graphic 3" descr="Map compass">
            <a:extLst>
              <a:ext uri="{FF2B5EF4-FFF2-40B4-BE49-F238E27FC236}">
                <a16:creationId xmlns:a16="http://schemas.microsoft.com/office/drawing/2014/main" id="{0C202026-F51C-48C8-A2C8-CAA010B1EB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5220" y="2069507"/>
            <a:ext cx="2415702" cy="241570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560025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482982-F905-4E88-8CF6-1FA7DE9F1833}"/>
              </a:ext>
            </a:extLst>
          </p:cNvPr>
          <p:cNvPicPr>
            <a:picLocks noChangeAspect="1"/>
          </p:cNvPicPr>
          <p:nvPr/>
        </p:nvPicPr>
        <p:blipFill rotWithShape="1">
          <a:blip r:embed="rId4"/>
          <a:srcRect l="20739" t="9110" r="23047" b="35285"/>
          <a:stretch/>
        </p:blipFill>
        <p:spPr>
          <a:xfrm>
            <a:off x="4112012" y="973909"/>
            <a:ext cx="7338673" cy="4083284"/>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410769" y="1639431"/>
            <a:ext cx="3657600" cy="2246769"/>
          </a:xfrm>
          <a:prstGeom prst="rect">
            <a:avLst/>
          </a:prstGeom>
          <a:noFill/>
        </p:spPr>
        <p:txBody>
          <a:bodyPr wrap="square" rtlCol="0">
            <a:spAutoFit/>
          </a:bodyPr>
          <a:lstStyle/>
          <a:p>
            <a:r>
              <a:rPr lang="en-US" sz="2000">
                <a:latin typeface="Arial Narrow" panose="020B0606020202030204" pitchFamily="34" charset="0"/>
              </a:rPr>
              <a:t>The </a:t>
            </a:r>
            <a:r>
              <a:rPr lang="en-US" sz="2000" b="1">
                <a:latin typeface="Arial Narrow" panose="020B0606020202030204" pitchFamily="34" charset="0"/>
              </a:rPr>
              <a:t>Navigator </a:t>
            </a:r>
            <a:r>
              <a:rPr lang="en-US" sz="2000">
                <a:latin typeface="Arial Narrow" panose="020B0606020202030204" pitchFamily="34" charset="0"/>
              </a:rPr>
              <a:t>shows all forms, tools, and preferences available within PlanUW. </a:t>
            </a:r>
          </a:p>
          <a:p>
            <a:pPr marL="285750" indent="-285750">
              <a:buClr>
                <a:srgbClr val="920000"/>
              </a:buClr>
              <a:buFont typeface="Arial" panose="020B0604020202020204" pitchFamily="34" charset="0"/>
              <a:buChar char="•"/>
            </a:pPr>
            <a:r>
              <a:rPr lang="en-US" sz="2000">
                <a:latin typeface="Arial Narrow" panose="020B0606020202030204" pitchFamily="34" charset="0"/>
              </a:rPr>
              <a:t>While you have access to Navigator, it is recommend you use the navigation flows to carry out all budgeting tasks.</a:t>
            </a:r>
          </a:p>
        </p:txBody>
      </p:sp>
      <p:sp>
        <p:nvSpPr>
          <p:cNvPr id="9" name="Rectangle 8"/>
          <p:cNvSpPr/>
          <p:nvPr/>
        </p:nvSpPr>
        <p:spPr>
          <a:xfrm>
            <a:off x="4191000" y="936166"/>
            <a:ext cx="455769" cy="375555"/>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4">
            <a:extLst>
              <a:ext uri="{FF2B5EF4-FFF2-40B4-BE49-F238E27FC236}">
                <a16:creationId xmlns:a16="http://schemas.microsoft.com/office/drawing/2014/main" id="{0187F5CC-095D-4F30-A632-88E460E06609}"/>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The PlanUW Homepage</a:t>
            </a:r>
          </a:p>
        </p:txBody>
      </p:sp>
      <p:pic>
        <p:nvPicPr>
          <p:cNvPr id="12" name="Graphic 11" descr="Arrow: Clockwise curve">
            <a:extLst>
              <a:ext uri="{FF2B5EF4-FFF2-40B4-BE49-F238E27FC236}">
                <a16:creationId xmlns:a16="http://schemas.microsoft.com/office/drawing/2014/main" id="{B755A3C2-7C31-4EA8-B2D1-521CCB57CA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721147">
            <a:off x="3091104" y="790605"/>
            <a:ext cx="1053075" cy="105307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320407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11</a:t>
            </a:fld>
            <a:endParaRPr lang="en-US" sz="800" b="1">
              <a:latin typeface="Arial Narrow" panose="020B0606020202030204" pitchFamily="34" charset="0"/>
              <a:cs typeface="Arial" panose="020B0604020202020204" pitchFamily="34" charset="0"/>
            </a:endParaRPr>
          </a:p>
        </p:txBody>
      </p:sp>
      <p:sp>
        <p:nvSpPr>
          <p:cNvPr id="6" name="TextBox 5"/>
          <p:cNvSpPr txBox="1"/>
          <p:nvPr/>
        </p:nvSpPr>
        <p:spPr>
          <a:xfrm>
            <a:off x="577463" y="1828799"/>
            <a:ext cx="2989942" cy="2246769"/>
          </a:xfrm>
          <a:prstGeom prst="rect">
            <a:avLst/>
          </a:prstGeom>
          <a:noFill/>
        </p:spPr>
        <p:txBody>
          <a:bodyPr wrap="square" rtlCol="0">
            <a:spAutoFit/>
          </a:bodyPr>
          <a:lstStyle/>
          <a:p>
            <a:r>
              <a:rPr lang="en-US" sz="2000" dirty="0">
                <a:latin typeface="Arial Narrow" panose="020B0606020202030204" pitchFamily="34" charset="0"/>
              </a:rPr>
              <a:t>The </a:t>
            </a:r>
            <a:r>
              <a:rPr lang="en-US" sz="2000" b="1" dirty="0">
                <a:latin typeface="Arial Narrow" panose="020B0606020202030204" pitchFamily="34" charset="0"/>
              </a:rPr>
              <a:t>Activity Pane </a:t>
            </a:r>
            <a:r>
              <a:rPr lang="en-US" sz="2000" dirty="0">
                <a:latin typeface="Arial Narrow" panose="020B0606020202030204" pitchFamily="34" charset="0"/>
              </a:rPr>
              <a:t>shows a list of recent activity and favorited objects.</a:t>
            </a:r>
          </a:p>
          <a:p>
            <a:endParaRPr lang="en-US" sz="2000" b="1" dirty="0">
              <a:latin typeface="Arial Narrow" panose="020B0606020202030204" pitchFamily="34" charset="0"/>
            </a:endParaRPr>
          </a:p>
          <a:p>
            <a:r>
              <a:rPr lang="en-US" sz="2000" dirty="0">
                <a:latin typeface="Arial Narrow" panose="020B0606020202030204" pitchFamily="34" charset="0"/>
              </a:rPr>
              <a:t>Objects can be selected as favorites for easy access by clicking on the          </a:t>
            </a:r>
          </a:p>
        </p:txBody>
      </p:sp>
      <p:pic>
        <p:nvPicPr>
          <p:cNvPr id="2" name="Picture 1"/>
          <p:cNvPicPr>
            <a:picLocks noChangeAspect="1"/>
          </p:cNvPicPr>
          <p:nvPr/>
        </p:nvPicPr>
        <p:blipFill>
          <a:blip r:embed="rId4"/>
          <a:stretch>
            <a:fillRect/>
          </a:stretch>
        </p:blipFill>
        <p:spPr>
          <a:xfrm>
            <a:off x="9035841" y="1397397"/>
            <a:ext cx="2632328" cy="4404193"/>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5"/>
          <a:stretch>
            <a:fillRect/>
          </a:stretch>
        </p:blipFill>
        <p:spPr>
          <a:xfrm>
            <a:off x="6397874" y="1397397"/>
            <a:ext cx="2576618" cy="4404193"/>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a:stretch>
            <a:fillRect/>
          </a:stretch>
        </p:blipFill>
        <p:spPr>
          <a:xfrm>
            <a:off x="3743369" y="1397396"/>
            <a:ext cx="2563353" cy="4404193"/>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p:cNvSpPr/>
          <p:nvPr/>
        </p:nvSpPr>
        <p:spPr>
          <a:xfrm>
            <a:off x="3952244" y="2090042"/>
            <a:ext cx="417830" cy="231402"/>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46691" y="2088010"/>
            <a:ext cx="417830" cy="231402"/>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10777" y="2088010"/>
            <a:ext cx="487468" cy="231402"/>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5"/>
          <a:srcRect l="78057" t="22732" r="14477" b="72014"/>
          <a:stretch/>
        </p:blipFill>
        <p:spPr>
          <a:xfrm>
            <a:off x="2072435" y="3752446"/>
            <a:ext cx="297542" cy="323122"/>
          </a:xfrm>
          <a:prstGeom prst="rect">
            <a:avLst/>
          </a:prstGeom>
          <a:ln>
            <a:solidFill>
              <a:schemeClr val="tx1"/>
            </a:solidFill>
          </a:ln>
          <a:effectLst>
            <a:outerShdw blurRad="50800" dist="38100" dir="2700000" algn="tl" rotWithShape="0">
              <a:prstClr val="black">
                <a:alpha val="40000"/>
              </a:prstClr>
            </a:outerShdw>
          </a:effectLst>
        </p:spPr>
      </p:pic>
      <p:sp>
        <p:nvSpPr>
          <p:cNvPr id="15" name="Rectangle 4">
            <a:extLst>
              <a:ext uri="{FF2B5EF4-FFF2-40B4-BE49-F238E27FC236}">
                <a16:creationId xmlns:a16="http://schemas.microsoft.com/office/drawing/2014/main" id="{9E12EBFD-81BC-4304-BBCB-15CC8B08F7CD}"/>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The PlanUW Homepage</a:t>
            </a:r>
          </a:p>
        </p:txBody>
      </p:sp>
      <p:pic>
        <p:nvPicPr>
          <p:cNvPr id="3" name="Picture 2">
            <a:extLst>
              <a:ext uri="{FF2B5EF4-FFF2-40B4-BE49-F238E27FC236}">
                <a16:creationId xmlns:a16="http://schemas.microsoft.com/office/drawing/2014/main" id="{52EFB02D-48F9-4F0B-BCFC-DE691AF6A5F4}"/>
              </a:ext>
            </a:extLst>
          </p:cNvPr>
          <p:cNvPicPr>
            <a:picLocks noChangeAspect="1"/>
          </p:cNvPicPr>
          <p:nvPr/>
        </p:nvPicPr>
        <p:blipFill>
          <a:blip r:embed="rId7"/>
          <a:stretch>
            <a:fillRect/>
          </a:stretch>
        </p:blipFill>
        <p:spPr>
          <a:xfrm>
            <a:off x="8183023" y="2768023"/>
            <a:ext cx="431822" cy="368319"/>
          </a:xfrm>
          <a:prstGeom prst="rect">
            <a:avLst/>
          </a:prstGeom>
        </p:spPr>
      </p:pic>
      <p:cxnSp>
        <p:nvCxnSpPr>
          <p:cNvPr id="10" name="Straight Arrow Connector 9">
            <a:extLst>
              <a:ext uri="{FF2B5EF4-FFF2-40B4-BE49-F238E27FC236}">
                <a16:creationId xmlns:a16="http://schemas.microsoft.com/office/drawing/2014/main" id="{FE69E4B0-8B3B-4548-973B-E3B32814AA50}"/>
              </a:ext>
            </a:extLst>
          </p:cNvPr>
          <p:cNvCxnSpPr>
            <a:stCxn id="3" idx="3"/>
          </p:cNvCxnSpPr>
          <p:nvPr/>
        </p:nvCxnSpPr>
        <p:spPr>
          <a:xfrm flipV="1">
            <a:off x="8614845" y="2523067"/>
            <a:ext cx="630755" cy="42911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344031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B40CD7-4F67-430B-94EC-F5C744A64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0887" y="1449303"/>
            <a:ext cx="7463088" cy="3265567"/>
          </a:xfrm>
          <a:prstGeom prst="rect">
            <a:avLst/>
          </a:prstGeom>
          <a:ln>
            <a:solidFill>
              <a:schemeClr val="tx1"/>
            </a:solidFill>
          </a:ln>
          <a:effectLst>
            <a:outerShdw blurRad="50800" dist="38100" dir="2700000" algn="tl" rotWithShape="0">
              <a:prstClr val="black">
                <a:alpha val="40000"/>
              </a:prstClr>
            </a:outerShdw>
          </a:effectLst>
        </p:spPr>
      </p:pic>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12</a:t>
            </a:fld>
            <a:endParaRPr lang="en-US" sz="800" b="1">
              <a:latin typeface="Arial Narrow" panose="020B0606020202030204" pitchFamily="34" charset="0"/>
              <a:cs typeface="Arial" panose="020B0604020202020204" pitchFamily="34" charset="0"/>
            </a:endParaRPr>
          </a:p>
        </p:txBody>
      </p:sp>
      <p:sp>
        <p:nvSpPr>
          <p:cNvPr id="6" name="TextBox 5"/>
          <p:cNvSpPr txBox="1"/>
          <p:nvPr/>
        </p:nvSpPr>
        <p:spPr>
          <a:xfrm>
            <a:off x="457201" y="2291867"/>
            <a:ext cx="3505200" cy="1477328"/>
          </a:xfrm>
          <a:prstGeom prst="rect">
            <a:avLst/>
          </a:prstGeom>
          <a:noFill/>
        </p:spPr>
        <p:txBody>
          <a:bodyPr wrap="square" rtlCol="0">
            <a:spAutoFit/>
          </a:bodyPr>
          <a:lstStyle/>
          <a:p>
            <a:pPr>
              <a:spcAft>
                <a:spcPts val="600"/>
              </a:spcAft>
            </a:pPr>
            <a:r>
              <a:rPr lang="en-US" sz="2000" dirty="0">
                <a:latin typeface="Arial Narrow" panose="020B0606020202030204" pitchFamily="34" charset="0"/>
              </a:rPr>
              <a:t>You may return to the home page by:</a:t>
            </a:r>
          </a:p>
          <a:p>
            <a:pPr marL="285750" indent="-285750">
              <a:spcAft>
                <a:spcPts val="600"/>
              </a:spcAft>
              <a:buFont typeface="Arial" panose="020B0604020202020204" pitchFamily="34" charset="0"/>
              <a:buChar char="•"/>
            </a:pPr>
            <a:r>
              <a:rPr lang="en-US" sz="2000" dirty="0">
                <a:latin typeface="Arial Narrow" panose="020B0606020202030204" pitchFamily="34" charset="0"/>
              </a:rPr>
              <a:t>Clicking the                       logo</a:t>
            </a:r>
          </a:p>
          <a:p>
            <a:pPr marL="285750" indent="-285750">
              <a:spcAft>
                <a:spcPts val="600"/>
              </a:spcAft>
              <a:buFont typeface="Arial" panose="020B0604020202020204" pitchFamily="34" charset="0"/>
              <a:buChar char="•"/>
            </a:pPr>
            <a:r>
              <a:rPr lang="en-US" sz="2000" dirty="0">
                <a:latin typeface="Arial Narrow" panose="020B0606020202030204" pitchFamily="34" charset="0"/>
              </a:rPr>
              <a:t>Clicking </a:t>
            </a:r>
            <a:r>
              <a:rPr lang="en-US" sz="2000" b="1" dirty="0">
                <a:latin typeface="Arial Narrow" panose="020B0606020202030204" pitchFamily="34" charset="0"/>
              </a:rPr>
              <a:t>Home </a:t>
            </a:r>
          </a:p>
        </p:txBody>
      </p:sp>
      <p:sp>
        <p:nvSpPr>
          <p:cNvPr id="9" name="Rectangle 8"/>
          <p:cNvSpPr/>
          <p:nvPr/>
        </p:nvSpPr>
        <p:spPr>
          <a:xfrm>
            <a:off x="4404049" y="1455864"/>
            <a:ext cx="856161" cy="310737"/>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11"/>
          <p:cNvSpPr/>
          <p:nvPr/>
        </p:nvSpPr>
        <p:spPr>
          <a:xfrm>
            <a:off x="5065413" y="1957873"/>
            <a:ext cx="1001443" cy="329926"/>
          </a:xfrm>
          <a:prstGeom prst="wedgeRectCallout">
            <a:avLst>
              <a:gd name="adj1" fmla="val -47916"/>
              <a:gd name="adj2" fmla="val -131141"/>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Narrow" panose="020B0606020202030204" pitchFamily="34" charset="0"/>
              </a:rPr>
              <a:t>Home</a:t>
            </a:r>
          </a:p>
        </p:txBody>
      </p:sp>
      <p:sp>
        <p:nvSpPr>
          <p:cNvPr id="15" name="Rectangle 14"/>
          <p:cNvSpPr/>
          <p:nvPr/>
        </p:nvSpPr>
        <p:spPr>
          <a:xfrm>
            <a:off x="8821816" y="1483857"/>
            <a:ext cx="267052" cy="232221"/>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peech Bubble: Rectangle 15"/>
          <p:cNvSpPr/>
          <p:nvPr/>
        </p:nvSpPr>
        <p:spPr>
          <a:xfrm>
            <a:off x="7753610" y="1953216"/>
            <a:ext cx="1001443" cy="329926"/>
          </a:xfrm>
          <a:prstGeom prst="wedgeRectCallout">
            <a:avLst>
              <a:gd name="adj1" fmla="val 43887"/>
              <a:gd name="adj2" fmla="val -136642"/>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Narrow" panose="020B0606020202030204" pitchFamily="34" charset="0"/>
              </a:rPr>
              <a:t>Home</a:t>
            </a:r>
          </a:p>
        </p:txBody>
      </p:sp>
      <p:pic>
        <p:nvPicPr>
          <p:cNvPr id="3" name="Picture 2"/>
          <p:cNvPicPr>
            <a:picLocks noChangeAspect="1"/>
          </p:cNvPicPr>
          <p:nvPr/>
        </p:nvPicPr>
        <p:blipFill>
          <a:blip r:embed="rId5"/>
          <a:stretch>
            <a:fillRect/>
          </a:stretch>
        </p:blipFill>
        <p:spPr>
          <a:xfrm>
            <a:off x="2306493" y="3389576"/>
            <a:ext cx="342202" cy="327743"/>
          </a:xfrm>
          <a:prstGeom prst="rect">
            <a:avLst/>
          </a:prstGeom>
          <a:ln>
            <a:solidFill>
              <a:schemeClr val="tx1"/>
            </a:solidFill>
          </a:ln>
          <a:effectLst>
            <a:outerShdw blurRad="50800" dist="38100" dir="2700000" algn="tl" rotWithShape="0">
              <a:prstClr val="black">
                <a:alpha val="40000"/>
              </a:prstClr>
            </a:outerShdw>
          </a:effectLst>
        </p:spPr>
      </p:pic>
      <p:sp>
        <p:nvSpPr>
          <p:cNvPr id="17" name="Rectangle 4">
            <a:extLst>
              <a:ext uri="{FF2B5EF4-FFF2-40B4-BE49-F238E27FC236}">
                <a16:creationId xmlns:a16="http://schemas.microsoft.com/office/drawing/2014/main" id="{5129F656-97F4-441B-A368-B9A6CBB879FB}"/>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The PlanUW Homepage</a:t>
            </a:r>
          </a:p>
        </p:txBody>
      </p:sp>
      <p:pic>
        <p:nvPicPr>
          <p:cNvPr id="11" name="Picture 10">
            <a:extLst>
              <a:ext uri="{FF2B5EF4-FFF2-40B4-BE49-F238E27FC236}">
                <a16:creationId xmlns:a16="http://schemas.microsoft.com/office/drawing/2014/main" id="{7FDE6B7C-A077-40BB-9DD4-DBC0A4429D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2547" y="2985081"/>
            <a:ext cx="1143000" cy="361950"/>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4284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Employee Badge">
            <a:extLst>
              <a:ext uri="{FF2B5EF4-FFF2-40B4-BE49-F238E27FC236}">
                <a16:creationId xmlns:a16="http://schemas.microsoft.com/office/drawing/2014/main" id="{28A9FC72-5590-4F60-8388-E2B8775913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7000" y="2269932"/>
            <a:ext cx="2057399" cy="2057399"/>
          </a:xfrm>
          <a:prstGeom prst="rect">
            <a:avLst/>
          </a:prstGeom>
          <a:effectLst>
            <a:outerShdw blurRad="50800" dist="38100" dir="2700000" algn="tl" rotWithShape="0">
              <a:prstClr val="black">
                <a:alpha val="40000"/>
              </a:prstClr>
            </a:outerShdw>
          </a:effectLst>
        </p:spPr>
      </p:pic>
      <p:sp>
        <p:nvSpPr>
          <p:cNvPr id="5" name="Title 3">
            <a:extLst>
              <a:ext uri="{FF2B5EF4-FFF2-40B4-BE49-F238E27FC236}">
                <a16:creationId xmlns:a16="http://schemas.microsoft.com/office/drawing/2014/main" id="{79030E43-4F4B-4982-9C89-73AFF12EC960}"/>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a:solidFill>
                  <a:srgbClr val="700000"/>
                </a:solidFill>
              </a:rPr>
              <a:t>Setting User Variables</a:t>
            </a:r>
          </a:p>
        </p:txBody>
      </p:sp>
    </p:spTree>
    <p:custDataLst>
      <p:tags r:id="rId1"/>
    </p:custDataLst>
    <p:extLst>
      <p:ext uri="{BB962C8B-B14F-4D97-AF65-F5344CB8AC3E}">
        <p14:creationId xmlns:p14="http://schemas.microsoft.com/office/powerpoint/2010/main" val="2371695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14</a:t>
            </a:fld>
            <a:endParaRPr lang="en-US" sz="800" b="1">
              <a:latin typeface="Arial Narrow" panose="020B060602020203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92CD8076-42AA-449C-9320-9BDA701C7BE3}"/>
              </a:ext>
            </a:extLst>
          </p:cNvPr>
          <p:cNvGrpSpPr/>
          <p:nvPr/>
        </p:nvGrpSpPr>
        <p:grpSpPr>
          <a:xfrm>
            <a:off x="863475" y="1063971"/>
            <a:ext cx="5419153" cy="4968240"/>
            <a:chOff x="1179997" y="1063971"/>
            <a:chExt cx="5419153" cy="4968240"/>
          </a:xfrm>
        </p:grpSpPr>
        <p:pic>
          <p:nvPicPr>
            <p:cNvPr id="11" name="Picture 10">
              <a:extLst>
                <a:ext uri="{FF2B5EF4-FFF2-40B4-BE49-F238E27FC236}">
                  <a16:creationId xmlns:a16="http://schemas.microsoft.com/office/drawing/2014/main" id="{8AAADEA8-5948-47CF-9A6A-DAB427B17680}"/>
                </a:ext>
              </a:extLst>
            </p:cNvPr>
            <p:cNvPicPr>
              <a:picLocks noChangeAspect="1"/>
            </p:cNvPicPr>
            <p:nvPr/>
          </p:nvPicPr>
          <p:blipFill>
            <a:blip r:embed="rId4"/>
            <a:stretch>
              <a:fillRect/>
            </a:stretch>
          </p:blipFill>
          <p:spPr>
            <a:xfrm>
              <a:off x="1179997" y="1063971"/>
              <a:ext cx="5419153" cy="4968240"/>
            </a:xfrm>
            <a:prstGeom prst="rect">
              <a:avLst/>
            </a:prstGeom>
            <a:ln>
              <a:solidFill>
                <a:schemeClr val="tx1"/>
              </a:solidFill>
            </a:ln>
            <a:effectLst>
              <a:outerShdw blurRad="50800" dist="38100" dir="2700000" algn="tl" rotWithShape="0">
                <a:prstClr val="black">
                  <a:alpha val="40000"/>
                </a:prstClr>
              </a:outerShdw>
            </a:effectLst>
          </p:spPr>
        </p:pic>
        <p:sp>
          <p:nvSpPr>
            <p:cNvPr id="17" name="Rectangle 16"/>
            <p:cNvSpPr/>
            <p:nvPr/>
          </p:nvSpPr>
          <p:spPr>
            <a:xfrm>
              <a:off x="3982915" y="2250831"/>
              <a:ext cx="1160584" cy="132763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280013" y="3684074"/>
              <a:ext cx="1301262" cy="122203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4" name="Rectangle 4">
            <a:extLst>
              <a:ext uri="{FF2B5EF4-FFF2-40B4-BE49-F238E27FC236}">
                <a16:creationId xmlns:a16="http://schemas.microsoft.com/office/drawing/2014/main" id="{37F17B62-2775-4BA9-BD4A-3AD0F4B5ECBA}"/>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Setting User Variables</a:t>
            </a:r>
          </a:p>
        </p:txBody>
      </p:sp>
      <p:grpSp>
        <p:nvGrpSpPr>
          <p:cNvPr id="16" name="Group 15">
            <a:extLst>
              <a:ext uri="{FF2B5EF4-FFF2-40B4-BE49-F238E27FC236}">
                <a16:creationId xmlns:a16="http://schemas.microsoft.com/office/drawing/2014/main" id="{8553DBBC-9301-4728-BBF6-8F92A03722A8}"/>
              </a:ext>
            </a:extLst>
          </p:cNvPr>
          <p:cNvGrpSpPr/>
          <p:nvPr/>
        </p:nvGrpSpPr>
        <p:grpSpPr>
          <a:xfrm>
            <a:off x="6686557" y="2439873"/>
            <a:ext cx="3997732" cy="1261884"/>
            <a:chOff x="6910172" y="3507402"/>
            <a:chExt cx="3997732" cy="1261884"/>
          </a:xfrm>
        </p:grpSpPr>
        <p:sp>
          <p:nvSpPr>
            <p:cNvPr id="6" name="TextBox 5"/>
            <p:cNvSpPr txBox="1"/>
            <p:nvPr/>
          </p:nvSpPr>
          <p:spPr>
            <a:xfrm>
              <a:off x="6910172" y="3507402"/>
              <a:ext cx="3696553" cy="1261884"/>
            </a:xfrm>
            <a:prstGeom prst="rect">
              <a:avLst/>
            </a:prstGeom>
            <a:noFill/>
          </p:spPr>
          <p:txBody>
            <a:bodyPr wrap="square" rtlCol="0">
              <a:spAutoFit/>
            </a:bodyPr>
            <a:lstStyle/>
            <a:p>
              <a:r>
                <a:rPr lang="en-US" sz="2000" dirty="0">
                  <a:latin typeface="Arial Narrow" panose="020B0606020202030204" pitchFamily="34" charset="0"/>
                </a:rPr>
                <a:t>To access Preferences: </a:t>
              </a:r>
            </a:p>
            <a:p>
              <a:endParaRPr lang="en-US" sz="800" dirty="0">
                <a:latin typeface="Arial Narrow" panose="020B0606020202030204" pitchFamily="34" charset="0"/>
              </a:endParaRPr>
            </a:p>
            <a:p>
              <a:r>
                <a:rPr lang="en-US" sz="2000" dirty="0">
                  <a:latin typeface="Arial Narrow" panose="020B0606020202030204" pitchFamily="34" charset="0"/>
                </a:rPr>
                <a:t>1. Click the </a:t>
              </a:r>
              <a:r>
                <a:rPr lang="en-US" sz="2000" b="1" dirty="0">
                  <a:latin typeface="Arial Narrow" panose="020B0606020202030204" pitchFamily="34" charset="0"/>
                </a:rPr>
                <a:t>Tools</a:t>
              </a:r>
              <a:r>
                <a:rPr lang="en-US" sz="2000" dirty="0">
                  <a:latin typeface="Arial Narrow" panose="020B0606020202030204" pitchFamily="34" charset="0"/>
                </a:rPr>
                <a:t> cluster         </a:t>
              </a:r>
            </a:p>
            <a:p>
              <a:endParaRPr lang="en-US" sz="800" dirty="0">
                <a:latin typeface="Arial Narrow" panose="020B0606020202030204" pitchFamily="34" charset="0"/>
              </a:endParaRPr>
            </a:p>
            <a:p>
              <a:r>
                <a:rPr lang="en-US" sz="2000" dirty="0">
                  <a:latin typeface="Arial Narrow" panose="020B0606020202030204" pitchFamily="34" charset="0"/>
                </a:rPr>
                <a:t>2. Select the </a:t>
              </a:r>
              <a:r>
                <a:rPr lang="en-US" sz="2000" b="1" dirty="0">
                  <a:latin typeface="Arial Narrow" panose="020B0606020202030204" pitchFamily="34" charset="0"/>
                </a:rPr>
                <a:t>User Preferences</a:t>
              </a:r>
              <a:r>
                <a:rPr lang="en-US" sz="2000" dirty="0">
                  <a:latin typeface="Arial Narrow" panose="020B0606020202030204" pitchFamily="34" charset="0"/>
                </a:rPr>
                <a:t> card  </a:t>
              </a:r>
              <a:r>
                <a:rPr lang="en-US" sz="2000" b="1" dirty="0">
                  <a:latin typeface="Arial Narrow" panose="020B0606020202030204" pitchFamily="34" charset="0"/>
                </a:rPr>
                <a:t>        </a:t>
              </a:r>
              <a:endParaRPr lang="en-US" sz="2000" dirty="0">
                <a:latin typeface="Arial Narrow" panose="020B0606020202030204" pitchFamily="34" charset="0"/>
              </a:endParaRPr>
            </a:p>
          </p:txBody>
        </p:sp>
        <p:pic>
          <p:nvPicPr>
            <p:cNvPr id="12" name="Picture 11">
              <a:extLst>
                <a:ext uri="{FF2B5EF4-FFF2-40B4-BE49-F238E27FC236}">
                  <a16:creationId xmlns:a16="http://schemas.microsoft.com/office/drawing/2014/main" id="{E685F2DB-1D37-4F98-9536-055317F3D583}"/>
                </a:ext>
              </a:extLst>
            </p:cNvPr>
            <p:cNvPicPr>
              <a:picLocks noChangeAspect="1"/>
            </p:cNvPicPr>
            <p:nvPr/>
          </p:nvPicPr>
          <p:blipFill>
            <a:blip r:embed="rId5"/>
            <a:stretch>
              <a:fillRect/>
            </a:stretch>
          </p:blipFill>
          <p:spPr>
            <a:xfrm>
              <a:off x="9406726" y="3857533"/>
              <a:ext cx="442913" cy="442913"/>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173D28EE-C470-4499-BB27-40F5CE0CB232}"/>
                </a:ext>
              </a:extLst>
            </p:cNvPr>
            <p:cNvPicPr>
              <a:picLocks noChangeAspect="1"/>
            </p:cNvPicPr>
            <p:nvPr/>
          </p:nvPicPr>
          <p:blipFill>
            <a:blip r:embed="rId6"/>
            <a:stretch>
              <a:fillRect/>
            </a:stretch>
          </p:blipFill>
          <p:spPr>
            <a:xfrm>
              <a:off x="10500710" y="4298877"/>
              <a:ext cx="407194" cy="400050"/>
            </a:xfrm>
            <a:prstGeom prst="rect">
              <a:avLst/>
            </a:prstGeom>
            <a:ln>
              <a:solidFill>
                <a:schemeClr val="tx1"/>
              </a:solidFill>
            </a:ln>
            <a:effectLst>
              <a:outerShdw blurRad="50800" dist="38100" dir="2700000" algn="tl" rotWithShape="0">
                <a:prstClr val="black">
                  <a:alpha val="40000"/>
                </a:prstClr>
              </a:outerShdw>
            </a:effectLst>
          </p:spPr>
        </p:pic>
      </p:grpSp>
      <p:sp>
        <p:nvSpPr>
          <p:cNvPr id="23" name="TextBox 22">
            <a:extLst>
              <a:ext uri="{FF2B5EF4-FFF2-40B4-BE49-F238E27FC236}">
                <a16:creationId xmlns:a16="http://schemas.microsoft.com/office/drawing/2014/main" id="{58851B43-956C-4570-8502-8128DEC5A4F1}"/>
              </a:ext>
            </a:extLst>
          </p:cNvPr>
          <p:cNvSpPr txBox="1"/>
          <p:nvPr/>
        </p:nvSpPr>
        <p:spPr>
          <a:xfrm>
            <a:off x="6510711" y="939734"/>
            <a:ext cx="5149669" cy="1323439"/>
          </a:xfrm>
          <a:prstGeom prst="rect">
            <a:avLst/>
          </a:prstGeom>
          <a:noFill/>
        </p:spPr>
        <p:txBody>
          <a:bodyPr wrap="square" rtlCol="0">
            <a:spAutoFit/>
          </a:bodyPr>
          <a:lstStyle/>
          <a:p>
            <a:r>
              <a:rPr lang="en-US" sz="2000" b="1" dirty="0">
                <a:latin typeface="Arial Narrow" panose="020B0606020202030204" pitchFamily="34" charset="0"/>
              </a:rPr>
              <a:t>End Users</a:t>
            </a:r>
            <a:r>
              <a:rPr lang="en-US" sz="2000" dirty="0">
                <a:latin typeface="Arial Narrow" panose="020B0606020202030204" pitchFamily="34" charset="0"/>
              </a:rPr>
              <a:t> and </a:t>
            </a:r>
            <a:r>
              <a:rPr lang="en-US" sz="2000" b="1" dirty="0">
                <a:latin typeface="Arial Narrow" panose="020B0606020202030204" pitchFamily="34" charset="0"/>
              </a:rPr>
              <a:t>Power Users </a:t>
            </a:r>
            <a:r>
              <a:rPr lang="en-US" sz="2000" dirty="0">
                <a:latin typeface="Arial Narrow" panose="020B0606020202030204" pitchFamily="34" charset="0"/>
              </a:rPr>
              <a:t>have to set </a:t>
            </a:r>
            <a:r>
              <a:rPr lang="en-US" sz="2000" b="1" dirty="0">
                <a:latin typeface="Arial Narrow" panose="020B0606020202030204" pitchFamily="34" charset="0"/>
              </a:rPr>
              <a:t>User Variables</a:t>
            </a:r>
            <a:r>
              <a:rPr lang="en-US" sz="2000" dirty="0">
                <a:latin typeface="Arial Narrow" panose="020B0606020202030204" pitchFamily="34" charset="0"/>
              </a:rPr>
              <a:t> according to their institutions. Setting User Variables is a key step in ensuring that the user filters  access to </a:t>
            </a:r>
            <a:r>
              <a:rPr lang="en-US" sz="2000" b="1" dirty="0">
                <a:latin typeface="Arial Narrow" panose="020B0606020202030204" pitchFamily="34" charset="0"/>
              </a:rPr>
              <a:t>campus exclusive </a:t>
            </a:r>
            <a:r>
              <a:rPr lang="en-US" sz="2000" dirty="0">
                <a:latin typeface="Arial Narrow" panose="020B0606020202030204" pitchFamily="34" charset="0"/>
              </a:rPr>
              <a:t>data. </a:t>
            </a:r>
          </a:p>
        </p:txBody>
      </p:sp>
      <p:sp>
        <p:nvSpPr>
          <p:cNvPr id="24" name="TextBox 23">
            <a:extLst>
              <a:ext uri="{FF2B5EF4-FFF2-40B4-BE49-F238E27FC236}">
                <a16:creationId xmlns:a16="http://schemas.microsoft.com/office/drawing/2014/main" id="{8668E211-3A1A-47D5-AD4E-EF109252287F}"/>
              </a:ext>
            </a:extLst>
          </p:cNvPr>
          <p:cNvSpPr txBox="1"/>
          <p:nvPr/>
        </p:nvSpPr>
        <p:spPr>
          <a:xfrm>
            <a:off x="8138781" y="5031927"/>
            <a:ext cx="3809999" cy="1061829"/>
          </a:xfrm>
          <a:prstGeom prst="rect">
            <a:avLst/>
          </a:prstGeom>
          <a:noFill/>
        </p:spPr>
        <p:txBody>
          <a:bodyPr wrap="square" rtlCol="0">
            <a:spAutoFit/>
          </a:bodyPr>
          <a:lstStyle/>
          <a:p>
            <a:pPr>
              <a:buClr>
                <a:srgbClr val="920000"/>
              </a:buClr>
            </a:pPr>
            <a:endParaRPr lang="en-US" sz="900" dirty="0">
              <a:latin typeface="Arial Narrow" panose="020B0606020202030204" pitchFamily="34" charset="0"/>
            </a:endParaRPr>
          </a:p>
          <a:p>
            <a:pPr>
              <a:buClr>
                <a:srgbClr val="920000"/>
              </a:buClr>
            </a:pPr>
            <a:r>
              <a:rPr lang="en-US" b="1" dirty="0">
                <a:latin typeface="Arial Narrow" panose="020B0606020202030204" pitchFamily="34" charset="0"/>
              </a:rPr>
              <a:t>NOTE: </a:t>
            </a:r>
            <a:r>
              <a:rPr lang="en-US" dirty="0">
                <a:latin typeface="Arial Narrow" panose="020B0606020202030204" pitchFamily="34" charset="0"/>
              </a:rPr>
              <a:t>User variables only need to be set once, but they can be changed at any time. </a:t>
            </a:r>
          </a:p>
          <a:p>
            <a:pPr>
              <a:buClr>
                <a:srgbClr val="920000"/>
              </a:buClr>
            </a:pPr>
            <a:endParaRPr lang="en-US" dirty="0">
              <a:latin typeface="Arial Narrow" panose="020B0606020202030204" pitchFamily="34" charset="0"/>
            </a:endParaRPr>
          </a:p>
        </p:txBody>
      </p:sp>
      <p:pic>
        <p:nvPicPr>
          <p:cNvPr id="25" name="Graphic 24" descr="Thought bubble">
            <a:extLst>
              <a:ext uri="{FF2B5EF4-FFF2-40B4-BE49-F238E27FC236}">
                <a16:creationId xmlns:a16="http://schemas.microsoft.com/office/drawing/2014/main" id="{13501D4B-EC97-4196-9485-81E491EBB0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241141" flipH="1">
            <a:off x="7191893" y="5204088"/>
            <a:ext cx="672257" cy="672257"/>
          </a:xfrm>
          <a:prstGeom prst="rect">
            <a:avLst/>
          </a:prstGeom>
        </p:spPr>
      </p:pic>
    </p:spTree>
    <p:custDataLst>
      <p:tags r:id="rId1"/>
    </p:custDataLst>
    <p:extLst>
      <p:ext uri="{BB962C8B-B14F-4D97-AF65-F5344CB8AC3E}">
        <p14:creationId xmlns:p14="http://schemas.microsoft.com/office/powerpoint/2010/main" val="1653077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15</a:t>
            </a:fld>
            <a:endParaRPr lang="en-US" sz="800" b="1">
              <a:latin typeface="Arial Narrow" panose="020B0606020202030204" pitchFamily="34" charset="0"/>
              <a:cs typeface="Arial" panose="020B0604020202020204" pitchFamily="34" charset="0"/>
            </a:endParaRPr>
          </a:p>
        </p:txBody>
      </p:sp>
      <p:sp>
        <p:nvSpPr>
          <p:cNvPr id="8" name="Rectangle 4">
            <a:extLst>
              <a:ext uri="{FF2B5EF4-FFF2-40B4-BE49-F238E27FC236}">
                <a16:creationId xmlns:a16="http://schemas.microsoft.com/office/drawing/2014/main" id="{D3F16212-02DE-45D1-8ED0-4ABC4E7511F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Setting User Variables – End Users</a:t>
            </a:r>
          </a:p>
        </p:txBody>
      </p:sp>
      <p:sp>
        <p:nvSpPr>
          <p:cNvPr id="12" name="TextBox 11">
            <a:extLst>
              <a:ext uri="{FF2B5EF4-FFF2-40B4-BE49-F238E27FC236}">
                <a16:creationId xmlns:a16="http://schemas.microsoft.com/office/drawing/2014/main" id="{F2E2FD9D-5255-4D7D-9655-C417FB1B5517}"/>
              </a:ext>
            </a:extLst>
          </p:cNvPr>
          <p:cNvSpPr txBox="1"/>
          <p:nvPr/>
        </p:nvSpPr>
        <p:spPr>
          <a:xfrm>
            <a:off x="7774385" y="4265697"/>
            <a:ext cx="3809999" cy="1200329"/>
          </a:xfrm>
          <a:prstGeom prst="rect">
            <a:avLst/>
          </a:prstGeom>
          <a:noFill/>
        </p:spPr>
        <p:txBody>
          <a:bodyPr wrap="square" rtlCol="0">
            <a:spAutoFit/>
          </a:bodyPr>
          <a:lstStyle/>
          <a:p>
            <a:r>
              <a:rPr lang="en-US" dirty="0">
                <a:latin typeface="Arial Narrow" panose="020B0606020202030204" pitchFamily="34" charset="0"/>
              </a:rPr>
              <a:t>When setting User Variables, you only need to select a member for the Organization dimension. Do not edit any of the other dimensions.</a:t>
            </a:r>
          </a:p>
        </p:txBody>
      </p:sp>
      <p:pic>
        <p:nvPicPr>
          <p:cNvPr id="14" name="Graphic 13" descr="Information">
            <a:extLst>
              <a:ext uri="{FF2B5EF4-FFF2-40B4-BE49-F238E27FC236}">
                <a16:creationId xmlns:a16="http://schemas.microsoft.com/office/drawing/2014/main" id="{8C1EE79C-649B-4FB9-AA81-FA6F633E1B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15613" y="4609916"/>
            <a:ext cx="558772" cy="558772"/>
          </a:xfrm>
          <a:prstGeom prst="rect">
            <a:avLst/>
          </a:prstGeom>
        </p:spPr>
      </p:pic>
      <p:grpSp>
        <p:nvGrpSpPr>
          <p:cNvPr id="4" name="Group 3">
            <a:extLst>
              <a:ext uri="{FF2B5EF4-FFF2-40B4-BE49-F238E27FC236}">
                <a16:creationId xmlns:a16="http://schemas.microsoft.com/office/drawing/2014/main" id="{9BC44672-A7EC-4E3D-8805-BE1B60A95B65}"/>
              </a:ext>
            </a:extLst>
          </p:cNvPr>
          <p:cNvGrpSpPr/>
          <p:nvPr/>
        </p:nvGrpSpPr>
        <p:grpSpPr>
          <a:xfrm>
            <a:off x="641838" y="847401"/>
            <a:ext cx="10921513" cy="3230197"/>
            <a:chOff x="876301" y="847402"/>
            <a:chExt cx="10687050" cy="3024028"/>
          </a:xfrm>
        </p:grpSpPr>
        <p:pic>
          <p:nvPicPr>
            <p:cNvPr id="2" name="Picture 1">
              <a:extLst>
                <a:ext uri="{FF2B5EF4-FFF2-40B4-BE49-F238E27FC236}">
                  <a16:creationId xmlns:a16="http://schemas.microsoft.com/office/drawing/2014/main" id="{23D823CC-391C-4E22-A2AC-CBC3E37ED56C}"/>
                </a:ext>
              </a:extLst>
            </p:cNvPr>
            <p:cNvPicPr>
              <a:picLocks noChangeAspect="1"/>
            </p:cNvPicPr>
            <p:nvPr/>
          </p:nvPicPr>
          <p:blipFill>
            <a:blip r:embed="rId6"/>
            <a:stretch>
              <a:fillRect/>
            </a:stretch>
          </p:blipFill>
          <p:spPr>
            <a:xfrm>
              <a:off x="876301" y="847402"/>
              <a:ext cx="10687050" cy="3024028"/>
            </a:xfrm>
            <a:prstGeom prst="rect">
              <a:avLst/>
            </a:prstGeom>
            <a:ln>
              <a:solidFill>
                <a:schemeClr val="tx1"/>
              </a:solidFill>
            </a:ln>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5D9161D6-7A97-4E69-8F0F-00E41A9D7A1D}"/>
                </a:ext>
              </a:extLst>
            </p:cNvPr>
            <p:cNvSpPr/>
            <p:nvPr/>
          </p:nvSpPr>
          <p:spPr>
            <a:xfrm>
              <a:off x="11054247" y="2688186"/>
              <a:ext cx="304800" cy="3093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peech Bubble: Rectangle 15">
              <a:extLst>
                <a:ext uri="{FF2B5EF4-FFF2-40B4-BE49-F238E27FC236}">
                  <a16:creationId xmlns:a16="http://schemas.microsoft.com/office/drawing/2014/main" id="{130A825F-35AA-459C-8731-5CE7A243FAD1}"/>
                </a:ext>
              </a:extLst>
            </p:cNvPr>
            <p:cNvSpPr/>
            <p:nvPr/>
          </p:nvSpPr>
          <p:spPr>
            <a:xfrm>
              <a:off x="9715695" y="1871041"/>
              <a:ext cx="1219200" cy="573865"/>
            </a:xfrm>
            <a:prstGeom prst="wedgeRectCallout">
              <a:avLst>
                <a:gd name="adj1" fmla="val 55778"/>
                <a:gd name="adj2" fmla="val 89923"/>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Member Selectors</a:t>
              </a:r>
              <a:endParaRPr lang="en-US" b="1" dirty="0">
                <a:solidFill>
                  <a:schemeClr val="tx1"/>
                </a:solidFill>
                <a:latin typeface="Arial Narrow" panose="020B0606020202030204" pitchFamily="34" charset="0"/>
              </a:endParaRPr>
            </a:p>
          </p:txBody>
        </p:sp>
        <p:sp>
          <p:nvSpPr>
            <p:cNvPr id="17" name="Rectangle 16">
              <a:extLst>
                <a:ext uri="{FF2B5EF4-FFF2-40B4-BE49-F238E27FC236}">
                  <a16:creationId xmlns:a16="http://schemas.microsoft.com/office/drawing/2014/main" id="{3203A41B-2039-47CD-8DEB-B53C2F9F6E23}"/>
                </a:ext>
              </a:extLst>
            </p:cNvPr>
            <p:cNvSpPr/>
            <p:nvPr/>
          </p:nvSpPr>
          <p:spPr>
            <a:xfrm>
              <a:off x="1066800" y="3038475"/>
              <a:ext cx="1990725" cy="29527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B821D723-8160-4877-8D80-8B5CBC2FDA91}"/>
              </a:ext>
            </a:extLst>
          </p:cNvPr>
          <p:cNvSpPr/>
          <p:nvPr/>
        </p:nvSpPr>
        <p:spPr>
          <a:xfrm>
            <a:off x="603741" y="4242971"/>
            <a:ext cx="6096000" cy="646331"/>
          </a:xfrm>
          <a:prstGeom prst="rect">
            <a:avLst/>
          </a:prstGeom>
        </p:spPr>
        <p:txBody>
          <a:bodyPr>
            <a:spAutoFit/>
          </a:bodyPr>
          <a:lstStyle/>
          <a:p>
            <a:r>
              <a:rPr lang="en-US" dirty="0">
                <a:latin typeface="Arial Narrow" panose="020B0606020202030204" pitchFamily="34" charset="0"/>
              </a:rPr>
              <a:t>Members can be selected for each dimension by clicking</a:t>
            </a:r>
            <a:r>
              <a:rPr lang="en-US" b="1" dirty="0">
                <a:latin typeface="Arial Narrow" panose="020B0606020202030204" pitchFamily="34" charset="0"/>
              </a:rPr>
              <a:t> Member Selector</a:t>
            </a:r>
          </a:p>
        </p:txBody>
      </p:sp>
      <p:pic>
        <p:nvPicPr>
          <p:cNvPr id="13" name="Picture 12">
            <a:extLst>
              <a:ext uri="{FF2B5EF4-FFF2-40B4-BE49-F238E27FC236}">
                <a16:creationId xmlns:a16="http://schemas.microsoft.com/office/drawing/2014/main" id="{8C3E1A13-941D-4A12-BF32-9BDE4A993240}"/>
              </a:ext>
            </a:extLst>
          </p:cNvPr>
          <p:cNvPicPr>
            <a:picLocks noChangeAspect="1"/>
          </p:cNvPicPr>
          <p:nvPr/>
        </p:nvPicPr>
        <p:blipFill>
          <a:blip r:embed="rId7"/>
          <a:stretch>
            <a:fillRect/>
          </a:stretch>
        </p:blipFill>
        <p:spPr>
          <a:xfrm>
            <a:off x="1518918" y="4575468"/>
            <a:ext cx="401216" cy="382494"/>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54789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16</a:t>
            </a:fld>
            <a:endParaRPr lang="en-US" sz="800" b="1">
              <a:latin typeface="Arial Narrow" panose="020B0606020202030204" pitchFamily="34" charset="0"/>
              <a:cs typeface="Arial" panose="020B0604020202020204" pitchFamily="34" charset="0"/>
            </a:endParaRPr>
          </a:p>
        </p:txBody>
      </p:sp>
      <p:sp>
        <p:nvSpPr>
          <p:cNvPr id="8" name="Rectangle 4">
            <a:extLst>
              <a:ext uri="{FF2B5EF4-FFF2-40B4-BE49-F238E27FC236}">
                <a16:creationId xmlns:a16="http://schemas.microsoft.com/office/drawing/2014/main" id="{D3F16212-02DE-45D1-8ED0-4ABC4E7511F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Setting User Variables – Display Setting</a:t>
            </a:r>
          </a:p>
        </p:txBody>
      </p:sp>
      <p:sp>
        <p:nvSpPr>
          <p:cNvPr id="5" name="Rectangle 4">
            <a:extLst>
              <a:ext uri="{FF2B5EF4-FFF2-40B4-BE49-F238E27FC236}">
                <a16:creationId xmlns:a16="http://schemas.microsoft.com/office/drawing/2014/main" id="{B821D723-8160-4877-8D80-8B5CBC2FDA91}"/>
              </a:ext>
            </a:extLst>
          </p:cNvPr>
          <p:cNvSpPr/>
          <p:nvPr/>
        </p:nvSpPr>
        <p:spPr>
          <a:xfrm>
            <a:off x="913443" y="1197129"/>
            <a:ext cx="10574332" cy="369332"/>
          </a:xfrm>
          <a:prstGeom prst="rect">
            <a:avLst/>
          </a:prstGeom>
        </p:spPr>
        <p:txBody>
          <a:bodyPr wrap="square">
            <a:spAutoFit/>
          </a:bodyPr>
          <a:lstStyle/>
          <a:p>
            <a:r>
              <a:rPr lang="en-US" dirty="0">
                <a:latin typeface="Arial Narrow" panose="020B0606020202030204" pitchFamily="34" charset="0"/>
              </a:rPr>
              <a:t>Under Display, End Users will be able to update their Number Formatting settings.  </a:t>
            </a:r>
            <a:endParaRPr lang="en-US" b="1" dirty="0">
              <a:latin typeface="Arial Narrow" panose="020B0606020202030204" pitchFamily="34" charset="0"/>
            </a:endParaRPr>
          </a:p>
        </p:txBody>
      </p:sp>
      <p:pic>
        <p:nvPicPr>
          <p:cNvPr id="1026" name="Picture 1" descr="image001">
            <a:extLst>
              <a:ext uri="{FF2B5EF4-FFF2-40B4-BE49-F238E27FC236}">
                <a16:creationId xmlns:a16="http://schemas.microsoft.com/office/drawing/2014/main" id="{44362AEA-1424-45B4-9ABB-0FA2F8248F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443" y="1865960"/>
            <a:ext cx="10031121" cy="3344157"/>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72119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3967" y="990600"/>
            <a:ext cx="3643091" cy="1200329"/>
          </a:xfrm>
          <a:prstGeom prst="rect">
            <a:avLst/>
          </a:prstGeom>
          <a:noFill/>
        </p:spPr>
        <p:txBody>
          <a:bodyPr wrap="square" rtlCol="0">
            <a:spAutoFit/>
          </a:bodyPr>
          <a:lstStyle/>
          <a:p>
            <a:r>
              <a:rPr lang="en-US" dirty="0">
                <a:latin typeface="Arial Narrow" panose="020B0606020202030204" pitchFamily="34" charset="0"/>
              </a:rPr>
              <a:t>Members can be selected in two ways from the Member Selection window:</a:t>
            </a:r>
          </a:p>
          <a:p>
            <a:pPr marL="285750" indent="-285750">
              <a:buClr>
                <a:srgbClr val="920000"/>
              </a:buClr>
              <a:buFont typeface="Arial" panose="020B0604020202020204" pitchFamily="34" charset="0"/>
              <a:buChar char="•"/>
            </a:pPr>
            <a:r>
              <a:rPr lang="en-US" b="1" dirty="0">
                <a:latin typeface="Arial Narrow" panose="020B0606020202030204" pitchFamily="34" charset="0"/>
              </a:rPr>
              <a:t>Search Bar</a:t>
            </a:r>
          </a:p>
          <a:p>
            <a:pPr marL="285750" indent="-285750">
              <a:buClr>
                <a:srgbClr val="920000"/>
              </a:buClr>
              <a:buFont typeface="Arial" panose="020B0604020202020204" pitchFamily="34" charset="0"/>
              <a:buChar char="•"/>
            </a:pPr>
            <a:r>
              <a:rPr lang="en-US" b="1" dirty="0">
                <a:latin typeface="Arial Narrow" panose="020B0606020202030204" pitchFamily="34" charset="0"/>
              </a:rPr>
              <a:t>Hierarchy</a:t>
            </a:r>
            <a:r>
              <a:rPr lang="en-US" dirty="0">
                <a:latin typeface="Arial Narrow" panose="020B0606020202030204" pitchFamily="34" charset="0"/>
              </a:rPr>
              <a:t>  </a:t>
            </a:r>
          </a:p>
        </p:txBody>
      </p:sp>
      <p:sp>
        <p:nvSpPr>
          <p:cNvPr id="13" name="Rectangle 4">
            <a:extLst>
              <a:ext uri="{FF2B5EF4-FFF2-40B4-BE49-F238E27FC236}">
                <a16:creationId xmlns:a16="http://schemas.microsoft.com/office/drawing/2014/main" id="{9F5C7D10-0F15-4B6D-B219-70B18552AD74}"/>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Selecting Members</a:t>
            </a:r>
          </a:p>
        </p:txBody>
      </p:sp>
      <p:sp>
        <p:nvSpPr>
          <p:cNvPr id="16" name="TextBox 15">
            <a:extLst>
              <a:ext uri="{FF2B5EF4-FFF2-40B4-BE49-F238E27FC236}">
                <a16:creationId xmlns:a16="http://schemas.microsoft.com/office/drawing/2014/main" id="{A010C213-7BEA-4847-B6D6-A97BB17FEAE4}"/>
              </a:ext>
            </a:extLst>
          </p:cNvPr>
          <p:cNvSpPr txBox="1"/>
          <p:nvPr/>
        </p:nvSpPr>
        <p:spPr>
          <a:xfrm>
            <a:off x="423327" y="2417881"/>
            <a:ext cx="3436735" cy="2000548"/>
          </a:xfrm>
          <a:prstGeom prst="rect">
            <a:avLst/>
          </a:prstGeom>
          <a:noFill/>
        </p:spPr>
        <p:txBody>
          <a:bodyPr wrap="square" rtlCol="0">
            <a:spAutoFit/>
          </a:bodyPr>
          <a:lstStyle/>
          <a:p>
            <a:r>
              <a:rPr lang="en-US" dirty="0">
                <a:latin typeface="Arial Narrow" panose="020B0606020202030204" pitchFamily="34" charset="0"/>
              </a:rPr>
              <a:t>When selecting members through a Hierarchy, drill into a member by clicking</a:t>
            </a:r>
            <a:endParaRPr lang="en-US" b="1" dirty="0">
              <a:latin typeface="Arial Narrow" panose="020B0606020202030204" pitchFamily="34" charset="0"/>
            </a:endParaRPr>
          </a:p>
          <a:p>
            <a:endParaRPr lang="en-US" sz="800" dirty="0">
              <a:latin typeface="Arial Narrow" panose="020B0606020202030204" pitchFamily="34" charset="0"/>
            </a:endParaRPr>
          </a:p>
          <a:p>
            <a:endParaRPr lang="en-US" sz="800" dirty="0">
              <a:latin typeface="Arial Narrow" panose="020B0606020202030204" pitchFamily="34" charset="0"/>
            </a:endParaRPr>
          </a:p>
          <a:p>
            <a:r>
              <a:rPr lang="en-US" dirty="0">
                <a:latin typeface="Arial Narrow" panose="020B0606020202030204" pitchFamily="34" charset="0"/>
              </a:rPr>
              <a:t>To select a member, click </a:t>
            </a:r>
            <a:r>
              <a:rPr lang="en-US" b="1" dirty="0">
                <a:latin typeface="Arial Narrow" panose="020B0606020202030204" pitchFamily="34" charset="0"/>
              </a:rPr>
              <a:t>Add </a:t>
            </a:r>
          </a:p>
          <a:p>
            <a:pPr marL="285750" indent="-285750">
              <a:buFont typeface="Arial" panose="020B0604020202020204" pitchFamily="34" charset="0"/>
              <a:buChar char="•"/>
            </a:pPr>
            <a:r>
              <a:rPr lang="en-US" dirty="0">
                <a:latin typeface="Arial Narrow" panose="020B0606020202030204" pitchFamily="34" charset="0"/>
              </a:rPr>
              <a:t>Note that you are only able to select one member at a time</a:t>
            </a:r>
          </a:p>
        </p:txBody>
      </p:sp>
      <p:pic>
        <p:nvPicPr>
          <p:cNvPr id="17" name="Picture 16">
            <a:extLst>
              <a:ext uri="{FF2B5EF4-FFF2-40B4-BE49-F238E27FC236}">
                <a16:creationId xmlns:a16="http://schemas.microsoft.com/office/drawing/2014/main" id="{77B16F5A-7975-4978-8110-335FDC206F99}"/>
              </a:ext>
            </a:extLst>
          </p:cNvPr>
          <p:cNvPicPr>
            <a:picLocks noChangeAspect="1"/>
          </p:cNvPicPr>
          <p:nvPr/>
        </p:nvPicPr>
        <p:blipFill>
          <a:blip r:embed="rId4"/>
          <a:stretch>
            <a:fillRect/>
          </a:stretch>
        </p:blipFill>
        <p:spPr>
          <a:xfrm>
            <a:off x="3083414" y="3489703"/>
            <a:ext cx="228600" cy="326571"/>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866A0276-58CE-499C-830E-398150CE1577}"/>
              </a:ext>
            </a:extLst>
          </p:cNvPr>
          <p:cNvPicPr>
            <a:picLocks noChangeAspect="1"/>
          </p:cNvPicPr>
          <p:nvPr/>
        </p:nvPicPr>
        <p:blipFill>
          <a:blip r:embed="rId5"/>
          <a:stretch>
            <a:fillRect/>
          </a:stretch>
        </p:blipFill>
        <p:spPr>
          <a:xfrm>
            <a:off x="1234978" y="3081487"/>
            <a:ext cx="285750" cy="285750"/>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C803FC11-482A-41AA-92E5-4F38EAECC3FB}"/>
              </a:ext>
            </a:extLst>
          </p:cNvPr>
          <p:cNvPicPr>
            <a:picLocks noChangeAspect="1"/>
          </p:cNvPicPr>
          <p:nvPr/>
        </p:nvPicPr>
        <p:blipFill>
          <a:blip r:embed="rId6"/>
          <a:stretch>
            <a:fillRect/>
          </a:stretch>
        </p:blipFill>
        <p:spPr>
          <a:xfrm>
            <a:off x="4225548" y="990600"/>
            <a:ext cx="7604154" cy="4612239"/>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p:cNvSpPr/>
          <p:nvPr/>
        </p:nvSpPr>
        <p:spPr>
          <a:xfrm>
            <a:off x="4345452" y="1992026"/>
            <a:ext cx="7270649" cy="21233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25548" y="2284116"/>
            <a:ext cx="5033172" cy="281688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10"/>
          <p:cNvSpPr/>
          <p:nvPr/>
        </p:nvSpPr>
        <p:spPr>
          <a:xfrm>
            <a:off x="7930725" y="1508715"/>
            <a:ext cx="1327995" cy="307283"/>
          </a:xfrm>
          <a:prstGeom prst="wedgeRectCallout">
            <a:avLst>
              <a:gd name="adj1" fmla="val -65316"/>
              <a:gd name="adj2" fmla="val 99882"/>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Search Bar</a:t>
            </a:r>
            <a:endParaRPr lang="en-US" b="1" dirty="0">
              <a:solidFill>
                <a:schemeClr val="tx1"/>
              </a:solidFill>
              <a:latin typeface="Arial Narrow" panose="020B0606020202030204" pitchFamily="34" charset="0"/>
            </a:endParaRPr>
          </a:p>
        </p:txBody>
      </p:sp>
      <p:sp>
        <p:nvSpPr>
          <p:cNvPr id="12" name="Speech Bubble: Rectangle 11"/>
          <p:cNvSpPr/>
          <p:nvPr/>
        </p:nvSpPr>
        <p:spPr>
          <a:xfrm>
            <a:off x="5076264" y="3376262"/>
            <a:ext cx="1103161" cy="307283"/>
          </a:xfrm>
          <a:prstGeom prst="wedgeRectCallout">
            <a:avLst>
              <a:gd name="adj1" fmla="val 70740"/>
              <a:gd name="adj2" fmla="val -193546"/>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Hierarchy</a:t>
            </a:r>
            <a:endParaRPr lang="en-US" b="1" dirty="0">
              <a:solidFill>
                <a:schemeClr val="tx1"/>
              </a:solidFill>
              <a:latin typeface="Arial Narrow" panose="020B0606020202030204" pitchFamily="34" charset="0"/>
            </a:endParaRPr>
          </a:p>
        </p:txBody>
      </p:sp>
      <p:sp>
        <p:nvSpPr>
          <p:cNvPr id="21" name="Rectangle 20">
            <a:extLst>
              <a:ext uri="{FF2B5EF4-FFF2-40B4-BE49-F238E27FC236}">
                <a16:creationId xmlns:a16="http://schemas.microsoft.com/office/drawing/2014/main" id="{93864BD1-0300-402E-B6E7-9D746449589B}"/>
              </a:ext>
            </a:extLst>
          </p:cNvPr>
          <p:cNvSpPr/>
          <p:nvPr/>
        </p:nvSpPr>
        <p:spPr>
          <a:xfrm>
            <a:off x="6765691" y="2347169"/>
            <a:ext cx="241316" cy="19998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peech Bubble: Rectangle 21">
            <a:extLst>
              <a:ext uri="{FF2B5EF4-FFF2-40B4-BE49-F238E27FC236}">
                <a16:creationId xmlns:a16="http://schemas.microsoft.com/office/drawing/2014/main" id="{140F5F9B-E3FE-4E1F-A28B-233D6AB8FAB2}"/>
              </a:ext>
            </a:extLst>
          </p:cNvPr>
          <p:cNvSpPr/>
          <p:nvPr/>
        </p:nvSpPr>
        <p:spPr>
          <a:xfrm>
            <a:off x="6977130" y="2838699"/>
            <a:ext cx="1103161" cy="307283"/>
          </a:xfrm>
          <a:prstGeom prst="wedgeRectCallout">
            <a:avLst>
              <a:gd name="adj1" fmla="val -49691"/>
              <a:gd name="adj2" fmla="val -124293"/>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Select</a:t>
            </a:r>
            <a:endParaRPr lang="en-US" b="1" dirty="0">
              <a:solidFill>
                <a:schemeClr val="tx1"/>
              </a:solidFill>
              <a:latin typeface="Arial Narrow" panose="020B0606020202030204" pitchFamily="34" charset="0"/>
            </a:endParaRPr>
          </a:p>
        </p:txBody>
      </p:sp>
      <p:sp>
        <p:nvSpPr>
          <p:cNvPr id="23" name="Rectangle 22">
            <a:extLst>
              <a:ext uri="{FF2B5EF4-FFF2-40B4-BE49-F238E27FC236}">
                <a16:creationId xmlns:a16="http://schemas.microsoft.com/office/drawing/2014/main" id="{A143DE98-4E71-4F36-9CF7-30AFB285B9CB}"/>
              </a:ext>
            </a:extLst>
          </p:cNvPr>
          <p:cNvSpPr/>
          <p:nvPr/>
        </p:nvSpPr>
        <p:spPr>
          <a:xfrm>
            <a:off x="6449107" y="2569212"/>
            <a:ext cx="220568" cy="30728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818FFED-0A78-46BE-9D6C-B9DC5B3DE425}"/>
              </a:ext>
            </a:extLst>
          </p:cNvPr>
          <p:cNvSpPr txBox="1"/>
          <p:nvPr/>
        </p:nvSpPr>
        <p:spPr>
          <a:xfrm>
            <a:off x="888023" y="4696068"/>
            <a:ext cx="3118649" cy="1200329"/>
          </a:xfrm>
          <a:prstGeom prst="rect">
            <a:avLst/>
          </a:prstGeom>
          <a:noFill/>
        </p:spPr>
        <p:txBody>
          <a:bodyPr wrap="square" rtlCol="0">
            <a:spAutoFit/>
          </a:bodyPr>
          <a:lstStyle/>
          <a:p>
            <a:r>
              <a:rPr lang="en-US" i="1" dirty="0">
                <a:latin typeface="Arial Narrow" panose="020B0606020202030204" pitchFamily="34" charset="0"/>
              </a:rPr>
              <a:t>If the member selected does not appear on the User Variables selected, the next slide will explain the next steps.</a:t>
            </a:r>
          </a:p>
        </p:txBody>
      </p:sp>
      <p:pic>
        <p:nvPicPr>
          <p:cNvPr id="19" name="Graphic 18" descr="Information">
            <a:extLst>
              <a:ext uri="{FF2B5EF4-FFF2-40B4-BE49-F238E27FC236}">
                <a16:creationId xmlns:a16="http://schemas.microsoft.com/office/drawing/2014/main" id="{6AC4E062-C1E4-432E-B4CF-B1875EAC31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9251" y="5016846"/>
            <a:ext cx="558772" cy="558772"/>
          </a:xfrm>
          <a:prstGeom prst="rect">
            <a:avLst/>
          </a:prstGeom>
        </p:spPr>
      </p:pic>
    </p:spTree>
    <p:custDataLst>
      <p:tags r:id="rId1"/>
    </p:custDataLst>
    <p:extLst>
      <p:ext uri="{BB962C8B-B14F-4D97-AF65-F5344CB8AC3E}">
        <p14:creationId xmlns:p14="http://schemas.microsoft.com/office/powerpoint/2010/main" val="2109951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9F5C7D10-0F15-4B6D-B219-70B18552AD74}"/>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Selecting Members - Before Continuing </a:t>
            </a:r>
          </a:p>
        </p:txBody>
      </p:sp>
      <p:sp>
        <p:nvSpPr>
          <p:cNvPr id="18" name="TextBox 17">
            <a:extLst>
              <a:ext uri="{FF2B5EF4-FFF2-40B4-BE49-F238E27FC236}">
                <a16:creationId xmlns:a16="http://schemas.microsoft.com/office/drawing/2014/main" id="{D9971189-F2C8-4374-8304-53A7AAC72748}"/>
              </a:ext>
            </a:extLst>
          </p:cNvPr>
          <p:cNvSpPr txBox="1"/>
          <p:nvPr/>
        </p:nvSpPr>
        <p:spPr>
          <a:xfrm>
            <a:off x="6840319" y="1082962"/>
            <a:ext cx="4828756" cy="2862322"/>
          </a:xfrm>
          <a:prstGeom prst="rect">
            <a:avLst/>
          </a:prstGeom>
          <a:noFill/>
        </p:spPr>
        <p:txBody>
          <a:bodyPr wrap="square" rtlCol="0">
            <a:spAutoFit/>
          </a:bodyPr>
          <a:lstStyle/>
          <a:p>
            <a:r>
              <a:rPr lang="en-US" sz="2000" dirty="0">
                <a:latin typeface="Arial Narrow" panose="020B0606020202030204" pitchFamily="34" charset="0"/>
              </a:rPr>
              <a:t>If you are not able to select a specific member, </a:t>
            </a:r>
            <a:r>
              <a:rPr lang="en-US" sz="2000" i="1" dirty="0">
                <a:latin typeface="Arial Narrow" panose="020B0606020202030204" pitchFamily="34" charset="0"/>
              </a:rPr>
              <a:t>in this example “CHANCELOR – Chancellor’s Office”</a:t>
            </a:r>
            <a:r>
              <a:rPr lang="en-US" sz="2000" dirty="0">
                <a:latin typeface="Arial Narrow" panose="020B0606020202030204" pitchFamily="34" charset="0"/>
              </a:rPr>
              <a:t>, PlanUW lets you click the member, the blue check box confirms the selection, and then they can click OK. However, the selection does not actually get set as the “User Institution”. </a:t>
            </a:r>
          </a:p>
          <a:p>
            <a:endParaRPr lang="en-US" sz="2000" dirty="0">
              <a:latin typeface="Arial Narrow" panose="020B0606020202030204" pitchFamily="34" charset="0"/>
            </a:endParaRPr>
          </a:p>
          <a:p>
            <a:r>
              <a:rPr lang="en-US" sz="2000" dirty="0">
                <a:latin typeface="Arial Narrow" panose="020B0606020202030204" pitchFamily="34" charset="0"/>
              </a:rPr>
              <a:t>A work around for this is to </a:t>
            </a:r>
            <a:r>
              <a:rPr lang="en-US" sz="2000" b="1" dirty="0">
                <a:latin typeface="Arial Narrow" panose="020B0606020202030204" pitchFamily="34" charset="0"/>
              </a:rPr>
              <a:t>type the member name directly into the box. </a:t>
            </a:r>
          </a:p>
        </p:txBody>
      </p:sp>
      <p:sp>
        <p:nvSpPr>
          <p:cNvPr id="19" name="Rectangle 18">
            <a:extLst>
              <a:ext uri="{FF2B5EF4-FFF2-40B4-BE49-F238E27FC236}">
                <a16:creationId xmlns:a16="http://schemas.microsoft.com/office/drawing/2014/main" id="{4305CA99-1E13-4C30-9406-153B0F181764}"/>
              </a:ext>
            </a:extLst>
          </p:cNvPr>
          <p:cNvSpPr/>
          <p:nvPr/>
        </p:nvSpPr>
        <p:spPr>
          <a:xfrm>
            <a:off x="830670" y="1850677"/>
            <a:ext cx="5385491" cy="22205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A9CB8BF-DB33-4FEA-8DCA-45A735E0996C}"/>
              </a:ext>
            </a:extLst>
          </p:cNvPr>
          <p:cNvPicPr>
            <a:picLocks noChangeAspect="1"/>
          </p:cNvPicPr>
          <p:nvPr/>
        </p:nvPicPr>
        <p:blipFill>
          <a:blip r:embed="rId4"/>
          <a:stretch>
            <a:fillRect/>
          </a:stretch>
        </p:blipFill>
        <p:spPr>
          <a:xfrm>
            <a:off x="522925" y="1055068"/>
            <a:ext cx="5866887" cy="3684343"/>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39AE49A-7AFD-4FFB-9950-FE5D7BD1F164}"/>
              </a:ext>
            </a:extLst>
          </p:cNvPr>
          <p:cNvPicPr>
            <a:picLocks noChangeAspect="1"/>
          </p:cNvPicPr>
          <p:nvPr/>
        </p:nvPicPr>
        <p:blipFill>
          <a:blip r:embed="rId5"/>
          <a:stretch>
            <a:fillRect/>
          </a:stretch>
        </p:blipFill>
        <p:spPr>
          <a:xfrm>
            <a:off x="522925" y="4818645"/>
            <a:ext cx="7487956" cy="1203421"/>
          </a:xfrm>
          <a:prstGeom prst="rect">
            <a:avLst/>
          </a:prstGeom>
          <a:ln>
            <a:solidFill>
              <a:schemeClr val="tx1"/>
            </a:solidFill>
          </a:ln>
          <a:effectLst>
            <a:outerShdw blurRad="50800" dist="38100" dir="2700000" algn="tl" rotWithShape="0">
              <a:prstClr val="black">
                <a:alpha val="40000"/>
              </a:prstClr>
            </a:outerShdw>
          </a:effectLst>
        </p:spPr>
      </p:pic>
      <p:sp>
        <p:nvSpPr>
          <p:cNvPr id="24" name="Rectangle 23">
            <a:extLst>
              <a:ext uri="{FF2B5EF4-FFF2-40B4-BE49-F238E27FC236}">
                <a16:creationId xmlns:a16="http://schemas.microsoft.com/office/drawing/2014/main" id="{755A5DB2-27ED-404C-81A9-BC251A0A58D3}"/>
              </a:ext>
            </a:extLst>
          </p:cNvPr>
          <p:cNvSpPr/>
          <p:nvPr/>
        </p:nvSpPr>
        <p:spPr>
          <a:xfrm>
            <a:off x="4402647" y="2019979"/>
            <a:ext cx="1987165" cy="24559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BCB894-50F6-4155-A8CD-050A4A0800FB}"/>
              </a:ext>
            </a:extLst>
          </p:cNvPr>
          <p:cNvSpPr/>
          <p:nvPr/>
        </p:nvSpPr>
        <p:spPr>
          <a:xfrm>
            <a:off x="522926" y="5673455"/>
            <a:ext cx="4814006" cy="27893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Rectangle 25">
            <a:extLst>
              <a:ext uri="{FF2B5EF4-FFF2-40B4-BE49-F238E27FC236}">
                <a16:creationId xmlns:a16="http://schemas.microsoft.com/office/drawing/2014/main" id="{0557366A-77D7-4F72-87ED-AC47382273E8}"/>
              </a:ext>
            </a:extLst>
          </p:cNvPr>
          <p:cNvSpPr/>
          <p:nvPr/>
        </p:nvSpPr>
        <p:spPr>
          <a:xfrm>
            <a:off x="5938473" y="5023283"/>
            <a:ext cx="1913057" cy="549117"/>
          </a:xfrm>
          <a:prstGeom prst="wedgeRectCallout">
            <a:avLst>
              <a:gd name="adj1" fmla="val -80177"/>
              <a:gd name="adj2" fmla="val 61965"/>
            </a:avLst>
          </a:prstGeom>
          <a:solidFill>
            <a:schemeClr val="accent2">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a:solidFill>
                  <a:schemeClr val="tx1"/>
                </a:solidFill>
                <a:latin typeface="Arial Narrow" panose="020B0606020202030204" pitchFamily="34" charset="0"/>
              </a:rPr>
              <a:t>Did not update with new selection</a:t>
            </a:r>
            <a:endParaRPr lang="en-US" sz="1600" b="1" dirty="0">
              <a:solidFill>
                <a:schemeClr val="tx1"/>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2585730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D3F16212-02DE-45D1-8ED0-4ABC4E7511F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Setting User Variables – Power Users</a:t>
            </a:r>
          </a:p>
        </p:txBody>
      </p:sp>
      <p:sp>
        <p:nvSpPr>
          <p:cNvPr id="5" name="Rectangle 4">
            <a:extLst>
              <a:ext uri="{FF2B5EF4-FFF2-40B4-BE49-F238E27FC236}">
                <a16:creationId xmlns:a16="http://schemas.microsoft.com/office/drawing/2014/main" id="{B821D723-8160-4877-8D80-8B5CBC2FDA91}"/>
              </a:ext>
            </a:extLst>
          </p:cNvPr>
          <p:cNvSpPr/>
          <p:nvPr/>
        </p:nvSpPr>
        <p:spPr>
          <a:xfrm>
            <a:off x="769036" y="4117368"/>
            <a:ext cx="4928380" cy="2308324"/>
          </a:xfrm>
          <a:prstGeom prst="rect">
            <a:avLst/>
          </a:prstGeom>
        </p:spPr>
        <p:txBody>
          <a:bodyPr wrap="square">
            <a:spAutoFit/>
          </a:bodyPr>
          <a:lstStyle/>
          <a:p>
            <a:r>
              <a:rPr lang="en-US" dirty="0">
                <a:latin typeface="Arial Narrow" panose="020B0606020202030204" pitchFamily="34" charset="0"/>
              </a:rPr>
              <a:t>Unlike End Users, </a:t>
            </a:r>
            <a:r>
              <a:rPr lang="en-US" b="1" dirty="0">
                <a:latin typeface="Arial Narrow" panose="020B0606020202030204" pitchFamily="34" charset="0"/>
              </a:rPr>
              <a:t>Power Users</a:t>
            </a:r>
            <a:r>
              <a:rPr lang="en-US" dirty="0">
                <a:latin typeface="Arial Narrow" panose="020B0606020202030204" pitchFamily="34" charset="0"/>
              </a:rPr>
              <a:t> will have access to set variables at the </a:t>
            </a:r>
            <a:r>
              <a:rPr lang="en-US" b="1" dirty="0">
                <a:latin typeface="Arial Narrow" panose="020B0606020202030204" pitchFamily="34" charset="0"/>
              </a:rPr>
              <a:t>Total Institution</a:t>
            </a:r>
            <a:r>
              <a:rPr lang="en-US" dirty="0">
                <a:latin typeface="Arial Narrow" panose="020B0606020202030204" pitchFamily="34" charset="0"/>
              </a:rPr>
              <a:t> variable level. </a:t>
            </a:r>
          </a:p>
          <a:p>
            <a:endParaRPr lang="en-US" dirty="0">
              <a:latin typeface="Arial Narrow" panose="020B0606020202030204" pitchFamily="34" charset="0"/>
            </a:endParaRPr>
          </a:p>
          <a:p>
            <a:r>
              <a:rPr lang="en-US" dirty="0">
                <a:latin typeface="Arial Narrow" panose="020B0606020202030204" pitchFamily="34" charset="0"/>
              </a:rPr>
              <a:t>To set the Total Institution variable, follow the same steps described to End Users on how to set the User Institution variable (Previous slide). </a:t>
            </a:r>
          </a:p>
          <a:p>
            <a:endParaRPr lang="en-US" b="1" dirty="0">
              <a:latin typeface="Arial Narrow" panose="020B0606020202030204" pitchFamily="34" charset="0"/>
            </a:endParaRPr>
          </a:p>
          <a:p>
            <a:endParaRPr lang="en-US" b="1" dirty="0">
              <a:latin typeface="Arial Narrow" panose="020B0606020202030204" pitchFamily="34" charset="0"/>
            </a:endParaRPr>
          </a:p>
        </p:txBody>
      </p:sp>
      <p:pic>
        <p:nvPicPr>
          <p:cNvPr id="3" name="Picture 2">
            <a:extLst>
              <a:ext uri="{FF2B5EF4-FFF2-40B4-BE49-F238E27FC236}">
                <a16:creationId xmlns:a16="http://schemas.microsoft.com/office/drawing/2014/main" id="{3CE790AB-D020-4439-A5CB-96DA14532DAA}"/>
              </a:ext>
            </a:extLst>
          </p:cNvPr>
          <p:cNvPicPr>
            <a:picLocks noChangeAspect="1"/>
          </p:cNvPicPr>
          <p:nvPr/>
        </p:nvPicPr>
        <p:blipFill>
          <a:blip r:embed="rId4"/>
          <a:stretch>
            <a:fillRect/>
          </a:stretch>
        </p:blipFill>
        <p:spPr>
          <a:xfrm>
            <a:off x="464882" y="1137941"/>
            <a:ext cx="7355513" cy="2581840"/>
          </a:xfrm>
          <a:prstGeom prst="rect">
            <a:avLst/>
          </a:prstGeom>
          <a:ln>
            <a:solidFill>
              <a:schemeClr val="tx1"/>
            </a:solidFill>
          </a:ln>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6571B82E-8B60-485D-A4ED-E6A8DE208205}"/>
              </a:ext>
            </a:extLst>
          </p:cNvPr>
          <p:cNvSpPr/>
          <p:nvPr/>
        </p:nvSpPr>
        <p:spPr>
          <a:xfrm>
            <a:off x="2344954" y="2620108"/>
            <a:ext cx="2323761" cy="18463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AEB6C60-31C5-4EC3-8A7B-E34270195241}"/>
              </a:ext>
            </a:extLst>
          </p:cNvPr>
          <p:cNvSpPr/>
          <p:nvPr/>
        </p:nvSpPr>
        <p:spPr>
          <a:xfrm>
            <a:off x="7315200" y="2558563"/>
            <a:ext cx="281354" cy="24618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3BC2F98-B8ED-4B86-AEEB-36CA72773328}"/>
              </a:ext>
            </a:extLst>
          </p:cNvPr>
          <p:cNvPicPr>
            <a:picLocks noChangeAspect="1"/>
          </p:cNvPicPr>
          <p:nvPr/>
        </p:nvPicPr>
        <p:blipFill>
          <a:blip r:embed="rId5"/>
          <a:stretch>
            <a:fillRect/>
          </a:stretch>
        </p:blipFill>
        <p:spPr>
          <a:xfrm>
            <a:off x="6836343" y="2875085"/>
            <a:ext cx="5031440" cy="3160834"/>
          </a:xfrm>
          <a:prstGeom prst="rect">
            <a:avLst/>
          </a:prstGeom>
          <a:ln>
            <a:solidFill>
              <a:schemeClr val="tx1"/>
            </a:solidFill>
          </a:ln>
          <a:effectLst>
            <a:outerShdw blurRad="50800" dist="38100" dir="2700000" algn="tl" rotWithShape="0">
              <a:prstClr val="black">
                <a:alpha val="40000"/>
              </a:prstClr>
            </a:outerShdw>
          </a:effectLst>
        </p:spPr>
      </p:pic>
      <p:sp>
        <p:nvSpPr>
          <p:cNvPr id="24" name="Rectangle 23">
            <a:extLst>
              <a:ext uri="{FF2B5EF4-FFF2-40B4-BE49-F238E27FC236}">
                <a16:creationId xmlns:a16="http://schemas.microsoft.com/office/drawing/2014/main" id="{50CDED0F-215F-4323-B4B5-521EAEFCF0F9}"/>
              </a:ext>
            </a:extLst>
          </p:cNvPr>
          <p:cNvSpPr/>
          <p:nvPr/>
        </p:nvSpPr>
        <p:spPr>
          <a:xfrm>
            <a:off x="6836343" y="3871183"/>
            <a:ext cx="1639442" cy="126921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Arrow: Clockwise curve">
            <a:extLst>
              <a:ext uri="{FF2B5EF4-FFF2-40B4-BE49-F238E27FC236}">
                <a16:creationId xmlns:a16="http://schemas.microsoft.com/office/drawing/2014/main" id="{DE4276D7-EB14-4483-90DA-8D611FB5F8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6988486" flipH="1">
            <a:off x="5750111" y="2201705"/>
            <a:ext cx="1463854" cy="172820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9098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2</a:t>
            </a:fld>
            <a:endParaRPr lang="en-US" sz="800" b="1">
              <a:latin typeface="Arial Narrow" panose="020B060602020203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088840C6-AE2A-4778-93FE-D953D9936AD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Course Objectives</a:t>
            </a:r>
          </a:p>
        </p:txBody>
      </p:sp>
      <p:grpSp>
        <p:nvGrpSpPr>
          <p:cNvPr id="2" name="Group 1">
            <a:extLst>
              <a:ext uri="{FF2B5EF4-FFF2-40B4-BE49-F238E27FC236}">
                <a16:creationId xmlns:a16="http://schemas.microsoft.com/office/drawing/2014/main" id="{7B65C985-E47B-4CDC-A796-BB7F71760556}"/>
              </a:ext>
            </a:extLst>
          </p:cNvPr>
          <p:cNvGrpSpPr/>
          <p:nvPr/>
        </p:nvGrpSpPr>
        <p:grpSpPr>
          <a:xfrm>
            <a:off x="1258010" y="1641057"/>
            <a:ext cx="9675981" cy="4229319"/>
            <a:chOff x="425282" y="1641057"/>
            <a:chExt cx="9675981" cy="4229319"/>
          </a:xfrm>
        </p:grpSpPr>
        <p:sp>
          <p:nvSpPr>
            <p:cNvPr id="8" name="Rectangle 3"/>
            <p:cNvSpPr txBox="1">
              <a:spLocks noChangeArrowheads="1"/>
            </p:cNvSpPr>
            <p:nvPr/>
          </p:nvSpPr>
          <p:spPr>
            <a:xfrm>
              <a:off x="1854200" y="1641057"/>
              <a:ext cx="8247063" cy="3828507"/>
            </a:xfrm>
            <a:prstGeom prst="rect">
              <a:avLst/>
            </a:prstGeom>
          </p:spPr>
          <p:txBody>
            <a:bodyPr/>
            <a:lstStyle/>
            <a:p>
              <a:pPr marL="228600" indent="-228600" eaLnBrk="0" fontAlgn="base" hangingPunct="0">
                <a:spcBef>
                  <a:spcPts val="18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p:txBody>
        </p:sp>
        <p:cxnSp>
          <p:nvCxnSpPr>
            <p:cNvPr id="28" name="Straight Connector 27">
              <a:extLst>
                <a:ext uri="{FF2B5EF4-FFF2-40B4-BE49-F238E27FC236}">
                  <a16:creationId xmlns:a16="http://schemas.microsoft.com/office/drawing/2014/main" id="{9AEF1E5C-08DC-4580-9E7C-EDFD4B0E2711}"/>
                </a:ext>
              </a:extLst>
            </p:cNvPr>
            <p:cNvCxnSpPr/>
            <p:nvPr/>
          </p:nvCxnSpPr>
          <p:spPr>
            <a:xfrm>
              <a:off x="9046178" y="3317008"/>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E451D5E-472E-4C09-9432-036FD9CB1070}"/>
                </a:ext>
              </a:extLst>
            </p:cNvPr>
            <p:cNvSpPr txBox="1"/>
            <p:nvPr/>
          </p:nvSpPr>
          <p:spPr>
            <a:xfrm>
              <a:off x="8131778" y="4546937"/>
              <a:ext cx="1828797" cy="1323439"/>
            </a:xfrm>
            <a:prstGeom prst="rect">
              <a:avLst/>
            </a:prstGeom>
          </p:spPr>
          <p:txBody>
            <a:bodyPr vert="horz" wrap="square" rtlCol="0">
              <a:spAutoFit/>
            </a:bodyPr>
            <a:lstStyle/>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000000"/>
                  </a:solidFill>
                  <a:effectLst/>
                  <a:uLnTx/>
                  <a:uFillTx/>
                  <a:latin typeface="Arial Narrow"/>
                  <a:ea typeface="ＭＳ Ｐゴシック" pitchFamily="-106" charset="-128"/>
                </a:rPr>
                <a:t>Understand advanced data entry features in forms</a:t>
              </a:r>
            </a:p>
          </p:txBody>
        </p:sp>
        <p:cxnSp>
          <p:nvCxnSpPr>
            <p:cNvPr id="32" name="Straight Connector 31">
              <a:extLst>
                <a:ext uri="{FF2B5EF4-FFF2-40B4-BE49-F238E27FC236}">
                  <a16:creationId xmlns:a16="http://schemas.microsoft.com/office/drawing/2014/main" id="{450A7657-263C-4147-871B-4B1CC14BD322}"/>
                </a:ext>
              </a:extLst>
            </p:cNvPr>
            <p:cNvCxnSpPr/>
            <p:nvPr/>
          </p:nvCxnSpPr>
          <p:spPr>
            <a:xfrm>
              <a:off x="5192930" y="3317008"/>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AE4F62C-A175-4DA7-8974-4354C7C6F5ED}"/>
                </a:ext>
              </a:extLst>
            </p:cNvPr>
            <p:cNvSpPr txBox="1"/>
            <p:nvPr/>
          </p:nvSpPr>
          <p:spPr>
            <a:xfrm>
              <a:off x="4278530" y="4546937"/>
              <a:ext cx="1828797" cy="1015663"/>
            </a:xfrm>
            <a:prstGeom prst="rect">
              <a:avLst/>
            </a:prstGeom>
          </p:spPr>
          <p:txBody>
            <a:bodyPr vert="horz" wrap="square" rtlCol="0">
              <a:spAutoFit/>
            </a:bodyPr>
            <a:lstStyle/>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000000"/>
                  </a:solidFill>
                  <a:effectLst/>
                  <a:uLnTx/>
                  <a:uFillTx/>
                  <a:latin typeface="Arial Narrow"/>
                  <a:ea typeface="ＭＳ Ｐゴシック" pitchFamily="-106" charset="-128"/>
                </a:rPr>
                <a:t>Set preferences and user variables</a:t>
              </a:r>
            </a:p>
          </p:txBody>
        </p:sp>
        <p:cxnSp>
          <p:nvCxnSpPr>
            <p:cNvPr id="36" name="Straight Connector 35">
              <a:extLst>
                <a:ext uri="{FF2B5EF4-FFF2-40B4-BE49-F238E27FC236}">
                  <a16:creationId xmlns:a16="http://schemas.microsoft.com/office/drawing/2014/main" id="{AA602A3C-2ECF-49D0-AE8C-0CE1298E73A5}"/>
                </a:ext>
              </a:extLst>
            </p:cNvPr>
            <p:cNvCxnSpPr/>
            <p:nvPr/>
          </p:nvCxnSpPr>
          <p:spPr>
            <a:xfrm>
              <a:off x="7119554" y="3317008"/>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6F36CCA-8F09-403E-9436-A6AC60906D82}"/>
                </a:ext>
              </a:extLst>
            </p:cNvPr>
            <p:cNvSpPr txBox="1"/>
            <p:nvPr/>
          </p:nvSpPr>
          <p:spPr>
            <a:xfrm>
              <a:off x="6205154" y="4546937"/>
              <a:ext cx="1828797" cy="1015663"/>
            </a:xfrm>
            <a:prstGeom prst="rect">
              <a:avLst/>
            </a:prstGeom>
          </p:spPr>
          <p:txBody>
            <a:bodyPr vert="horz" wrap="square" rtlCol="0">
              <a:spAutoFit/>
            </a:bodyPr>
            <a:lstStyle/>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000000"/>
                  </a:solidFill>
                  <a:effectLst/>
                  <a:uLnTx/>
                  <a:uFillTx/>
                  <a:latin typeface="Arial Narrow"/>
                  <a:ea typeface="ＭＳ Ｐゴシック" pitchFamily="-106" charset="-128"/>
                </a:rPr>
                <a:t>Interact with and enter data into forms</a:t>
              </a:r>
            </a:p>
          </p:txBody>
        </p:sp>
        <p:grpSp>
          <p:nvGrpSpPr>
            <p:cNvPr id="5" name="Group 4">
              <a:extLst>
                <a:ext uri="{FF2B5EF4-FFF2-40B4-BE49-F238E27FC236}">
                  <a16:creationId xmlns:a16="http://schemas.microsoft.com/office/drawing/2014/main" id="{E17388D0-1936-4CBB-A0A8-6457A3950C1A}"/>
                </a:ext>
              </a:extLst>
            </p:cNvPr>
            <p:cNvGrpSpPr/>
            <p:nvPr/>
          </p:nvGrpSpPr>
          <p:grpSpPr>
            <a:xfrm>
              <a:off x="425282" y="3317008"/>
              <a:ext cx="1828797" cy="1937815"/>
              <a:chOff x="425282" y="3317008"/>
              <a:chExt cx="1828797" cy="1937815"/>
            </a:xfrm>
          </p:grpSpPr>
          <p:cxnSp>
            <p:nvCxnSpPr>
              <p:cNvPr id="40" name="Straight Connector 39">
                <a:extLst>
                  <a:ext uri="{FF2B5EF4-FFF2-40B4-BE49-F238E27FC236}">
                    <a16:creationId xmlns:a16="http://schemas.microsoft.com/office/drawing/2014/main" id="{DF44A788-D1F9-4DBB-9A40-9B97FBECFBCF}"/>
                  </a:ext>
                </a:extLst>
              </p:cNvPr>
              <p:cNvCxnSpPr/>
              <p:nvPr/>
            </p:nvCxnSpPr>
            <p:spPr>
              <a:xfrm>
                <a:off x="1339682" y="3317008"/>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818EA6B-66AF-481A-B42E-CD07EB30236F}"/>
                  </a:ext>
                </a:extLst>
              </p:cNvPr>
              <p:cNvSpPr txBox="1"/>
              <p:nvPr/>
            </p:nvSpPr>
            <p:spPr>
              <a:xfrm>
                <a:off x="425282" y="4546937"/>
                <a:ext cx="1828797" cy="707886"/>
              </a:xfrm>
              <a:prstGeom prst="rect">
                <a:avLst/>
              </a:prstGeom>
            </p:spPr>
            <p:txBody>
              <a:bodyPr vert="horz" wrap="square" rtlCol="0">
                <a:spAutoFit/>
              </a:bodyPr>
              <a:lstStyle/>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lang="en-US" sz="2000" kern="0">
                    <a:solidFill>
                      <a:srgbClr val="000000"/>
                    </a:solidFill>
                    <a:latin typeface="Arial Narrow"/>
                    <a:ea typeface="ＭＳ Ｐゴシック" pitchFamily="-106" charset="-128"/>
                  </a:rPr>
                  <a:t>Login and Access PlanUW</a:t>
                </a:r>
                <a:endParaRPr kumimoji="0" lang="en-US" sz="2000" b="0" i="0" strike="noStrike" kern="0" cap="none" spc="0" normalizeH="0" baseline="0" noProof="0">
                  <a:ln>
                    <a:noFill/>
                  </a:ln>
                  <a:solidFill>
                    <a:srgbClr val="000000"/>
                  </a:solidFill>
                  <a:effectLst/>
                  <a:uLnTx/>
                  <a:uFillTx/>
                  <a:latin typeface="Arial Narrow"/>
                  <a:ea typeface="ＭＳ Ｐゴシック" pitchFamily="-106" charset="-128"/>
                </a:endParaRPr>
              </a:p>
            </p:txBody>
          </p:sp>
        </p:grpSp>
        <p:grpSp>
          <p:nvGrpSpPr>
            <p:cNvPr id="46" name="Group 45">
              <a:extLst>
                <a:ext uri="{FF2B5EF4-FFF2-40B4-BE49-F238E27FC236}">
                  <a16:creationId xmlns:a16="http://schemas.microsoft.com/office/drawing/2014/main" id="{FA359CB2-F410-4B36-B93B-6771CADF2E5A}"/>
                </a:ext>
              </a:extLst>
            </p:cNvPr>
            <p:cNvGrpSpPr/>
            <p:nvPr/>
          </p:nvGrpSpPr>
          <p:grpSpPr>
            <a:xfrm>
              <a:off x="2351906" y="3317008"/>
              <a:ext cx="1828797" cy="2553368"/>
              <a:chOff x="2351906" y="3317008"/>
              <a:chExt cx="1828797" cy="2553368"/>
            </a:xfrm>
          </p:grpSpPr>
          <p:cxnSp>
            <p:nvCxnSpPr>
              <p:cNvPr id="44" name="Straight Connector 43">
                <a:extLst>
                  <a:ext uri="{FF2B5EF4-FFF2-40B4-BE49-F238E27FC236}">
                    <a16:creationId xmlns:a16="http://schemas.microsoft.com/office/drawing/2014/main" id="{7852027A-C8C8-4499-9D63-76D1777464AB}"/>
                  </a:ext>
                </a:extLst>
              </p:cNvPr>
              <p:cNvCxnSpPr/>
              <p:nvPr/>
            </p:nvCxnSpPr>
            <p:spPr>
              <a:xfrm>
                <a:off x="3266306" y="3317008"/>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B8540A6-7CD2-4DB8-A1DD-A077834D635B}"/>
                  </a:ext>
                </a:extLst>
              </p:cNvPr>
              <p:cNvSpPr txBox="1"/>
              <p:nvPr/>
            </p:nvSpPr>
            <p:spPr>
              <a:xfrm>
                <a:off x="2351906" y="4546937"/>
                <a:ext cx="1828797" cy="1323439"/>
              </a:xfrm>
              <a:prstGeom prst="rect">
                <a:avLst/>
              </a:prstGeom>
            </p:spPr>
            <p:txBody>
              <a:bodyPr vert="horz" wrap="square" rtlCol="0">
                <a:spAutoFit/>
              </a:bodyPr>
              <a:lstStyle/>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000000"/>
                    </a:solidFill>
                    <a:effectLst/>
                    <a:uLnTx/>
                    <a:uFillTx/>
                    <a:latin typeface="Arial Narrow"/>
                    <a:ea typeface="ＭＳ Ｐゴシック" pitchFamily="-106" charset="-128"/>
                  </a:rPr>
                  <a:t>Understand the layout of the home page and forms</a:t>
                </a:r>
              </a:p>
            </p:txBody>
          </p:sp>
        </p:grpSp>
        <p:pic>
          <p:nvPicPr>
            <p:cNvPr id="52" name="Graphic 51" descr="Key">
              <a:extLst>
                <a:ext uri="{FF2B5EF4-FFF2-40B4-BE49-F238E27FC236}">
                  <a16:creationId xmlns:a16="http://schemas.microsoft.com/office/drawing/2014/main" id="{22B9A281-B70F-4429-80B8-A54C3345B0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0962" y="2089299"/>
              <a:ext cx="914400" cy="914400"/>
            </a:xfrm>
            <a:prstGeom prst="rect">
              <a:avLst/>
            </a:prstGeom>
            <a:effectLst>
              <a:outerShdw blurRad="50800" dist="38100" dir="2700000" algn="tl" rotWithShape="0">
                <a:prstClr val="black">
                  <a:alpha val="40000"/>
                </a:prstClr>
              </a:outerShdw>
            </a:effectLst>
          </p:spPr>
        </p:pic>
        <p:pic>
          <p:nvPicPr>
            <p:cNvPr id="57" name="Graphic 56" descr="Home">
              <a:extLst>
                <a:ext uri="{FF2B5EF4-FFF2-40B4-BE49-F238E27FC236}">
                  <a16:creationId xmlns:a16="http://schemas.microsoft.com/office/drawing/2014/main" id="{5F98E43C-A6A6-4921-B363-733F440A7B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07586" y="2089299"/>
              <a:ext cx="914400" cy="914400"/>
            </a:xfrm>
            <a:prstGeom prst="rect">
              <a:avLst/>
            </a:prstGeom>
            <a:effectLst>
              <a:outerShdw blurRad="50800" dist="38100" dir="2700000" algn="tl" rotWithShape="0">
                <a:prstClr val="black">
                  <a:alpha val="40000"/>
                </a:prstClr>
              </a:outerShdw>
            </a:effectLst>
          </p:spPr>
        </p:pic>
        <p:pic>
          <p:nvPicPr>
            <p:cNvPr id="66" name="Graphic 65" descr="Employee Badge">
              <a:extLst>
                <a:ext uri="{FF2B5EF4-FFF2-40B4-BE49-F238E27FC236}">
                  <a16:creationId xmlns:a16="http://schemas.microsoft.com/office/drawing/2014/main" id="{064C91EC-B44D-4C27-B7B1-F474431F12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46147" y="2061654"/>
              <a:ext cx="914400" cy="914400"/>
            </a:xfrm>
            <a:prstGeom prst="rect">
              <a:avLst/>
            </a:prstGeom>
            <a:effectLst>
              <a:outerShdw blurRad="50800" dist="38100" dir="2700000" algn="tl" rotWithShape="0">
                <a:prstClr val="black">
                  <a:alpha val="40000"/>
                </a:prstClr>
              </a:outerShdw>
            </a:effectLst>
          </p:spPr>
        </p:pic>
        <p:pic>
          <p:nvPicPr>
            <p:cNvPr id="67" name="Graphic 66" descr="Document">
              <a:extLst>
                <a:ext uri="{FF2B5EF4-FFF2-40B4-BE49-F238E27FC236}">
                  <a16:creationId xmlns:a16="http://schemas.microsoft.com/office/drawing/2014/main" id="{B2BBC576-DD5C-4887-88DE-CACD09FE45F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59917" y="2070958"/>
              <a:ext cx="914400" cy="914400"/>
            </a:xfrm>
            <a:prstGeom prst="rect">
              <a:avLst/>
            </a:prstGeom>
            <a:effectLst>
              <a:outerShdw blurRad="50800" dist="38100" dir="2700000" algn="tl" rotWithShape="0">
                <a:prstClr val="black">
                  <a:alpha val="40000"/>
                </a:prstClr>
              </a:outerShdw>
            </a:effectLst>
          </p:spPr>
        </p:pic>
        <p:pic>
          <p:nvPicPr>
            <p:cNvPr id="68" name="Graphic 67" descr="Download">
              <a:extLst>
                <a:ext uri="{FF2B5EF4-FFF2-40B4-BE49-F238E27FC236}">
                  <a16:creationId xmlns:a16="http://schemas.microsoft.com/office/drawing/2014/main" id="{4BD00FFE-C466-4438-9BFA-3AB292B1487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92266" y="2061654"/>
              <a:ext cx="914400" cy="914400"/>
            </a:xfrm>
            <a:prstGeom prst="rect">
              <a:avLst/>
            </a:prstGeom>
            <a:effectLst>
              <a:outerShdw blurRad="50800" dist="38100" dir="2700000" algn="tl" rotWithShape="0">
                <a:prstClr val="black">
                  <a:alpha val="40000"/>
                </a:prstClr>
              </a:outerShdw>
            </a:effectLst>
          </p:spPr>
        </p:pic>
      </p:grpSp>
      <p:sp>
        <p:nvSpPr>
          <p:cNvPr id="71" name="TextBox 70">
            <a:extLst>
              <a:ext uri="{FF2B5EF4-FFF2-40B4-BE49-F238E27FC236}">
                <a16:creationId xmlns:a16="http://schemas.microsoft.com/office/drawing/2014/main" id="{0652D779-9206-41CE-A113-FB138750D552}"/>
              </a:ext>
            </a:extLst>
          </p:cNvPr>
          <p:cNvSpPr txBox="1"/>
          <p:nvPr/>
        </p:nvSpPr>
        <p:spPr>
          <a:xfrm>
            <a:off x="761999" y="685800"/>
            <a:ext cx="9339263" cy="830997"/>
          </a:xfrm>
          <a:prstGeom prst="rect">
            <a:avLst/>
          </a:prstGeom>
        </p:spPr>
        <p:txBody>
          <a:bodyPr vert="horz" wrap="square" rtlCol="0">
            <a:spAutoFit/>
          </a:bodyPr>
          <a:lstStyle/>
          <a:p>
            <a:r>
              <a:rPr lang="en-US" sz="2400">
                <a:latin typeface="Arial Narrow" panose="020B0606020202030204" pitchFamily="34" charset="0"/>
              </a:rPr>
              <a:t>This course displays the skills needed to navigate within PlanUW.</a:t>
            </a:r>
          </a:p>
          <a:p>
            <a:r>
              <a:rPr lang="en-US" sz="2400">
                <a:latin typeface="Arial Narrow" panose="020B0606020202030204" pitchFamily="34" charset="0"/>
              </a:rPr>
              <a:t>After completing this class, you will understand and learn how to:</a:t>
            </a:r>
          </a:p>
        </p:txBody>
      </p:sp>
    </p:spTree>
    <p:custDataLst>
      <p:tags r:id="rId1"/>
    </p:custDataLst>
    <p:extLst>
      <p:ext uri="{BB962C8B-B14F-4D97-AF65-F5344CB8AC3E}">
        <p14:creationId xmlns:p14="http://schemas.microsoft.com/office/powerpoint/2010/main" val="3976957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9030E43-4F4B-4982-9C89-73AFF12EC960}"/>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a:solidFill>
                  <a:srgbClr val="700000"/>
                </a:solidFill>
              </a:rPr>
              <a:t>Forms</a:t>
            </a:r>
          </a:p>
        </p:txBody>
      </p:sp>
      <p:pic>
        <p:nvPicPr>
          <p:cNvPr id="4" name="Graphic 3" descr="Document">
            <a:extLst>
              <a:ext uri="{FF2B5EF4-FFF2-40B4-BE49-F238E27FC236}">
                <a16:creationId xmlns:a16="http://schemas.microsoft.com/office/drawing/2014/main" id="{36F7102F-28A5-4A2E-BD20-2F2B76D976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5200" y="2491758"/>
            <a:ext cx="1722083" cy="1722083"/>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254120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21</a:t>
            </a:fld>
            <a:endParaRPr lang="en-US" sz="800" b="1">
              <a:latin typeface="Arial Narrow" panose="020B0606020202030204" pitchFamily="34" charset="0"/>
              <a:cs typeface="Arial" panose="020B0604020202020204" pitchFamily="34" charset="0"/>
            </a:endParaRPr>
          </a:p>
        </p:txBody>
      </p:sp>
      <p:sp>
        <p:nvSpPr>
          <p:cNvPr id="6" name="TextBox 5"/>
          <p:cNvSpPr txBox="1"/>
          <p:nvPr/>
        </p:nvSpPr>
        <p:spPr>
          <a:xfrm>
            <a:off x="586079" y="1132495"/>
            <a:ext cx="4075403" cy="1323439"/>
          </a:xfrm>
          <a:prstGeom prst="rect">
            <a:avLst/>
          </a:prstGeom>
          <a:noFill/>
        </p:spPr>
        <p:txBody>
          <a:bodyPr wrap="square" rtlCol="0">
            <a:spAutoFit/>
          </a:bodyPr>
          <a:lstStyle/>
          <a:p>
            <a:r>
              <a:rPr lang="en-US" sz="2000" dirty="0">
                <a:latin typeface="Arial Narrow" panose="020B0606020202030204" pitchFamily="34" charset="0"/>
              </a:rPr>
              <a:t>Users can access forms through the Salary, Wages and Fringe card, the Non-Compensation card, Revenue card and Budget Review card.  </a:t>
            </a:r>
          </a:p>
        </p:txBody>
      </p:sp>
      <p:sp>
        <p:nvSpPr>
          <p:cNvPr id="12" name="Rectangle 4">
            <a:extLst>
              <a:ext uri="{FF2B5EF4-FFF2-40B4-BE49-F238E27FC236}">
                <a16:creationId xmlns:a16="http://schemas.microsoft.com/office/drawing/2014/main" id="{D4881656-354F-4ED2-AE1D-8E028F341D44}"/>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Accessing Forms</a:t>
            </a:r>
          </a:p>
        </p:txBody>
      </p:sp>
      <p:sp>
        <p:nvSpPr>
          <p:cNvPr id="9" name="TextBox 8">
            <a:extLst>
              <a:ext uri="{FF2B5EF4-FFF2-40B4-BE49-F238E27FC236}">
                <a16:creationId xmlns:a16="http://schemas.microsoft.com/office/drawing/2014/main" id="{14B11943-0470-4C9D-B18E-43B444781397}"/>
              </a:ext>
            </a:extLst>
          </p:cNvPr>
          <p:cNvSpPr txBox="1"/>
          <p:nvPr/>
        </p:nvSpPr>
        <p:spPr>
          <a:xfrm>
            <a:off x="970371" y="2690165"/>
            <a:ext cx="3708044" cy="1477328"/>
          </a:xfrm>
          <a:prstGeom prst="rect">
            <a:avLst/>
          </a:prstGeom>
          <a:noFill/>
        </p:spPr>
        <p:txBody>
          <a:bodyPr wrap="square" rtlCol="0">
            <a:spAutoFit/>
          </a:bodyPr>
          <a:lstStyle/>
          <a:p>
            <a:r>
              <a:rPr lang="en-US" i="1" dirty="0">
                <a:latin typeface="Arial Narrow" panose="020B0606020202030204" pitchFamily="34" charset="0"/>
              </a:rPr>
              <a:t>The process of setting user variables should be set before accessing Budget forms because variables allow users to see information narrowed to their own campus</a:t>
            </a:r>
          </a:p>
        </p:txBody>
      </p:sp>
      <p:pic>
        <p:nvPicPr>
          <p:cNvPr id="10" name="Graphic 9" descr="Information">
            <a:extLst>
              <a:ext uri="{FF2B5EF4-FFF2-40B4-BE49-F238E27FC236}">
                <a16:creationId xmlns:a16="http://schemas.microsoft.com/office/drawing/2014/main" id="{09B55CFA-E262-4563-B1E1-8D0D6B7FB8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1599" y="3118665"/>
            <a:ext cx="558772" cy="558772"/>
          </a:xfrm>
          <a:prstGeom prst="rect">
            <a:avLst/>
          </a:prstGeom>
        </p:spPr>
      </p:pic>
      <p:pic>
        <p:nvPicPr>
          <p:cNvPr id="13" name="Picture 12">
            <a:extLst>
              <a:ext uri="{FF2B5EF4-FFF2-40B4-BE49-F238E27FC236}">
                <a16:creationId xmlns:a16="http://schemas.microsoft.com/office/drawing/2014/main" id="{B7151AA9-C1FB-4806-87FA-BB961B3D8F45}"/>
              </a:ext>
            </a:extLst>
          </p:cNvPr>
          <p:cNvPicPr>
            <a:picLocks noChangeAspect="1"/>
          </p:cNvPicPr>
          <p:nvPr/>
        </p:nvPicPr>
        <p:blipFill>
          <a:blip r:embed="rId6"/>
          <a:stretch>
            <a:fillRect/>
          </a:stretch>
        </p:blipFill>
        <p:spPr>
          <a:xfrm>
            <a:off x="4997325" y="1362791"/>
            <a:ext cx="6241237" cy="4136253"/>
          </a:xfrm>
          <a:prstGeom prst="rect">
            <a:avLst/>
          </a:prstGeom>
        </p:spPr>
      </p:pic>
    </p:spTree>
    <p:custDataLst>
      <p:tags r:id="rId1"/>
    </p:custDataLst>
    <p:extLst>
      <p:ext uri="{BB962C8B-B14F-4D97-AF65-F5344CB8AC3E}">
        <p14:creationId xmlns:p14="http://schemas.microsoft.com/office/powerpoint/2010/main" val="623851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22</a:t>
            </a:fld>
            <a:endParaRPr lang="en-US" sz="800" b="1">
              <a:latin typeface="Arial Narrow" panose="020B0606020202030204" pitchFamily="34" charset="0"/>
              <a:cs typeface="Arial" panose="020B0604020202020204" pitchFamily="34" charset="0"/>
            </a:endParaRPr>
          </a:p>
        </p:txBody>
      </p:sp>
      <p:sp>
        <p:nvSpPr>
          <p:cNvPr id="21" name="Rectangle 4">
            <a:extLst>
              <a:ext uri="{FF2B5EF4-FFF2-40B4-BE49-F238E27FC236}">
                <a16:creationId xmlns:a16="http://schemas.microsoft.com/office/drawing/2014/main" id="{28B1D4E7-6B3F-4EAE-90EF-01F54D46AC63}"/>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Form Layout</a:t>
            </a:r>
          </a:p>
        </p:txBody>
      </p:sp>
      <p:pic>
        <p:nvPicPr>
          <p:cNvPr id="3" name="Picture 2">
            <a:extLst>
              <a:ext uri="{FF2B5EF4-FFF2-40B4-BE49-F238E27FC236}">
                <a16:creationId xmlns:a16="http://schemas.microsoft.com/office/drawing/2014/main" id="{CBDA872C-DB8A-46FD-8A4F-5C2BB143B43A}"/>
              </a:ext>
            </a:extLst>
          </p:cNvPr>
          <p:cNvPicPr>
            <a:picLocks noChangeAspect="1"/>
          </p:cNvPicPr>
          <p:nvPr/>
        </p:nvPicPr>
        <p:blipFill rotWithShape="1">
          <a:blip r:embed="rId4"/>
          <a:srcRect l="625" r="625"/>
          <a:stretch/>
        </p:blipFill>
        <p:spPr>
          <a:xfrm>
            <a:off x="3245754" y="1039114"/>
            <a:ext cx="8511072" cy="4140420"/>
          </a:xfrm>
          <a:prstGeom prst="rect">
            <a:avLst/>
          </a:prstGeom>
          <a:ln>
            <a:solidFill>
              <a:schemeClr val="tx1"/>
            </a:solidFill>
          </a:ln>
          <a:effectLst>
            <a:outerShdw blurRad="50800" dist="38100" dir="2700000" algn="tl" rotWithShape="0">
              <a:prstClr val="black">
                <a:alpha val="40000"/>
              </a:prstClr>
            </a:outerShdw>
          </a:effectLst>
        </p:spPr>
      </p:pic>
      <p:sp>
        <p:nvSpPr>
          <p:cNvPr id="24" name="Rectangle 23">
            <a:extLst>
              <a:ext uri="{FF2B5EF4-FFF2-40B4-BE49-F238E27FC236}">
                <a16:creationId xmlns:a16="http://schemas.microsoft.com/office/drawing/2014/main" id="{8FC8736B-04E2-41EA-8A95-C1AA3A38A432}"/>
              </a:ext>
            </a:extLst>
          </p:cNvPr>
          <p:cNvSpPr/>
          <p:nvPr/>
        </p:nvSpPr>
        <p:spPr>
          <a:xfrm>
            <a:off x="4167787" y="1026366"/>
            <a:ext cx="6312378" cy="701087"/>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peech Bubble: Rectangle 24">
            <a:extLst>
              <a:ext uri="{FF2B5EF4-FFF2-40B4-BE49-F238E27FC236}">
                <a16:creationId xmlns:a16="http://schemas.microsoft.com/office/drawing/2014/main" id="{DAEE5F97-D041-41A6-B21A-500A07495DFA}"/>
              </a:ext>
            </a:extLst>
          </p:cNvPr>
          <p:cNvSpPr/>
          <p:nvPr/>
        </p:nvSpPr>
        <p:spPr>
          <a:xfrm>
            <a:off x="6714017" y="1987425"/>
            <a:ext cx="1914991" cy="383762"/>
          </a:xfrm>
          <a:prstGeom prst="wedgeRectCallout">
            <a:avLst>
              <a:gd name="adj1" fmla="val 63695"/>
              <a:gd name="adj2" fmla="val -107764"/>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Narrow" panose="020B0606020202030204" pitchFamily="34" charset="0"/>
              </a:rPr>
              <a:t>Navigation Toolbar</a:t>
            </a:r>
          </a:p>
        </p:txBody>
      </p:sp>
      <p:sp>
        <p:nvSpPr>
          <p:cNvPr id="26" name="Rectangle 25">
            <a:extLst>
              <a:ext uri="{FF2B5EF4-FFF2-40B4-BE49-F238E27FC236}">
                <a16:creationId xmlns:a16="http://schemas.microsoft.com/office/drawing/2014/main" id="{97CCB0CE-8792-4EAA-A8F2-088D128523B1}"/>
              </a:ext>
            </a:extLst>
          </p:cNvPr>
          <p:cNvSpPr/>
          <p:nvPr/>
        </p:nvSpPr>
        <p:spPr>
          <a:xfrm>
            <a:off x="3245753" y="3421435"/>
            <a:ext cx="2978877" cy="17663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peech Bubble: Rectangle 26">
            <a:extLst>
              <a:ext uri="{FF2B5EF4-FFF2-40B4-BE49-F238E27FC236}">
                <a16:creationId xmlns:a16="http://schemas.microsoft.com/office/drawing/2014/main" id="{AC99C304-8310-4929-A6E1-9D7EC2C404A5}"/>
              </a:ext>
            </a:extLst>
          </p:cNvPr>
          <p:cNvSpPr/>
          <p:nvPr/>
        </p:nvSpPr>
        <p:spPr>
          <a:xfrm>
            <a:off x="3245753" y="2805500"/>
            <a:ext cx="1191550" cy="383762"/>
          </a:xfrm>
          <a:prstGeom prst="wedgeRectCallout">
            <a:avLst>
              <a:gd name="adj1" fmla="val -1949"/>
              <a:gd name="adj2" fmla="val -99913"/>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Narrow" panose="020B0606020202030204" pitchFamily="34" charset="0"/>
              </a:rPr>
              <a:t>Point of View</a:t>
            </a:r>
          </a:p>
        </p:txBody>
      </p:sp>
      <p:sp>
        <p:nvSpPr>
          <p:cNvPr id="28" name="Rectangle 27">
            <a:extLst>
              <a:ext uri="{FF2B5EF4-FFF2-40B4-BE49-F238E27FC236}">
                <a16:creationId xmlns:a16="http://schemas.microsoft.com/office/drawing/2014/main" id="{3DCED49F-2D5A-448F-BFCE-28C1DB711657}"/>
              </a:ext>
            </a:extLst>
          </p:cNvPr>
          <p:cNvSpPr/>
          <p:nvPr/>
        </p:nvSpPr>
        <p:spPr>
          <a:xfrm>
            <a:off x="6224629" y="2436987"/>
            <a:ext cx="3546279" cy="98444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0DF1D8A-B2FA-420B-B151-8114FB6CC7CC}"/>
              </a:ext>
            </a:extLst>
          </p:cNvPr>
          <p:cNvSpPr/>
          <p:nvPr/>
        </p:nvSpPr>
        <p:spPr>
          <a:xfrm>
            <a:off x="3245754" y="2142307"/>
            <a:ext cx="1667767" cy="43102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peech Bubble: Rectangle 29">
            <a:extLst>
              <a:ext uri="{FF2B5EF4-FFF2-40B4-BE49-F238E27FC236}">
                <a16:creationId xmlns:a16="http://schemas.microsoft.com/office/drawing/2014/main" id="{A6A95C39-458B-4C15-843B-AAB1B8F08A70}"/>
              </a:ext>
            </a:extLst>
          </p:cNvPr>
          <p:cNvSpPr/>
          <p:nvPr/>
        </p:nvSpPr>
        <p:spPr>
          <a:xfrm>
            <a:off x="10239018" y="1985046"/>
            <a:ext cx="1191550" cy="383762"/>
          </a:xfrm>
          <a:prstGeom prst="wedgeRectCallout">
            <a:avLst>
              <a:gd name="adj1" fmla="val -81617"/>
              <a:gd name="adj2" fmla="val 103769"/>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Narrow" panose="020B0606020202030204" pitchFamily="34" charset="0"/>
              </a:rPr>
              <a:t>Columns</a:t>
            </a:r>
          </a:p>
        </p:txBody>
      </p:sp>
      <p:sp>
        <p:nvSpPr>
          <p:cNvPr id="31" name="Speech Bubble: Rectangle 30">
            <a:extLst>
              <a:ext uri="{FF2B5EF4-FFF2-40B4-BE49-F238E27FC236}">
                <a16:creationId xmlns:a16="http://schemas.microsoft.com/office/drawing/2014/main" id="{D39D9A12-CB3F-4E6F-A989-F93FBFFE4A29}"/>
              </a:ext>
            </a:extLst>
          </p:cNvPr>
          <p:cNvSpPr/>
          <p:nvPr/>
        </p:nvSpPr>
        <p:spPr>
          <a:xfrm>
            <a:off x="4913521" y="2716101"/>
            <a:ext cx="1191550" cy="383762"/>
          </a:xfrm>
          <a:prstGeom prst="wedgeRectCallout">
            <a:avLst>
              <a:gd name="adj1" fmla="val -70640"/>
              <a:gd name="adj2" fmla="val 121988"/>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Narrow" panose="020B0606020202030204" pitchFamily="34" charset="0"/>
              </a:rPr>
              <a:t>Rows</a:t>
            </a:r>
          </a:p>
        </p:txBody>
      </p:sp>
      <p:sp>
        <p:nvSpPr>
          <p:cNvPr id="32" name="Rectangle 31">
            <a:extLst>
              <a:ext uri="{FF2B5EF4-FFF2-40B4-BE49-F238E27FC236}">
                <a16:creationId xmlns:a16="http://schemas.microsoft.com/office/drawing/2014/main" id="{641CB623-B626-41BB-A3FE-6F503677DC40}"/>
              </a:ext>
            </a:extLst>
          </p:cNvPr>
          <p:cNvSpPr/>
          <p:nvPr/>
        </p:nvSpPr>
        <p:spPr>
          <a:xfrm>
            <a:off x="6243207" y="3421435"/>
            <a:ext cx="3527702" cy="176638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peech Bubble: Rectangle 32">
            <a:extLst>
              <a:ext uri="{FF2B5EF4-FFF2-40B4-BE49-F238E27FC236}">
                <a16:creationId xmlns:a16="http://schemas.microsoft.com/office/drawing/2014/main" id="{1F2E74CE-F6EA-4526-9A85-D20D2FBE2A39}"/>
              </a:ext>
            </a:extLst>
          </p:cNvPr>
          <p:cNvSpPr/>
          <p:nvPr/>
        </p:nvSpPr>
        <p:spPr>
          <a:xfrm>
            <a:off x="10205920" y="4437378"/>
            <a:ext cx="1224649" cy="383763"/>
          </a:xfrm>
          <a:prstGeom prst="wedgeRectCallout">
            <a:avLst>
              <a:gd name="adj1" fmla="val -78769"/>
              <a:gd name="adj2" fmla="val -91155"/>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Narrow" panose="020B0606020202030204" pitchFamily="34" charset="0"/>
              </a:rPr>
              <a:t>Data</a:t>
            </a:r>
          </a:p>
        </p:txBody>
      </p:sp>
      <p:sp>
        <p:nvSpPr>
          <p:cNvPr id="17" name="TextBox 16">
            <a:extLst>
              <a:ext uri="{FF2B5EF4-FFF2-40B4-BE49-F238E27FC236}">
                <a16:creationId xmlns:a16="http://schemas.microsoft.com/office/drawing/2014/main" id="{F383F7B5-78B2-45C2-892D-32ACC966FCED}"/>
              </a:ext>
            </a:extLst>
          </p:cNvPr>
          <p:cNvSpPr txBox="1"/>
          <p:nvPr/>
        </p:nvSpPr>
        <p:spPr>
          <a:xfrm>
            <a:off x="634007" y="2088409"/>
            <a:ext cx="2303391" cy="1477328"/>
          </a:xfrm>
          <a:prstGeom prst="rect">
            <a:avLst/>
          </a:prstGeom>
          <a:noFill/>
        </p:spPr>
        <p:txBody>
          <a:bodyPr wrap="square" numCol="1" rtlCol="0">
            <a:spAutoFit/>
          </a:bodyPr>
          <a:lstStyle/>
          <a:p>
            <a:pPr marL="285750" indent="-285750">
              <a:buFont typeface="Arial" panose="020B0604020202020204" pitchFamily="34" charset="0"/>
              <a:buChar char="•"/>
            </a:pPr>
            <a:r>
              <a:rPr lang="en-US" dirty="0">
                <a:latin typeface="Arial Narrow" panose="020B0606020202030204" pitchFamily="34" charset="0"/>
              </a:rPr>
              <a:t>Navigation Toolbar</a:t>
            </a:r>
          </a:p>
          <a:p>
            <a:pPr marL="285750" indent="-285750">
              <a:buFont typeface="Arial" panose="020B0604020202020204" pitchFamily="34" charset="0"/>
              <a:buChar char="•"/>
            </a:pPr>
            <a:r>
              <a:rPr lang="en-US" dirty="0">
                <a:latin typeface="Arial Narrow" panose="020B0606020202030204" pitchFamily="34" charset="0"/>
              </a:rPr>
              <a:t>Rows</a:t>
            </a:r>
          </a:p>
          <a:p>
            <a:pPr marL="285750" indent="-285750">
              <a:buFont typeface="Arial" panose="020B0604020202020204" pitchFamily="34" charset="0"/>
              <a:buChar char="•"/>
            </a:pPr>
            <a:r>
              <a:rPr lang="en-US" dirty="0">
                <a:latin typeface="Arial Narrow" panose="020B0606020202030204" pitchFamily="34" charset="0"/>
              </a:rPr>
              <a:t>Columns</a:t>
            </a:r>
          </a:p>
          <a:p>
            <a:pPr marL="285750" indent="-285750">
              <a:buFont typeface="Arial" panose="020B0604020202020204" pitchFamily="34" charset="0"/>
              <a:buChar char="•"/>
            </a:pPr>
            <a:r>
              <a:rPr lang="en-US" dirty="0">
                <a:latin typeface="Arial Narrow" panose="020B0606020202030204" pitchFamily="34" charset="0"/>
              </a:rPr>
              <a:t>Point of View (POV)</a:t>
            </a:r>
          </a:p>
          <a:p>
            <a:pPr marL="285750" indent="-285750">
              <a:buFont typeface="Arial" panose="020B0604020202020204" pitchFamily="34" charset="0"/>
              <a:buChar char="•"/>
            </a:pPr>
            <a:r>
              <a:rPr lang="en-US" dirty="0">
                <a:latin typeface="Arial Narrow" panose="020B0606020202030204" pitchFamily="34" charset="0"/>
              </a:rPr>
              <a:t>Data Entry Area</a:t>
            </a:r>
          </a:p>
        </p:txBody>
      </p:sp>
      <p:sp>
        <p:nvSpPr>
          <p:cNvPr id="18" name="TextBox 17">
            <a:extLst>
              <a:ext uri="{FF2B5EF4-FFF2-40B4-BE49-F238E27FC236}">
                <a16:creationId xmlns:a16="http://schemas.microsoft.com/office/drawing/2014/main" id="{2A93FE89-94D7-4BB5-9A19-9D58BE9252B5}"/>
              </a:ext>
            </a:extLst>
          </p:cNvPr>
          <p:cNvSpPr txBox="1"/>
          <p:nvPr/>
        </p:nvSpPr>
        <p:spPr>
          <a:xfrm>
            <a:off x="435174" y="1398256"/>
            <a:ext cx="2685928" cy="646331"/>
          </a:xfrm>
          <a:prstGeom prst="rect">
            <a:avLst/>
          </a:prstGeom>
          <a:noFill/>
        </p:spPr>
        <p:txBody>
          <a:bodyPr wrap="square" rtlCol="0">
            <a:spAutoFit/>
          </a:bodyPr>
          <a:lstStyle/>
          <a:p>
            <a:r>
              <a:rPr lang="en-US" dirty="0">
                <a:latin typeface="Arial Narrow" panose="020B0606020202030204" pitchFamily="34" charset="0"/>
              </a:rPr>
              <a:t>Forms in PlanUW have a similar structure:</a:t>
            </a:r>
          </a:p>
        </p:txBody>
      </p:sp>
    </p:spTree>
    <p:custDataLst>
      <p:tags r:id="rId1"/>
    </p:custDataLst>
    <p:extLst>
      <p:ext uri="{BB962C8B-B14F-4D97-AF65-F5344CB8AC3E}">
        <p14:creationId xmlns:p14="http://schemas.microsoft.com/office/powerpoint/2010/main" val="1661609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3CB443-88CA-4F76-A55A-F39935028BD9}"/>
              </a:ext>
            </a:extLst>
          </p:cNvPr>
          <p:cNvPicPr>
            <a:picLocks noChangeAspect="1"/>
          </p:cNvPicPr>
          <p:nvPr/>
        </p:nvPicPr>
        <p:blipFill rotWithShape="1">
          <a:blip r:embed="rId4"/>
          <a:srcRect l="625" r="625"/>
          <a:stretch/>
        </p:blipFill>
        <p:spPr>
          <a:xfrm>
            <a:off x="1447800" y="1107234"/>
            <a:ext cx="9144000" cy="3789581"/>
          </a:xfrm>
          <a:prstGeom prst="rect">
            <a:avLst/>
          </a:prstGeom>
          <a:ln>
            <a:solidFill>
              <a:schemeClr val="tx1"/>
            </a:solidFill>
          </a:ln>
          <a:effectLst>
            <a:outerShdw blurRad="50800" dist="38100" dir="2700000" algn="tl" rotWithShape="0">
              <a:prstClr val="black">
                <a:alpha val="40000"/>
              </a:prstClr>
            </a:outerShdw>
          </a:effectLst>
        </p:spPr>
      </p:pic>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23</a:t>
            </a:fld>
            <a:endParaRPr lang="en-US" sz="800" b="1">
              <a:latin typeface="Arial Narrow" panose="020B0606020202030204" pitchFamily="34" charset="0"/>
              <a:cs typeface="Arial" panose="020B0604020202020204" pitchFamily="34" charset="0"/>
            </a:endParaRPr>
          </a:p>
        </p:txBody>
      </p:sp>
      <p:sp>
        <p:nvSpPr>
          <p:cNvPr id="6" name="TextBox 5"/>
          <p:cNvSpPr txBox="1"/>
          <p:nvPr/>
        </p:nvSpPr>
        <p:spPr>
          <a:xfrm>
            <a:off x="1676402" y="5145834"/>
            <a:ext cx="8747759" cy="707886"/>
          </a:xfrm>
          <a:prstGeom prst="rect">
            <a:avLst/>
          </a:prstGeom>
          <a:noFill/>
        </p:spPr>
        <p:txBody>
          <a:bodyPr wrap="square" rtlCol="0">
            <a:spAutoFit/>
          </a:bodyPr>
          <a:lstStyle/>
          <a:p>
            <a:r>
              <a:rPr lang="en-US" sz="2000">
                <a:latin typeface="Arial Narrow" panose="020B0606020202030204" pitchFamily="34" charset="0"/>
              </a:rPr>
              <a:t>When a form is opened, the navigation toolbar is displayed above the form. The </a:t>
            </a:r>
            <a:r>
              <a:rPr lang="en-US" sz="2000" b="1">
                <a:latin typeface="Arial Narrow" panose="020B0606020202030204" pitchFamily="34" charset="0"/>
              </a:rPr>
              <a:t>navigation toolbar </a:t>
            </a:r>
            <a:r>
              <a:rPr lang="en-US" sz="2000">
                <a:latin typeface="Arial Narrow" panose="020B0606020202030204" pitchFamily="34" charset="0"/>
              </a:rPr>
              <a:t>allows you to navigate to the other cards in that cluster.</a:t>
            </a:r>
          </a:p>
        </p:txBody>
      </p:sp>
      <p:sp>
        <p:nvSpPr>
          <p:cNvPr id="20" name="Rectangle 19"/>
          <p:cNvSpPr/>
          <p:nvPr/>
        </p:nvSpPr>
        <p:spPr>
          <a:xfrm>
            <a:off x="2438400" y="1107234"/>
            <a:ext cx="6781800" cy="58134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10"/>
          <p:cNvSpPr/>
          <p:nvPr/>
        </p:nvSpPr>
        <p:spPr>
          <a:xfrm>
            <a:off x="8305800" y="2478834"/>
            <a:ext cx="2057400" cy="351244"/>
          </a:xfrm>
          <a:prstGeom prst="wedgeRectCallout">
            <a:avLst>
              <a:gd name="adj1" fmla="val -80008"/>
              <a:gd name="adj2" fmla="val -258178"/>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Navigation Toolbar</a:t>
            </a:r>
            <a:endParaRPr lang="en-US" b="1" dirty="0">
              <a:solidFill>
                <a:schemeClr val="tx1"/>
              </a:solidFill>
              <a:latin typeface="Arial Narrow" panose="020B0606020202030204" pitchFamily="34" charset="0"/>
            </a:endParaRPr>
          </a:p>
        </p:txBody>
      </p:sp>
      <p:sp>
        <p:nvSpPr>
          <p:cNvPr id="10" name="Rectangle 4">
            <a:extLst>
              <a:ext uri="{FF2B5EF4-FFF2-40B4-BE49-F238E27FC236}">
                <a16:creationId xmlns:a16="http://schemas.microsoft.com/office/drawing/2014/main" id="{95C3A677-543D-4FE4-AAA5-8B4D487C6B0C}"/>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Navigation Toolbar</a:t>
            </a:r>
          </a:p>
        </p:txBody>
      </p:sp>
    </p:spTree>
    <p:custDataLst>
      <p:tags r:id="rId1"/>
    </p:custDataLst>
    <p:extLst>
      <p:ext uri="{BB962C8B-B14F-4D97-AF65-F5344CB8AC3E}">
        <p14:creationId xmlns:p14="http://schemas.microsoft.com/office/powerpoint/2010/main" val="3751202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C3E500-A0A2-4C7D-8047-3BF4B0BA62D2}"/>
              </a:ext>
            </a:extLst>
          </p:cNvPr>
          <p:cNvPicPr>
            <a:picLocks noChangeAspect="1"/>
          </p:cNvPicPr>
          <p:nvPr/>
        </p:nvPicPr>
        <p:blipFill rotWithShape="1">
          <a:blip r:embed="rId4"/>
          <a:srcRect l="625" r="625"/>
          <a:stretch/>
        </p:blipFill>
        <p:spPr>
          <a:xfrm>
            <a:off x="1447800" y="985938"/>
            <a:ext cx="9144000" cy="3789581"/>
          </a:xfrm>
          <a:prstGeom prst="rect">
            <a:avLst/>
          </a:prstGeom>
          <a:ln>
            <a:solidFill>
              <a:schemeClr val="tx1"/>
            </a:solidFill>
          </a:ln>
          <a:effectLst>
            <a:outerShdw blurRad="50800" dist="38100" dir="2700000" algn="tl" rotWithShape="0">
              <a:prstClr val="black">
                <a:alpha val="40000"/>
              </a:prstClr>
            </a:outerShdw>
          </a:effectLst>
        </p:spPr>
      </p:pic>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24</a:t>
            </a:fld>
            <a:endParaRPr lang="en-US" sz="800" b="1">
              <a:latin typeface="Arial Narrow" panose="020B0606020202030204" pitchFamily="34" charset="0"/>
              <a:cs typeface="Arial" panose="020B0604020202020204" pitchFamily="34" charset="0"/>
            </a:endParaRPr>
          </a:p>
        </p:txBody>
      </p:sp>
      <p:sp>
        <p:nvSpPr>
          <p:cNvPr id="6" name="TextBox 5"/>
          <p:cNvSpPr txBox="1"/>
          <p:nvPr/>
        </p:nvSpPr>
        <p:spPr>
          <a:xfrm>
            <a:off x="1998682" y="4944329"/>
            <a:ext cx="8747759" cy="707886"/>
          </a:xfrm>
          <a:prstGeom prst="rect">
            <a:avLst/>
          </a:prstGeom>
          <a:noFill/>
        </p:spPr>
        <p:txBody>
          <a:bodyPr wrap="square" rtlCol="0" anchor="t">
            <a:spAutoFit/>
          </a:bodyPr>
          <a:lstStyle/>
          <a:p>
            <a:r>
              <a:rPr lang="en-US" sz="2000">
                <a:latin typeface="Arial Narrow" panose="020B0606020202030204" pitchFamily="34" charset="0"/>
              </a:rPr>
              <a:t>If the form has additional information, Click </a:t>
            </a:r>
            <a:r>
              <a:rPr lang="en-US" sz="2000" b="1">
                <a:latin typeface="Arial Narrow" panose="020B0606020202030204" pitchFamily="34" charset="0"/>
              </a:rPr>
              <a:t>Instructions     </a:t>
            </a:r>
            <a:r>
              <a:rPr lang="en-US" sz="2000">
                <a:latin typeface="Arial Narrow" panose="020B0606020202030204" pitchFamily="34" charset="0"/>
              </a:rPr>
              <a:t>    information and instructions on the form.</a:t>
            </a:r>
          </a:p>
        </p:txBody>
      </p:sp>
      <p:sp>
        <p:nvSpPr>
          <p:cNvPr id="15" name="Rectangle 14"/>
          <p:cNvSpPr/>
          <p:nvPr/>
        </p:nvSpPr>
        <p:spPr>
          <a:xfrm>
            <a:off x="3600271" y="1802118"/>
            <a:ext cx="280851" cy="248443"/>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peech Bubble: Rectangle 15"/>
          <p:cNvSpPr/>
          <p:nvPr/>
        </p:nvSpPr>
        <p:spPr>
          <a:xfrm>
            <a:off x="2204720" y="1188143"/>
            <a:ext cx="1280160" cy="351244"/>
          </a:xfrm>
          <a:prstGeom prst="wedgeRectCallout">
            <a:avLst>
              <a:gd name="adj1" fmla="val 58385"/>
              <a:gd name="adj2" fmla="val 106700"/>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Instructions</a:t>
            </a:r>
            <a:endParaRPr lang="en-US" b="1">
              <a:solidFill>
                <a:schemeClr val="tx1"/>
              </a:solidFill>
              <a:latin typeface="Arial Narrow" panose="020B0606020202030204" pitchFamily="34" charset="0"/>
            </a:endParaRPr>
          </a:p>
        </p:txBody>
      </p:sp>
      <p:pic>
        <p:nvPicPr>
          <p:cNvPr id="4" name="Picture 3"/>
          <p:cNvPicPr>
            <a:picLocks noChangeAspect="1"/>
          </p:cNvPicPr>
          <p:nvPr/>
        </p:nvPicPr>
        <p:blipFill>
          <a:blip r:embed="rId5"/>
          <a:stretch>
            <a:fillRect/>
          </a:stretch>
        </p:blipFill>
        <p:spPr>
          <a:xfrm>
            <a:off x="7316690" y="4944329"/>
            <a:ext cx="349975" cy="397699"/>
          </a:xfrm>
          <a:prstGeom prst="rect">
            <a:avLst/>
          </a:prstGeom>
          <a:ln>
            <a:solidFill>
              <a:schemeClr val="tx1"/>
            </a:solidFill>
          </a:ln>
          <a:effectLst>
            <a:outerShdw blurRad="50800" dist="38100" dir="2700000" algn="tl" rotWithShape="0">
              <a:prstClr val="black">
                <a:alpha val="40000"/>
              </a:prstClr>
            </a:outerShdw>
          </a:effectLst>
        </p:spPr>
      </p:pic>
      <p:sp>
        <p:nvSpPr>
          <p:cNvPr id="11" name="Rectangle 4">
            <a:extLst>
              <a:ext uri="{FF2B5EF4-FFF2-40B4-BE49-F238E27FC236}">
                <a16:creationId xmlns:a16="http://schemas.microsoft.com/office/drawing/2014/main" id="{83223FA5-9093-4ABB-8E03-0BCFFF4F3B21}"/>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Instructions</a:t>
            </a:r>
          </a:p>
        </p:txBody>
      </p:sp>
    </p:spTree>
    <p:custDataLst>
      <p:tags r:id="rId1"/>
    </p:custDataLst>
    <p:extLst>
      <p:ext uri="{BB962C8B-B14F-4D97-AF65-F5344CB8AC3E}">
        <p14:creationId xmlns:p14="http://schemas.microsoft.com/office/powerpoint/2010/main" val="922243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DAD493-F830-466C-99FD-C0F972362A6B}"/>
              </a:ext>
            </a:extLst>
          </p:cNvPr>
          <p:cNvPicPr>
            <a:picLocks noChangeAspect="1"/>
          </p:cNvPicPr>
          <p:nvPr/>
        </p:nvPicPr>
        <p:blipFill rotWithShape="1">
          <a:blip r:embed="rId4"/>
          <a:srcRect l="625" r="625"/>
          <a:stretch/>
        </p:blipFill>
        <p:spPr>
          <a:xfrm>
            <a:off x="1410475" y="811709"/>
            <a:ext cx="9144000" cy="3789581"/>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864632" y="4788159"/>
            <a:ext cx="10815002" cy="1600438"/>
          </a:xfrm>
          <a:prstGeom prst="rect">
            <a:avLst/>
          </a:prstGeom>
          <a:noFill/>
        </p:spPr>
        <p:txBody>
          <a:bodyPr wrap="square" rtlCol="0">
            <a:spAutoFit/>
          </a:bodyPr>
          <a:lstStyle/>
          <a:p>
            <a:r>
              <a:rPr lang="en-US" dirty="0">
                <a:latin typeface="Arial Narrow" panose="020B0606020202030204" pitchFamily="34" charset="0"/>
              </a:rPr>
              <a:t>The </a:t>
            </a:r>
            <a:r>
              <a:rPr lang="en-US" b="1" dirty="0">
                <a:latin typeface="Arial Narrow" panose="020B0606020202030204" pitchFamily="34" charset="0"/>
              </a:rPr>
              <a:t>Point of View (POV) </a:t>
            </a:r>
            <a:r>
              <a:rPr lang="en-US" dirty="0">
                <a:latin typeface="Arial Narrow" panose="020B0606020202030204" pitchFamily="34" charset="0"/>
              </a:rPr>
              <a:t>defines the section of data in the PlanUW database you are viewing. You select the desired members for each dimension to determine the context for the pages, rows, and columns. </a:t>
            </a:r>
          </a:p>
          <a:p>
            <a:pPr marL="285750" indent="-285750">
              <a:buFont typeface="Arial" panose="020B0604020202020204" pitchFamily="34" charset="0"/>
              <a:buChar char="•"/>
            </a:pPr>
            <a:r>
              <a:rPr lang="en-US" dirty="0">
                <a:latin typeface="Arial Narrow" panose="020B0606020202030204" pitchFamily="34" charset="0"/>
              </a:rPr>
              <a:t>There are </a:t>
            </a:r>
            <a:r>
              <a:rPr lang="en-US" b="1" dirty="0">
                <a:latin typeface="Arial Narrow" panose="020B0606020202030204" pitchFamily="34" charset="0"/>
              </a:rPr>
              <a:t>two ways </a:t>
            </a:r>
            <a:r>
              <a:rPr lang="en-US" dirty="0">
                <a:latin typeface="Arial Narrow" panose="020B0606020202030204" pitchFamily="34" charset="0"/>
              </a:rPr>
              <a:t>of changing the POV: </a:t>
            </a:r>
            <a:r>
              <a:rPr lang="en-US" b="1" dirty="0">
                <a:latin typeface="Arial Narrow" panose="020B0606020202030204" pitchFamily="34" charset="0"/>
              </a:rPr>
              <a:t>By clicking on the Pencil</a:t>
            </a:r>
            <a:r>
              <a:rPr lang="en-US" dirty="0">
                <a:latin typeface="Arial Narrow" panose="020B0606020202030204" pitchFamily="34" charset="0"/>
              </a:rPr>
              <a:t>, or </a:t>
            </a:r>
            <a:r>
              <a:rPr lang="en-US" b="1" dirty="0">
                <a:latin typeface="Arial Narrow" panose="020B0606020202030204" pitchFamily="34" charset="0"/>
              </a:rPr>
              <a:t>by clicking directly in the POV link</a:t>
            </a:r>
            <a:r>
              <a:rPr lang="en-US" dirty="0">
                <a:latin typeface="Arial Narrow" panose="020B0606020202030204" pitchFamily="34" charset="0"/>
              </a:rPr>
              <a:t>.</a:t>
            </a:r>
          </a:p>
          <a:p>
            <a:endParaRPr lang="en-US" sz="800" dirty="0">
              <a:latin typeface="Arial Narrow" panose="020B0606020202030204" pitchFamily="34" charset="0"/>
            </a:endParaRPr>
          </a:p>
          <a:p>
            <a:r>
              <a:rPr lang="en-US" dirty="0">
                <a:latin typeface="Arial Narrow" panose="020B0606020202030204" pitchFamily="34" charset="0"/>
              </a:rPr>
              <a:t>The default Organization in the POV is defined by the user variables you set.</a:t>
            </a:r>
          </a:p>
          <a:p>
            <a:endParaRPr lang="en-US" dirty="0">
              <a:latin typeface="Arial Narrow" panose="020B0606020202030204" pitchFamily="34" charset="0"/>
            </a:endParaRPr>
          </a:p>
        </p:txBody>
      </p:sp>
      <p:sp>
        <p:nvSpPr>
          <p:cNvPr id="11" name="Speech Bubble: Rectangle 10"/>
          <p:cNvSpPr/>
          <p:nvPr/>
        </p:nvSpPr>
        <p:spPr>
          <a:xfrm>
            <a:off x="4306075" y="1497509"/>
            <a:ext cx="2057400" cy="351244"/>
          </a:xfrm>
          <a:prstGeom prst="wedgeRectCallout">
            <a:avLst>
              <a:gd name="adj1" fmla="val -92918"/>
              <a:gd name="adj2" fmla="val 125707"/>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Point of View</a:t>
            </a:r>
            <a:endParaRPr lang="en-US" b="1">
              <a:solidFill>
                <a:schemeClr val="tx1"/>
              </a:solidFill>
              <a:latin typeface="Arial Narrow" panose="020B0606020202030204" pitchFamily="34" charset="0"/>
            </a:endParaRPr>
          </a:p>
        </p:txBody>
      </p:sp>
      <p:sp>
        <p:nvSpPr>
          <p:cNvPr id="9" name="Rectangle 8"/>
          <p:cNvSpPr/>
          <p:nvPr/>
        </p:nvSpPr>
        <p:spPr>
          <a:xfrm>
            <a:off x="1410475" y="1802309"/>
            <a:ext cx="1905000" cy="39449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4">
            <a:extLst>
              <a:ext uri="{FF2B5EF4-FFF2-40B4-BE49-F238E27FC236}">
                <a16:creationId xmlns:a16="http://schemas.microsoft.com/office/drawing/2014/main" id="{7EDB026F-6BB6-47EF-9C6F-FB16778BB7F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Point of View</a:t>
            </a:r>
          </a:p>
        </p:txBody>
      </p:sp>
      <p:pic>
        <p:nvPicPr>
          <p:cNvPr id="12" name="Graphic 11" descr="Information">
            <a:extLst>
              <a:ext uri="{FF2B5EF4-FFF2-40B4-BE49-F238E27FC236}">
                <a16:creationId xmlns:a16="http://schemas.microsoft.com/office/drawing/2014/main" id="{62F1948B-55A3-4626-B6CB-489F36B87E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366" y="5733855"/>
            <a:ext cx="394498" cy="394498"/>
          </a:xfrm>
          <a:prstGeom prst="rect">
            <a:avLst/>
          </a:prstGeom>
        </p:spPr>
      </p:pic>
    </p:spTree>
    <p:custDataLst>
      <p:tags r:id="rId1"/>
    </p:custDataLst>
    <p:extLst>
      <p:ext uri="{BB962C8B-B14F-4D97-AF65-F5344CB8AC3E}">
        <p14:creationId xmlns:p14="http://schemas.microsoft.com/office/powerpoint/2010/main" val="368493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00F455-C7EC-4A43-9668-BD2CDE664EE8}"/>
              </a:ext>
            </a:extLst>
          </p:cNvPr>
          <p:cNvPicPr>
            <a:picLocks noChangeAspect="1"/>
          </p:cNvPicPr>
          <p:nvPr/>
        </p:nvPicPr>
        <p:blipFill rotWithShape="1">
          <a:blip r:embed="rId4"/>
          <a:srcRect l="625" r="625"/>
          <a:stretch/>
        </p:blipFill>
        <p:spPr>
          <a:xfrm>
            <a:off x="1447800" y="1153888"/>
            <a:ext cx="9144000" cy="3789581"/>
          </a:xfrm>
          <a:prstGeom prst="rect">
            <a:avLst/>
          </a:prstGeom>
          <a:ln>
            <a:solidFill>
              <a:schemeClr val="tx1"/>
            </a:solidFill>
          </a:ln>
          <a:effectLst>
            <a:outerShdw blurRad="50800" dist="38100" dir="2700000" algn="tl" rotWithShape="0">
              <a:prstClr val="black">
                <a:alpha val="40000"/>
              </a:prstClr>
            </a:outerShdw>
          </a:effectLst>
        </p:spPr>
      </p:pic>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26</a:t>
            </a:fld>
            <a:endParaRPr lang="en-US" sz="800" b="1">
              <a:latin typeface="Arial Narrow" panose="020B0606020202030204" pitchFamily="34" charset="0"/>
              <a:cs typeface="Arial" panose="020B0604020202020204" pitchFamily="34" charset="0"/>
            </a:endParaRPr>
          </a:p>
        </p:txBody>
      </p:sp>
      <p:sp>
        <p:nvSpPr>
          <p:cNvPr id="6" name="TextBox 5"/>
          <p:cNvSpPr txBox="1"/>
          <p:nvPr/>
        </p:nvSpPr>
        <p:spPr>
          <a:xfrm>
            <a:off x="1774061" y="5102426"/>
            <a:ext cx="8088395" cy="400110"/>
          </a:xfrm>
          <a:prstGeom prst="rect">
            <a:avLst/>
          </a:prstGeom>
          <a:noFill/>
        </p:spPr>
        <p:txBody>
          <a:bodyPr wrap="square" rtlCol="0">
            <a:spAutoFit/>
          </a:bodyPr>
          <a:lstStyle/>
          <a:p>
            <a:r>
              <a:rPr lang="en-US" sz="2000" dirty="0">
                <a:latin typeface="Arial Narrow" panose="020B0606020202030204" pitchFamily="34" charset="0"/>
              </a:rPr>
              <a:t>One way to edit the POV, is by clicking on the  click Pencil </a:t>
            </a:r>
            <a:r>
              <a:rPr lang="en-US" sz="2000" b="1" dirty="0">
                <a:latin typeface="Arial Narrow" panose="020B0606020202030204" pitchFamily="34" charset="0"/>
              </a:rPr>
              <a:t>(Edit Members)</a:t>
            </a:r>
          </a:p>
        </p:txBody>
      </p:sp>
      <p:sp>
        <p:nvSpPr>
          <p:cNvPr id="11" name="Speech Bubble: Rectangle 10"/>
          <p:cNvSpPr/>
          <p:nvPr/>
        </p:nvSpPr>
        <p:spPr>
          <a:xfrm>
            <a:off x="5338763" y="1712955"/>
            <a:ext cx="2342607" cy="485645"/>
          </a:xfrm>
          <a:prstGeom prst="wedgeRectCallout">
            <a:avLst>
              <a:gd name="adj1" fmla="val 79270"/>
              <a:gd name="adj2" fmla="val 63194"/>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Edit Members</a:t>
            </a:r>
            <a:endParaRPr lang="en-US" b="1">
              <a:solidFill>
                <a:schemeClr val="tx1"/>
              </a:solidFill>
              <a:latin typeface="Arial Narrow" panose="020B0606020202030204" pitchFamily="34" charset="0"/>
            </a:endParaRPr>
          </a:p>
        </p:txBody>
      </p:sp>
      <p:sp>
        <p:nvSpPr>
          <p:cNvPr id="9" name="Rectangle 8"/>
          <p:cNvSpPr/>
          <p:nvPr/>
        </p:nvSpPr>
        <p:spPr>
          <a:xfrm>
            <a:off x="8427719" y="2221558"/>
            <a:ext cx="304800" cy="27345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8905875" y="5164368"/>
            <a:ext cx="314325" cy="276225"/>
          </a:xfrm>
          <a:prstGeom prst="rect">
            <a:avLst/>
          </a:prstGeom>
          <a:ln>
            <a:solidFill>
              <a:schemeClr val="tx1"/>
            </a:solidFill>
          </a:ln>
          <a:effectLst>
            <a:outerShdw blurRad="50800" dist="38100" dir="2700000" algn="tl" rotWithShape="0">
              <a:prstClr val="black">
                <a:alpha val="40000"/>
              </a:prstClr>
            </a:outerShdw>
          </a:effectLst>
        </p:spPr>
      </p:pic>
      <p:sp>
        <p:nvSpPr>
          <p:cNvPr id="12" name="Rectangle 4">
            <a:extLst>
              <a:ext uri="{FF2B5EF4-FFF2-40B4-BE49-F238E27FC236}">
                <a16:creationId xmlns:a16="http://schemas.microsoft.com/office/drawing/2014/main" id="{651E34B0-1150-4EF8-B4F0-9566C6B36F66}"/>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Editing the Point of View – Using the Pencil</a:t>
            </a:r>
          </a:p>
        </p:txBody>
      </p:sp>
    </p:spTree>
    <p:custDataLst>
      <p:tags r:id="rId1"/>
    </p:custDataLst>
    <p:extLst>
      <p:ext uri="{BB962C8B-B14F-4D97-AF65-F5344CB8AC3E}">
        <p14:creationId xmlns:p14="http://schemas.microsoft.com/office/powerpoint/2010/main" val="4129637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7080FFE-6BA0-4464-95E3-44D99F4AFCD1}"/>
              </a:ext>
            </a:extLst>
          </p:cNvPr>
          <p:cNvPicPr>
            <a:picLocks noChangeAspect="1"/>
          </p:cNvPicPr>
          <p:nvPr/>
        </p:nvPicPr>
        <p:blipFill>
          <a:blip r:embed="rId4"/>
          <a:stretch>
            <a:fillRect/>
          </a:stretch>
        </p:blipFill>
        <p:spPr>
          <a:xfrm>
            <a:off x="1447800" y="1055503"/>
            <a:ext cx="9208505" cy="3434080"/>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1676402" y="4641983"/>
            <a:ext cx="9252023" cy="830997"/>
          </a:xfrm>
          <a:prstGeom prst="rect">
            <a:avLst/>
          </a:prstGeom>
          <a:noFill/>
        </p:spPr>
        <p:txBody>
          <a:bodyPr wrap="square" rtlCol="0" anchor="t">
            <a:spAutoFit/>
          </a:bodyPr>
          <a:lstStyle/>
          <a:p>
            <a:r>
              <a:rPr lang="en-US" sz="2000">
                <a:latin typeface="Arial Narrow" panose="020B0606020202030204" pitchFamily="34" charset="0"/>
              </a:rPr>
              <a:t>The Edit Members window is displayed.</a:t>
            </a:r>
            <a:r>
              <a:rPr lang="en-US" sz="800">
                <a:latin typeface="Arial Narrow" panose="020B0606020202030204" pitchFamily="34" charset="0"/>
              </a:rPr>
              <a:t>    </a:t>
            </a:r>
            <a:endParaRPr lang="en-US" sz="2000">
              <a:latin typeface="Arial Narrow" panose="020B0606020202030204" pitchFamily="34" charset="0"/>
            </a:endParaRPr>
          </a:p>
          <a:p>
            <a:endParaRPr lang="en-US" sz="800">
              <a:latin typeface="Arial Narrow" panose="020B0606020202030204" pitchFamily="34" charset="0"/>
            </a:endParaRPr>
          </a:p>
          <a:p>
            <a:r>
              <a:rPr lang="en-US" sz="2000">
                <a:latin typeface="Arial Narrow" panose="020B0606020202030204" pitchFamily="34" charset="0"/>
              </a:rPr>
              <a:t>To select different members for the dimension, click the </a:t>
            </a:r>
            <a:r>
              <a:rPr lang="en-US" sz="2000" b="1">
                <a:latin typeface="Arial Narrow" panose="020B0606020202030204" pitchFamily="34" charset="0"/>
              </a:rPr>
              <a:t>dropdown</a:t>
            </a:r>
            <a:r>
              <a:rPr lang="en-US" sz="2000">
                <a:latin typeface="Arial Narrow" panose="020B0606020202030204" pitchFamily="34" charset="0"/>
              </a:rPr>
              <a:t>       next to each dimension.</a:t>
            </a:r>
            <a:endParaRPr lang="en-US" sz="2000" b="1">
              <a:latin typeface="Arial Narrow" panose="020B0606020202030204" pitchFamily="34" charset="0"/>
            </a:endParaRPr>
          </a:p>
        </p:txBody>
      </p:sp>
      <p:sp>
        <p:nvSpPr>
          <p:cNvPr id="11" name="Speech Bubble: Rectangle 10"/>
          <p:cNvSpPr/>
          <p:nvPr/>
        </p:nvSpPr>
        <p:spPr>
          <a:xfrm>
            <a:off x="8665753" y="3550079"/>
            <a:ext cx="1382487" cy="457200"/>
          </a:xfrm>
          <a:prstGeom prst="wedgeRectCallout">
            <a:avLst>
              <a:gd name="adj1" fmla="val -61254"/>
              <a:gd name="adj2" fmla="val -137005"/>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Dropdown</a:t>
            </a:r>
            <a:endParaRPr lang="en-US" b="1">
              <a:solidFill>
                <a:schemeClr val="tx1"/>
              </a:solidFill>
              <a:latin typeface="Arial Narrow" panose="020B0606020202030204" pitchFamily="34" charset="0"/>
            </a:endParaRPr>
          </a:p>
        </p:txBody>
      </p:sp>
      <p:sp>
        <p:nvSpPr>
          <p:cNvPr id="9" name="Rectangle 8"/>
          <p:cNvSpPr/>
          <p:nvPr/>
        </p:nvSpPr>
        <p:spPr>
          <a:xfrm>
            <a:off x="8199072" y="2944515"/>
            <a:ext cx="234505" cy="16943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7980231" y="5169114"/>
            <a:ext cx="247650" cy="276225"/>
          </a:xfrm>
          <a:prstGeom prst="rect">
            <a:avLst/>
          </a:prstGeom>
          <a:effectLst>
            <a:outerShdw blurRad="50800" dist="38100" dir="2700000" algn="tl" rotWithShape="0">
              <a:prstClr val="black">
                <a:alpha val="40000"/>
              </a:prstClr>
            </a:outerShdw>
          </a:effectLst>
        </p:spPr>
      </p:pic>
      <p:sp>
        <p:nvSpPr>
          <p:cNvPr id="12" name="Rectangle 4">
            <a:extLst>
              <a:ext uri="{FF2B5EF4-FFF2-40B4-BE49-F238E27FC236}">
                <a16:creationId xmlns:a16="http://schemas.microsoft.com/office/drawing/2014/main" id="{1C82FFE1-B92C-45CD-BF0A-AB88827D25A6}"/>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Editing the Point of View</a:t>
            </a:r>
          </a:p>
        </p:txBody>
      </p:sp>
    </p:spTree>
    <p:custDataLst>
      <p:tags r:id="rId1"/>
    </p:custDataLst>
    <p:extLst>
      <p:ext uri="{BB962C8B-B14F-4D97-AF65-F5344CB8AC3E}">
        <p14:creationId xmlns:p14="http://schemas.microsoft.com/office/powerpoint/2010/main" val="2032149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301A58-AA92-426A-9C30-24B9A62A5761}"/>
              </a:ext>
            </a:extLst>
          </p:cNvPr>
          <p:cNvPicPr>
            <a:picLocks noChangeAspect="1"/>
          </p:cNvPicPr>
          <p:nvPr/>
        </p:nvPicPr>
        <p:blipFill rotWithShape="1">
          <a:blip r:embed="rId4"/>
          <a:srcRect l="4375" t="11037" r="2499" b="12222"/>
          <a:stretch/>
        </p:blipFill>
        <p:spPr>
          <a:xfrm>
            <a:off x="1447800" y="1130146"/>
            <a:ext cx="9208505" cy="4268461"/>
          </a:xfrm>
          <a:prstGeom prst="rect">
            <a:avLst/>
          </a:prstGeom>
          <a:ln>
            <a:solidFill>
              <a:schemeClr val="tx1"/>
            </a:solidFill>
          </a:ln>
          <a:effectLst>
            <a:outerShdw blurRad="50800" dist="38100" dir="2700000" algn="tl" rotWithShape="0">
              <a:prstClr val="black">
                <a:alpha val="40000"/>
              </a:prstClr>
            </a:outerShdw>
          </a:effectLst>
        </p:spPr>
      </p:pic>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28</a:t>
            </a:fld>
            <a:endParaRPr lang="en-US" sz="800" b="1">
              <a:latin typeface="Arial Narrow" panose="020B0606020202030204" pitchFamily="34" charset="0"/>
              <a:cs typeface="Arial" panose="020B0604020202020204" pitchFamily="34" charset="0"/>
            </a:endParaRPr>
          </a:p>
        </p:txBody>
      </p:sp>
      <p:sp>
        <p:nvSpPr>
          <p:cNvPr id="6" name="TextBox 5"/>
          <p:cNvSpPr txBox="1"/>
          <p:nvPr/>
        </p:nvSpPr>
        <p:spPr>
          <a:xfrm>
            <a:off x="3198845" y="5548819"/>
            <a:ext cx="6019798" cy="400110"/>
          </a:xfrm>
          <a:prstGeom prst="rect">
            <a:avLst/>
          </a:prstGeom>
          <a:noFill/>
        </p:spPr>
        <p:txBody>
          <a:bodyPr wrap="square" rtlCol="0">
            <a:spAutoFit/>
          </a:bodyPr>
          <a:lstStyle/>
          <a:p>
            <a:r>
              <a:rPr lang="en-US" sz="2000" dirty="0">
                <a:latin typeface="Arial Narrow" panose="020B0606020202030204" pitchFamily="34" charset="0"/>
              </a:rPr>
              <a:t>Select the desired member from the list of available members.</a:t>
            </a:r>
            <a:endParaRPr lang="en-US" sz="2000" b="1" dirty="0">
              <a:latin typeface="Arial Narrow" panose="020B0606020202030204" pitchFamily="34" charset="0"/>
            </a:endParaRPr>
          </a:p>
        </p:txBody>
      </p:sp>
      <p:sp>
        <p:nvSpPr>
          <p:cNvPr id="11" name="Speech Bubble: Rectangle 10"/>
          <p:cNvSpPr/>
          <p:nvPr/>
        </p:nvSpPr>
        <p:spPr>
          <a:xfrm>
            <a:off x="3670301" y="3317015"/>
            <a:ext cx="1382487" cy="622371"/>
          </a:xfrm>
          <a:prstGeom prst="wedgeRectCallout">
            <a:avLst>
              <a:gd name="adj1" fmla="val 109943"/>
              <a:gd name="adj2" fmla="val -41902"/>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Available Members</a:t>
            </a:r>
            <a:endParaRPr lang="en-US" b="1">
              <a:solidFill>
                <a:schemeClr val="tx1"/>
              </a:solidFill>
              <a:latin typeface="Arial Narrow" panose="020B0606020202030204" pitchFamily="34" charset="0"/>
            </a:endParaRPr>
          </a:p>
        </p:txBody>
      </p:sp>
      <p:sp>
        <p:nvSpPr>
          <p:cNvPr id="9" name="Rectangle 8"/>
          <p:cNvSpPr/>
          <p:nvPr/>
        </p:nvSpPr>
        <p:spPr>
          <a:xfrm>
            <a:off x="5920014" y="2874451"/>
            <a:ext cx="2614386" cy="252415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4">
            <a:extLst>
              <a:ext uri="{FF2B5EF4-FFF2-40B4-BE49-F238E27FC236}">
                <a16:creationId xmlns:a16="http://schemas.microsoft.com/office/drawing/2014/main" id="{CEECC304-71A6-42E0-93FA-AC989D0FFD1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Editing the Point of View</a:t>
            </a:r>
          </a:p>
        </p:txBody>
      </p:sp>
    </p:spTree>
    <p:custDataLst>
      <p:tags r:id="rId1"/>
    </p:custDataLst>
    <p:extLst>
      <p:ext uri="{BB962C8B-B14F-4D97-AF65-F5344CB8AC3E}">
        <p14:creationId xmlns:p14="http://schemas.microsoft.com/office/powerpoint/2010/main" val="2281936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799E33-8E42-4020-815F-117BB7700758}"/>
              </a:ext>
            </a:extLst>
          </p:cNvPr>
          <p:cNvPicPr>
            <a:picLocks noChangeAspect="1"/>
          </p:cNvPicPr>
          <p:nvPr/>
        </p:nvPicPr>
        <p:blipFill>
          <a:blip r:embed="rId4"/>
          <a:stretch>
            <a:fillRect/>
          </a:stretch>
        </p:blipFill>
        <p:spPr>
          <a:xfrm>
            <a:off x="1447800" y="1447387"/>
            <a:ext cx="9208505" cy="3434080"/>
          </a:xfrm>
          <a:prstGeom prst="rect">
            <a:avLst/>
          </a:prstGeom>
          <a:ln>
            <a:solidFill>
              <a:schemeClr val="tx1"/>
            </a:solidFill>
          </a:ln>
          <a:effectLst>
            <a:outerShdw blurRad="50800" dist="38100" dir="2700000" algn="tl" rotWithShape="0">
              <a:prstClr val="black">
                <a:alpha val="40000"/>
              </a:prstClr>
            </a:outerShdw>
          </a:effectLst>
        </p:spPr>
      </p:pic>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29</a:t>
            </a:fld>
            <a:endParaRPr lang="en-US" sz="800" b="1">
              <a:latin typeface="Arial Narrow" panose="020B0606020202030204" pitchFamily="34" charset="0"/>
              <a:cs typeface="Arial" panose="020B0604020202020204" pitchFamily="34" charset="0"/>
            </a:endParaRPr>
          </a:p>
        </p:txBody>
      </p:sp>
      <p:sp>
        <p:nvSpPr>
          <p:cNvPr id="6" name="TextBox 5"/>
          <p:cNvSpPr txBox="1"/>
          <p:nvPr/>
        </p:nvSpPr>
        <p:spPr>
          <a:xfrm>
            <a:off x="3706361" y="5133562"/>
            <a:ext cx="5083586" cy="400110"/>
          </a:xfrm>
          <a:prstGeom prst="rect">
            <a:avLst/>
          </a:prstGeom>
          <a:noFill/>
        </p:spPr>
        <p:txBody>
          <a:bodyPr wrap="square" rtlCol="0">
            <a:spAutoFit/>
          </a:bodyPr>
          <a:lstStyle/>
          <a:p>
            <a:r>
              <a:rPr lang="en-US" sz="2000">
                <a:latin typeface="Arial Narrow" panose="020B0606020202030204" pitchFamily="34" charset="0"/>
              </a:rPr>
              <a:t>Once the desired member is selected, click </a:t>
            </a:r>
            <a:r>
              <a:rPr lang="en-US" sz="2000" b="1">
                <a:latin typeface="Arial Narrow" panose="020B0606020202030204" pitchFamily="34" charset="0"/>
              </a:rPr>
              <a:t>Apply.</a:t>
            </a:r>
          </a:p>
        </p:txBody>
      </p:sp>
      <p:sp>
        <p:nvSpPr>
          <p:cNvPr id="11" name="Speech Bubble: Rectangle 10"/>
          <p:cNvSpPr/>
          <p:nvPr/>
        </p:nvSpPr>
        <p:spPr>
          <a:xfrm>
            <a:off x="8397742" y="2443067"/>
            <a:ext cx="1158464" cy="353374"/>
          </a:xfrm>
          <a:prstGeom prst="wedgeRectCallout">
            <a:avLst>
              <a:gd name="adj1" fmla="val -63701"/>
              <a:gd name="adj2" fmla="val 105745"/>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Apply</a:t>
            </a:r>
          </a:p>
        </p:txBody>
      </p:sp>
      <p:sp>
        <p:nvSpPr>
          <p:cNvPr id="9" name="Rectangle 8"/>
          <p:cNvSpPr/>
          <p:nvPr/>
        </p:nvSpPr>
        <p:spPr>
          <a:xfrm>
            <a:off x="7678418" y="3001389"/>
            <a:ext cx="495301" cy="30384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4">
            <a:extLst>
              <a:ext uri="{FF2B5EF4-FFF2-40B4-BE49-F238E27FC236}">
                <a16:creationId xmlns:a16="http://schemas.microsoft.com/office/drawing/2014/main" id="{779CB60F-7E78-4BDC-9F44-151E577F60E1}"/>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Editing the Point of View</a:t>
            </a:r>
          </a:p>
        </p:txBody>
      </p:sp>
    </p:spTree>
    <p:custDataLst>
      <p:tags r:id="rId1"/>
    </p:custDataLst>
    <p:extLst>
      <p:ext uri="{BB962C8B-B14F-4D97-AF65-F5344CB8AC3E}">
        <p14:creationId xmlns:p14="http://schemas.microsoft.com/office/powerpoint/2010/main" val="403288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EA2BF00-C9D6-4AC3-9B89-5634F6AA4E10}"/>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a:solidFill>
                  <a:srgbClr val="700000"/>
                </a:solidFill>
              </a:rPr>
              <a:t>Accessing PlanUW</a:t>
            </a:r>
          </a:p>
        </p:txBody>
      </p:sp>
      <p:pic>
        <p:nvPicPr>
          <p:cNvPr id="7" name="Graphic 6" descr="Key">
            <a:extLst>
              <a:ext uri="{FF2B5EF4-FFF2-40B4-BE49-F238E27FC236}">
                <a16:creationId xmlns:a16="http://schemas.microsoft.com/office/drawing/2014/main" id="{854914FB-BEE0-467E-A690-36813D95D6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43600" y="2286000"/>
            <a:ext cx="2057400" cy="20574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13227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C114C8-9204-4BC6-AE56-2EBA6C0E5B58}"/>
              </a:ext>
            </a:extLst>
          </p:cNvPr>
          <p:cNvSpPr>
            <a:spLocks noGrp="1"/>
          </p:cNvSpPr>
          <p:nvPr>
            <p:ph type="sldNum" sz="quarter" idx="4"/>
          </p:nvPr>
        </p:nvSpPr>
        <p:spPr/>
        <p:txBody>
          <a:bodyPr/>
          <a:lstStyle/>
          <a:p>
            <a:fld id="{5E9B6195-AEF7-4DF8-B36C-B411EC6C02A9}" type="slidenum">
              <a:rPr lang="en-US" smtClean="0"/>
              <a:pPr/>
              <a:t>30</a:t>
            </a:fld>
            <a:endParaRPr lang="en-US"/>
          </a:p>
        </p:txBody>
      </p:sp>
      <p:sp>
        <p:nvSpPr>
          <p:cNvPr id="8" name="Rectangle 4">
            <a:extLst>
              <a:ext uri="{FF2B5EF4-FFF2-40B4-BE49-F238E27FC236}">
                <a16:creationId xmlns:a16="http://schemas.microsoft.com/office/drawing/2014/main" id="{53B9CD52-3C45-48C2-A108-8B88EEB3DA4D}"/>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Editing the Point of View – Clicking the POV </a:t>
            </a:r>
          </a:p>
        </p:txBody>
      </p:sp>
      <p:pic>
        <p:nvPicPr>
          <p:cNvPr id="9" name="Picture 8">
            <a:extLst>
              <a:ext uri="{FF2B5EF4-FFF2-40B4-BE49-F238E27FC236}">
                <a16:creationId xmlns:a16="http://schemas.microsoft.com/office/drawing/2014/main" id="{45D8C50C-5336-4903-9398-47A286F78152}"/>
              </a:ext>
            </a:extLst>
          </p:cNvPr>
          <p:cNvPicPr>
            <a:picLocks noChangeAspect="1"/>
          </p:cNvPicPr>
          <p:nvPr/>
        </p:nvPicPr>
        <p:blipFill>
          <a:blip r:embed="rId2"/>
          <a:stretch>
            <a:fillRect/>
          </a:stretch>
        </p:blipFill>
        <p:spPr>
          <a:xfrm>
            <a:off x="629816" y="1497693"/>
            <a:ext cx="10932367" cy="1931307"/>
          </a:xfrm>
          <a:prstGeom prst="rect">
            <a:avLst/>
          </a:prstGeom>
          <a:ln>
            <a:solidFill>
              <a:schemeClr val="tx1"/>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A74D4BE4-7419-47A3-8016-4B9E9A03E76D}"/>
              </a:ext>
            </a:extLst>
          </p:cNvPr>
          <p:cNvSpPr/>
          <p:nvPr/>
        </p:nvSpPr>
        <p:spPr>
          <a:xfrm>
            <a:off x="629815" y="1879333"/>
            <a:ext cx="4002829" cy="47741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A6AA96C-EC69-4B8D-8A26-A34A29DDD93E}"/>
              </a:ext>
            </a:extLst>
          </p:cNvPr>
          <p:cNvSpPr txBox="1"/>
          <p:nvPr/>
        </p:nvSpPr>
        <p:spPr>
          <a:xfrm>
            <a:off x="3706361" y="5133562"/>
            <a:ext cx="5083586" cy="400110"/>
          </a:xfrm>
          <a:prstGeom prst="rect">
            <a:avLst/>
          </a:prstGeom>
          <a:noFill/>
        </p:spPr>
        <p:txBody>
          <a:bodyPr wrap="square" rtlCol="0">
            <a:spAutoFit/>
          </a:bodyPr>
          <a:lstStyle/>
          <a:p>
            <a:r>
              <a:rPr lang="en-US" sz="2000">
                <a:latin typeface="Arial Narrow" panose="020B0606020202030204" pitchFamily="34" charset="0"/>
              </a:rPr>
              <a:t>Once the desired member is selected, click </a:t>
            </a:r>
            <a:r>
              <a:rPr lang="en-US" sz="2000" b="1">
                <a:latin typeface="Arial Narrow" panose="020B0606020202030204" pitchFamily="34" charset="0"/>
              </a:rPr>
              <a:t>Apply.</a:t>
            </a:r>
          </a:p>
        </p:txBody>
      </p:sp>
    </p:spTree>
    <p:extLst>
      <p:ext uri="{BB962C8B-B14F-4D97-AF65-F5344CB8AC3E}">
        <p14:creationId xmlns:p14="http://schemas.microsoft.com/office/powerpoint/2010/main" val="2183663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CA77E33-8E6E-487E-9393-633DAB1C76EC}"/>
              </a:ext>
            </a:extLst>
          </p:cNvPr>
          <p:cNvPicPr>
            <a:picLocks noChangeAspect="1"/>
          </p:cNvPicPr>
          <p:nvPr/>
        </p:nvPicPr>
        <p:blipFill>
          <a:blip r:embed="rId4"/>
          <a:stretch>
            <a:fillRect/>
          </a:stretch>
        </p:blipFill>
        <p:spPr>
          <a:xfrm>
            <a:off x="1483567" y="838701"/>
            <a:ext cx="9440863" cy="4645025"/>
          </a:xfrm>
          <a:prstGeom prst="rect">
            <a:avLst/>
          </a:prstGeom>
          <a:ln>
            <a:solidFill>
              <a:schemeClr val="tx1"/>
            </a:solidFill>
          </a:ln>
          <a:effectLst>
            <a:outerShdw blurRad="50800" dist="38100" dir="2700000" algn="tl" rotWithShape="0">
              <a:prstClr val="black">
                <a:alpha val="40000"/>
              </a:prstClr>
            </a:outerShdw>
          </a:effectLst>
        </p:spPr>
      </p:pic>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31</a:t>
            </a:fld>
            <a:endParaRPr lang="en-US" sz="800" b="1">
              <a:latin typeface="Arial Narrow" panose="020B0606020202030204" pitchFamily="34" charset="0"/>
              <a:cs typeface="Arial" panose="020B0604020202020204" pitchFamily="34" charset="0"/>
            </a:endParaRPr>
          </a:p>
        </p:txBody>
      </p:sp>
      <p:sp>
        <p:nvSpPr>
          <p:cNvPr id="6" name="TextBox 5"/>
          <p:cNvSpPr txBox="1"/>
          <p:nvPr/>
        </p:nvSpPr>
        <p:spPr>
          <a:xfrm>
            <a:off x="3799667" y="5666570"/>
            <a:ext cx="5083586" cy="400110"/>
          </a:xfrm>
          <a:prstGeom prst="rect">
            <a:avLst/>
          </a:prstGeom>
          <a:noFill/>
        </p:spPr>
        <p:txBody>
          <a:bodyPr wrap="square" rtlCol="0">
            <a:spAutoFit/>
          </a:bodyPr>
          <a:lstStyle/>
          <a:p>
            <a:r>
              <a:rPr lang="en-US" sz="2000" dirty="0">
                <a:latin typeface="Arial Narrow" panose="020B0606020202030204" pitchFamily="34" charset="0"/>
              </a:rPr>
              <a:t>Once the desired member is selected, click </a:t>
            </a:r>
            <a:r>
              <a:rPr lang="en-US" sz="2000" b="1" dirty="0">
                <a:latin typeface="Arial Narrow" panose="020B0606020202030204" pitchFamily="34" charset="0"/>
              </a:rPr>
              <a:t>Apply.</a:t>
            </a:r>
          </a:p>
        </p:txBody>
      </p:sp>
      <p:pic>
        <p:nvPicPr>
          <p:cNvPr id="2058" name="Picture 10" descr="Search Bar">
            <a:extLst>
              <a:ext uri="{FF2B5EF4-FFF2-40B4-BE49-F238E27FC236}">
                <a16:creationId xmlns:a16="http://schemas.microsoft.com/office/drawing/2014/main" id="{D2C5A1C3-6E43-46C2-8308-FA98D474C9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3829" y="1263795"/>
            <a:ext cx="16002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ierarchy">
            <a:extLst>
              <a:ext uri="{FF2B5EF4-FFF2-40B4-BE49-F238E27FC236}">
                <a16:creationId xmlns:a16="http://schemas.microsoft.com/office/drawing/2014/main" id="{5CE25C5F-868F-4B39-AD61-C2491CE525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374" y="3998161"/>
            <a:ext cx="1724025" cy="8191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4">
            <a:extLst>
              <a:ext uri="{FF2B5EF4-FFF2-40B4-BE49-F238E27FC236}">
                <a16:creationId xmlns:a16="http://schemas.microsoft.com/office/drawing/2014/main" id="{039C205A-759B-4E58-AFEE-D1A9405778C4}"/>
              </a:ext>
            </a:extLst>
          </p:cNvPr>
          <p:cNvSpPr>
            <a:spLocks noChangeArrowheads="1"/>
          </p:cNvSpPr>
          <p:nvPr/>
        </p:nvSpPr>
        <p:spPr bwMode="auto">
          <a:xfrm>
            <a:off x="494522" y="8490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7D377207-2E02-4D36-8984-1CD7419173DC}"/>
              </a:ext>
            </a:extLst>
          </p:cNvPr>
          <p:cNvSpPr/>
          <p:nvPr/>
        </p:nvSpPr>
        <p:spPr>
          <a:xfrm>
            <a:off x="9867122" y="1109814"/>
            <a:ext cx="382555" cy="298579"/>
          </a:xfrm>
          <a:prstGeom prst="rect">
            <a:avLst/>
          </a:prstGeom>
          <a:noFill/>
          <a:ln w="38100">
            <a:solidFill>
              <a:srgbClr val="FF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a:extLst>
              <a:ext uri="{FF2B5EF4-FFF2-40B4-BE49-F238E27FC236}">
                <a16:creationId xmlns:a16="http://schemas.microsoft.com/office/drawing/2014/main" id="{84D21019-5454-4036-9299-2A36970EE7E5}"/>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Editing the Point of View – Clicking the POV </a:t>
            </a:r>
          </a:p>
        </p:txBody>
      </p:sp>
      <p:sp>
        <p:nvSpPr>
          <p:cNvPr id="27" name="Rectangle 26">
            <a:extLst>
              <a:ext uri="{FF2B5EF4-FFF2-40B4-BE49-F238E27FC236}">
                <a16:creationId xmlns:a16="http://schemas.microsoft.com/office/drawing/2014/main" id="{FCEE1F30-C3F5-484C-8661-D8823F52691C}"/>
              </a:ext>
            </a:extLst>
          </p:cNvPr>
          <p:cNvSpPr/>
          <p:nvPr/>
        </p:nvSpPr>
        <p:spPr>
          <a:xfrm>
            <a:off x="3633212" y="1921214"/>
            <a:ext cx="6994355" cy="298579"/>
          </a:xfrm>
          <a:prstGeom prst="rect">
            <a:avLst/>
          </a:prstGeom>
          <a:noFill/>
          <a:ln w="38100">
            <a:solidFill>
              <a:srgbClr val="FF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1AB6D41-84A0-4CB4-BDC3-EC65B4FF9EC5}"/>
              </a:ext>
            </a:extLst>
          </p:cNvPr>
          <p:cNvSpPr/>
          <p:nvPr/>
        </p:nvSpPr>
        <p:spPr>
          <a:xfrm>
            <a:off x="3526651" y="2282567"/>
            <a:ext cx="4740271" cy="2839938"/>
          </a:xfrm>
          <a:prstGeom prst="rect">
            <a:avLst/>
          </a:prstGeom>
          <a:noFill/>
          <a:ln w="38100">
            <a:solidFill>
              <a:srgbClr val="FF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86972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32</a:t>
            </a:fld>
            <a:endParaRPr lang="en-US" sz="800" b="1">
              <a:latin typeface="Arial Narrow" panose="020B0606020202030204" pitchFamily="34" charset="0"/>
              <a:cs typeface="Arial" panose="020B0604020202020204" pitchFamily="34" charset="0"/>
            </a:endParaRPr>
          </a:p>
        </p:txBody>
      </p:sp>
      <p:sp>
        <p:nvSpPr>
          <p:cNvPr id="4" name="Rectangle 14">
            <a:extLst>
              <a:ext uri="{FF2B5EF4-FFF2-40B4-BE49-F238E27FC236}">
                <a16:creationId xmlns:a16="http://schemas.microsoft.com/office/drawing/2014/main" id="{039C205A-759B-4E58-AFEE-D1A9405778C4}"/>
              </a:ext>
            </a:extLst>
          </p:cNvPr>
          <p:cNvSpPr>
            <a:spLocks noChangeArrowheads="1"/>
          </p:cNvSpPr>
          <p:nvPr/>
        </p:nvSpPr>
        <p:spPr bwMode="auto">
          <a:xfrm>
            <a:off x="494522" y="8490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21DF9D07-3245-49BE-92A7-BFA58522AB21}"/>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Editing the Point of View – Clicking the POV </a:t>
            </a:r>
          </a:p>
        </p:txBody>
      </p:sp>
      <p:sp>
        <p:nvSpPr>
          <p:cNvPr id="2" name="Rectangle 2">
            <a:extLst>
              <a:ext uri="{FF2B5EF4-FFF2-40B4-BE49-F238E27FC236}">
                <a16:creationId xmlns:a16="http://schemas.microsoft.com/office/drawing/2014/main" id="{87B13885-AE7D-4F9D-A586-F61A521052A1}"/>
              </a:ext>
            </a:extLst>
          </p:cNvPr>
          <p:cNvSpPr>
            <a:spLocks noChangeArrowheads="1"/>
          </p:cNvSpPr>
          <p:nvPr/>
        </p:nvSpPr>
        <p:spPr bwMode="auto">
          <a:xfrm>
            <a:off x="216310" y="15291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BD927364-F4B8-4D1E-8885-96D85F86953E}"/>
              </a:ext>
            </a:extLst>
          </p:cNvPr>
          <p:cNvPicPr>
            <a:picLocks noChangeAspect="1"/>
          </p:cNvPicPr>
          <p:nvPr/>
        </p:nvPicPr>
        <p:blipFill>
          <a:blip r:embed="rId4"/>
          <a:stretch>
            <a:fillRect/>
          </a:stretch>
        </p:blipFill>
        <p:spPr>
          <a:xfrm>
            <a:off x="662473" y="1077686"/>
            <a:ext cx="10867053" cy="1918742"/>
          </a:xfrm>
          <a:prstGeom prst="rect">
            <a:avLst/>
          </a:prstGeom>
          <a:ln>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76FEA177-F830-4CED-AF5D-D610D166A865}"/>
              </a:ext>
            </a:extLst>
          </p:cNvPr>
          <p:cNvSpPr txBox="1"/>
          <p:nvPr/>
        </p:nvSpPr>
        <p:spPr>
          <a:xfrm>
            <a:off x="662473" y="3292093"/>
            <a:ext cx="11084768" cy="400110"/>
          </a:xfrm>
          <a:prstGeom prst="rect">
            <a:avLst/>
          </a:prstGeom>
          <a:noFill/>
        </p:spPr>
        <p:txBody>
          <a:bodyPr wrap="square" rtlCol="0">
            <a:spAutoFit/>
          </a:bodyPr>
          <a:lstStyle/>
          <a:p>
            <a:r>
              <a:rPr lang="en-US" sz="2000" dirty="0">
                <a:latin typeface="Arial Narrow" panose="020B0606020202030204" pitchFamily="34" charset="0"/>
              </a:rPr>
              <a:t>The updated POV should reflect highlighted in yellow. If correct, click on the right arrow to execute the POV change.  </a:t>
            </a:r>
            <a:endParaRPr lang="en-US" sz="2000" b="1" dirty="0">
              <a:latin typeface="Arial Narrow" panose="020B0606020202030204" pitchFamily="34" charset="0"/>
            </a:endParaRPr>
          </a:p>
        </p:txBody>
      </p:sp>
      <p:sp>
        <p:nvSpPr>
          <p:cNvPr id="10" name="Rectangle 9">
            <a:extLst>
              <a:ext uri="{FF2B5EF4-FFF2-40B4-BE49-F238E27FC236}">
                <a16:creationId xmlns:a16="http://schemas.microsoft.com/office/drawing/2014/main" id="{D46B6287-0B80-4CB1-BC29-6C7DD7D893BA}"/>
              </a:ext>
            </a:extLst>
          </p:cNvPr>
          <p:cNvSpPr/>
          <p:nvPr/>
        </p:nvSpPr>
        <p:spPr>
          <a:xfrm>
            <a:off x="8476861" y="1529128"/>
            <a:ext cx="382555" cy="298579"/>
          </a:xfrm>
          <a:prstGeom prst="rect">
            <a:avLst/>
          </a:prstGeom>
          <a:noFill/>
          <a:ln w="38100">
            <a:solidFill>
              <a:srgbClr val="FF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8CFD87-2E7C-492E-92F1-6176B43899A3}"/>
              </a:ext>
            </a:extLst>
          </p:cNvPr>
          <p:cNvSpPr/>
          <p:nvPr/>
        </p:nvSpPr>
        <p:spPr>
          <a:xfrm>
            <a:off x="2634632" y="1473142"/>
            <a:ext cx="781641" cy="401477"/>
          </a:xfrm>
          <a:prstGeom prst="rect">
            <a:avLst/>
          </a:prstGeom>
          <a:noFill/>
          <a:ln w="38100">
            <a:solidFill>
              <a:srgbClr val="FF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58066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795615-7840-4F19-ABD8-498949C363B6}"/>
              </a:ext>
            </a:extLst>
          </p:cNvPr>
          <p:cNvPicPr>
            <a:picLocks noChangeAspect="1"/>
          </p:cNvPicPr>
          <p:nvPr/>
        </p:nvPicPr>
        <p:blipFill rotWithShape="1">
          <a:blip r:embed="rId4"/>
          <a:srcRect l="625" r="625"/>
          <a:stretch/>
        </p:blipFill>
        <p:spPr>
          <a:xfrm>
            <a:off x="1447800" y="957948"/>
            <a:ext cx="9144000" cy="3789581"/>
          </a:xfrm>
          <a:prstGeom prst="rect">
            <a:avLst/>
          </a:prstGeom>
          <a:ln>
            <a:solidFill>
              <a:schemeClr val="tx1"/>
            </a:solidFill>
          </a:ln>
          <a:effectLst>
            <a:outerShdw blurRad="50800" dist="38100" dir="2700000" algn="tl" rotWithShape="0">
              <a:prstClr val="black">
                <a:alpha val="40000"/>
              </a:prstClr>
            </a:outerShdw>
          </a:effectLst>
        </p:spPr>
      </p:pic>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33</a:t>
            </a:fld>
            <a:endParaRPr lang="en-US" sz="800" b="1">
              <a:latin typeface="Arial Narrow" panose="020B0606020202030204" pitchFamily="34" charset="0"/>
              <a:cs typeface="Arial" panose="020B0604020202020204" pitchFamily="34" charset="0"/>
            </a:endParaRPr>
          </a:p>
        </p:txBody>
      </p:sp>
      <p:sp>
        <p:nvSpPr>
          <p:cNvPr id="6" name="TextBox 5"/>
          <p:cNvSpPr txBox="1"/>
          <p:nvPr/>
        </p:nvSpPr>
        <p:spPr>
          <a:xfrm>
            <a:off x="3098201" y="4903145"/>
            <a:ext cx="6339841" cy="830997"/>
          </a:xfrm>
          <a:prstGeom prst="rect">
            <a:avLst/>
          </a:prstGeom>
          <a:noFill/>
        </p:spPr>
        <p:txBody>
          <a:bodyPr wrap="square" rtlCol="0" anchor="t">
            <a:spAutoFit/>
          </a:bodyPr>
          <a:lstStyle/>
          <a:p>
            <a:r>
              <a:rPr lang="en-US" sz="2000">
                <a:latin typeface="Arial Narrow" panose="020B0606020202030204" pitchFamily="34" charset="0"/>
              </a:rPr>
              <a:t>Data is entered in the grid area. </a:t>
            </a:r>
            <a:r>
              <a:rPr lang="en-US" sz="800">
                <a:latin typeface="Arial Narrow" panose="020B0606020202030204" pitchFamily="34" charset="0"/>
              </a:rPr>
              <a:t>  </a:t>
            </a:r>
          </a:p>
          <a:p>
            <a:endParaRPr lang="en-US" sz="800">
              <a:latin typeface="Arial Narrow" panose="020B0606020202030204" pitchFamily="34" charset="0"/>
            </a:endParaRPr>
          </a:p>
          <a:p>
            <a:r>
              <a:rPr lang="en-US" sz="2000" b="1">
                <a:latin typeface="Arial Narrow" panose="020B0606020202030204" pitchFamily="34" charset="0"/>
              </a:rPr>
              <a:t>Remember, data can only be entered in level 0 cells.</a:t>
            </a:r>
          </a:p>
        </p:txBody>
      </p:sp>
      <p:sp>
        <p:nvSpPr>
          <p:cNvPr id="11" name="Speech Bubble: Rectangle 10"/>
          <p:cNvSpPr/>
          <p:nvPr/>
        </p:nvSpPr>
        <p:spPr>
          <a:xfrm>
            <a:off x="2286000" y="2558148"/>
            <a:ext cx="2057400" cy="351244"/>
          </a:xfrm>
          <a:prstGeom prst="wedgeRectCallout">
            <a:avLst>
              <a:gd name="adj1" fmla="val 56218"/>
              <a:gd name="adj2" fmla="val 104917"/>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Review Data Here</a:t>
            </a:r>
            <a:endParaRPr lang="en-US" b="1" dirty="0">
              <a:solidFill>
                <a:schemeClr val="tx1"/>
              </a:solidFill>
              <a:latin typeface="Arial Narrow" panose="020B0606020202030204" pitchFamily="34" charset="0"/>
            </a:endParaRPr>
          </a:p>
        </p:txBody>
      </p:sp>
      <p:sp>
        <p:nvSpPr>
          <p:cNvPr id="8" name="Rectangle 7"/>
          <p:cNvSpPr/>
          <p:nvPr/>
        </p:nvSpPr>
        <p:spPr>
          <a:xfrm>
            <a:off x="4650104" y="3167819"/>
            <a:ext cx="3808095" cy="16002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4">
            <a:extLst>
              <a:ext uri="{FF2B5EF4-FFF2-40B4-BE49-F238E27FC236}">
                <a16:creationId xmlns:a16="http://schemas.microsoft.com/office/drawing/2014/main" id="{599CAE65-E4E2-407D-A2B5-CEA9B7E3CBA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Entering Data</a:t>
            </a:r>
          </a:p>
        </p:txBody>
      </p:sp>
      <p:pic>
        <p:nvPicPr>
          <p:cNvPr id="12" name="Graphic 11" descr="Information">
            <a:extLst>
              <a:ext uri="{FF2B5EF4-FFF2-40B4-BE49-F238E27FC236}">
                <a16:creationId xmlns:a16="http://schemas.microsoft.com/office/drawing/2014/main" id="{271BC862-10ED-45E1-8727-8A20001755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33417" y="5318643"/>
            <a:ext cx="464784" cy="464784"/>
          </a:xfrm>
          <a:prstGeom prst="rect">
            <a:avLst/>
          </a:prstGeom>
        </p:spPr>
      </p:pic>
    </p:spTree>
    <p:custDataLst>
      <p:tags r:id="rId1"/>
    </p:custDataLst>
    <p:extLst>
      <p:ext uri="{BB962C8B-B14F-4D97-AF65-F5344CB8AC3E}">
        <p14:creationId xmlns:p14="http://schemas.microsoft.com/office/powerpoint/2010/main" val="178457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34</a:t>
            </a:fld>
            <a:endParaRPr lang="en-US" sz="800" b="1">
              <a:latin typeface="Arial Narrow" panose="020B0606020202030204" pitchFamily="34" charset="0"/>
              <a:cs typeface="Arial" panose="020B0604020202020204" pitchFamily="34" charset="0"/>
            </a:endParaRPr>
          </a:p>
        </p:txBody>
      </p:sp>
      <p:sp>
        <p:nvSpPr>
          <p:cNvPr id="6" name="TextBox 5"/>
          <p:cNvSpPr txBox="1"/>
          <p:nvPr/>
        </p:nvSpPr>
        <p:spPr>
          <a:xfrm>
            <a:off x="2595284" y="4692194"/>
            <a:ext cx="7203138" cy="1323439"/>
          </a:xfrm>
          <a:prstGeom prst="rect">
            <a:avLst/>
          </a:prstGeom>
          <a:noFill/>
        </p:spPr>
        <p:txBody>
          <a:bodyPr wrap="square" rtlCol="0" anchor="t">
            <a:spAutoFit/>
          </a:bodyPr>
          <a:lstStyle/>
          <a:p>
            <a:r>
              <a:rPr lang="en-US" sz="2000" dirty="0">
                <a:latin typeface="Arial Narrow" panose="020B0606020202030204" pitchFamily="34" charset="0"/>
              </a:rPr>
              <a:t>Cell colors indicate the cell’s status:</a:t>
            </a:r>
          </a:p>
          <a:p>
            <a:pPr marL="285750" indent="-285750">
              <a:buFont typeface="Arial" panose="020B0604020202020204" pitchFamily="34" charset="0"/>
              <a:buChar char="•"/>
            </a:pPr>
            <a:r>
              <a:rPr lang="en-US" sz="2000" b="1" dirty="0">
                <a:latin typeface="Arial Narrow" panose="020B0606020202030204" pitchFamily="34" charset="0"/>
              </a:rPr>
              <a:t>White</a:t>
            </a:r>
            <a:r>
              <a:rPr lang="en-US" sz="2000" dirty="0">
                <a:latin typeface="Arial Narrow" panose="020B0606020202030204" pitchFamily="34" charset="0"/>
              </a:rPr>
              <a:t>: default; data can be entered in these cells</a:t>
            </a:r>
          </a:p>
          <a:p>
            <a:pPr marL="285750" indent="-285750">
              <a:buFont typeface="Arial" panose="020B0604020202020204" pitchFamily="34" charset="0"/>
              <a:buChar char="•"/>
            </a:pPr>
            <a:r>
              <a:rPr lang="en-US" sz="2000" b="1" dirty="0">
                <a:latin typeface="Arial Narrow" panose="020B0606020202030204" pitchFamily="34" charset="0"/>
              </a:rPr>
              <a:t>Yellow</a:t>
            </a:r>
            <a:r>
              <a:rPr lang="en-US" sz="2000" dirty="0">
                <a:latin typeface="Arial Narrow" panose="020B0606020202030204" pitchFamily="34" charset="0"/>
              </a:rPr>
              <a:t>: ”dirty” cells, whose values changed but are not yet saved</a:t>
            </a:r>
          </a:p>
          <a:p>
            <a:pPr marL="285750" indent="-285750">
              <a:buFont typeface="Arial" panose="020B0604020202020204" pitchFamily="34" charset="0"/>
              <a:buChar char="•"/>
            </a:pPr>
            <a:r>
              <a:rPr lang="en-US" sz="2000" b="1" dirty="0">
                <a:latin typeface="Arial Narrow" panose="020B0606020202030204" pitchFamily="34" charset="0"/>
              </a:rPr>
              <a:t>Grey</a:t>
            </a:r>
            <a:r>
              <a:rPr lang="en-US" sz="2000" dirty="0">
                <a:latin typeface="Arial Narrow" panose="020B0606020202030204" pitchFamily="34" charset="0"/>
              </a:rPr>
              <a:t>: read-only cells</a:t>
            </a:r>
          </a:p>
        </p:txBody>
      </p:sp>
      <p:sp>
        <p:nvSpPr>
          <p:cNvPr id="8" name="Rectangle 4">
            <a:extLst>
              <a:ext uri="{FF2B5EF4-FFF2-40B4-BE49-F238E27FC236}">
                <a16:creationId xmlns:a16="http://schemas.microsoft.com/office/drawing/2014/main" id="{474606A3-08DE-4BDC-BD51-253A96BAA04F}"/>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Entering Data</a:t>
            </a:r>
          </a:p>
        </p:txBody>
      </p:sp>
      <p:pic>
        <p:nvPicPr>
          <p:cNvPr id="2" name="Picture 1">
            <a:extLst>
              <a:ext uri="{FF2B5EF4-FFF2-40B4-BE49-F238E27FC236}">
                <a16:creationId xmlns:a16="http://schemas.microsoft.com/office/drawing/2014/main" id="{0DBE4388-90E3-4C1F-8550-1038086596AA}"/>
              </a:ext>
            </a:extLst>
          </p:cNvPr>
          <p:cNvPicPr>
            <a:picLocks noChangeAspect="1"/>
          </p:cNvPicPr>
          <p:nvPr/>
        </p:nvPicPr>
        <p:blipFill>
          <a:blip r:embed="rId4"/>
          <a:stretch>
            <a:fillRect/>
          </a:stretch>
        </p:blipFill>
        <p:spPr>
          <a:xfrm>
            <a:off x="756549" y="1044673"/>
            <a:ext cx="10678903" cy="3405640"/>
          </a:xfrm>
          <a:prstGeom prst="rect">
            <a:avLst/>
          </a:prstGeom>
          <a:ln>
            <a:solidFill>
              <a:schemeClr val="tx1"/>
            </a:solidFill>
          </a:ln>
          <a:effectLst>
            <a:outerShdw blurRad="50800" dist="38100" dir="2700000" algn="tl" rotWithShape="0">
              <a:prstClr val="black">
                <a:alpha val="40000"/>
              </a:prstClr>
            </a:outerShdw>
          </a:effectLst>
        </p:spPr>
      </p:pic>
      <p:sp>
        <p:nvSpPr>
          <p:cNvPr id="9" name="Speech Bubble: Rectangle 8">
            <a:extLst>
              <a:ext uri="{FF2B5EF4-FFF2-40B4-BE49-F238E27FC236}">
                <a16:creationId xmlns:a16="http://schemas.microsoft.com/office/drawing/2014/main" id="{CAD3A0BB-6117-4514-B4F0-941F371D4B30}"/>
              </a:ext>
            </a:extLst>
          </p:cNvPr>
          <p:cNvSpPr/>
          <p:nvPr/>
        </p:nvSpPr>
        <p:spPr>
          <a:xfrm>
            <a:off x="1524000" y="2865317"/>
            <a:ext cx="1158464" cy="353374"/>
          </a:xfrm>
          <a:prstGeom prst="wedgeRectCallout">
            <a:avLst>
              <a:gd name="adj1" fmla="val 71360"/>
              <a:gd name="adj2" fmla="val 105745"/>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Grey</a:t>
            </a:r>
          </a:p>
        </p:txBody>
      </p:sp>
      <p:sp>
        <p:nvSpPr>
          <p:cNvPr id="10" name="Speech Bubble: Rectangle 9">
            <a:extLst>
              <a:ext uri="{FF2B5EF4-FFF2-40B4-BE49-F238E27FC236}">
                <a16:creationId xmlns:a16="http://schemas.microsoft.com/office/drawing/2014/main" id="{C26C64CC-6DF4-4808-AC9B-6677DCFA81A6}"/>
              </a:ext>
            </a:extLst>
          </p:cNvPr>
          <p:cNvSpPr/>
          <p:nvPr/>
        </p:nvSpPr>
        <p:spPr>
          <a:xfrm>
            <a:off x="6324600" y="2234087"/>
            <a:ext cx="1158464" cy="353374"/>
          </a:xfrm>
          <a:prstGeom prst="wedgeRectCallout">
            <a:avLst>
              <a:gd name="adj1" fmla="val -63701"/>
              <a:gd name="adj2" fmla="val 105745"/>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White</a:t>
            </a:r>
          </a:p>
        </p:txBody>
      </p:sp>
      <p:sp>
        <p:nvSpPr>
          <p:cNvPr id="11" name="Speech Bubble: Rectangle 10">
            <a:extLst>
              <a:ext uri="{FF2B5EF4-FFF2-40B4-BE49-F238E27FC236}">
                <a16:creationId xmlns:a16="http://schemas.microsoft.com/office/drawing/2014/main" id="{77C15D82-11C1-419E-AB7C-0A6939E4C17B}"/>
              </a:ext>
            </a:extLst>
          </p:cNvPr>
          <p:cNvSpPr/>
          <p:nvPr/>
        </p:nvSpPr>
        <p:spPr>
          <a:xfrm>
            <a:off x="6360886" y="3232190"/>
            <a:ext cx="1158464" cy="353374"/>
          </a:xfrm>
          <a:prstGeom prst="wedgeRectCallout">
            <a:avLst>
              <a:gd name="adj1" fmla="val -63701"/>
              <a:gd name="adj2" fmla="val 105745"/>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Yellow</a:t>
            </a:r>
          </a:p>
        </p:txBody>
      </p:sp>
    </p:spTree>
    <p:custDataLst>
      <p:tags r:id="rId1"/>
    </p:custDataLst>
    <p:extLst>
      <p:ext uri="{BB962C8B-B14F-4D97-AF65-F5344CB8AC3E}">
        <p14:creationId xmlns:p14="http://schemas.microsoft.com/office/powerpoint/2010/main" val="2259360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54CAD2-9C36-46EF-AF6B-E7DB021C7DBF}"/>
              </a:ext>
            </a:extLst>
          </p:cNvPr>
          <p:cNvPicPr>
            <a:picLocks noChangeAspect="1"/>
          </p:cNvPicPr>
          <p:nvPr/>
        </p:nvPicPr>
        <p:blipFill>
          <a:blip r:embed="rId4"/>
          <a:stretch>
            <a:fillRect/>
          </a:stretch>
        </p:blipFill>
        <p:spPr>
          <a:xfrm>
            <a:off x="543560" y="1029789"/>
            <a:ext cx="11107142" cy="3542211"/>
          </a:xfrm>
          <a:prstGeom prst="rect">
            <a:avLst/>
          </a:prstGeom>
          <a:ln>
            <a:solidFill>
              <a:schemeClr val="tx1"/>
            </a:solidFill>
          </a:ln>
          <a:effectLst>
            <a:outerShdw blurRad="50800" dist="38100" dir="2700000" algn="tl" rotWithShape="0">
              <a:prstClr val="black">
                <a:alpha val="40000"/>
              </a:prstClr>
            </a:outerShdw>
          </a:effectLst>
        </p:spPr>
      </p:pic>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35</a:t>
            </a:fld>
            <a:endParaRPr lang="en-US" sz="800" b="1">
              <a:latin typeface="Arial Narrow" panose="020B0606020202030204" pitchFamily="34" charset="0"/>
              <a:cs typeface="Arial" panose="020B0604020202020204" pitchFamily="34" charset="0"/>
            </a:endParaRPr>
          </a:p>
        </p:txBody>
      </p:sp>
      <p:sp>
        <p:nvSpPr>
          <p:cNvPr id="6" name="TextBox 5"/>
          <p:cNvSpPr txBox="1"/>
          <p:nvPr/>
        </p:nvSpPr>
        <p:spPr>
          <a:xfrm>
            <a:off x="1676402" y="4724400"/>
            <a:ext cx="9162376" cy="1154162"/>
          </a:xfrm>
          <a:prstGeom prst="rect">
            <a:avLst/>
          </a:prstGeom>
          <a:noFill/>
        </p:spPr>
        <p:txBody>
          <a:bodyPr wrap="square" rtlCol="0" anchor="t">
            <a:spAutoFit/>
          </a:bodyPr>
          <a:lstStyle/>
          <a:p>
            <a:r>
              <a:rPr lang="en-US" sz="2000">
                <a:latin typeface="Arial Narrow" panose="020B0606020202030204" pitchFamily="34" charset="0"/>
              </a:rPr>
              <a:t>To save a form, click </a:t>
            </a:r>
            <a:r>
              <a:rPr lang="en-US" sz="2000" b="1">
                <a:latin typeface="Arial Narrow" panose="020B0606020202030204" pitchFamily="34" charset="0"/>
              </a:rPr>
              <a:t>Save.</a:t>
            </a:r>
            <a:r>
              <a:rPr lang="en-US" sz="900" b="1">
                <a:latin typeface="Arial Narrow" panose="020B0606020202030204" pitchFamily="34" charset="0"/>
              </a:rPr>
              <a:t>  </a:t>
            </a:r>
            <a:endParaRPr lang="en-US" sz="2000" b="1">
              <a:latin typeface="Arial Narrow" panose="020B0606020202030204" pitchFamily="34" charset="0"/>
            </a:endParaRPr>
          </a:p>
          <a:p>
            <a:endParaRPr lang="en-US" sz="900" b="1">
              <a:latin typeface="Arial Narrow" panose="020B0606020202030204" pitchFamily="34" charset="0"/>
            </a:endParaRPr>
          </a:p>
          <a:p>
            <a:r>
              <a:rPr lang="en-US" sz="2000" b="1">
                <a:latin typeface="Arial Narrow" panose="020B0606020202030204" pitchFamily="34" charset="0"/>
              </a:rPr>
              <a:t>NOTE</a:t>
            </a:r>
            <a:r>
              <a:rPr lang="en-US" sz="2000">
                <a:latin typeface="Arial Narrow" panose="020B0606020202030204" pitchFamily="34" charset="0"/>
              </a:rPr>
              <a:t>: You will not receive any error or message if you leave the form without saving your data. Any data entered without saving will be lost.</a:t>
            </a:r>
          </a:p>
        </p:txBody>
      </p:sp>
      <p:sp>
        <p:nvSpPr>
          <p:cNvPr id="8" name="Speech Bubble: Rectangle 7"/>
          <p:cNvSpPr/>
          <p:nvPr/>
        </p:nvSpPr>
        <p:spPr>
          <a:xfrm>
            <a:off x="8884193" y="1905000"/>
            <a:ext cx="1382487" cy="457200"/>
          </a:xfrm>
          <a:prstGeom prst="wedgeRectCallout">
            <a:avLst>
              <a:gd name="adj1" fmla="val 85337"/>
              <a:gd name="adj2" fmla="val -104158"/>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Save</a:t>
            </a:r>
          </a:p>
        </p:txBody>
      </p:sp>
      <p:sp>
        <p:nvSpPr>
          <p:cNvPr id="9" name="Rectangle 8"/>
          <p:cNvSpPr/>
          <p:nvPr/>
        </p:nvSpPr>
        <p:spPr>
          <a:xfrm>
            <a:off x="10577731" y="1323634"/>
            <a:ext cx="507111" cy="33469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4">
            <a:extLst>
              <a:ext uri="{FF2B5EF4-FFF2-40B4-BE49-F238E27FC236}">
                <a16:creationId xmlns:a16="http://schemas.microsoft.com/office/drawing/2014/main" id="{FAA53971-6269-4CA9-87D5-BD513860182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Saving Forms</a:t>
            </a:r>
          </a:p>
        </p:txBody>
      </p:sp>
      <p:pic>
        <p:nvPicPr>
          <p:cNvPr id="5" name="Graphic 4" descr="Information">
            <a:extLst>
              <a:ext uri="{FF2B5EF4-FFF2-40B4-BE49-F238E27FC236}">
                <a16:creationId xmlns:a16="http://schemas.microsoft.com/office/drawing/2014/main" id="{40C4793B-267F-41F2-823E-07B17D45F2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5168" y="5141086"/>
            <a:ext cx="457200" cy="457200"/>
          </a:xfrm>
          <a:prstGeom prst="rect">
            <a:avLst/>
          </a:prstGeom>
        </p:spPr>
      </p:pic>
    </p:spTree>
    <p:custDataLst>
      <p:tags r:id="rId1"/>
    </p:custDataLst>
    <p:extLst>
      <p:ext uri="{BB962C8B-B14F-4D97-AF65-F5344CB8AC3E}">
        <p14:creationId xmlns:p14="http://schemas.microsoft.com/office/powerpoint/2010/main" val="3770606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36</a:t>
            </a:fld>
            <a:endParaRPr lang="en-US" sz="800" b="1">
              <a:latin typeface="Arial Narrow" panose="020B0606020202030204" pitchFamily="34" charset="0"/>
              <a:cs typeface="Arial" panose="020B0604020202020204" pitchFamily="34" charset="0"/>
            </a:endParaRPr>
          </a:p>
        </p:txBody>
      </p:sp>
      <p:sp>
        <p:nvSpPr>
          <p:cNvPr id="6" name="TextBox 5"/>
          <p:cNvSpPr txBox="1"/>
          <p:nvPr/>
        </p:nvSpPr>
        <p:spPr>
          <a:xfrm>
            <a:off x="1722120" y="4074459"/>
            <a:ext cx="8747759" cy="1323439"/>
          </a:xfrm>
          <a:prstGeom prst="rect">
            <a:avLst/>
          </a:prstGeom>
          <a:noFill/>
        </p:spPr>
        <p:txBody>
          <a:bodyPr wrap="square" rtlCol="0">
            <a:spAutoFit/>
          </a:bodyPr>
          <a:lstStyle/>
          <a:p>
            <a:r>
              <a:rPr lang="en-US" sz="2000">
                <a:latin typeface="Arial Narrow" panose="020B0606020202030204" pitchFamily="34" charset="0"/>
              </a:rPr>
              <a:t>An information box will display indicating that the data has been successfully saved and that the data has been “pushed” to the database.</a:t>
            </a:r>
          </a:p>
          <a:p>
            <a:endParaRPr lang="en-US" sz="2000">
              <a:latin typeface="Arial Narrow" panose="020B0606020202030204" pitchFamily="34" charset="0"/>
            </a:endParaRPr>
          </a:p>
          <a:p>
            <a:r>
              <a:rPr lang="en-US" sz="2000">
                <a:latin typeface="Arial Narrow" panose="020B0606020202030204" pitchFamily="34" charset="0"/>
              </a:rPr>
              <a:t>If a business rule is ran, a notification will also be displayed in this information window. </a:t>
            </a:r>
          </a:p>
        </p:txBody>
      </p:sp>
      <p:sp>
        <p:nvSpPr>
          <p:cNvPr id="8" name="Rectangle 4">
            <a:extLst>
              <a:ext uri="{FF2B5EF4-FFF2-40B4-BE49-F238E27FC236}">
                <a16:creationId xmlns:a16="http://schemas.microsoft.com/office/drawing/2014/main" id="{ABAAED55-B2D2-499D-9438-F595F5BC6C2B}"/>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Saving Forms</a:t>
            </a:r>
          </a:p>
        </p:txBody>
      </p:sp>
      <p:pic>
        <p:nvPicPr>
          <p:cNvPr id="2" name="Picture 1">
            <a:extLst>
              <a:ext uri="{FF2B5EF4-FFF2-40B4-BE49-F238E27FC236}">
                <a16:creationId xmlns:a16="http://schemas.microsoft.com/office/drawing/2014/main" id="{9159A5E0-E09D-4D31-9475-5B8B1D9BDA95}"/>
              </a:ext>
            </a:extLst>
          </p:cNvPr>
          <p:cNvPicPr>
            <a:picLocks noChangeAspect="1"/>
          </p:cNvPicPr>
          <p:nvPr/>
        </p:nvPicPr>
        <p:blipFill rotWithShape="1">
          <a:blip r:embed="rId4"/>
          <a:srcRect r="-619"/>
          <a:stretch/>
        </p:blipFill>
        <p:spPr>
          <a:xfrm>
            <a:off x="3087166" y="1114089"/>
            <a:ext cx="6017668" cy="2655570"/>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307309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9030E43-4F4B-4982-9C89-73AFF12EC960}"/>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a:solidFill>
                  <a:srgbClr val="700000"/>
                </a:solidFill>
              </a:rPr>
              <a:t>Advanced Form Features</a:t>
            </a:r>
          </a:p>
        </p:txBody>
      </p:sp>
      <p:pic>
        <p:nvPicPr>
          <p:cNvPr id="6" name="Graphic 5" descr="Download">
            <a:extLst>
              <a:ext uri="{FF2B5EF4-FFF2-40B4-BE49-F238E27FC236}">
                <a16:creationId xmlns:a16="http://schemas.microsoft.com/office/drawing/2014/main" id="{A6D537F5-B0DB-45D2-A183-3CE72DEDF6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2800" y="2453659"/>
            <a:ext cx="1950682" cy="195068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104751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0F9DFC-A9BF-4493-AE32-CB8075DE7580}"/>
              </a:ext>
            </a:extLst>
          </p:cNvPr>
          <p:cNvPicPr>
            <a:picLocks noChangeAspect="1"/>
          </p:cNvPicPr>
          <p:nvPr/>
        </p:nvPicPr>
        <p:blipFill>
          <a:blip r:embed="rId4"/>
          <a:stretch>
            <a:fillRect/>
          </a:stretch>
        </p:blipFill>
        <p:spPr>
          <a:xfrm>
            <a:off x="742950" y="816870"/>
            <a:ext cx="10706100" cy="3875324"/>
          </a:xfrm>
          <a:prstGeom prst="rect">
            <a:avLst/>
          </a:prstGeom>
          <a:ln>
            <a:solidFill>
              <a:schemeClr val="tx1"/>
            </a:solidFill>
          </a:ln>
          <a:effectLst>
            <a:outerShdw blurRad="50800" dist="38100" dir="2700000" algn="tl" rotWithShape="0">
              <a:prstClr val="black">
                <a:alpha val="40000"/>
              </a:prstClr>
            </a:outerShdw>
          </a:effectLst>
        </p:spPr>
      </p:pic>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38</a:t>
            </a:fld>
            <a:endParaRPr lang="en-US" sz="800" b="1">
              <a:latin typeface="Arial Narrow" panose="020B0606020202030204" pitchFamily="34" charset="0"/>
              <a:cs typeface="Arial" panose="020B0604020202020204" pitchFamily="34" charset="0"/>
            </a:endParaRPr>
          </a:p>
        </p:txBody>
      </p:sp>
      <p:sp>
        <p:nvSpPr>
          <p:cNvPr id="8" name="Rectangle 7"/>
          <p:cNvSpPr/>
          <p:nvPr/>
        </p:nvSpPr>
        <p:spPr>
          <a:xfrm>
            <a:off x="5354320" y="3740785"/>
            <a:ext cx="838200" cy="2933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538541" y="1379513"/>
            <a:ext cx="669386" cy="3346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bwMode="auto">
          <a:xfrm>
            <a:off x="9349920" y="1206145"/>
            <a:ext cx="228600" cy="2667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kern="0">
                <a:ln w="0"/>
                <a:solidFill>
                  <a:schemeClr val="tx1"/>
                </a:solidFill>
                <a:effectLst>
                  <a:outerShdw blurRad="38100" dist="25400" dir="5400000" algn="ctr" rotWithShape="0">
                    <a:srgbClr val="6E747A">
                      <a:alpha val="43000"/>
                    </a:srgbClr>
                  </a:outerShdw>
                </a:effectLst>
                <a:latin typeface="Arial Narrow" panose="020B0606020202030204" pitchFamily="34" charset="0"/>
                <a:cs typeface="Arabic Typesetting" panose="03020402040406030203" pitchFamily="66" charset="-78"/>
              </a:rPr>
              <a:t>2</a:t>
            </a:r>
          </a:p>
        </p:txBody>
      </p:sp>
      <p:sp>
        <p:nvSpPr>
          <p:cNvPr id="11" name="Oval 10"/>
          <p:cNvSpPr/>
          <p:nvPr/>
        </p:nvSpPr>
        <p:spPr bwMode="auto">
          <a:xfrm>
            <a:off x="6120244" y="3548755"/>
            <a:ext cx="228600" cy="2667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kern="0">
                <a:ln w="0"/>
                <a:solidFill>
                  <a:schemeClr val="tx1"/>
                </a:solidFill>
                <a:effectLst>
                  <a:outerShdw blurRad="38100" dist="25400" dir="5400000" algn="ctr" rotWithShape="0">
                    <a:srgbClr val="6E747A">
                      <a:alpha val="43000"/>
                    </a:srgbClr>
                  </a:outerShdw>
                </a:effectLst>
                <a:latin typeface="Arial Narrow" panose="020B0606020202030204" pitchFamily="34" charset="0"/>
                <a:cs typeface="Arabic Typesetting" panose="03020402040406030203" pitchFamily="66" charset="-78"/>
              </a:rPr>
              <a:t>1</a:t>
            </a:r>
          </a:p>
        </p:txBody>
      </p:sp>
      <p:sp>
        <p:nvSpPr>
          <p:cNvPr id="13" name="Rectangle 4">
            <a:extLst>
              <a:ext uri="{FF2B5EF4-FFF2-40B4-BE49-F238E27FC236}">
                <a16:creationId xmlns:a16="http://schemas.microsoft.com/office/drawing/2014/main" id="{A055DA4D-4228-4723-887C-A09CACAB065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Data Entry Features</a:t>
            </a:r>
          </a:p>
        </p:txBody>
      </p:sp>
      <p:sp>
        <p:nvSpPr>
          <p:cNvPr id="14" name="TextBox 13">
            <a:extLst>
              <a:ext uri="{FF2B5EF4-FFF2-40B4-BE49-F238E27FC236}">
                <a16:creationId xmlns:a16="http://schemas.microsoft.com/office/drawing/2014/main" id="{7D806259-2B90-4C4C-B542-B57C88CAD81E}"/>
              </a:ext>
            </a:extLst>
          </p:cNvPr>
          <p:cNvSpPr txBox="1"/>
          <p:nvPr/>
        </p:nvSpPr>
        <p:spPr>
          <a:xfrm>
            <a:off x="1191490" y="4920672"/>
            <a:ext cx="10086109" cy="113877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eaLnBrk="0" fontAlgn="base" hangingPunct="0">
              <a:spcBef>
                <a:spcPct val="20000"/>
              </a:spcBef>
              <a:spcAft>
                <a:spcPct val="0"/>
              </a:spcAft>
            </a:pPr>
            <a:r>
              <a:rPr lang="en-US" sz="2000" kern="0">
                <a:solidFill>
                  <a:srgbClr val="000000"/>
                </a:solidFill>
                <a:latin typeface="Arial Narrow"/>
                <a:ea typeface="ＭＳ Ｐゴシック" pitchFamily="-106" charset="-128"/>
              </a:rPr>
              <a:t>In addition to entering data, more data entry features are available. </a:t>
            </a:r>
          </a:p>
          <a:p>
            <a:pPr eaLnBrk="0" fontAlgn="base" hangingPunct="0">
              <a:spcBef>
                <a:spcPct val="20000"/>
              </a:spcBef>
              <a:spcAft>
                <a:spcPct val="0"/>
              </a:spcAft>
            </a:pPr>
            <a:r>
              <a:rPr lang="en-US" sz="2000" kern="0">
                <a:solidFill>
                  <a:srgbClr val="000000"/>
                </a:solidFill>
                <a:latin typeface="Arial Narrow"/>
                <a:ea typeface="ＭＳ Ｐゴシック" pitchFamily="-106" charset="-128"/>
              </a:rPr>
              <a:t>To access these additional data entry features, click into any white, yellow, or teal cell. </a:t>
            </a:r>
          </a:p>
          <a:p>
            <a:pPr eaLnBrk="0" fontAlgn="base" hangingPunct="0">
              <a:spcBef>
                <a:spcPct val="20000"/>
              </a:spcBef>
              <a:spcAft>
                <a:spcPct val="0"/>
              </a:spcAft>
            </a:pPr>
            <a:r>
              <a:rPr lang="en-US" sz="2000" kern="0">
                <a:solidFill>
                  <a:srgbClr val="000000"/>
                </a:solidFill>
                <a:latin typeface="Arial Narrow"/>
                <a:ea typeface="ＭＳ Ｐゴシック" pitchFamily="-106" charset="-128"/>
              </a:rPr>
              <a:t>Next, click  </a:t>
            </a:r>
          </a:p>
        </p:txBody>
      </p:sp>
      <p:pic>
        <p:nvPicPr>
          <p:cNvPr id="15" name="Picture 15" descr="A screenshot of a cell phone&#10;&#10;Description generated with high confidence">
            <a:extLst>
              <a:ext uri="{FF2B5EF4-FFF2-40B4-BE49-F238E27FC236}">
                <a16:creationId xmlns:a16="http://schemas.microsoft.com/office/drawing/2014/main" id="{DCDD6141-F810-43B2-8CC8-989FCEAFEF62}"/>
              </a:ext>
            </a:extLst>
          </p:cNvPr>
          <p:cNvPicPr>
            <a:picLocks noChangeAspect="1"/>
          </p:cNvPicPr>
          <p:nvPr/>
        </p:nvPicPr>
        <p:blipFill>
          <a:blip r:embed="rId5"/>
          <a:stretch>
            <a:fillRect/>
          </a:stretch>
        </p:blipFill>
        <p:spPr>
          <a:xfrm>
            <a:off x="2377498" y="5637790"/>
            <a:ext cx="740641" cy="419965"/>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994948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1C8708-CF34-41CB-A143-439B8CDB2112}"/>
              </a:ext>
            </a:extLst>
          </p:cNvPr>
          <p:cNvPicPr>
            <a:picLocks noChangeAspect="1"/>
          </p:cNvPicPr>
          <p:nvPr/>
        </p:nvPicPr>
        <p:blipFill>
          <a:blip r:embed="rId4"/>
          <a:stretch>
            <a:fillRect/>
          </a:stretch>
        </p:blipFill>
        <p:spPr>
          <a:xfrm>
            <a:off x="1032533" y="926792"/>
            <a:ext cx="10126933" cy="4445817"/>
          </a:xfrm>
          <a:prstGeom prst="rect">
            <a:avLst/>
          </a:prstGeom>
          <a:ln>
            <a:solidFill>
              <a:schemeClr val="tx1"/>
            </a:solidFill>
          </a:ln>
          <a:effectLst>
            <a:outerShdw blurRad="50800" dist="38100" dir="2700000" algn="tl" rotWithShape="0">
              <a:prstClr val="black">
                <a:alpha val="40000"/>
              </a:prstClr>
            </a:outerShdw>
          </a:effectLst>
        </p:spPr>
      </p:pic>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39</a:t>
            </a:fld>
            <a:endParaRPr lang="en-US" sz="800" b="1">
              <a:latin typeface="Arial Narrow" panose="020B0606020202030204" pitchFamily="34" charset="0"/>
              <a:cs typeface="Arial" panose="020B0604020202020204" pitchFamily="34" charset="0"/>
            </a:endParaRPr>
          </a:p>
        </p:txBody>
      </p:sp>
      <p:sp>
        <p:nvSpPr>
          <p:cNvPr id="6" name="TextBox 5"/>
          <p:cNvSpPr txBox="1"/>
          <p:nvPr/>
        </p:nvSpPr>
        <p:spPr>
          <a:xfrm>
            <a:off x="1557481" y="5460923"/>
            <a:ext cx="9365672" cy="707886"/>
          </a:xfrm>
          <a:prstGeom prst="rect">
            <a:avLst/>
          </a:prstGeom>
          <a:noFill/>
        </p:spPr>
        <p:txBody>
          <a:bodyPr wrap="square" rtlCol="0">
            <a:spAutoFit/>
          </a:bodyPr>
          <a:lstStyle/>
          <a:p>
            <a:r>
              <a:rPr lang="en-US" sz="2000" dirty="0">
                <a:latin typeface="Arial Narrow" panose="020B0606020202030204" pitchFamily="34" charset="0"/>
              </a:rPr>
              <a:t>The data entry features panel is displayed. </a:t>
            </a:r>
            <a:endParaRPr lang="en-US" sz="2000" b="1" dirty="0">
              <a:latin typeface="Arial Narrow" panose="020B0606020202030204" pitchFamily="34" charset="0"/>
            </a:endParaRPr>
          </a:p>
          <a:p>
            <a:r>
              <a:rPr lang="en-US" sz="2000" dirty="0">
                <a:latin typeface="Arial Narrow" panose="020B0606020202030204" pitchFamily="34" charset="0"/>
              </a:rPr>
              <a:t>While there are several data entry features available to you, we will only demonstrate a few. </a:t>
            </a:r>
          </a:p>
        </p:txBody>
      </p:sp>
      <p:sp>
        <p:nvSpPr>
          <p:cNvPr id="13" name="Speech Bubble: Rectangle 12"/>
          <p:cNvSpPr/>
          <p:nvPr/>
        </p:nvSpPr>
        <p:spPr>
          <a:xfrm>
            <a:off x="7176861" y="1296303"/>
            <a:ext cx="1590675" cy="577465"/>
          </a:xfrm>
          <a:prstGeom prst="wedgeRectCallout">
            <a:avLst>
              <a:gd name="adj1" fmla="val 56218"/>
              <a:gd name="adj2" fmla="val 104917"/>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a:rPr>
              <a:t>Data Entry Features Panel</a:t>
            </a:r>
            <a:endParaRPr lang="en-US" b="1">
              <a:solidFill>
                <a:schemeClr val="tx1"/>
              </a:solidFill>
              <a:latin typeface="Arial Narrow"/>
            </a:endParaRPr>
          </a:p>
        </p:txBody>
      </p:sp>
      <p:sp>
        <p:nvSpPr>
          <p:cNvPr id="14" name="Rectangle 13"/>
          <p:cNvSpPr/>
          <p:nvPr/>
        </p:nvSpPr>
        <p:spPr>
          <a:xfrm>
            <a:off x="9144000" y="1810710"/>
            <a:ext cx="1958340" cy="353141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4">
            <a:extLst>
              <a:ext uri="{FF2B5EF4-FFF2-40B4-BE49-F238E27FC236}">
                <a16:creationId xmlns:a16="http://schemas.microsoft.com/office/drawing/2014/main" id="{0E8934D5-90DF-49DF-9D6C-4F99E2B297DC}"/>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Data Entry Features</a:t>
            </a:r>
          </a:p>
        </p:txBody>
      </p:sp>
    </p:spTree>
    <p:custDataLst>
      <p:tags r:id="rId1"/>
    </p:custDataLst>
    <p:extLst>
      <p:ext uri="{BB962C8B-B14F-4D97-AF65-F5344CB8AC3E}">
        <p14:creationId xmlns:p14="http://schemas.microsoft.com/office/powerpoint/2010/main" val="361661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6" name="Picture 18" descr="Image result for mozilla firefox icon">
            <a:extLst>
              <a:ext uri="{FF2B5EF4-FFF2-40B4-BE49-F238E27FC236}">
                <a16:creationId xmlns:a16="http://schemas.microsoft.com/office/drawing/2014/main" id="{D4D9ECCD-4468-4BE9-8986-6F61C33207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6433" y="2453726"/>
            <a:ext cx="1202875" cy="124197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5CE334B-DB69-4771-BEB1-13FD786B6EE8}"/>
              </a:ext>
            </a:extLst>
          </p:cNvPr>
          <p:cNvSpPr txBox="1"/>
          <p:nvPr/>
        </p:nvSpPr>
        <p:spPr>
          <a:xfrm>
            <a:off x="5494405" y="3841489"/>
            <a:ext cx="1424352" cy="701731"/>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Mozilla Firefox</a:t>
            </a:r>
          </a:p>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38+ </a:t>
            </a:r>
          </a:p>
        </p:txBody>
      </p:sp>
      <p:sp>
        <p:nvSpPr>
          <p:cNvPr id="12" name="Rectangle 4">
            <a:extLst>
              <a:ext uri="{FF2B5EF4-FFF2-40B4-BE49-F238E27FC236}">
                <a16:creationId xmlns:a16="http://schemas.microsoft.com/office/drawing/2014/main" id="{E3C7E565-45F1-400A-9109-FAE4FEA9D9E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Accessing PlanUW</a:t>
            </a:r>
          </a:p>
        </p:txBody>
      </p:sp>
      <p:sp>
        <p:nvSpPr>
          <p:cNvPr id="18" name="TextBox 17">
            <a:extLst>
              <a:ext uri="{FF2B5EF4-FFF2-40B4-BE49-F238E27FC236}">
                <a16:creationId xmlns:a16="http://schemas.microsoft.com/office/drawing/2014/main" id="{10D23480-BBE4-475F-A5D2-27E0E9E28C62}"/>
              </a:ext>
            </a:extLst>
          </p:cNvPr>
          <p:cNvSpPr txBox="1"/>
          <p:nvPr/>
        </p:nvSpPr>
        <p:spPr>
          <a:xfrm>
            <a:off x="685800" y="813521"/>
            <a:ext cx="10820400"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sz="2000" kern="0">
                <a:solidFill>
                  <a:srgbClr val="000000"/>
                </a:solidFill>
                <a:latin typeface="Arial Narrow"/>
                <a:ea typeface="ＭＳ Ｐゴシック" pitchFamily="-106" charset="-128"/>
              </a:rPr>
              <a:t>PlanUW is a cloud-based and can be accessed via any computer with internet access.  </a:t>
            </a:r>
            <a:endParaRPr kumimoji="0" lang="en-US" sz="2000" b="0" i="0" strike="noStrike" kern="0" cap="none" spc="0" normalizeH="0" baseline="0" noProof="0">
              <a:ln>
                <a:noFill/>
              </a:ln>
              <a:solidFill>
                <a:srgbClr val="000000"/>
              </a:solidFill>
              <a:effectLst/>
              <a:uLnTx/>
              <a:uFillTx/>
              <a:latin typeface="Arial Narrow"/>
              <a:ea typeface="ＭＳ Ｐゴシック" pitchFamily="-106" charset="-128"/>
            </a:endParaRPr>
          </a:p>
        </p:txBody>
      </p:sp>
      <p:sp>
        <p:nvSpPr>
          <p:cNvPr id="19" name="TextBox 18">
            <a:extLst>
              <a:ext uri="{FF2B5EF4-FFF2-40B4-BE49-F238E27FC236}">
                <a16:creationId xmlns:a16="http://schemas.microsoft.com/office/drawing/2014/main" id="{285FCC17-9424-4776-A821-C916C8C58ED4}"/>
              </a:ext>
            </a:extLst>
          </p:cNvPr>
          <p:cNvSpPr txBox="1"/>
          <p:nvPr/>
        </p:nvSpPr>
        <p:spPr>
          <a:xfrm>
            <a:off x="685800" y="1213631"/>
            <a:ext cx="10820400"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000000"/>
                </a:solidFill>
                <a:effectLst/>
                <a:uLnTx/>
                <a:uFillTx/>
                <a:latin typeface="Arial Narrow"/>
                <a:ea typeface="ＭＳ Ｐゴシック" pitchFamily="-106" charset="-128"/>
              </a:rPr>
              <a:t>PlanUW is supported by any browser. Out of the browsers shown, we recommend Mozilla Firefox:</a:t>
            </a:r>
            <a:endParaRPr lang="en-US" sz="2000" kern="0">
              <a:solidFill>
                <a:srgbClr val="000000"/>
              </a:solidFill>
              <a:latin typeface="Arial Narrow"/>
              <a:ea typeface="ＭＳ Ｐゴシック" pitchFamily="-106" charset="-128"/>
            </a:endParaRPr>
          </a:p>
        </p:txBody>
      </p:sp>
      <p:grpSp>
        <p:nvGrpSpPr>
          <p:cNvPr id="7" name="Group 6">
            <a:extLst>
              <a:ext uri="{FF2B5EF4-FFF2-40B4-BE49-F238E27FC236}">
                <a16:creationId xmlns:a16="http://schemas.microsoft.com/office/drawing/2014/main" id="{BEEF80EF-2066-4A37-842B-AC39C41F46E9}"/>
              </a:ext>
            </a:extLst>
          </p:cNvPr>
          <p:cNvGrpSpPr/>
          <p:nvPr/>
        </p:nvGrpSpPr>
        <p:grpSpPr>
          <a:xfrm>
            <a:off x="3119722" y="2453726"/>
            <a:ext cx="1605555" cy="2089494"/>
            <a:chOff x="3076865" y="2453726"/>
            <a:chExt cx="1605555" cy="2089494"/>
          </a:xfrm>
        </p:grpSpPr>
        <p:pic>
          <p:nvPicPr>
            <p:cNvPr id="2064" name="Picture 16" descr="Image result for internet explorer icon">
              <a:extLst>
                <a:ext uri="{FF2B5EF4-FFF2-40B4-BE49-F238E27FC236}">
                  <a16:creationId xmlns:a16="http://schemas.microsoft.com/office/drawing/2014/main" id="{315FDFAB-F9C0-41F6-93B4-52A9E19988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6894" y="2453726"/>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DE99391-1BEA-420D-A069-BA2D7ACA8ED4}"/>
                </a:ext>
              </a:extLst>
            </p:cNvPr>
            <p:cNvSpPr txBox="1"/>
            <p:nvPr/>
          </p:nvSpPr>
          <p:spPr>
            <a:xfrm>
              <a:off x="3076865" y="3841489"/>
              <a:ext cx="1605555" cy="701731"/>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Internet Explorer</a:t>
              </a:r>
            </a:p>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lang="en-US" kern="0">
                  <a:solidFill>
                    <a:srgbClr val="000000"/>
                  </a:solidFill>
                  <a:latin typeface="Arial Narrow"/>
                  <a:ea typeface="ＭＳ Ｐゴシック" pitchFamily="-106" charset="-128"/>
                </a:rPr>
                <a:t>11.x</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a:t>
              </a:r>
            </a:p>
          </p:txBody>
        </p:sp>
      </p:grpSp>
      <p:grpSp>
        <p:nvGrpSpPr>
          <p:cNvPr id="3" name="Group 2">
            <a:extLst>
              <a:ext uri="{FF2B5EF4-FFF2-40B4-BE49-F238E27FC236}">
                <a16:creationId xmlns:a16="http://schemas.microsoft.com/office/drawing/2014/main" id="{40B3D084-63C1-4ECF-BE41-EDF33E6E06F9}"/>
              </a:ext>
            </a:extLst>
          </p:cNvPr>
          <p:cNvGrpSpPr/>
          <p:nvPr/>
        </p:nvGrpSpPr>
        <p:grpSpPr>
          <a:xfrm>
            <a:off x="7622043" y="2346454"/>
            <a:ext cx="1548706" cy="2196766"/>
            <a:chOff x="6359768" y="2346454"/>
            <a:chExt cx="1548706" cy="2196766"/>
          </a:xfrm>
        </p:grpSpPr>
        <p:pic>
          <p:nvPicPr>
            <p:cNvPr id="24" name="Picture 23">
              <a:extLst>
                <a:ext uri="{FF2B5EF4-FFF2-40B4-BE49-F238E27FC236}">
                  <a16:creationId xmlns:a16="http://schemas.microsoft.com/office/drawing/2014/main" id="{A56F6978-7D12-4E19-8EA1-C91355D29294}"/>
                </a:ext>
              </a:extLst>
            </p:cNvPr>
            <p:cNvPicPr>
              <a:picLocks noChangeAspect="1"/>
            </p:cNvPicPr>
            <p:nvPr/>
          </p:nvPicPr>
          <p:blipFill>
            <a:blip r:embed="rId6"/>
            <a:stretch>
              <a:fillRect/>
            </a:stretch>
          </p:blipFill>
          <p:spPr>
            <a:xfrm>
              <a:off x="6392669" y="2346454"/>
              <a:ext cx="1515805" cy="1403092"/>
            </a:xfrm>
            <a:prstGeom prst="rect">
              <a:avLst/>
            </a:prstGeom>
          </p:spPr>
        </p:pic>
        <p:sp>
          <p:nvSpPr>
            <p:cNvPr id="30" name="TextBox 29">
              <a:extLst>
                <a:ext uri="{FF2B5EF4-FFF2-40B4-BE49-F238E27FC236}">
                  <a16:creationId xmlns:a16="http://schemas.microsoft.com/office/drawing/2014/main" id="{766058B0-5EC4-4ED3-9EAD-076C1822EC8C}"/>
                </a:ext>
              </a:extLst>
            </p:cNvPr>
            <p:cNvSpPr txBox="1"/>
            <p:nvPr/>
          </p:nvSpPr>
          <p:spPr>
            <a:xfrm>
              <a:off x="6359768" y="3841489"/>
              <a:ext cx="1537491" cy="701731"/>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Google Chrome</a:t>
              </a:r>
            </a:p>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lang="en-US" kern="0">
                  <a:solidFill>
                    <a:srgbClr val="000000"/>
                  </a:solidFill>
                  <a:latin typeface="Arial Narrow"/>
                  <a:ea typeface="ＭＳ Ｐゴシック" pitchFamily="-106" charset="-128"/>
                </a:rPr>
                <a:t>42</a:t>
              </a: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 </a:t>
              </a:r>
            </a:p>
          </p:txBody>
        </p:sp>
      </p:grpSp>
      <p:grpSp>
        <p:nvGrpSpPr>
          <p:cNvPr id="2" name="Group 1">
            <a:extLst>
              <a:ext uri="{FF2B5EF4-FFF2-40B4-BE49-F238E27FC236}">
                <a16:creationId xmlns:a16="http://schemas.microsoft.com/office/drawing/2014/main" id="{251529A0-5FF7-4881-A1BA-5C5E338241EE}"/>
              </a:ext>
            </a:extLst>
          </p:cNvPr>
          <p:cNvGrpSpPr/>
          <p:nvPr/>
        </p:nvGrpSpPr>
        <p:grpSpPr>
          <a:xfrm>
            <a:off x="9723193" y="2309670"/>
            <a:ext cx="1661748" cy="2201820"/>
            <a:chOff x="9296396" y="2286000"/>
            <a:chExt cx="1661748" cy="2201820"/>
          </a:xfrm>
        </p:grpSpPr>
        <p:pic>
          <p:nvPicPr>
            <p:cNvPr id="2072" name="Picture 24" descr="Image result for safari icon">
              <a:extLst>
                <a:ext uri="{FF2B5EF4-FFF2-40B4-BE49-F238E27FC236}">
                  <a16:creationId xmlns:a16="http://schemas.microsoft.com/office/drawing/2014/main" id="{61316D32-1E9D-4F1B-BD70-4953A253517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6400" y="2286000"/>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47BDBE5B-186E-470F-AF37-EFDD04B9EE78}"/>
                </a:ext>
              </a:extLst>
            </p:cNvPr>
            <p:cNvSpPr txBox="1"/>
            <p:nvPr/>
          </p:nvSpPr>
          <p:spPr>
            <a:xfrm>
              <a:off x="9296396" y="3841489"/>
              <a:ext cx="1661748" cy="646331"/>
            </a:xfrm>
            <a:prstGeom prst="rect">
              <a:avLst/>
            </a:prstGeom>
          </p:spPr>
          <p:txBody>
            <a:bodyPr vert="horz" wrap="square" rtlCol="0">
              <a:spAutoFit/>
            </a:bodyPr>
            <a:lstStyle/>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Apple Safari 8.x and 7.x </a:t>
              </a:r>
            </a:p>
          </p:txBody>
        </p:sp>
      </p:grpSp>
      <p:sp>
        <p:nvSpPr>
          <p:cNvPr id="32" name="TextBox 31">
            <a:extLst>
              <a:ext uri="{FF2B5EF4-FFF2-40B4-BE49-F238E27FC236}">
                <a16:creationId xmlns:a16="http://schemas.microsoft.com/office/drawing/2014/main" id="{483A4EC0-A514-4E0D-89B1-E9EA8818D03E}"/>
              </a:ext>
            </a:extLst>
          </p:cNvPr>
          <p:cNvSpPr txBox="1"/>
          <p:nvPr/>
        </p:nvSpPr>
        <p:spPr>
          <a:xfrm>
            <a:off x="5494405" y="4910244"/>
            <a:ext cx="4876800" cy="400110"/>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000000"/>
                </a:solidFill>
                <a:effectLst/>
                <a:uLnTx/>
                <a:uFillTx/>
                <a:latin typeface="Arial Narrow"/>
                <a:ea typeface="ＭＳ Ｐゴシック" pitchFamily="-106" charset="-128"/>
              </a:rPr>
              <a:t>                  Firefox is the recommended browser</a:t>
            </a:r>
            <a:endParaRPr lang="en-US" sz="2000" kern="0">
              <a:solidFill>
                <a:srgbClr val="000000"/>
              </a:solidFill>
              <a:latin typeface="Arial Narrow"/>
              <a:ea typeface="ＭＳ Ｐゴシック" pitchFamily="-106" charset="-128"/>
            </a:endParaRPr>
          </a:p>
        </p:txBody>
      </p:sp>
      <p:pic>
        <p:nvPicPr>
          <p:cNvPr id="33" name="Graphic 32" descr="Information">
            <a:extLst>
              <a:ext uri="{FF2B5EF4-FFF2-40B4-BE49-F238E27FC236}">
                <a16:creationId xmlns:a16="http://schemas.microsoft.com/office/drawing/2014/main" id="{8E085351-AB2D-416B-A230-CEBA950A07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41128" y="4830913"/>
            <a:ext cx="558772" cy="558772"/>
          </a:xfrm>
          <a:prstGeom prst="rect">
            <a:avLst/>
          </a:prstGeom>
        </p:spPr>
      </p:pic>
      <p:grpSp>
        <p:nvGrpSpPr>
          <p:cNvPr id="6" name="Group 5">
            <a:extLst>
              <a:ext uri="{FF2B5EF4-FFF2-40B4-BE49-F238E27FC236}">
                <a16:creationId xmlns:a16="http://schemas.microsoft.com/office/drawing/2014/main" id="{C3B2BC51-E719-4D0C-BD10-2FAB186A70FD}"/>
              </a:ext>
            </a:extLst>
          </p:cNvPr>
          <p:cNvGrpSpPr/>
          <p:nvPr/>
        </p:nvGrpSpPr>
        <p:grpSpPr>
          <a:xfrm>
            <a:off x="961723" y="2633377"/>
            <a:ext cx="1605555" cy="1577444"/>
            <a:chOff x="961723" y="2633377"/>
            <a:chExt cx="1605555" cy="1577444"/>
          </a:xfrm>
        </p:grpSpPr>
        <p:pic>
          <p:nvPicPr>
            <p:cNvPr id="1026" name="Picture 2" descr="Image result for microsoft edge">
              <a:extLst>
                <a:ext uri="{FF2B5EF4-FFF2-40B4-BE49-F238E27FC236}">
                  <a16:creationId xmlns:a16="http://schemas.microsoft.com/office/drawing/2014/main" id="{B2D817EE-6351-498D-9D37-26BE1B7E518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73454" y="2633377"/>
              <a:ext cx="995928" cy="106232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BC6EF03-D810-4E18-A674-2F1F03512ED5}"/>
                </a:ext>
              </a:extLst>
            </p:cNvPr>
            <p:cNvSpPr txBox="1"/>
            <p:nvPr/>
          </p:nvSpPr>
          <p:spPr>
            <a:xfrm>
              <a:off x="961723" y="3841489"/>
              <a:ext cx="1605555" cy="369332"/>
            </a:xfrm>
            <a:prstGeom prst="rect">
              <a:avLst/>
            </a:prstGeom>
          </p:spPr>
          <p:txBody>
            <a:bodyPr vert="horz" wrap="square" rtlCol="0">
              <a:spAutoFit/>
            </a:bodyPr>
            <a:lstStyle/>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a:ln>
                    <a:noFill/>
                  </a:ln>
                  <a:solidFill>
                    <a:srgbClr val="000000"/>
                  </a:solidFill>
                  <a:effectLst/>
                  <a:uLnTx/>
                  <a:uFillTx/>
                  <a:latin typeface="Arial Narrow"/>
                  <a:ea typeface="ＭＳ Ｐゴシック" pitchFamily="-106" charset="-128"/>
                </a:rPr>
                <a:t>Microsoft Edge</a:t>
              </a:r>
            </a:p>
          </p:txBody>
        </p:sp>
      </p:grpSp>
      <p:sp>
        <p:nvSpPr>
          <p:cNvPr id="37" name="Rectangle 36">
            <a:extLst>
              <a:ext uri="{FF2B5EF4-FFF2-40B4-BE49-F238E27FC236}">
                <a16:creationId xmlns:a16="http://schemas.microsoft.com/office/drawing/2014/main" id="{E1FE174B-1623-4B07-B291-2E8F5CD2B539}"/>
              </a:ext>
            </a:extLst>
          </p:cNvPr>
          <p:cNvSpPr/>
          <p:nvPr/>
        </p:nvSpPr>
        <p:spPr>
          <a:xfrm>
            <a:off x="5204566" y="2112500"/>
            <a:ext cx="2027560" cy="2565007"/>
          </a:xfrm>
          <a:prstGeom prst="rect">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50654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40</a:t>
            </a:fld>
            <a:endParaRPr lang="en-US" sz="800" b="1">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8229600" y="788265"/>
            <a:ext cx="2547257" cy="5281469"/>
          </a:xfrm>
          <a:prstGeom prst="rect">
            <a:avLst/>
          </a:prstGeom>
          <a:ln>
            <a:solidFill>
              <a:schemeClr val="tx1"/>
            </a:solidFill>
          </a:ln>
          <a:effectLst>
            <a:outerShdw blurRad="50800" dist="38100" dir="2700000" algn="tl" rotWithShape="0">
              <a:prstClr val="black">
                <a:alpha val="40000"/>
              </a:prstClr>
            </a:outerShdw>
          </a:effectLst>
        </p:spPr>
      </p:pic>
      <p:sp>
        <p:nvSpPr>
          <p:cNvPr id="4" name="Rectangle 3"/>
          <p:cNvSpPr/>
          <p:nvPr/>
        </p:nvSpPr>
        <p:spPr>
          <a:xfrm>
            <a:off x="575855" y="3580568"/>
            <a:ext cx="6477000" cy="2031325"/>
          </a:xfrm>
          <a:prstGeom prst="rect">
            <a:avLst/>
          </a:prstGeom>
        </p:spPr>
        <p:txBody>
          <a:bodyPr wrap="square">
            <a:spAutoFit/>
          </a:bodyPr>
          <a:lstStyle/>
          <a:p>
            <a:pPr>
              <a:buNone/>
            </a:pPr>
            <a:r>
              <a:rPr lang="en-US" b="1" dirty="0">
                <a:latin typeface="Arial Narrow" panose="020B0606020202030204" pitchFamily="34" charset="0"/>
              </a:rPr>
              <a:t>Data entry features include:</a:t>
            </a:r>
          </a:p>
          <a:p>
            <a:pPr marL="285750" indent="-285750">
              <a:buFont typeface="Arial" panose="020B0604020202020204" pitchFamily="34" charset="0"/>
              <a:buChar char="•"/>
            </a:pPr>
            <a:r>
              <a:rPr lang="en-US" b="1" dirty="0">
                <a:latin typeface="Arial Narrow" panose="020B0606020202030204" pitchFamily="34" charset="0"/>
              </a:rPr>
              <a:t>Adjust </a:t>
            </a:r>
            <a:r>
              <a:rPr lang="en-US" dirty="0">
                <a:latin typeface="Arial Narrow" panose="020B0606020202030204" pitchFamily="34" charset="0"/>
              </a:rPr>
              <a:t>existing data via increase or decrease by a number or a percentage</a:t>
            </a:r>
          </a:p>
          <a:p>
            <a:pPr marL="285750" indent="-285750">
              <a:buFont typeface="Arial" panose="020B0604020202020204" pitchFamily="34" charset="0"/>
              <a:buChar char="•"/>
            </a:pPr>
            <a:r>
              <a:rPr lang="en-US" dirty="0">
                <a:latin typeface="Arial Narrow" panose="020B0606020202030204" pitchFamily="34" charset="0"/>
              </a:rPr>
              <a:t>Add </a:t>
            </a:r>
            <a:r>
              <a:rPr lang="en-US" b="1" dirty="0">
                <a:latin typeface="Arial Narrow" panose="020B0606020202030204" pitchFamily="34" charset="0"/>
              </a:rPr>
              <a:t>supporting detail</a:t>
            </a:r>
            <a:r>
              <a:rPr lang="en-US" dirty="0">
                <a:latin typeface="Arial Narrow" panose="020B0606020202030204" pitchFamily="34" charset="0"/>
              </a:rPr>
              <a:t> (e.g. breakdown of amounts summing to the overall data)</a:t>
            </a:r>
          </a:p>
          <a:p>
            <a:pPr marL="285750" indent="-285750">
              <a:buFont typeface="Arial" panose="020B0604020202020204" pitchFamily="34" charset="0"/>
              <a:buChar char="•"/>
            </a:pPr>
            <a:r>
              <a:rPr lang="en-US" b="1" dirty="0">
                <a:latin typeface="Arial Narrow" panose="020B0606020202030204" pitchFamily="34" charset="0"/>
              </a:rPr>
              <a:t>Lock</a:t>
            </a:r>
            <a:r>
              <a:rPr lang="en-US" dirty="0">
                <a:latin typeface="Arial Narrow" panose="020B0606020202030204" pitchFamily="34" charset="0"/>
              </a:rPr>
              <a:t> to prevent changes (e.g. cannot initially input until someone else unlocks it)</a:t>
            </a:r>
          </a:p>
        </p:txBody>
      </p:sp>
      <p:pic>
        <p:nvPicPr>
          <p:cNvPr id="15" name="Picture 14"/>
          <p:cNvPicPr>
            <a:picLocks noChangeAspect="1"/>
          </p:cNvPicPr>
          <p:nvPr/>
        </p:nvPicPr>
        <p:blipFill rotWithShape="1">
          <a:blip r:embed="rId4"/>
          <a:srcRect r="31197" b="71825"/>
          <a:stretch/>
        </p:blipFill>
        <p:spPr>
          <a:xfrm>
            <a:off x="3052355" y="1122876"/>
            <a:ext cx="1752600" cy="1488048"/>
          </a:xfrm>
          <a:prstGeom prst="rect">
            <a:avLst/>
          </a:prstGeom>
          <a:ln w="19050">
            <a:solidFill>
              <a:srgbClr val="FF0000"/>
            </a:solidFill>
          </a:ln>
          <a:effectLst>
            <a:outerShdw blurRad="50800" dist="38100" dir="2700000" algn="tl" rotWithShape="0">
              <a:prstClr val="black">
                <a:alpha val="40000"/>
              </a:prstClr>
            </a:outerShdw>
          </a:effectLst>
        </p:spPr>
      </p:pic>
      <p:sp>
        <p:nvSpPr>
          <p:cNvPr id="16" name="Speech Bubble: Rectangle 15"/>
          <p:cNvSpPr/>
          <p:nvPr/>
        </p:nvSpPr>
        <p:spPr>
          <a:xfrm>
            <a:off x="1796143" y="1219201"/>
            <a:ext cx="1066801" cy="308617"/>
          </a:xfrm>
          <a:prstGeom prst="wedgeRectCallout">
            <a:avLst>
              <a:gd name="adj1" fmla="val 71184"/>
              <a:gd name="adj2" fmla="val 100214"/>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Cut</a:t>
            </a:r>
            <a:endParaRPr lang="en-US" b="1">
              <a:solidFill>
                <a:schemeClr val="tx1"/>
              </a:solidFill>
              <a:latin typeface="Arial Narrow" panose="020B0606020202030204" pitchFamily="34" charset="0"/>
            </a:endParaRPr>
          </a:p>
        </p:txBody>
      </p:sp>
      <p:sp>
        <p:nvSpPr>
          <p:cNvPr id="17" name="Speech Bubble: Rectangle 16"/>
          <p:cNvSpPr/>
          <p:nvPr/>
        </p:nvSpPr>
        <p:spPr>
          <a:xfrm>
            <a:off x="2747554" y="701033"/>
            <a:ext cx="1066801" cy="308617"/>
          </a:xfrm>
          <a:prstGeom prst="wedgeRectCallout">
            <a:avLst>
              <a:gd name="adj1" fmla="val 29007"/>
              <a:gd name="adj2" fmla="val 180165"/>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Copy</a:t>
            </a:r>
          </a:p>
        </p:txBody>
      </p:sp>
      <p:sp>
        <p:nvSpPr>
          <p:cNvPr id="18" name="Speech Bubble: Rectangle 17"/>
          <p:cNvSpPr/>
          <p:nvPr/>
        </p:nvSpPr>
        <p:spPr>
          <a:xfrm>
            <a:off x="4001951" y="701032"/>
            <a:ext cx="1066801" cy="308617"/>
          </a:xfrm>
          <a:prstGeom prst="wedgeRectCallout">
            <a:avLst>
              <a:gd name="adj1" fmla="val -43102"/>
              <a:gd name="adj2" fmla="val 203680"/>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Paste</a:t>
            </a:r>
          </a:p>
        </p:txBody>
      </p:sp>
      <p:sp>
        <p:nvSpPr>
          <p:cNvPr id="19" name="Speech Bubble: Rectangle 18"/>
          <p:cNvSpPr/>
          <p:nvPr/>
        </p:nvSpPr>
        <p:spPr>
          <a:xfrm>
            <a:off x="4890953" y="1285614"/>
            <a:ext cx="1066801" cy="308617"/>
          </a:xfrm>
          <a:prstGeom prst="wedgeRectCallout">
            <a:avLst>
              <a:gd name="adj1" fmla="val -73034"/>
              <a:gd name="adj2" fmla="val 43778"/>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Clear</a:t>
            </a:r>
          </a:p>
        </p:txBody>
      </p:sp>
      <p:sp>
        <p:nvSpPr>
          <p:cNvPr id="20" name="Speech Bubble: Rectangle 19"/>
          <p:cNvSpPr/>
          <p:nvPr/>
        </p:nvSpPr>
        <p:spPr>
          <a:xfrm>
            <a:off x="4271555" y="2732581"/>
            <a:ext cx="1066801" cy="848819"/>
          </a:xfrm>
          <a:prstGeom prst="wedgeRectCallout">
            <a:avLst>
              <a:gd name="adj1" fmla="val -56707"/>
              <a:gd name="adj2" fmla="val -96437"/>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Show Change History*</a:t>
            </a:r>
          </a:p>
        </p:txBody>
      </p:sp>
      <p:sp>
        <p:nvSpPr>
          <p:cNvPr id="21" name="Speech Bubble: Rectangle 20"/>
          <p:cNvSpPr/>
          <p:nvPr/>
        </p:nvSpPr>
        <p:spPr>
          <a:xfrm>
            <a:off x="2901405" y="2876200"/>
            <a:ext cx="1237707" cy="561578"/>
          </a:xfrm>
          <a:prstGeom prst="wedgeRectCallout">
            <a:avLst>
              <a:gd name="adj1" fmla="val 6617"/>
              <a:gd name="adj2" fmla="val -109360"/>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Add Comment</a:t>
            </a:r>
          </a:p>
        </p:txBody>
      </p:sp>
      <p:sp>
        <p:nvSpPr>
          <p:cNvPr id="22" name="Speech Bubble: Rectangle 21"/>
          <p:cNvSpPr/>
          <p:nvPr/>
        </p:nvSpPr>
        <p:spPr>
          <a:xfrm>
            <a:off x="1371600" y="2142239"/>
            <a:ext cx="1457597" cy="561578"/>
          </a:xfrm>
          <a:prstGeom prst="wedgeRectCallout">
            <a:avLst>
              <a:gd name="adj1" fmla="val 71357"/>
              <a:gd name="adj2" fmla="val -8563"/>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Attachments</a:t>
            </a:r>
          </a:p>
        </p:txBody>
      </p:sp>
      <p:sp>
        <p:nvSpPr>
          <p:cNvPr id="23" name="Rectangle 4">
            <a:extLst>
              <a:ext uri="{FF2B5EF4-FFF2-40B4-BE49-F238E27FC236}">
                <a16:creationId xmlns:a16="http://schemas.microsoft.com/office/drawing/2014/main" id="{BF24C3EE-1D18-4C7C-AAF1-808AF5147166}"/>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Data Entry Features</a:t>
            </a:r>
          </a:p>
        </p:txBody>
      </p:sp>
      <p:pic>
        <p:nvPicPr>
          <p:cNvPr id="5" name="Graphic 4" descr="Line Arrow: Straight">
            <a:extLst>
              <a:ext uri="{FF2B5EF4-FFF2-40B4-BE49-F238E27FC236}">
                <a16:creationId xmlns:a16="http://schemas.microsoft.com/office/drawing/2014/main" id="{EECE4938-4E06-4DE5-8B60-20DEB1399D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15000" y="1527818"/>
            <a:ext cx="1756953" cy="914400"/>
          </a:xfrm>
          <a:prstGeom prst="rect">
            <a:avLst/>
          </a:prstGeom>
          <a:effectLst>
            <a:outerShdw blurRad="50800" dist="38100" dir="2700000" algn="tl" rotWithShape="0">
              <a:prstClr val="black">
                <a:alpha val="40000"/>
              </a:prstClr>
            </a:outerShdw>
          </a:effectLst>
        </p:spPr>
      </p:pic>
      <p:pic>
        <p:nvPicPr>
          <p:cNvPr id="24" name="Graphic 23" descr="Information">
            <a:extLst>
              <a:ext uri="{FF2B5EF4-FFF2-40B4-BE49-F238E27FC236}">
                <a16:creationId xmlns:a16="http://schemas.microsoft.com/office/drawing/2014/main" id="{50887313-25A6-4561-9C03-89B1AB225B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5405" y="5841134"/>
            <a:ext cx="457200" cy="457200"/>
          </a:xfrm>
          <a:prstGeom prst="rect">
            <a:avLst/>
          </a:prstGeom>
        </p:spPr>
      </p:pic>
      <p:sp>
        <p:nvSpPr>
          <p:cNvPr id="25" name="TextBox 24">
            <a:extLst>
              <a:ext uri="{FF2B5EF4-FFF2-40B4-BE49-F238E27FC236}">
                <a16:creationId xmlns:a16="http://schemas.microsoft.com/office/drawing/2014/main" id="{E1D864F2-B83A-4670-89EC-F326A0C5AF4E}"/>
              </a:ext>
            </a:extLst>
          </p:cNvPr>
          <p:cNvSpPr txBox="1"/>
          <p:nvPr/>
        </p:nvSpPr>
        <p:spPr>
          <a:xfrm>
            <a:off x="1274918" y="5858017"/>
            <a:ext cx="9365672" cy="400110"/>
          </a:xfrm>
          <a:prstGeom prst="rect">
            <a:avLst/>
          </a:prstGeom>
          <a:noFill/>
        </p:spPr>
        <p:txBody>
          <a:bodyPr wrap="square" rtlCol="0">
            <a:spAutoFit/>
          </a:bodyPr>
          <a:lstStyle/>
          <a:p>
            <a:r>
              <a:rPr lang="en-US" sz="2000" i="1" dirty="0">
                <a:latin typeface="Arial Narrow" panose="020B0606020202030204" pitchFamily="34" charset="0"/>
              </a:rPr>
              <a:t>Change History is not currently enabled. </a:t>
            </a:r>
          </a:p>
        </p:txBody>
      </p:sp>
    </p:spTree>
    <p:custDataLst>
      <p:tags r:id="rId1"/>
    </p:custDataLst>
    <p:extLst>
      <p:ext uri="{BB962C8B-B14F-4D97-AF65-F5344CB8AC3E}">
        <p14:creationId xmlns:p14="http://schemas.microsoft.com/office/powerpoint/2010/main" val="990843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5AF584A-E26F-488C-86DD-46E6C6BAE02C}"/>
              </a:ext>
            </a:extLst>
          </p:cNvPr>
          <p:cNvPicPr>
            <a:picLocks noChangeAspect="1"/>
          </p:cNvPicPr>
          <p:nvPr/>
        </p:nvPicPr>
        <p:blipFill>
          <a:blip r:embed="rId4"/>
          <a:stretch>
            <a:fillRect/>
          </a:stretch>
        </p:blipFill>
        <p:spPr>
          <a:xfrm>
            <a:off x="8229600" y="788265"/>
            <a:ext cx="2547257" cy="5281469"/>
          </a:xfrm>
          <a:prstGeom prst="rect">
            <a:avLst/>
          </a:prstGeom>
          <a:ln>
            <a:solidFill>
              <a:schemeClr val="tx1"/>
            </a:solidFill>
          </a:ln>
          <a:effectLst>
            <a:outerShdw blurRad="50800" dist="38100" dir="2700000" algn="tl" rotWithShape="0">
              <a:prstClr val="black">
                <a:alpha val="40000"/>
              </a:prstClr>
            </a:outerShdw>
          </a:effectLst>
        </p:spPr>
      </p:pic>
      <p:sp>
        <p:nvSpPr>
          <p:cNvPr id="4" name="Rectangle 3"/>
          <p:cNvSpPr/>
          <p:nvPr/>
        </p:nvSpPr>
        <p:spPr>
          <a:xfrm>
            <a:off x="1796520" y="3683209"/>
            <a:ext cx="5562600" cy="2539157"/>
          </a:xfrm>
          <a:prstGeom prst="rect">
            <a:avLst/>
          </a:prstGeom>
        </p:spPr>
        <p:txBody>
          <a:bodyPr wrap="square" anchor="t">
            <a:spAutoFit/>
          </a:bodyPr>
          <a:lstStyle/>
          <a:p>
            <a:r>
              <a:rPr lang="en-US" b="1">
                <a:latin typeface="Arial Narrow" panose="020B0606020202030204" pitchFamily="34" charset="0"/>
              </a:rPr>
              <a:t>Adjust </a:t>
            </a:r>
            <a:r>
              <a:rPr lang="en-US">
                <a:latin typeface="Arial Narrow" panose="020B0606020202030204" pitchFamily="34" charset="0"/>
              </a:rPr>
              <a:t>data allows you to increase or decrease a value by a number of a percentage.</a:t>
            </a:r>
          </a:p>
          <a:p>
            <a:endParaRPr lang="en-US">
              <a:latin typeface="Arial Narrow" panose="020B0606020202030204" pitchFamily="34" charset="0"/>
            </a:endParaRPr>
          </a:p>
          <a:p>
            <a:r>
              <a:rPr lang="en-US">
                <a:latin typeface="Arial Narrow" panose="020B0606020202030204" pitchFamily="34" charset="0"/>
              </a:rPr>
              <a:t>To Adjust data:</a:t>
            </a:r>
          </a:p>
          <a:p>
            <a:pPr marL="342900" indent="-342900">
              <a:spcAft>
                <a:spcPts val="600"/>
              </a:spcAft>
              <a:buFont typeface="+mj-lt"/>
              <a:buAutoNum type="arabicPeriod"/>
            </a:pPr>
            <a:r>
              <a:rPr lang="en-US">
                <a:latin typeface="Arial Narrow" panose="020B0606020202030204" pitchFamily="34" charset="0"/>
              </a:rPr>
              <a:t>Enter the desired value in the </a:t>
            </a:r>
            <a:r>
              <a:rPr lang="en-US" b="1">
                <a:latin typeface="Arial Narrow" panose="020B0606020202030204" pitchFamily="34" charset="0"/>
              </a:rPr>
              <a:t>Adjust By </a:t>
            </a:r>
            <a:r>
              <a:rPr lang="en-US">
                <a:latin typeface="Arial Narrow" panose="020B0606020202030204" pitchFamily="34" charset="0"/>
              </a:rPr>
              <a:t>field</a:t>
            </a:r>
          </a:p>
          <a:p>
            <a:pPr marL="342900" indent="-342900">
              <a:spcAft>
                <a:spcPts val="600"/>
              </a:spcAft>
              <a:buFont typeface="+mj-lt"/>
              <a:buAutoNum type="arabicPeriod"/>
            </a:pPr>
            <a:r>
              <a:rPr lang="en-US">
                <a:latin typeface="Arial Narrow" panose="020B0606020202030204" pitchFamily="34" charset="0"/>
              </a:rPr>
              <a:t>Click </a:t>
            </a:r>
            <a:r>
              <a:rPr lang="en-US" b="1">
                <a:latin typeface="Arial Narrow" panose="020B0606020202030204" pitchFamily="34" charset="0"/>
              </a:rPr>
              <a:t>Value       </a:t>
            </a:r>
            <a:r>
              <a:rPr lang="en-US">
                <a:latin typeface="Arial Narrow" panose="020B0606020202030204" pitchFamily="34" charset="0"/>
              </a:rPr>
              <a:t>or </a:t>
            </a:r>
            <a:r>
              <a:rPr lang="en-US" b="1">
                <a:latin typeface="Arial Narrow" panose="020B0606020202030204" pitchFamily="34" charset="0"/>
              </a:rPr>
              <a:t>Percentage</a:t>
            </a:r>
          </a:p>
          <a:p>
            <a:pPr marL="342900" indent="-342900">
              <a:spcAft>
                <a:spcPts val="600"/>
              </a:spcAft>
              <a:buFont typeface="+mj-lt"/>
              <a:buAutoNum type="arabicPeriod"/>
            </a:pPr>
            <a:r>
              <a:rPr lang="en-US">
                <a:latin typeface="Arial Narrow" panose="020B0606020202030204" pitchFamily="34" charset="0"/>
              </a:rPr>
              <a:t>The updated value will display in the </a:t>
            </a:r>
            <a:r>
              <a:rPr lang="en-US" b="1">
                <a:latin typeface="Arial Narrow" panose="020B0606020202030204" pitchFamily="34" charset="0"/>
              </a:rPr>
              <a:t>New Value </a:t>
            </a:r>
            <a:r>
              <a:rPr lang="en-US">
                <a:latin typeface="Arial Narrow" panose="020B0606020202030204" pitchFamily="34" charset="0"/>
              </a:rPr>
              <a:t>field</a:t>
            </a:r>
          </a:p>
          <a:p>
            <a:pPr marL="342900" indent="-342900">
              <a:spcAft>
                <a:spcPts val="600"/>
              </a:spcAft>
              <a:buFont typeface="+mj-lt"/>
              <a:buAutoNum type="arabicPeriod"/>
            </a:pPr>
            <a:r>
              <a:rPr lang="en-US">
                <a:latin typeface="Arial Narrow" panose="020B0606020202030204" pitchFamily="34" charset="0"/>
              </a:rPr>
              <a:t>Click </a:t>
            </a:r>
            <a:r>
              <a:rPr lang="en-US" b="1">
                <a:latin typeface="Arial Narrow" panose="020B0606020202030204" pitchFamily="34" charset="0"/>
              </a:rPr>
              <a:t>Apply</a:t>
            </a:r>
            <a:r>
              <a:rPr lang="en-US">
                <a:latin typeface="Arial Narrow" panose="020B0606020202030204" pitchFamily="34" charset="0"/>
              </a:rPr>
              <a:t> to apply the adjustment.</a:t>
            </a:r>
          </a:p>
        </p:txBody>
      </p:sp>
      <p:sp>
        <p:nvSpPr>
          <p:cNvPr id="23" name="Rectangle 22"/>
          <p:cNvSpPr/>
          <p:nvPr/>
        </p:nvSpPr>
        <p:spPr>
          <a:xfrm>
            <a:off x="8225608" y="3033617"/>
            <a:ext cx="1257300" cy="37019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1987020" y="1251972"/>
            <a:ext cx="5181600" cy="2072640"/>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6"/>
          <a:srcRect l="1282" t="9788" r="58974" b="3571"/>
          <a:stretch/>
        </p:blipFill>
        <p:spPr>
          <a:xfrm>
            <a:off x="3350491" y="5149482"/>
            <a:ext cx="295275" cy="231071"/>
          </a:xfrm>
          <a:prstGeom prst="rect">
            <a:avLst/>
          </a:prstGeom>
          <a:ln>
            <a:solidFill>
              <a:schemeClr val="tx1"/>
            </a:solidFill>
          </a:ln>
          <a:effectLst>
            <a:outerShdw blurRad="50800" dist="38100" dir="2700000" algn="tl" rotWithShape="0">
              <a:prstClr val="black">
                <a:alpha val="40000"/>
              </a:prstClr>
            </a:outerShdw>
          </a:effectLst>
        </p:spPr>
      </p:pic>
      <p:pic>
        <p:nvPicPr>
          <p:cNvPr id="24" name="Picture 23"/>
          <p:cNvPicPr>
            <a:picLocks noChangeAspect="1"/>
          </p:cNvPicPr>
          <p:nvPr/>
        </p:nvPicPr>
        <p:blipFill rotWithShape="1">
          <a:blip r:embed="rId6"/>
          <a:srcRect l="61540" t="13360" r="7690" b="12461"/>
          <a:stretch/>
        </p:blipFill>
        <p:spPr>
          <a:xfrm>
            <a:off x="5107799" y="5149481"/>
            <a:ext cx="267004" cy="231071"/>
          </a:xfrm>
          <a:prstGeom prst="rect">
            <a:avLst/>
          </a:prstGeom>
          <a:ln>
            <a:solidFill>
              <a:schemeClr val="tx1"/>
            </a:solidFill>
          </a:ln>
          <a:effectLst>
            <a:outerShdw blurRad="50800" dist="38100" dir="2700000" algn="tl" rotWithShape="0">
              <a:prstClr val="black">
                <a:alpha val="40000"/>
              </a:prstClr>
            </a:outerShdw>
          </a:effectLst>
        </p:spPr>
      </p:pic>
      <p:sp>
        <p:nvSpPr>
          <p:cNvPr id="25" name="Oval 24"/>
          <p:cNvSpPr/>
          <p:nvPr/>
        </p:nvSpPr>
        <p:spPr bwMode="auto">
          <a:xfrm>
            <a:off x="3886200" y="1997708"/>
            <a:ext cx="228600" cy="266700"/>
          </a:xfrm>
          <a:prstGeom prst="ellipse">
            <a:avLst/>
          </a:prstGeom>
          <a:ln>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kern="0">
                <a:ln w="0"/>
                <a:solidFill>
                  <a:schemeClr val="tx1"/>
                </a:solidFill>
                <a:effectLst>
                  <a:outerShdw blurRad="38100" dist="25400" dir="5400000" algn="ctr" rotWithShape="0">
                    <a:srgbClr val="6E747A">
                      <a:alpha val="43000"/>
                    </a:srgbClr>
                  </a:outerShdw>
                </a:effectLst>
                <a:latin typeface="Arial Narrow" panose="020B0606020202030204" pitchFamily="34" charset="0"/>
                <a:cs typeface="Arabic Typesetting" panose="03020402040406030203" pitchFamily="66" charset="-78"/>
              </a:rPr>
              <a:t>1</a:t>
            </a:r>
          </a:p>
        </p:txBody>
      </p:sp>
      <p:sp>
        <p:nvSpPr>
          <p:cNvPr id="26" name="Oval 25"/>
          <p:cNvSpPr/>
          <p:nvPr/>
        </p:nvSpPr>
        <p:spPr bwMode="auto">
          <a:xfrm>
            <a:off x="4945438" y="1671136"/>
            <a:ext cx="228600" cy="266700"/>
          </a:xfrm>
          <a:prstGeom prst="ellipse">
            <a:avLst/>
          </a:prstGeom>
          <a:ln>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kern="0">
                <a:ln w="0"/>
                <a:solidFill>
                  <a:schemeClr val="tx1"/>
                </a:solidFill>
                <a:effectLst>
                  <a:outerShdw blurRad="38100" dist="25400" dir="5400000" algn="ctr" rotWithShape="0">
                    <a:srgbClr val="6E747A">
                      <a:alpha val="43000"/>
                    </a:srgbClr>
                  </a:outerShdw>
                </a:effectLst>
                <a:latin typeface="Arial Narrow" panose="020B0606020202030204" pitchFamily="34" charset="0"/>
                <a:cs typeface="Arabic Typesetting" panose="03020402040406030203" pitchFamily="66" charset="-78"/>
              </a:rPr>
              <a:t>2</a:t>
            </a:r>
          </a:p>
        </p:txBody>
      </p:sp>
      <p:sp>
        <p:nvSpPr>
          <p:cNvPr id="27" name="Oval 26"/>
          <p:cNvSpPr/>
          <p:nvPr/>
        </p:nvSpPr>
        <p:spPr bwMode="auto">
          <a:xfrm>
            <a:off x="4679441" y="2514600"/>
            <a:ext cx="228600" cy="266700"/>
          </a:xfrm>
          <a:prstGeom prst="ellipse">
            <a:avLst/>
          </a:prstGeom>
          <a:ln>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kern="0">
                <a:ln w="0"/>
                <a:solidFill>
                  <a:schemeClr val="tx1"/>
                </a:solidFill>
                <a:effectLst>
                  <a:outerShdw blurRad="38100" dist="25400" dir="5400000" algn="ctr" rotWithShape="0">
                    <a:srgbClr val="6E747A">
                      <a:alpha val="43000"/>
                    </a:srgbClr>
                  </a:outerShdw>
                </a:effectLst>
                <a:latin typeface="Arial Narrow" panose="020B0606020202030204" pitchFamily="34" charset="0"/>
                <a:cs typeface="Arabic Typesetting" panose="03020402040406030203" pitchFamily="66" charset="-78"/>
              </a:rPr>
              <a:t>3</a:t>
            </a:r>
          </a:p>
        </p:txBody>
      </p:sp>
      <p:sp>
        <p:nvSpPr>
          <p:cNvPr id="28" name="Oval 27"/>
          <p:cNvSpPr/>
          <p:nvPr/>
        </p:nvSpPr>
        <p:spPr bwMode="auto">
          <a:xfrm>
            <a:off x="5867400" y="1265865"/>
            <a:ext cx="228600" cy="266700"/>
          </a:xfrm>
          <a:prstGeom prst="ellipse">
            <a:avLst/>
          </a:prstGeom>
          <a:ln>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kern="0">
                <a:ln w="0"/>
                <a:solidFill>
                  <a:schemeClr val="tx1"/>
                </a:solidFill>
                <a:effectLst>
                  <a:outerShdw blurRad="38100" dist="25400" dir="5400000" algn="ctr" rotWithShape="0">
                    <a:srgbClr val="6E747A">
                      <a:alpha val="43000"/>
                    </a:srgbClr>
                  </a:outerShdw>
                </a:effectLst>
                <a:latin typeface="Arial Narrow" panose="020B0606020202030204" pitchFamily="34" charset="0"/>
                <a:cs typeface="Arabic Typesetting" panose="03020402040406030203" pitchFamily="66" charset="-78"/>
              </a:rPr>
              <a:t>4</a:t>
            </a:r>
          </a:p>
        </p:txBody>
      </p:sp>
      <p:sp>
        <p:nvSpPr>
          <p:cNvPr id="16" name="Rectangle 4">
            <a:extLst>
              <a:ext uri="{FF2B5EF4-FFF2-40B4-BE49-F238E27FC236}">
                <a16:creationId xmlns:a16="http://schemas.microsoft.com/office/drawing/2014/main" id="{6B4F6FC8-A271-415F-A5A9-132AC1E68497}"/>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Data Entry Features</a:t>
            </a:r>
          </a:p>
        </p:txBody>
      </p:sp>
    </p:spTree>
    <p:custDataLst>
      <p:tags r:id="rId1"/>
    </p:custDataLst>
    <p:extLst>
      <p:ext uri="{BB962C8B-B14F-4D97-AF65-F5344CB8AC3E}">
        <p14:creationId xmlns:p14="http://schemas.microsoft.com/office/powerpoint/2010/main" val="2228896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42</a:t>
            </a:fld>
            <a:endParaRPr lang="en-US" sz="800" b="1">
              <a:latin typeface="Arial Narrow" panose="020B0606020202030204" pitchFamily="34" charset="0"/>
              <a:cs typeface="Arial" panose="020B0604020202020204" pitchFamily="34" charset="0"/>
            </a:endParaRPr>
          </a:p>
        </p:txBody>
      </p:sp>
      <p:sp>
        <p:nvSpPr>
          <p:cNvPr id="4" name="Rectangle 3"/>
          <p:cNvSpPr/>
          <p:nvPr/>
        </p:nvSpPr>
        <p:spPr>
          <a:xfrm>
            <a:off x="1796520" y="3683209"/>
            <a:ext cx="5562600" cy="3139321"/>
          </a:xfrm>
          <a:prstGeom prst="rect">
            <a:avLst/>
          </a:prstGeom>
        </p:spPr>
        <p:txBody>
          <a:bodyPr wrap="square">
            <a:spAutoFit/>
          </a:bodyPr>
          <a:lstStyle/>
          <a:p>
            <a:r>
              <a:rPr lang="en-US">
                <a:latin typeface="Arial Narrow" panose="020B0606020202030204" pitchFamily="34" charset="0"/>
              </a:rPr>
              <a:t>Add </a:t>
            </a:r>
            <a:r>
              <a:rPr lang="en-US" b="1">
                <a:latin typeface="Arial Narrow" panose="020B0606020202030204" pitchFamily="34" charset="0"/>
              </a:rPr>
              <a:t>supporting detail</a:t>
            </a:r>
            <a:r>
              <a:rPr lang="en-US">
                <a:latin typeface="Arial Narrow" panose="020B0606020202030204" pitchFamily="34" charset="0"/>
              </a:rPr>
              <a:t> allows you to break down the amounts summing to the overall data.</a:t>
            </a:r>
          </a:p>
          <a:p>
            <a:endParaRPr lang="en-US">
              <a:latin typeface="Arial Narrow" panose="020B0606020202030204" pitchFamily="34" charset="0"/>
            </a:endParaRPr>
          </a:p>
          <a:p>
            <a:r>
              <a:rPr lang="en-US">
                <a:latin typeface="Arial Narrow" panose="020B0606020202030204" pitchFamily="34" charset="0"/>
              </a:rPr>
              <a:t>To add supporting detail:</a:t>
            </a:r>
          </a:p>
          <a:p>
            <a:pPr marL="342900" indent="-342900">
              <a:buFont typeface="+mj-lt"/>
              <a:buAutoNum type="arabicPeriod"/>
            </a:pPr>
            <a:r>
              <a:rPr lang="en-US">
                <a:latin typeface="Arial Narrow" panose="020B0606020202030204" pitchFamily="34" charset="0"/>
              </a:rPr>
              <a:t>Click </a:t>
            </a:r>
            <a:r>
              <a:rPr lang="en-US" b="1">
                <a:latin typeface="Arial Narrow" panose="020B0606020202030204" pitchFamily="34" charset="0"/>
              </a:rPr>
              <a:t>Action</a:t>
            </a:r>
            <a:r>
              <a:rPr lang="en-US">
                <a:latin typeface="Arial Narrow" panose="020B0606020202030204" pitchFamily="34" charset="0"/>
              </a:rPr>
              <a:t> and click </a:t>
            </a:r>
            <a:r>
              <a:rPr lang="en-US" b="1">
                <a:latin typeface="Arial Narrow" panose="020B0606020202030204" pitchFamily="34" charset="0"/>
              </a:rPr>
              <a:t>Add Child </a:t>
            </a:r>
            <a:r>
              <a:rPr lang="en-US">
                <a:latin typeface="Arial Narrow" panose="020B0606020202030204" pitchFamily="34" charset="0"/>
              </a:rPr>
              <a:t>and </a:t>
            </a:r>
            <a:r>
              <a:rPr lang="en-US" b="1">
                <a:latin typeface="Arial Narrow" panose="020B0606020202030204" pitchFamily="34" charset="0"/>
              </a:rPr>
              <a:t>Add Sibling </a:t>
            </a:r>
            <a:r>
              <a:rPr lang="en-US">
                <a:latin typeface="Arial Narrow" panose="020B0606020202030204" pitchFamily="34" charset="0"/>
              </a:rPr>
              <a:t>to define the supporting details.</a:t>
            </a:r>
          </a:p>
          <a:p>
            <a:pPr marL="342900" indent="-342900">
              <a:buFont typeface="+mj-lt"/>
              <a:buAutoNum type="arabicPeriod"/>
            </a:pPr>
            <a:r>
              <a:rPr lang="en-US">
                <a:latin typeface="Arial Narrow" panose="020B0606020202030204" pitchFamily="34" charset="0"/>
              </a:rPr>
              <a:t>Name the siblings and children.</a:t>
            </a:r>
          </a:p>
          <a:p>
            <a:pPr marL="342900" indent="-342900">
              <a:buFont typeface="+mj-lt"/>
              <a:buAutoNum type="arabicPeriod"/>
            </a:pPr>
            <a:r>
              <a:rPr lang="en-US">
                <a:latin typeface="Arial Narrow" panose="020B0606020202030204" pitchFamily="34" charset="0"/>
              </a:rPr>
              <a:t>Set the operator. Available operators include ~,+,-,*,/.</a:t>
            </a:r>
          </a:p>
          <a:p>
            <a:pPr marL="342900" indent="-342900">
              <a:buFont typeface="+mj-lt"/>
              <a:buAutoNum type="arabicPeriod"/>
            </a:pPr>
            <a:r>
              <a:rPr lang="en-US">
                <a:latin typeface="Arial Narrow" panose="020B0606020202030204" pitchFamily="34" charset="0"/>
              </a:rPr>
              <a:t>Set the value.</a:t>
            </a:r>
          </a:p>
          <a:p>
            <a:pPr marL="342900" indent="-342900">
              <a:buFont typeface="+mj-lt"/>
              <a:buAutoNum type="arabicPeriod"/>
            </a:pPr>
            <a:r>
              <a:rPr lang="en-US">
                <a:latin typeface="Arial Narrow" panose="020B0606020202030204" pitchFamily="34" charset="0"/>
              </a:rPr>
              <a:t>Click </a:t>
            </a:r>
            <a:r>
              <a:rPr lang="en-US" b="1">
                <a:latin typeface="Arial Narrow" panose="020B0606020202030204" pitchFamily="34" charset="0"/>
              </a:rPr>
              <a:t>Save</a:t>
            </a:r>
            <a:r>
              <a:rPr lang="en-US">
                <a:latin typeface="Arial Narrow" panose="020B0606020202030204" pitchFamily="34" charset="0"/>
              </a:rPr>
              <a:t>.</a:t>
            </a:r>
          </a:p>
          <a:p>
            <a:pPr marL="285750" indent="-285750">
              <a:buFont typeface="Arial" panose="020B0604020202020204" pitchFamily="34" charset="0"/>
              <a:buChar char="•"/>
            </a:pPr>
            <a:endParaRPr lang="en-US">
              <a:latin typeface="Arial Narrow" panose="020B0606020202030204" pitchFamily="34" charset="0"/>
            </a:endParaRPr>
          </a:p>
        </p:txBody>
      </p:sp>
      <p:pic>
        <p:nvPicPr>
          <p:cNvPr id="8" name="Picture 7"/>
          <p:cNvPicPr>
            <a:picLocks noChangeAspect="1"/>
          </p:cNvPicPr>
          <p:nvPr/>
        </p:nvPicPr>
        <p:blipFill>
          <a:blip r:embed="rId4"/>
          <a:stretch>
            <a:fillRect/>
          </a:stretch>
        </p:blipFill>
        <p:spPr>
          <a:xfrm>
            <a:off x="1676401" y="1026553"/>
            <a:ext cx="5867400" cy="2527381"/>
          </a:xfrm>
          <a:prstGeom prst="rect">
            <a:avLst/>
          </a:prstGeom>
          <a:ln>
            <a:solidFill>
              <a:schemeClr val="tx1"/>
            </a:solidFill>
          </a:ln>
          <a:effectLst>
            <a:outerShdw blurRad="50800" dist="38100" dir="2700000" algn="tl" rotWithShape="0">
              <a:prstClr val="black">
                <a:alpha val="40000"/>
              </a:prstClr>
            </a:outerShdw>
          </a:effectLst>
        </p:spPr>
      </p:pic>
      <p:sp>
        <p:nvSpPr>
          <p:cNvPr id="16" name="Oval 15"/>
          <p:cNvSpPr/>
          <p:nvPr/>
        </p:nvSpPr>
        <p:spPr bwMode="auto">
          <a:xfrm>
            <a:off x="5562600" y="1250950"/>
            <a:ext cx="228600" cy="266700"/>
          </a:xfrm>
          <a:prstGeom prst="ellipse">
            <a:avLst/>
          </a:prstGeom>
          <a:ln>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kern="0">
                <a:ln w="0"/>
                <a:solidFill>
                  <a:schemeClr val="tx1"/>
                </a:solidFill>
                <a:effectLst>
                  <a:outerShdw blurRad="38100" dist="25400" dir="5400000" algn="ctr" rotWithShape="0">
                    <a:srgbClr val="6E747A">
                      <a:alpha val="43000"/>
                    </a:srgbClr>
                  </a:outerShdw>
                </a:effectLst>
                <a:latin typeface="Arial Narrow" panose="020B0606020202030204" pitchFamily="34" charset="0"/>
                <a:cs typeface="Arabic Typesetting" panose="03020402040406030203" pitchFamily="66" charset="-78"/>
              </a:rPr>
              <a:t>1</a:t>
            </a:r>
          </a:p>
        </p:txBody>
      </p:sp>
      <p:sp>
        <p:nvSpPr>
          <p:cNvPr id="17" name="Oval 16"/>
          <p:cNvSpPr/>
          <p:nvPr/>
        </p:nvSpPr>
        <p:spPr bwMode="auto">
          <a:xfrm>
            <a:off x="2133600" y="1600200"/>
            <a:ext cx="228600" cy="266700"/>
          </a:xfrm>
          <a:prstGeom prst="ellipse">
            <a:avLst/>
          </a:prstGeom>
          <a:ln>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kern="0">
                <a:ln w="0"/>
                <a:solidFill>
                  <a:schemeClr val="tx1"/>
                </a:solidFill>
                <a:effectLst>
                  <a:outerShdw blurRad="38100" dist="25400" dir="5400000" algn="ctr" rotWithShape="0">
                    <a:srgbClr val="6E747A">
                      <a:alpha val="43000"/>
                    </a:srgbClr>
                  </a:outerShdw>
                </a:effectLst>
                <a:latin typeface="Arial Narrow" panose="020B0606020202030204" pitchFamily="34" charset="0"/>
                <a:cs typeface="Arabic Typesetting" panose="03020402040406030203" pitchFamily="66" charset="-78"/>
              </a:rPr>
              <a:t>2</a:t>
            </a:r>
          </a:p>
        </p:txBody>
      </p:sp>
      <p:sp>
        <p:nvSpPr>
          <p:cNvPr id="18" name="Oval 17"/>
          <p:cNvSpPr/>
          <p:nvPr/>
        </p:nvSpPr>
        <p:spPr bwMode="auto">
          <a:xfrm>
            <a:off x="3048000" y="1600200"/>
            <a:ext cx="228600" cy="266700"/>
          </a:xfrm>
          <a:prstGeom prst="ellipse">
            <a:avLst/>
          </a:prstGeom>
          <a:ln>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kern="0">
                <a:ln w="0"/>
                <a:solidFill>
                  <a:schemeClr val="tx1"/>
                </a:solidFill>
                <a:effectLst>
                  <a:outerShdw blurRad="38100" dist="25400" dir="5400000" algn="ctr" rotWithShape="0">
                    <a:srgbClr val="6E747A">
                      <a:alpha val="43000"/>
                    </a:srgbClr>
                  </a:outerShdw>
                </a:effectLst>
                <a:latin typeface="Arial Narrow" panose="020B0606020202030204" pitchFamily="34" charset="0"/>
                <a:cs typeface="Arabic Typesetting" panose="03020402040406030203" pitchFamily="66" charset="-78"/>
              </a:rPr>
              <a:t>3</a:t>
            </a:r>
          </a:p>
        </p:txBody>
      </p:sp>
      <p:sp>
        <p:nvSpPr>
          <p:cNvPr id="19" name="Oval 18"/>
          <p:cNvSpPr/>
          <p:nvPr/>
        </p:nvSpPr>
        <p:spPr bwMode="auto">
          <a:xfrm>
            <a:off x="3657600" y="1600200"/>
            <a:ext cx="228600" cy="266700"/>
          </a:xfrm>
          <a:prstGeom prst="ellipse">
            <a:avLst/>
          </a:prstGeom>
          <a:ln>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kern="0">
                <a:ln w="0"/>
                <a:solidFill>
                  <a:schemeClr val="tx1"/>
                </a:solidFill>
                <a:effectLst>
                  <a:outerShdw blurRad="38100" dist="25400" dir="5400000" algn="ctr" rotWithShape="0">
                    <a:srgbClr val="6E747A">
                      <a:alpha val="43000"/>
                    </a:srgbClr>
                  </a:outerShdw>
                </a:effectLst>
                <a:latin typeface="Arial Narrow" panose="020B0606020202030204" pitchFamily="34" charset="0"/>
                <a:cs typeface="Arabic Typesetting" panose="03020402040406030203" pitchFamily="66" charset="-78"/>
              </a:rPr>
              <a:t>4</a:t>
            </a:r>
          </a:p>
        </p:txBody>
      </p:sp>
      <p:sp>
        <p:nvSpPr>
          <p:cNvPr id="20" name="Oval 19"/>
          <p:cNvSpPr/>
          <p:nvPr/>
        </p:nvSpPr>
        <p:spPr bwMode="auto">
          <a:xfrm>
            <a:off x="6438900" y="1200150"/>
            <a:ext cx="228600" cy="266700"/>
          </a:xfrm>
          <a:prstGeom prst="ellipse">
            <a:avLst/>
          </a:prstGeom>
          <a:ln>
            <a:solidFill>
              <a:srgbClr val="FF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kern="0">
                <a:ln w="0"/>
                <a:solidFill>
                  <a:schemeClr val="tx1"/>
                </a:solidFill>
                <a:effectLst>
                  <a:outerShdw blurRad="38100" dist="25400" dir="5400000" algn="ctr" rotWithShape="0">
                    <a:srgbClr val="6E747A">
                      <a:alpha val="43000"/>
                    </a:srgbClr>
                  </a:outerShdw>
                </a:effectLst>
                <a:latin typeface="Arial Narrow" panose="020B0606020202030204" pitchFamily="34" charset="0"/>
                <a:cs typeface="Arabic Typesetting" panose="03020402040406030203" pitchFamily="66" charset="-78"/>
              </a:rPr>
              <a:t>5</a:t>
            </a:r>
          </a:p>
        </p:txBody>
      </p:sp>
      <p:sp>
        <p:nvSpPr>
          <p:cNvPr id="15" name="Rectangle 4">
            <a:extLst>
              <a:ext uri="{FF2B5EF4-FFF2-40B4-BE49-F238E27FC236}">
                <a16:creationId xmlns:a16="http://schemas.microsoft.com/office/drawing/2014/main" id="{992990F6-EE84-4F88-8798-4444F4FDFBA4}"/>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Data Entry Features</a:t>
            </a:r>
          </a:p>
        </p:txBody>
      </p:sp>
      <p:pic>
        <p:nvPicPr>
          <p:cNvPr id="13" name="Picture 12">
            <a:extLst>
              <a:ext uri="{FF2B5EF4-FFF2-40B4-BE49-F238E27FC236}">
                <a16:creationId xmlns:a16="http://schemas.microsoft.com/office/drawing/2014/main" id="{41597CB9-39FF-4BA2-AB77-9187C568E9E7}"/>
              </a:ext>
            </a:extLst>
          </p:cNvPr>
          <p:cNvPicPr>
            <a:picLocks noChangeAspect="1"/>
          </p:cNvPicPr>
          <p:nvPr/>
        </p:nvPicPr>
        <p:blipFill>
          <a:blip r:embed="rId5"/>
          <a:stretch>
            <a:fillRect/>
          </a:stretch>
        </p:blipFill>
        <p:spPr>
          <a:xfrm>
            <a:off x="8229600" y="788265"/>
            <a:ext cx="2547257" cy="5281469"/>
          </a:xfrm>
          <a:prstGeom prst="rect">
            <a:avLst/>
          </a:prstGeom>
          <a:ln>
            <a:solidFill>
              <a:schemeClr val="tx1"/>
            </a:solidFill>
          </a:ln>
          <a:effectLst>
            <a:outerShdw blurRad="50800" dist="38100" dir="2700000" algn="tl" rotWithShape="0">
              <a:prstClr val="black">
                <a:alpha val="40000"/>
              </a:prstClr>
            </a:outerShdw>
          </a:effectLst>
        </p:spPr>
      </p:pic>
      <p:sp>
        <p:nvSpPr>
          <p:cNvPr id="23" name="Rectangle 22"/>
          <p:cNvSpPr/>
          <p:nvPr/>
        </p:nvSpPr>
        <p:spPr>
          <a:xfrm>
            <a:off x="8227423" y="2270760"/>
            <a:ext cx="2288177" cy="3810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41292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9030E43-4F4B-4982-9C89-73AFF12EC960}"/>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a:solidFill>
                  <a:srgbClr val="700000"/>
                </a:solidFill>
              </a:rPr>
              <a:t>Types of Form</a:t>
            </a:r>
          </a:p>
        </p:txBody>
      </p:sp>
      <p:pic>
        <p:nvPicPr>
          <p:cNvPr id="6" name="Graphic 5" descr="Download">
            <a:extLst>
              <a:ext uri="{FF2B5EF4-FFF2-40B4-BE49-F238E27FC236}">
                <a16:creationId xmlns:a16="http://schemas.microsoft.com/office/drawing/2014/main" id="{A6D537F5-B0DB-45D2-A183-3CE72DEDF6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7800" y="2377459"/>
            <a:ext cx="1950682" cy="195068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097002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D72C46-57FD-4E65-8F18-18B1BCF606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528" y="736534"/>
            <a:ext cx="8906944" cy="3897344"/>
          </a:xfrm>
          <a:prstGeom prst="rect">
            <a:avLst/>
          </a:prstGeom>
          <a:ln>
            <a:solidFill>
              <a:schemeClr val="tx1"/>
            </a:solidFill>
          </a:ln>
          <a:effectLst>
            <a:outerShdw blurRad="50800" dist="38100" dir="2700000" algn="tl" rotWithShape="0">
              <a:prstClr val="black">
                <a:alpha val="40000"/>
              </a:prstClr>
            </a:outerShdw>
          </a:effectLst>
        </p:spPr>
      </p:pic>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44</a:t>
            </a:fld>
            <a:endParaRPr lang="en-US" sz="800" b="1">
              <a:latin typeface="Arial Narrow" panose="020B0606020202030204" pitchFamily="34" charset="0"/>
              <a:cs typeface="Arial" panose="020B0604020202020204" pitchFamily="34" charset="0"/>
            </a:endParaRPr>
          </a:p>
        </p:txBody>
      </p:sp>
      <p:sp>
        <p:nvSpPr>
          <p:cNvPr id="6" name="TextBox 5"/>
          <p:cNvSpPr txBox="1"/>
          <p:nvPr/>
        </p:nvSpPr>
        <p:spPr>
          <a:xfrm>
            <a:off x="1006302" y="4910168"/>
            <a:ext cx="10629667" cy="1631216"/>
          </a:xfrm>
          <a:prstGeom prst="rect">
            <a:avLst/>
          </a:prstGeom>
          <a:noFill/>
        </p:spPr>
        <p:txBody>
          <a:bodyPr wrap="square" rtlCol="0" anchor="t">
            <a:spAutoFit/>
          </a:bodyPr>
          <a:lstStyle/>
          <a:p>
            <a:r>
              <a:rPr lang="en-US" sz="2000">
                <a:latin typeface="Arial Narrow" panose="020B0606020202030204" pitchFamily="34" charset="0"/>
              </a:rPr>
              <a:t>There are two primary types of forms in PlanUW:</a:t>
            </a:r>
          </a:p>
          <a:p>
            <a:pPr marL="285750" indent="-285750">
              <a:buFont typeface="Arial" panose="020B0604020202020204" pitchFamily="34" charset="0"/>
              <a:buChar char="•"/>
            </a:pPr>
            <a:r>
              <a:rPr lang="en-US" sz="2000" b="1">
                <a:latin typeface="Arial Narrow" panose="020B0606020202030204" pitchFamily="34" charset="0"/>
              </a:rPr>
              <a:t>Data Forms</a:t>
            </a:r>
            <a:r>
              <a:rPr lang="en-US" sz="2000">
                <a:latin typeface="Arial Narrow" panose="020B0606020202030204" pitchFamily="34" charset="0"/>
              </a:rPr>
              <a:t>: Forms where budget data will be entered in the 0 level members</a:t>
            </a:r>
          </a:p>
          <a:p>
            <a:pPr marL="285750" indent="-285750">
              <a:buFont typeface="Arial" panose="020B0604020202020204" pitchFamily="34" charset="0"/>
              <a:buChar char="•"/>
            </a:pPr>
            <a:r>
              <a:rPr lang="en-US" sz="2000" b="1">
                <a:latin typeface="Arial Narrow" panose="020B0606020202030204" pitchFamily="34" charset="0"/>
              </a:rPr>
              <a:t>Review Forms</a:t>
            </a:r>
            <a:r>
              <a:rPr lang="en-US" sz="2000">
                <a:latin typeface="Arial Narrow" panose="020B0606020202030204" pitchFamily="34" charset="0"/>
              </a:rPr>
              <a:t>: Read-only summary of the Budget the user has generated to provide a real time look at the total budget by the selected organization.</a:t>
            </a:r>
          </a:p>
          <a:p>
            <a:endParaRPr lang="en-US" sz="2000">
              <a:latin typeface="Arial Narrow" panose="020B0606020202030204" pitchFamily="34" charset="0"/>
            </a:endParaRPr>
          </a:p>
        </p:txBody>
      </p:sp>
      <p:sp>
        <p:nvSpPr>
          <p:cNvPr id="8" name="Rectangle 4">
            <a:extLst>
              <a:ext uri="{FF2B5EF4-FFF2-40B4-BE49-F238E27FC236}">
                <a16:creationId xmlns:a16="http://schemas.microsoft.com/office/drawing/2014/main" id="{B5254737-DCAA-4E84-AF5D-A0D9343A5DE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Data and Review Forms</a:t>
            </a:r>
          </a:p>
        </p:txBody>
      </p:sp>
      <p:sp>
        <p:nvSpPr>
          <p:cNvPr id="9" name="Rectangle 8">
            <a:extLst>
              <a:ext uri="{FF2B5EF4-FFF2-40B4-BE49-F238E27FC236}">
                <a16:creationId xmlns:a16="http://schemas.microsoft.com/office/drawing/2014/main" id="{3B5B25D9-5414-4913-AC25-F4965C77A0FB}"/>
              </a:ext>
            </a:extLst>
          </p:cNvPr>
          <p:cNvSpPr/>
          <p:nvPr/>
        </p:nvSpPr>
        <p:spPr>
          <a:xfrm>
            <a:off x="9341897" y="2331830"/>
            <a:ext cx="940436" cy="96187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85BF09-254C-4F5B-8D99-28EFFF26328B}"/>
              </a:ext>
            </a:extLst>
          </p:cNvPr>
          <p:cNvSpPr/>
          <p:nvPr/>
        </p:nvSpPr>
        <p:spPr>
          <a:xfrm>
            <a:off x="5812972" y="2331829"/>
            <a:ext cx="3233794" cy="109717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11">
            <a:extLst>
              <a:ext uri="{FF2B5EF4-FFF2-40B4-BE49-F238E27FC236}">
                <a16:creationId xmlns:a16="http://schemas.microsoft.com/office/drawing/2014/main" id="{1BD5B8B4-559E-4B32-85B5-2991E90CACA6}"/>
              </a:ext>
            </a:extLst>
          </p:cNvPr>
          <p:cNvSpPr/>
          <p:nvPr/>
        </p:nvSpPr>
        <p:spPr>
          <a:xfrm>
            <a:off x="4267201" y="3393750"/>
            <a:ext cx="1371600" cy="398967"/>
          </a:xfrm>
          <a:prstGeom prst="wedgeRectCallout">
            <a:avLst>
              <a:gd name="adj1" fmla="val 54772"/>
              <a:gd name="adj2" fmla="val -129517"/>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Narrow" panose="020B0606020202030204" pitchFamily="34" charset="0"/>
              </a:rPr>
              <a:t>Data Forms</a:t>
            </a:r>
            <a:endParaRPr lang="en-US" b="1">
              <a:solidFill>
                <a:schemeClr val="tx1"/>
              </a:solidFill>
              <a:latin typeface="Arial Narrow" panose="020B0606020202030204" pitchFamily="34" charset="0"/>
            </a:endParaRPr>
          </a:p>
        </p:txBody>
      </p:sp>
      <p:sp>
        <p:nvSpPr>
          <p:cNvPr id="13" name="Speech Bubble: Rectangle 12">
            <a:extLst>
              <a:ext uri="{FF2B5EF4-FFF2-40B4-BE49-F238E27FC236}">
                <a16:creationId xmlns:a16="http://schemas.microsoft.com/office/drawing/2014/main" id="{D0AF2328-ACBF-4B1F-85A3-21A0F7CC7878}"/>
              </a:ext>
            </a:extLst>
          </p:cNvPr>
          <p:cNvSpPr/>
          <p:nvPr/>
        </p:nvSpPr>
        <p:spPr>
          <a:xfrm>
            <a:off x="7924800" y="3670041"/>
            <a:ext cx="1371600" cy="398967"/>
          </a:xfrm>
          <a:prstGeom prst="wedgeRectCallout">
            <a:avLst>
              <a:gd name="adj1" fmla="val 54772"/>
              <a:gd name="adj2" fmla="val -129517"/>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Narrow" panose="020B0606020202030204" pitchFamily="34" charset="0"/>
              </a:rPr>
              <a:t>Review Forms</a:t>
            </a:r>
            <a:endParaRPr lang="en-US" b="1">
              <a:solidFill>
                <a:schemeClr val="tx1"/>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4180848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45</a:t>
            </a:fld>
            <a:endParaRPr lang="en-US" sz="800" b="1">
              <a:latin typeface="Arial Narrow" panose="020B0606020202030204" pitchFamily="34" charset="0"/>
              <a:cs typeface="Arial" panose="020B0604020202020204" pitchFamily="34" charset="0"/>
            </a:endParaRPr>
          </a:p>
        </p:txBody>
      </p:sp>
      <p:sp>
        <p:nvSpPr>
          <p:cNvPr id="14" name="Rectangle 4">
            <a:extLst>
              <a:ext uri="{FF2B5EF4-FFF2-40B4-BE49-F238E27FC236}">
                <a16:creationId xmlns:a16="http://schemas.microsoft.com/office/drawing/2014/main" id="{B9999FDA-6624-4291-8EA8-298F62B0C12F}"/>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Review Forms</a:t>
            </a:r>
          </a:p>
        </p:txBody>
      </p:sp>
      <p:pic>
        <p:nvPicPr>
          <p:cNvPr id="15" name="Picture 14">
            <a:extLst>
              <a:ext uri="{FF2B5EF4-FFF2-40B4-BE49-F238E27FC236}">
                <a16:creationId xmlns:a16="http://schemas.microsoft.com/office/drawing/2014/main" id="{8A326AED-E192-48DB-BCCF-0C278037E582}"/>
              </a:ext>
            </a:extLst>
          </p:cNvPr>
          <p:cNvPicPr>
            <a:picLocks noChangeAspect="1"/>
          </p:cNvPicPr>
          <p:nvPr/>
        </p:nvPicPr>
        <p:blipFill>
          <a:blip r:embed="rId4"/>
          <a:stretch>
            <a:fillRect/>
          </a:stretch>
        </p:blipFill>
        <p:spPr>
          <a:xfrm>
            <a:off x="685800" y="1219200"/>
            <a:ext cx="11107972" cy="3903170"/>
          </a:xfrm>
          <a:prstGeom prst="rect">
            <a:avLst/>
          </a:prstGeom>
          <a:ln>
            <a:solidFill>
              <a:schemeClr val="tx1"/>
            </a:solidFill>
          </a:ln>
          <a:effectLst>
            <a:outerShdw blurRad="50800" dist="38100" dir="2700000" algn="tl" rotWithShape="0">
              <a:prstClr val="black">
                <a:alpha val="40000"/>
              </a:prstClr>
            </a:outerShdw>
          </a:effectLst>
        </p:spPr>
      </p:pic>
      <p:sp>
        <p:nvSpPr>
          <p:cNvPr id="13" name="Rectangle 12"/>
          <p:cNvSpPr/>
          <p:nvPr/>
        </p:nvSpPr>
        <p:spPr>
          <a:xfrm>
            <a:off x="4587240" y="3733800"/>
            <a:ext cx="6309360" cy="138857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11"/>
          <p:cNvSpPr/>
          <p:nvPr/>
        </p:nvSpPr>
        <p:spPr>
          <a:xfrm>
            <a:off x="1463040" y="2486970"/>
            <a:ext cx="2743200" cy="926790"/>
          </a:xfrm>
          <a:prstGeom prst="wedgeRectCallout">
            <a:avLst>
              <a:gd name="adj1" fmla="val 65173"/>
              <a:gd name="adj2" fmla="val 88422"/>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Narrow" panose="020B0606020202030204" pitchFamily="34" charset="0"/>
              </a:rPr>
              <a:t>Review forms </a:t>
            </a:r>
            <a:r>
              <a:rPr lang="en-US" dirty="0">
                <a:solidFill>
                  <a:schemeClr val="tx1"/>
                </a:solidFill>
                <a:latin typeface="Arial Narrow" panose="020B0606020202030204" pitchFamily="34" charset="0"/>
              </a:rPr>
              <a:t>have been set to read-only (grey cells) and no data can be entered</a:t>
            </a:r>
            <a:endParaRPr lang="en-US" b="1" dirty="0">
              <a:solidFill>
                <a:schemeClr val="tx1"/>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4001298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33CB819-D0AE-46B5-8EEE-33B9AB680089}"/>
              </a:ext>
            </a:extLst>
          </p:cNvPr>
          <p:cNvPicPr>
            <a:picLocks noChangeAspect="1"/>
          </p:cNvPicPr>
          <p:nvPr/>
        </p:nvPicPr>
        <p:blipFill rotWithShape="1">
          <a:blip r:embed="rId4"/>
          <a:srcRect b="14678"/>
          <a:stretch/>
        </p:blipFill>
        <p:spPr>
          <a:xfrm>
            <a:off x="685800" y="1422401"/>
            <a:ext cx="11107972" cy="3928570"/>
          </a:xfrm>
          <a:prstGeom prst="rect">
            <a:avLst/>
          </a:prstGeom>
          <a:ln>
            <a:solidFill>
              <a:schemeClr val="tx1"/>
            </a:solidFill>
          </a:ln>
          <a:effectLst>
            <a:outerShdw blurRad="50800" dist="38100" dir="2700000" algn="tl" rotWithShape="0">
              <a:prstClr val="black">
                <a:alpha val="40000"/>
              </a:prstClr>
            </a:outerShdw>
          </a:effectLst>
        </p:spPr>
      </p:pic>
      <p:sp>
        <p:nvSpPr>
          <p:cNvPr id="10" name="Rectangle 9"/>
          <p:cNvSpPr/>
          <p:nvPr/>
        </p:nvSpPr>
        <p:spPr>
          <a:xfrm>
            <a:off x="5577842" y="2935467"/>
            <a:ext cx="1508758" cy="241550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10"/>
          <p:cNvSpPr/>
          <p:nvPr/>
        </p:nvSpPr>
        <p:spPr>
          <a:xfrm>
            <a:off x="8382000" y="3619987"/>
            <a:ext cx="2849878" cy="1046463"/>
          </a:xfrm>
          <a:prstGeom prst="wedgeRectCallout">
            <a:avLst>
              <a:gd name="adj1" fmla="val -91787"/>
              <a:gd name="adj2" fmla="val 20737"/>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Narrow"/>
              </a:rPr>
              <a:t>Data forms </a:t>
            </a:r>
            <a:r>
              <a:rPr lang="en-US">
                <a:solidFill>
                  <a:schemeClr val="tx1"/>
                </a:solidFill>
                <a:latin typeface="Arial Narrow"/>
              </a:rPr>
              <a:t>have cells where budget data can be entered (white cells)</a:t>
            </a:r>
            <a:endParaRPr lang="en-US" b="1">
              <a:solidFill>
                <a:schemeClr val="tx1"/>
              </a:solidFill>
              <a:latin typeface="Arial Narrow"/>
            </a:endParaRPr>
          </a:p>
        </p:txBody>
      </p:sp>
      <p:sp>
        <p:nvSpPr>
          <p:cNvPr id="14" name="Rectangle 4">
            <a:extLst>
              <a:ext uri="{FF2B5EF4-FFF2-40B4-BE49-F238E27FC236}">
                <a16:creationId xmlns:a16="http://schemas.microsoft.com/office/drawing/2014/main" id="{B9999FDA-6624-4291-8EA8-298F62B0C12F}"/>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Data Forms</a:t>
            </a:r>
          </a:p>
        </p:txBody>
      </p:sp>
    </p:spTree>
    <p:custDataLst>
      <p:tags r:id="rId1"/>
    </p:custDataLst>
    <p:extLst>
      <p:ext uri="{BB962C8B-B14F-4D97-AF65-F5344CB8AC3E}">
        <p14:creationId xmlns:p14="http://schemas.microsoft.com/office/powerpoint/2010/main" val="1203475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9030E43-4F4B-4982-9C89-73AFF12EC960}"/>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a:solidFill>
                  <a:srgbClr val="700000"/>
                </a:solidFill>
              </a:rPr>
              <a:t>Reports</a:t>
            </a:r>
          </a:p>
        </p:txBody>
      </p:sp>
      <p:pic>
        <p:nvPicPr>
          <p:cNvPr id="6" name="Graphic 5" descr="Download">
            <a:extLst>
              <a:ext uri="{FF2B5EF4-FFF2-40B4-BE49-F238E27FC236}">
                <a16:creationId xmlns:a16="http://schemas.microsoft.com/office/drawing/2014/main" id="{A6D537F5-B0DB-45D2-A183-3CE72DEDF6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7800" y="2377459"/>
            <a:ext cx="1950682" cy="195068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004042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48</a:t>
            </a:fld>
            <a:endParaRPr lang="en-US" sz="800" b="1">
              <a:latin typeface="Arial Narrow" panose="020B0606020202030204" pitchFamily="34" charset="0"/>
              <a:cs typeface="Arial" panose="020B0604020202020204" pitchFamily="34" charset="0"/>
            </a:endParaRPr>
          </a:p>
        </p:txBody>
      </p:sp>
      <p:sp>
        <p:nvSpPr>
          <p:cNvPr id="6" name="TextBox 5"/>
          <p:cNvSpPr txBox="1"/>
          <p:nvPr/>
        </p:nvSpPr>
        <p:spPr>
          <a:xfrm>
            <a:off x="457200" y="1063601"/>
            <a:ext cx="5915608" cy="4468916"/>
          </a:xfrm>
          <a:prstGeom prst="rect">
            <a:avLst/>
          </a:prstGeom>
          <a:noFill/>
        </p:spPr>
        <p:txBody>
          <a:bodyPr wrap="square" rtlCol="0" anchor="t">
            <a:spAutoFit/>
          </a:bodyPr>
          <a:lstStyle/>
          <a:p>
            <a:r>
              <a:rPr lang="en-US" b="1" dirty="0">
                <a:latin typeface="Arial Narrow" panose="020B0606020202030204" pitchFamily="34" charset="0"/>
              </a:rPr>
              <a:t>Budget Reports </a:t>
            </a:r>
            <a:r>
              <a:rPr lang="en-US" dirty="0">
                <a:latin typeface="Arial Narrow" panose="020B0606020202030204" pitchFamily="34" charset="0"/>
              </a:rPr>
              <a:t>are available in the Budget Reports card.     </a:t>
            </a:r>
          </a:p>
          <a:p>
            <a:endParaRPr lang="en-US" dirty="0">
              <a:latin typeface="Arial Narrow" panose="020B0606020202030204" pitchFamily="34" charset="0"/>
            </a:endParaRPr>
          </a:p>
          <a:p>
            <a:r>
              <a:rPr lang="en-US" dirty="0">
                <a:latin typeface="Arial Narrow" panose="020B0606020202030204" pitchFamily="34" charset="0"/>
              </a:rPr>
              <a:t>It is important to note that actuals will be loaded monthly to support variance analysis. PlanUW does not support real-time actuals data reporting.     </a:t>
            </a:r>
          </a:p>
          <a:p>
            <a:endParaRPr lang="en-US" dirty="0">
              <a:latin typeface="Arial Narrow" panose="020B0606020202030204" pitchFamily="34" charset="0"/>
            </a:endParaRPr>
          </a:p>
          <a:p>
            <a:r>
              <a:rPr lang="en-US" dirty="0">
                <a:latin typeface="Arial Narrow" panose="020B0606020202030204" pitchFamily="34" charset="0"/>
              </a:rPr>
              <a:t>The two broad purposes of any report created in PlanUW are to:</a:t>
            </a:r>
          </a:p>
          <a:p>
            <a:pPr marL="342900" indent="-342900">
              <a:buFont typeface="Arial" panose="020B0604020202020204" pitchFamily="34" charset="0"/>
              <a:buChar char="•"/>
            </a:pPr>
            <a:r>
              <a:rPr lang="en-US" dirty="0">
                <a:latin typeface="Arial Narrow" panose="020B0606020202030204" pitchFamily="34" charset="0"/>
              </a:rPr>
              <a:t>Assist users in the system in building their budgets. </a:t>
            </a:r>
          </a:p>
          <a:p>
            <a:pPr marL="342900" indent="-342900">
              <a:buFont typeface="Arial" panose="020B0604020202020204" pitchFamily="34" charset="0"/>
              <a:buChar char="•"/>
            </a:pPr>
            <a:r>
              <a:rPr lang="en-US" dirty="0">
                <a:latin typeface="Arial Narrow" panose="020B0606020202030204" pitchFamily="34" charset="0"/>
              </a:rPr>
              <a:t>Help consumer users view budget development.</a:t>
            </a:r>
          </a:p>
          <a:p>
            <a:pPr marL="342900" indent="-342900">
              <a:buFont typeface="Arial" panose="020B0604020202020204" pitchFamily="34" charset="0"/>
              <a:buChar char="•"/>
            </a:pPr>
            <a:endParaRPr lang="en-US" dirty="0">
              <a:latin typeface="Arial Narrow" panose="020B0606020202030204" pitchFamily="34" charset="0"/>
            </a:endParaRPr>
          </a:p>
          <a:p>
            <a:r>
              <a:rPr lang="en-US" dirty="0">
                <a:latin typeface="Arial Narrow" panose="020B0606020202030204" pitchFamily="34" charset="0"/>
              </a:rPr>
              <a:t>There are seven Budget Reports:</a:t>
            </a:r>
          </a:p>
          <a:p>
            <a:pPr marL="285750" indent="-285750" eaLnBrk="0" fontAlgn="base" hangingPunct="0">
              <a:spcBef>
                <a:spcPct val="20000"/>
              </a:spcBef>
              <a:spcAft>
                <a:spcPct val="0"/>
              </a:spcAft>
              <a:buFont typeface="Wingdings" panose="05000000000000000000" pitchFamily="2" charset="2"/>
              <a:buChar char="ü"/>
            </a:pPr>
            <a:r>
              <a:rPr lang="en-US" kern="0" dirty="0">
                <a:solidFill>
                  <a:srgbClr val="000000"/>
                </a:solidFill>
                <a:latin typeface="Arial Narrow"/>
                <a:ea typeface="ＭＳ Ｐゴシック" pitchFamily="-106" charset="-128"/>
              </a:rPr>
              <a:t>Budget Summary</a:t>
            </a:r>
          </a:p>
          <a:p>
            <a:pPr marL="285750" indent="-285750" eaLnBrk="0" fontAlgn="base" hangingPunct="0">
              <a:spcBef>
                <a:spcPct val="20000"/>
              </a:spcBef>
              <a:spcAft>
                <a:spcPct val="0"/>
              </a:spcAft>
              <a:buFont typeface="Wingdings" panose="05000000000000000000" pitchFamily="2" charset="2"/>
              <a:buChar char="ü"/>
            </a:pPr>
            <a:r>
              <a:rPr lang="en-US" kern="0" dirty="0">
                <a:solidFill>
                  <a:srgbClr val="000000"/>
                </a:solidFill>
                <a:latin typeface="Arial Narrow"/>
                <a:ea typeface="ＭＳ Ｐゴシック" pitchFamily="-106" charset="-128"/>
              </a:rPr>
              <a:t>Expense Budget Report</a:t>
            </a:r>
          </a:p>
          <a:p>
            <a:pPr marL="285750" indent="-285750" eaLnBrk="0" fontAlgn="base" hangingPunct="0">
              <a:spcBef>
                <a:spcPct val="20000"/>
              </a:spcBef>
              <a:spcAft>
                <a:spcPct val="0"/>
              </a:spcAft>
              <a:buFont typeface="Wingdings" panose="05000000000000000000" pitchFamily="2" charset="2"/>
              <a:buChar char="ü"/>
            </a:pPr>
            <a:r>
              <a:rPr lang="en-US" kern="0" dirty="0">
                <a:solidFill>
                  <a:srgbClr val="000000"/>
                </a:solidFill>
                <a:latin typeface="Arial Narrow"/>
                <a:ea typeface="ＭＳ Ｐゴシック" pitchFamily="-106" charset="-128"/>
              </a:rPr>
              <a:t>Budget Review</a:t>
            </a:r>
          </a:p>
          <a:p>
            <a:pPr marL="285750" indent="-285750" eaLnBrk="0" fontAlgn="base" hangingPunct="0">
              <a:spcBef>
                <a:spcPct val="20000"/>
              </a:spcBef>
              <a:spcAft>
                <a:spcPct val="0"/>
              </a:spcAft>
              <a:buFont typeface="Wingdings" panose="05000000000000000000" pitchFamily="2" charset="2"/>
              <a:buChar char="ü"/>
            </a:pPr>
            <a:r>
              <a:rPr lang="en-US" kern="0" dirty="0">
                <a:solidFill>
                  <a:srgbClr val="000000"/>
                </a:solidFill>
                <a:latin typeface="Arial Narrow"/>
                <a:ea typeface="ＭＳ Ｐゴシック" pitchFamily="-106" charset="-128"/>
              </a:rPr>
              <a:t>Salary Review </a:t>
            </a:r>
            <a:endParaRPr lang="en-US" dirty="0">
              <a:latin typeface="Arial Narrow" panose="020B0606020202030204" pitchFamily="34" charset="0"/>
            </a:endParaRPr>
          </a:p>
        </p:txBody>
      </p:sp>
      <p:sp>
        <p:nvSpPr>
          <p:cNvPr id="11" name="Rectangle 4">
            <a:extLst>
              <a:ext uri="{FF2B5EF4-FFF2-40B4-BE49-F238E27FC236}">
                <a16:creationId xmlns:a16="http://schemas.microsoft.com/office/drawing/2014/main" id="{0B516699-EF7C-4499-BA21-DA340906EF79}"/>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Accessing Reports</a:t>
            </a:r>
          </a:p>
        </p:txBody>
      </p:sp>
      <p:pic>
        <p:nvPicPr>
          <p:cNvPr id="3" name="Picture 2">
            <a:extLst>
              <a:ext uri="{FF2B5EF4-FFF2-40B4-BE49-F238E27FC236}">
                <a16:creationId xmlns:a16="http://schemas.microsoft.com/office/drawing/2014/main" id="{3C69EFD9-F7EF-4BBE-89DE-942E20A136D0}"/>
              </a:ext>
            </a:extLst>
          </p:cNvPr>
          <p:cNvPicPr>
            <a:picLocks noChangeAspect="1"/>
          </p:cNvPicPr>
          <p:nvPr/>
        </p:nvPicPr>
        <p:blipFill>
          <a:blip r:embed="rId4"/>
          <a:stretch>
            <a:fillRect/>
          </a:stretch>
        </p:blipFill>
        <p:spPr>
          <a:xfrm>
            <a:off x="6677715" y="1017030"/>
            <a:ext cx="4981612" cy="3441976"/>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4A97EB99-BD04-4284-B556-10079819D710}"/>
              </a:ext>
            </a:extLst>
          </p:cNvPr>
          <p:cNvSpPr/>
          <p:nvPr/>
        </p:nvSpPr>
        <p:spPr>
          <a:xfrm>
            <a:off x="8005014" y="2145961"/>
            <a:ext cx="1097105" cy="105348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DC2177E-7FAE-4EC9-B9A2-F067AB157535}"/>
              </a:ext>
            </a:extLst>
          </p:cNvPr>
          <p:cNvSpPr/>
          <p:nvPr/>
        </p:nvSpPr>
        <p:spPr>
          <a:xfrm>
            <a:off x="3072521" y="4130608"/>
            <a:ext cx="3300287" cy="1366528"/>
          </a:xfrm>
          <a:prstGeom prst="rect">
            <a:avLst/>
          </a:prstGeom>
        </p:spPr>
        <p:txBody>
          <a:bodyPr wrap="square">
            <a:spAutoFit/>
          </a:bodyPr>
          <a:lstStyle/>
          <a:p>
            <a:pPr marL="285750" indent="-285750" eaLnBrk="0" fontAlgn="base" hangingPunct="0">
              <a:spcBef>
                <a:spcPct val="20000"/>
              </a:spcBef>
              <a:spcAft>
                <a:spcPct val="0"/>
              </a:spcAft>
              <a:buFont typeface="Wingdings" panose="05000000000000000000" pitchFamily="2" charset="2"/>
              <a:buChar char="ü"/>
            </a:pPr>
            <a:r>
              <a:rPr lang="en-US" kern="0" dirty="0">
                <a:solidFill>
                  <a:srgbClr val="000000"/>
                </a:solidFill>
                <a:latin typeface="Arial Narrow"/>
                <a:ea typeface="ＭＳ Ｐゴシック" pitchFamily="-106" charset="-128"/>
              </a:rPr>
              <a:t>Summary by Program </a:t>
            </a:r>
          </a:p>
          <a:p>
            <a:pPr marL="285750" indent="-285750" eaLnBrk="0" fontAlgn="base" hangingPunct="0">
              <a:spcBef>
                <a:spcPct val="20000"/>
              </a:spcBef>
              <a:spcAft>
                <a:spcPct val="0"/>
              </a:spcAft>
              <a:buFont typeface="Wingdings" panose="05000000000000000000" pitchFamily="2" charset="2"/>
              <a:buChar char="ü"/>
            </a:pPr>
            <a:r>
              <a:rPr lang="en-US" kern="0" dirty="0">
                <a:solidFill>
                  <a:srgbClr val="000000"/>
                </a:solidFill>
                <a:latin typeface="Arial Narrow"/>
                <a:ea typeface="ＭＳ Ｐゴシック" pitchFamily="-106" charset="-128"/>
              </a:rPr>
              <a:t>Summary by Fund</a:t>
            </a:r>
          </a:p>
          <a:p>
            <a:pPr marL="285750" indent="-285750" eaLnBrk="0" fontAlgn="base" hangingPunct="0">
              <a:spcBef>
                <a:spcPct val="20000"/>
              </a:spcBef>
              <a:spcAft>
                <a:spcPct val="0"/>
              </a:spcAft>
              <a:buFont typeface="Wingdings" panose="05000000000000000000" pitchFamily="2" charset="2"/>
              <a:buChar char="ü"/>
            </a:pPr>
            <a:r>
              <a:rPr lang="en-US" kern="0" dirty="0">
                <a:solidFill>
                  <a:srgbClr val="000000"/>
                </a:solidFill>
                <a:latin typeface="Arial Narrow"/>
                <a:ea typeface="ＭＳ Ｐゴシック" pitchFamily="-106" charset="-128"/>
              </a:rPr>
              <a:t>Summary by Program and Fund</a:t>
            </a:r>
          </a:p>
          <a:p>
            <a:pPr marL="285750" indent="-285750" eaLnBrk="0" fontAlgn="base" hangingPunct="0">
              <a:spcBef>
                <a:spcPct val="20000"/>
              </a:spcBef>
              <a:spcAft>
                <a:spcPct val="0"/>
              </a:spcAft>
              <a:buFont typeface="Wingdings" panose="05000000000000000000" pitchFamily="2" charset="2"/>
              <a:buChar char="ü"/>
            </a:pPr>
            <a:r>
              <a:rPr lang="en-US" kern="0" dirty="0">
                <a:solidFill>
                  <a:srgbClr val="000000"/>
                </a:solidFill>
                <a:latin typeface="Arial Narrow"/>
                <a:ea typeface="ＭＳ Ｐゴシック" pitchFamily="-106" charset="-128"/>
              </a:rPr>
              <a:t>Budget vs Actual</a:t>
            </a:r>
          </a:p>
        </p:txBody>
      </p:sp>
    </p:spTree>
    <p:custDataLst>
      <p:tags r:id="rId1"/>
    </p:custDataLst>
    <p:extLst>
      <p:ext uri="{BB962C8B-B14F-4D97-AF65-F5344CB8AC3E}">
        <p14:creationId xmlns:p14="http://schemas.microsoft.com/office/powerpoint/2010/main" val="666603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10058400" y="6326328"/>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49</a:t>
            </a:fld>
            <a:endParaRPr lang="en-US" sz="800" b="1">
              <a:latin typeface="Arial Narrow" panose="020B0606020202030204" pitchFamily="34" charset="0"/>
              <a:cs typeface="Arial" panose="020B0604020202020204" pitchFamily="34" charset="0"/>
            </a:endParaRPr>
          </a:p>
        </p:txBody>
      </p:sp>
      <p:sp>
        <p:nvSpPr>
          <p:cNvPr id="14" name="TextBox 13"/>
          <p:cNvSpPr txBox="1"/>
          <p:nvPr/>
        </p:nvSpPr>
        <p:spPr>
          <a:xfrm>
            <a:off x="2224975" y="4648200"/>
            <a:ext cx="8840518" cy="1446550"/>
          </a:xfrm>
          <a:prstGeom prst="rect">
            <a:avLst/>
          </a:prstGeom>
          <a:noFill/>
        </p:spPr>
        <p:txBody>
          <a:bodyPr wrap="square" rtlCol="0" anchor="t">
            <a:spAutoFit/>
          </a:bodyPr>
          <a:lstStyle/>
          <a:p>
            <a:r>
              <a:rPr lang="en-US" sz="2000">
                <a:latin typeface="Arial Narrow" panose="020B0606020202030204" pitchFamily="34" charset="0"/>
              </a:rPr>
              <a:t>By default, reports open in </a:t>
            </a:r>
            <a:r>
              <a:rPr lang="en-US" sz="2000" b="1">
                <a:latin typeface="Arial Narrow" panose="020B0606020202030204" pitchFamily="34" charset="0"/>
              </a:rPr>
              <a:t>PDF</a:t>
            </a:r>
            <a:r>
              <a:rPr lang="en-US" sz="2000">
                <a:latin typeface="Arial Narrow" panose="020B0606020202030204" pitchFamily="34" charset="0"/>
              </a:rPr>
              <a:t> format. PDFs can be </a:t>
            </a:r>
            <a:r>
              <a:rPr lang="en-US" sz="2000" b="1">
                <a:latin typeface="Arial Narrow" panose="020B0606020202030204" pitchFamily="34" charset="0"/>
              </a:rPr>
              <a:t>downloaded</a:t>
            </a:r>
            <a:r>
              <a:rPr lang="en-US" sz="2000">
                <a:latin typeface="Arial Narrow" panose="020B0606020202030204" pitchFamily="34" charset="0"/>
              </a:rPr>
              <a:t> and </a:t>
            </a:r>
            <a:r>
              <a:rPr lang="en-US" sz="2000" b="1">
                <a:latin typeface="Arial Narrow" panose="020B0606020202030204" pitchFamily="34" charset="0"/>
              </a:rPr>
              <a:t>printed</a:t>
            </a:r>
            <a:r>
              <a:rPr lang="en-US" sz="2000">
                <a:latin typeface="Arial Narrow" panose="020B0606020202030204" pitchFamily="34" charset="0"/>
              </a:rPr>
              <a:t>.</a:t>
            </a:r>
          </a:p>
          <a:p>
            <a:r>
              <a:rPr lang="en-US" sz="2000">
                <a:latin typeface="Arial Narrow" panose="020B0606020202030204" pitchFamily="34" charset="0"/>
              </a:rPr>
              <a:t>The </a:t>
            </a:r>
            <a:r>
              <a:rPr lang="en-US" sz="2000" b="1">
                <a:latin typeface="Arial Narrow" panose="020B0606020202030204" pitchFamily="34" charset="0"/>
              </a:rPr>
              <a:t>Version</a:t>
            </a:r>
            <a:r>
              <a:rPr lang="en-US" sz="2000">
                <a:latin typeface="Arial Narrow" panose="020B0606020202030204" pitchFamily="34" charset="0"/>
              </a:rPr>
              <a:t> can by changed from the Point of View.</a:t>
            </a:r>
            <a:r>
              <a:rPr lang="en-US" sz="800">
                <a:latin typeface="Arial Narrow" panose="020B0606020202030204" pitchFamily="34" charset="0"/>
              </a:rPr>
              <a:t>    </a:t>
            </a:r>
          </a:p>
          <a:p>
            <a:endParaRPr lang="en-US" sz="800">
              <a:latin typeface="Arial Narrow" panose="020B0606020202030204" pitchFamily="34" charset="0"/>
            </a:endParaRPr>
          </a:p>
          <a:p>
            <a:r>
              <a:rPr lang="en-US" sz="2000">
                <a:latin typeface="Arial Narrow" panose="020B0606020202030204" pitchFamily="34" charset="0"/>
              </a:rPr>
              <a:t>Reports can also be opened in </a:t>
            </a:r>
            <a:r>
              <a:rPr lang="en-US" sz="2000" b="1">
                <a:latin typeface="Arial Narrow" panose="020B0606020202030204" pitchFamily="34" charset="0"/>
              </a:rPr>
              <a:t>HTML</a:t>
            </a:r>
            <a:r>
              <a:rPr lang="en-US" sz="2000">
                <a:latin typeface="Arial Narrow" panose="020B0606020202030204" pitchFamily="34" charset="0"/>
              </a:rPr>
              <a:t> and </a:t>
            </a:r>
            <a:r>
              <a:rPr lang="en-US" sz="2000" b="1">
                <a:latin typeface="Arial Narrow" panose="020B0606020202030204" pitchFamily="34" charset="0"/>
              </a:rPr>
              <a:t>Excel</a:t>
            </a:r>
            <a:r>
              <a:rPr lang="en-US" sz="2000">
                <a:latin typeface="Arial Narrow" panose="020B0606020202030204" pitchFamily="34" charset="0"/>
              </a:rPr>
              <a:t> formats.</a:t>
            </a:r>
          </a:p>
          <a:p>
            <a:r>
              <a:rPr lang="en-US" sz="2000">
                <a:latin typeface="Arial Narrow" panose="020B0606020202030204" pitchFamily="34" charset="0"/>
              </a:rPr>
              <a:t>Additional reports can be accessed by clicking the </a:t>
            </a:r>
            <a:r>
              <a:rPr lang="en-US" sz="2000" b="1">
                <a:latin typeface="Arial Narrow" panose="020B0606020202030204" pitchFamily="34" charset="0"/>
              </a:rPr>
              <a:t>report tabs</a:t>
            </a:r>
            <a:r>
              <a:rPr lang="en-US" sz="2000">
                <a:latin typeface="Arial Narrow" panose="020B0606020202030204" pitchFamily="34" charset="0"/>
              </a:rPr>
              <a:t>.</a:t>
            </a:r>
          </a:p>
        </p:txBody>
      </p:sp>
      <p:pic>
        <p:nvPicPr>
          <p:cNvPr id="2" name="Picture 1">
            <a:extLst>
              <a:ext uri="{FF2B5EF4-FFF2-40B4-BE49-F238E27FC236}">
                <a16:creationId xmlns:a16="http://schemas.microsoft.com/office/drawing/2014/main" id="{DD2A75DD-13AE-41C0-96B7-DFA3FC617F14}"/>
              </a:ext>
            </a:extLst>
          </p:cNvPr>
          <p:cNvPicPr>
            <a:picLocks noChangeAspect="1"/>
          </p:cNvPicPr>
          <p:nvPr/>
        </p:nvPicPr>
        <p:blipFill>
          <a:blip r:embed="rId4"/>
          <a:stretch>
            <a:fillRect/>
          </a:stretch>
        </p:blipFill>
        <p:spPr>
          <a:xfrm>
            <a:off x="881743" y="788033"/>
            <a:ext cx="10591800" cy="3707768"/>
          </a:xfrm>
          <a:prstGeom prst="rect">
            <a:avLst/>
          </a:prstGeom>
          <a:ln>
            <a:solidFill>
              <a:schemeClr val="tx1"/>
            </a:solidFill>
          </a:ln>
          <a:effectLst>
            <a:outerShdw blurRad="50800" dist="38100" dir="2700000" algn="tl" rotWithShape="0">
              <a:prstClr val="black">
                <a:alpha val="40000"/>
              </a:prstClr>
            </a:outerShdw>
          </a:effectLst>
        </p:spPr>
      </p:pic>
      <p:sp>
        <p:nvSpPr>
          <p:cNvPr id="15" name="Rectangle 14"/>
          <p:cNvSpPr/>
          <p:nvPr/>
        </p:nvSpPr>
        <p:spPr>
          <a:xfrm>
            <a:off x="914400" y="835600"/>
            <a:ext cx="8291044" cy="30772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peech Bubble: Rectangle 15"/>
          <p:cNvSpPr/>
          <p:nvPr/>
        </p:nvSpPr>
        <p:spPr>
          <a:xfrm>
            <a:off x="5486400" y="1329820"/>
            <a:ext cx="1382487" cy="363324"/>
          </a:xfrm>
          <a:prstGeom prst="wedgeRectCallout">
            <a:avLst>
              <a:gd name="adj1" fmla="val -66454"/>
              <a:gd name="adj2" fmla="val -84001"/>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Narrow" panose="020B0606020202030204" pitchFamily="34" charset="0"/>
              </a:rPr>
              <a:t>Report Tabs</a:t>
            </a:r>
            <a:endParaRPr lang="en-US" sz="1600" b="1">
              <a:solidFill>
                <a:schemeClr val="tx1"/>
              </a:solidFill>
              <a:latin typeface="Arial Narrow" panose="020B0606020202030204" pitchFamily="34" charset="0"/>
            </a:endParaRPr>
          </a:p>
        </p:txBody>
      </p:sp>
      <p:sp>
        <p:nvSpPr>
          <p:cNvPr id="19" name="Rectangle 18"/>
          <p:cNvSpPr/>
          <p:nvPr/>
        </p:nvSpPr>
        <p:spPr>
          <a:xfrm>
            <a:off x="1625600" y="1269091"/>
            <a:ext cx="546077" cy="28781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peech Bubble: Rectangle 21"/>
          <p:cNvSpPr/>
          <p:nvPr/>
        </p:nvSpPr>
        <p:spPr>
          <a:xfrm>
            <a:off x="2514600" y="1566684"/>
            <a:ext cx="1861061" cy="352647"/>
          </a:xfrm>
          <a:prstGeom prst="wedgeRectCallout">
            <a:avLst>
              <a:gd name="adj1" fmla="val -66454"/>
              <a:gd name="adj2" fmla="val -84001"/>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Narrow" panose="020B0606020202030204" pitchFamily="34" charset="0"/>
              </a:rPr>
              <a:t>Change File Format</a:t>
            </a:r>
            <a:endParaRPr lang="en-US" sz="1600" b="1">
              <a:solidFill>
                <a:schemeClr val="tx1"/>
              </a:solidFill>
              <a:latin typeface="Arial Narrow" panose="020B0606020202030204" pitchFamily="34" charset="0"/>
            </a:endParaRPr>
          </a:p>
        </p:txBody>
      </p:sp>
      <p:sp>
        <p:nvSpPr>
          <p:cNvPr id="23" name="Rectangle 22"/>
          <p:cNvSpPr/>
          <p:nvPr/>
        </p:nvSpPr>
        <p:spPr>
          <a:xfrm>
            <a:off x="1143000" y="1485837"/>
            <a:ext cx="451304" cy="28534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peech Bubble: Rectangle 23"/>
          <p:cNvSpPr/>
          <p:nvPr/>
        </p:nvSpPr>
        <p:spPr>
          <a:xfrm>
            <a:off x="1247802" y="2208324"/>
            <a:ext cx="1382487" cy="424896"/>
          </a:xfrm>
          <a:prstGeom prst="wedgeRectCallout">
            <a:avLst>
              <a:gd name="adj1" fmla="val -45096"/>
              <a:gd name="adj2" fmla="val -139263"/>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Narrow" panose="020B0606020202030204" pitchFamily="34" charset="0"/>
              </a:rPr>
              <a:t>Change POV</a:t>
            </a:r>
            <a:endParaRPr lang="en-US" sz="1600" b="1">
              <a:solidFill>
                <a:schemeClr val="tx1"/>
              </a:solidFill>
              <a:latin typeface="Arial Narrow" panose="020B0606020202030204" pitchFamily="34" charset="0"/>
            </a:endParaRPr>
          </a:p>
        </p:txBody>
      </p:sp>
      <p:sp>
        <p:nvSpPr>
          <p:cNvPr id="25" name="Rectangle 24"/>
          <p:cNvSpPr/>
          <p:nvPr/>
        </p:nvSpPr>
        <p:spPr>
          <a:xfrm>
            <a:off x="10993847" y="1940480"/>
            <a:ext cx="217713" cy="2293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peech Bubble: Rectangle 25"/>
          <p:cNvSpPr/>
          <p:nvPr/>
        </p:nvSpPr>
        <p:spPr>
          <a:xfrm>
            <a:off x="10058400" y="2420772"/>
            <a:ext cx="990600" cy="254409"/>
          </a:xfrm>
          <a:prstGeom prst="wedgeRectCallout">
            <a:avLst>
              <a:gd name="adj1" fmla="val 54772"/>
              <a:gd name="adj2" fmla="val -129517"/>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Narrow" panose="020B0606020202030204" pitchFamily="34" charset="0"/>
              </a:rPr>
              <a:t>Print</a:t>
            </a:r>
            <a:endParaRPr lang="en-US" b="1">
              <a:solidFill>
                <a:schemeClr val="tx1"/>
              </a:solidFill>
              <a:latin typeface="Arial Narrow" panose="020B0606020202030204" pitchFamily="34" charset="0"/>
            </a:endParaRPr>
          </a:p>
        </p:txBody>
      </p:sp>
      <p:sp>
        <p:nvSpPr>
          <p:cNvPr id="27" name="Speech Bubble: Rectangle 26"/>
          <p:cNvSpPr/>
          <p:nvPr/>
        </p:nvSpPr>
        <p:spPr>
          <a:xfrm>
            <a:off x="9481458" y="1384277"/>
            <a:ext cx="1181100" cy="254409"/>
          </a:xfrm>
          <a:prstGeom prst="wedgeRectCallout">
            <a:avLst>
              <a:gd name="adj1" fmla="val 52241"/>
              <a:gd name="adj2" fmla="val 147843"/>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Narrow" panose="020B0606020202030204" pitchFamily="34" charset="0"/>
              </a:rPr>
              <a:t>Download</a:t>
            </a:r>
            <a:endParaRPr lang="en-US" sz="1600" b="1">
              <a:solidFill>
                <a:schemeClr val="tx1"/>
              </a:solidFill>
              <a:latin typeface="Arial Narrow" panose="020B0606020202030204" pitchFamily="34" charset="0"/>
            </a:endParaRPr>
          </a:p>
        </p:txBody>
      </p:sp>
      <p:sp>
        <p:nvSpPr>
          <p:cNvPr id="28" name="Rectangle 27"/>
          <p:cNvSpPr/>
          <p:nvPr/>
        </p:nvSpPr>
        <p:spPr>
          <a:xfrm>
            <a:off x="10662558" y="1940416"/>
            <a:ext cx="217713" cy="2293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a:extLst>
              <a:ext uri="{FF2B5EF4-FFF2-40B4-BE49-F238E27FC236}">
                <a16:creationId xmlns:a16="http://schemas.microsoft.com/office/drawing/2014/main" id="{81A4965A-14EA-4A61-975E-3D340DB61E26}"/>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Accessing Reports</a:t>
            </a:r>
          </a:p>
        </p:txBody>
      </p:sp>
      <p:pic>
        <p:nvPicPr>
          <p:cNvPr id="17" name="Graphic 16" descr="Information">
            <a:extLst>
              <a:ext uri="{FF2B5EF4-FFF2-40B4-BE49-F238E27FC236}">
                <a16:creationId xmlns:a16="http://schemas.microsoft.com/office/drawing/2014/main" id="{7740EF2F-063A-45BF-A140-3990A43154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06620" y="5516208"/>
            <a:ext cx="464784" cy="464784"/>
          </a:xfrm>
          <a:prstGeom prst="rect">
            <a:avLst/>
          </a:prstGeom>
        </p:spPr>
      </p:pic>
    </p:spTree>
    <p:custDataLst>
      <p:tags r:id="rId1"/>
    </p:custDataLst>
    <p:extLst>
      <p:ext uri="{BB962C8B-B14F-4D97-AF65-F5344CB8AC3E}">
        <p14:creationId xmlns:p14="http://schemas.microsoft.com/office/powerpoint/2010/main" val="2511608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5</a:t>
            </a:fld>
            <a:endParaRPr lang="en-US" sz="800" b="1">
              <a:latin typeface="Arial Narrow" panose="020B0606020202030204" pitchFamily="34" charset="0"/>
              <a:cs typeface="Arial" panose="020B0604020202020204" pitchFamily="34" charset="0"/>
            </a:endParaRPr>
          </a:p>
        </p:txBody>
      </p:sp>
      <p:sp>
        <p:nvSpPr>
          <p:cNvPr id="8" name="Rectangle 3"/>
          <p:cNvSpPr txBox="1">
            <a:spLocks noChangeArrowheads="1"/>
          </p:cNvSpPr>
          <p:nvPr/>
        </p:nvSpPr>
        <p:spPr>
          <a:xfrm>
            <a:off x="1854200" y="1641057"/>
            <a:ext cx="8247063" cy="3828507"/>
          </a:xfrm>
          <a:prstGeom prst="rect">
            <a:avLst/>
          </a:prstGeom>
        </p:spPr>
        <p:txBody>
          <a:bodyPr/>
          <a:lstStyle/>
          <a:p>
            <a:pPr marL="228600" indent="-228600" eaLnBrk="0" fontAlgn="base" hangingPunct="0">
              <a:spcBef>
                <a:spcPts val="18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p:txBody>
      </p:sp>
      <p:sp>
        <p:nvSpPr>
          <p:cNvPr id="6" name="TextBox 5"/>
          <p:cNvSpPr txBox="1"/>
          <p:nvPr/>
        </p:nvSpPr>
        <p:spPr>
          <a:xfrm>
            <a:off x="596208" y="1159286"/>
            <a:ext cx="6052242" cy="1477328"/>
          </a:xfrm>
          <a:prstGeom prst="rect">
            <a:avLst/>
          </a:prstGeom>
          <a:noFill/>
        </p:spPr>
        <p:txBody>
          <a:bodyPr wrap="square" rtlCol="0">
            <a:spAutoFit/>
          </a:bodyPr>
          <a:lstStyle/>
          <a:p>
            <a:r>
              <a:rPr lang="en-US" dirty="0">
                <a:latin typeface="Arial Narrow" panose="020B0606020202030204" pitchFamily="34" charset="0"/>
              </a:rPr>
              <a:t>PlanUW is UW Single Sign On enabled. To log into PlanUW :</a:t>
            </a:r>
          </a:p>
          <a:p>
            <a:endParaRPr lang="en-US" dirty="0">
              <a:latin typeface="Arial Narrow" panose="020B0606020202030204" pitchFamily="34" charset="0"/>
            </a:endParaRPr>
          </a:p>
          <a:p>
            <a:pPr>
              <a:buFont typeface="+mj-lt"/>
              <a:buAutoNum type="arabicPeriod"/>
            </a:pPr>
            <a:r>
              <a:rPr lang="en-US" dirty="0">
                <a:latin typeface="Arial Narrow" panose="020B0606020202030204" pitchFamily="34" charset="0"/>
              </a:rPr>
              <a:t>Click on Company Sign In. This will bring the UW Page</a:t>
            </a:r>
          </a:p>
          <a:p>
            <a:pPr>
              <a:buFont typeface="+mj-lt"/>
              <a:buAutoNum type="arabicPeriod"/>
            </a:pPr>
            <a:r>
              <a:rPr lang="en-US" dirty="0">
                <a:latin typeface="Arial Narrow" panose="020B0606020202030204" pitchFamily="34" charset="0"/>
              </a:rPr>
              <a:t>Enter your UW credentials and click </a:t>
            </a:r>
            <a:r>
              <a:rPr lang="en-US" b="1" dirty="0">
                <a:latin typeface="Arial Narrow" panose="020B0606020202030204" pitchFamily="34" charset="0"/>
              </a:rPr>
              <a:t>Sign In</a:t>
            </a:r>
          </a:p>
          <a:p>
            <a:pPr>
              <a:buFont typeface="+mj-lt"/>
              <a:buAutoNum type="arabicPeriod"/>
            </a:pPr>
            <a:r>
              <a:rPr lang="en-US" dirty="0">
                <a:latin typeface="Arial Narrow" panose="020B0606020202030204" pitchFamily="34" charset="0"/>
              </a:rPr>
              <a:t>You will be logged on via Single Sign On</a:t>
            </a:r>
          </a:p>
        </p:txBody>
      </p:sp>
      <p:pic>
        <p:nvPicPr>
          <p:cNvPr id="2" name="Picture 1">
            <a:extLst>
              <a:ext uri="{FF2B5EF4-FFF2-40B4-BE49-F238E27FC236}">
                <a16:creationId xmlns:a16="http://schemas.microsoft.com/office/drawing/2014/main" id="{4E099E99-F7A2-4AA3-B6E3-2FDE81223DA7}"/>
              </a:ext>
            </a:extLst>
          </p:cNvPr>
          <p:cNvPicPr>
            <a:picLocks noChangeAspect="1"/>
          </p:cNvPicPr>
          <p:nvPr/>
        </p:nvPicPr>
        <p:blipFill>
          <a:blip r:embed="rId4"/>
          <a:stretch>
            <a:fillRect/>
          </a:stretch>
        </p:blipFill>
        <p:spPr>
          <a:xfrm>
            <a:off x="495300" y="2809914"/>
            <a:ext cx="5261980" cy="2847936"/>
          </a:xfrm>
          <a:prstGeom prst="rect">
            <a:avLst/>
          </a:prstGeom>
          <a:ln>
            <a:solidFill>
              <a:schemeClr val="tx1"/>
            </a:solidFill>
          </a:ln>
          <a:effectLst>
            <a:outerShdw blurRad="50800" dist="38100" dir="2700000" algn="tl" rotWithShape="0">
              <a:prstClr val="black">
                <a:alpha val="40000"/>
              </a:prstClr>
            </a:outerShdw>
          </a:effectLst>
        </p:spPr>
      </p:pic>
      <p:sp>
        <p:nvSpPr>
          <p:cNvPr id="12" name="Rectangle 4">
            <a:extLst>
              <a:ext uri="{FF2B5EF4-FFF2-40B4-BE49-F238E27FC236}">
                <a16:creationId xmlns:a16="http://schemas.microsoft.com/office/drawing/2014/main" id="{E3C7E565-45F1-400A-9109-FAE4FEA9D9E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Logging Into PlanUW &amp; The PlanUW Homepage</a:t>
            </a:r>
          </a:p>
        </p:txBody>
      </p:sp>
      <p:pic>
        <p:nvPicPr>
          <p:cNvPr id="15" name="Picture 14">
            <a:extLst>
              <a:ext uri="{FF2B5EF4-FFF2-40B4-BE49-F238E27FC236}">
                <a16:creationId xmlns:a16="http://schemas.microsoft.com/office/drawing/2014/main" id="{43DC0532-D769-4BD5-9EEC-E36C785C9782}"/>
              </a:ext>
            </a:extLst>
          </p:cNvPr>
          <p:cNvPicPr>
            <a:picLocks noChangeAspect="1"/>
          </p:cNvPicPr>
          <p:nvPr/>
        </p:nvPicPr>
        <p:blipFill rotWithShape="1">
          <a:blip r:embed="rId5"/>
          <a:srcRect t="19404"/>
          <a:stretch/>
        </p:blipFill>
        <p:spPr>
          <a:xfrm>
            <a:off x="6248399" y="2801215"/>
            <a:ext cx="5332153" cy="2856635"/>
          </a:xfrm>
          <a:prstGeom prst="rect">
            <a:avLst/>
          </a:prstGeom>
          <a:ln>
            <a:solidFill>
              <a:schemeClr val="tx1"/>
            </a:solidFill>
          </a:ln>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96363D7E-F847-4923-9CCD-EE727776084D}"/>
              </a:ext>
            </a:extLst>
          </p:cNvPr>
          <p:cNvSpPr txBox="1"/>
          <p:nvPr/>
        </p:nvSpPr>
        <p:spPr>
          <a:xfrm>
            <a:off x="6553200" y="1761392"/>
            <a:ext cx="5257800" cy="369332"/>
          </a:xfrm>
          <a:prstGeom prst="rect">
            <a:avLst/>
          </a:prstGeom>
          <a:noFill/>
        </p:spPr>
        <p:txBody>
          <a:bodyPr wrap="square" rtlCol="0">
            <a:spAutoFit/>
          </a:bodyPr>
          <a:lstStyle/>
          <a:p>
            <a:pPr algn="ctr"/>
            <a:r>
              <a:rPr lang="en-US">
                <a:latin typeface="Arial Narrow" panose="020B0606020202030204" pitchFamily="34" charset="0"/>
              </a:rPr>
              <a:t>Once logged in, the PlanUW Home Page is displayed.</a:t>
            </a:r>
          </a:p>
        </p:txBody>
      </p:sp>
      <p:pic>
        <p:nvPicPr>
          <p:cNvPr id="17" name="Graphic 16" descr="Line Arrow: Counterclockwise curve">
            <a:extLst>
              <a:ext uri="{FF2B5EF4-FFF2-40B4-BE49-F238E27FC236}">
                <a16:creationId xmlns:a16="http://schemas.microsoft.com/office/drawing/2014/main" id="{0D858C76-376F-495A-9B4A-139B665949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105552" flipH="1">
            <a:off x="5520531" y="1460060"/>
            <a:ext cx="914400" cy="1806998"/>
          </a:xfrm>
          <a:prstGeom prst="rect">
            <a:avLst/>
          </a:prstGeom>
        </p:spPr>
      </p:pic>
    </p:spTree>
    <p:custDataLst>
      <p:tags r:id="rId1"/>
    </p:custDataLst>
    <p:extLst>
      <p:ext uri="{BB962C8B-B14F-4D97-AF65-F5344CB8AC3E}">
        <p14:creationId xmlns:p14="http://schemas.microsoft.com/office/powerpoint/2010/main" val="2227142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D8B2BD-F454-4483-BC48-717025EBD05F}"/>
              </a:ext>
            </a:extLst>
          </p:cNvPr>
          <p:cNvPicPr>
            <a:picLocks noChangeAspect="1"/>
          </p:cNvPicPr>
          <p:nvPr/>
        </p:nvPicPr>
        <p:blipFill rotWithShape="1">
          <a:blip r:embed="rId4">
            <a:extLst>
              <a:ext uri="{28A0092B-C50C-407E-A947-70E740481C1C}">
                <a14:useLocalDpi xmlns:a14="http://schemas.microsoft.com/office/drawing/2010/main" val="0"/>
              </a:ext>
            </a:extLst>
          </a:blip>
          <a:srcRect l="1148" r="582"/>
          <a:stretch/>
        </p:blipFill>
        <p:spPr>
          <a:xfrm>
            <a:off x="603138" y="3181525"/>
            <a:ext cx="11115543" cy="1330000"/>
          </a:xfrm>
          <a:prstGeom prst="rect">
            <a:avLst/>
          </a:prstGeom>
          <a:ln>
            <a:solidFill>
              <a:schemeClr val="tx1"/>
            </a:solidFill>
          </a:ln>
          <a:effectLst>
            <a:outerShdw blurRad="50800" dist="38100" dir="2700000" algn="tl" rotWithShape="0">
              <a:prstClr val="black">
                <a:alpha val="40000"/>
              </a:prstClr>
            </a:outerShdw>
          </a:effectLst>
        </p:spPr>
      </p:pic>
      <p:sp>
        <p:nvSpPr>
          <p:cNvPr id="7" name="Slide Number Placeholder 2"/>
          <p:cNvSpPr txBox="1">
            <a:spLocks/>
          </p:cNvSpPr>
          <p:nvPr/>
        </p:nvSpPr>
        <p:spPr>
          <a:xfrm>
            <a:off x="10058400" y="6326328"/>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50</a:t>
            </a:fld>
            <a:endParaRPr lang="en-US" sz="800" b="1">
              <a:latin typeface="Arial Narrow" panose="020B0606020202030204" pitchFamily="34" charset="0"/>
              <a:cs typeface="Arial" panose="020B0604020202020204" pitchFamily="34" charset="0"/>
            </a:endParaRPr>
          </a:p>
        </p:txBody>
      </p:sp>
      <p:sp>
        <p:nvSpPr>
          <p:cNvPr id="6" name="TextBox 5"/>
          <p:cNvSpPr txBox="1"/>
          <p:nvPr/>
        </p:nvSpPr>
        <p:spPr>
          <a:xfrm>
            <a:off x="609600" y="829047"/>
            <a:ext cx="10347959" cy="495777"/>
          </a:xfrm>
          <a:prstGeom prst="rect">
            <a:avLst/>
          </a:prstGeom>
          <a:noFill/>
        </p:spPr>
        <p:txBody>
          <a:bodyPr wrap="square" rtlCol="0">
            <a:spAutoFit/>
          </a:bodyPr>
          <a:lstStyle/>
          <a:p>
            <a:pPr>
              <a:lnSpc>
                <a:spcPct val="150000"/>
              </a:lnSpc>
            </a:pPr>
            <a:r>
              <a:rPr lang="en-US" sz="2000">
                <a:latin typeface="Arial Narrow" panose="020B0606020202030204" pitchFamily="34" charset="0"/>
              </a:rPr>
              <a:t>Once the report is pulled, the bottom part will display the following information:</a:t>
            </a:r>
          </a:p>
        </p:txBody>
      </p:sp>
      <p:sp>
        <p:nvSpPr>
          <p:cNvPr id="12" name="Rectangle 4">
            <a:extLst>
              <a:ext uri="{FF2B5EF4-FFF2-40B4-BE49-F238E27FC236}">
                <a16:creationId xmlns:a16="http://schemas.microsoft.com/office/drawing/2014/main" id="{BBC603DA-8B15-4DC6-8755-EB2782072982}"/>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PDF Reports</a:t>
            </a:r>
          </a:p>
        </p:txBody>
      </p:sp>
      <p:pic>
        <p:nvPicPr>
          <p:cNvPr id="2" name="Picture 1">
            <a:extLst>
              <a:ext uri="{FF2B5EF4-FFF2-40B4-BE49-F238E27FC236}">
                <a16:creationId xmlns:a16="http://schemas.microsoft.com/office/drawing/2014/main" id="{386CB572-A42D-48C2-9B18-AC7BFE3EAC09}"/>
              </a:ext>
            </a:extLst>
          </p:cNvPr>
          <p:cNvPicPr>
            <a:picLocks noChangeAspect="1"/>
          </p:cNvPicPr>
          <p:nvPr/>
        </p:nvPicPr>
        <p:blipFill rotWithShape="1">
          <a:blip r:embed="rId5"/>
          <a:srcRect b="48008"/>
          <a:stretch/>
        </p:blipFill>
        <p:spPr>
          <a:xfrm>
            <a:off x="612531" y="1619425"/>
            <a:ext cx="11106150" cy="1624339"/>
          </a:xfrm>
          <a:prstGeom prst="rect">
            <a:avLst/>
          </a:prstGeom>
          <a:ln>
            <a:solidFill>
              <a:schemeClr val="tx1"/>
            </a:solidFill>
          </a:ln>
          <a:effectLst>
            <a:outerShdw blurRad="50800" dist="38100" dir="2700000" algn="tl" rotWithShape="0">
              <a:prstClr val="black">
                <a:alpha val="40000"/>
              </a:prstClr>
            </a:outerShdw>
          </a:effectLst>
        </p:spPr>
      </p:pic>
      <p:sp>
        <p:nvSpPr>
          <p:cNvPr id="8" name="Speech Bubble: Rectangle 7">
            <a:extLst>
              <a:ext uri="{FF2B5EF4-FFF2-40B4-BE49-F238E27FC236}">
                <a16:creationId xmlns:a16="http://schemas.microsoft.com/office/drawing/2014/main" id="{6E62A9C8-4EDD-4F3D-99FE-0F086B73A702}"/>
              </a:ext>
            </a:extLst>
          </p:cNvPr>
          <p:cNvSpPr/>
          <p:nvPr/>
        </p:nvSpPr>
        <p:spPr>
          <a:xfrm>
            <a:off x="2390193" y="3022421"/>
            <a:ext cx="1562100" cy="327057"/>
          </a:xfrm>
          <a:prstGeom prst="wedgeRectCallout">
            <a:avLst>
              <a:gd name="adj1" fmla="val -61455"/>
              <a:gd name="adj2" fmla="val 91420"/>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Narrow" panose="020B0606020202030204" pitchFamily="34" charset="0"/>
              </a:rPr>
              <a:t>Report Name</a:t>
            </a:r>
            <a:endParaRPr lang="en-US" sz="1600" b="1">
              <a:solidFill>
                <a:schemeClr val="tx1"/>
              </a:solidFill>
              <a:latin typeface="Arial Narrow" panose="020B0606020202030204" pitchFamily="34" charset="0"/>
            </a:endParaRPr>
          </a:p>
        </p:txBody>
      </p:sp>
      <p:sp>
        <p:nvSpPr>
          <p:cNvPr id="9" name="Rectangle 8">
            <a:extLst>
              <a:ext uri="{FF2B5EF4-FFF2-40B4-BE49-F238E27FC236}">
                <a16:creationId xmlns:a16="http://schemas.microsoft.com/office/drawing/2014/main" id="{4B8E176D-AC79-4DF9-8ACF-3F786E0916EF}"/>
              </a:ext>
            </a:extLst>
          </p:cNvPr>
          <p:cNvSpPr/>
          <p:nvPr/>
        </p:nvSpPr>
        <p:spPr>
          <a:xfrm>
            <a:off x="792573" y="3479936"/>
            <a:ext cx="1420091" cy="15641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91F5DF81-56D2-4F97-9732-DDB0819E8E5C}"/>
              </a:ext>
            </a:extLst>
          </p:cNvPr>
          <p:cNvSpPr/>
          <p:nvPr/>
        </p:nvSpPr>
        <p:spPr>
          <a:xfrm>
            <a:off x="7416800" y="2410133"/>
            <a:ext cx="1943100" cy="771392"/>
          </a:xfrm>
          <a:prstGeom prst="wedgeRectCallout">
            <a:avLst>
              <a:gd name="adj1" fmla="val -61455"/>
              <a:gd name="adj2" fmla="val 91420"/>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Narrow" panose="020B0606020202030204" pitchFamily="34" charset="0"/>
              </a:rPr>
              <a:t>POV where the report information comes from</a:t>
            </a:r>
            <a:endParaRPr lang="en-US" sz="1600" b="1" dirty="0">
              <a:solidFill>
                <a:schemeClr val="tx1"/>
              </a:solidFill>
              <a:latin typeface="Arial Narrow" panose="020B0606020202030204" pitchFamily="34" charset="0"/>
            </a:endParaRPr>
          </a:p>
        </p:txBody>
      </p:sp>
      <p:sp>
        <p:nvSpPr>
          <p:cNvPr id="11" name="Rectangle 10">
            <a:extLst>
              <a:ext uri="{FF2B5EF4-FFF2-40B4-BE49-F238E27FC236}">
                <a16:creationId xmlns:a16="http://schemas.microsoft.com/office/drawing/2014/main" id="{B8C1FAE8-915F-4ADF-85D4-90BF1760A683}"/>
              </a:ext>
            </a:extLst>
          </p:cNvPr>
          <p:cNvSpPr/>
          <p:nvPr/>
        </p:nvSpPr>
        <p:spPr>
          <a:xfrm>
            <a:off x="796209" y="3638283"/>
            <a:ext cx="6525283" cy="14219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peech Bubble: Rectangle 12">
            <a:extLst>
              <a:ext uri="{FF2B5EF4-FFF2-40B4-BE49-F238E27FC236}">
                <a16:creationId xmlns:a16="http://schemas.microsoft.com/office/drawing/2014/main" id="{AAE6C476-DF09-4D28-AA10-D109B738975A}"/>
              </a:ext>
            </a:extLst>
          </p:cNvPr>
          <p:cNvSpPr/>
          <p:nvPr/>
        </p:nvSpPr>
        <p:spPr>
          <a:xfrm>
            <a:off x="7931332" y="3973995"/>
            <a:ext cx="1905000" cy="327057"/>
          </a:xfrm>
          <a:prstGeom prst="wedgeRectCallout">
            <a:avLst>
              <a:gd name="adj1" fmla="val 67201"/>
              <a:gd name="adj2" fmla="val -112453"/>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Narrow" panose="020B0606020202030204" pitchFamily="34" charset="0"/>
              </a:rPr>
              <a:t>Who ran the report</a:t>
            </a:r>
            <a:endParaRPr lang="en-US" sz="1600" b="1">
              <a:solidFill>
                <a:schemeClr val="tx1"/>
              </a:solidFill>
              <a:latin typeface="Arial Narrow" panose="020B0606020202030204" pitchFamily="34" charset="0"/>
            </a:endParaRPr>
          </a:p>
        </p:txBody>
      </p:sp>
      <p:sp>
        <p:nvSpPr>
          <p:cNvPr id="14" name="Rectangle 13">
            <a:extLst>
              <a:ext uri="{FF2B5EF4-FFF2-40B4-BE49-F238E27FC236}">
                <a16:creationId xmlns:a16="http://schemas.microsoft.com/office/drawing/2014/main" id="{03699B95-566F-4246-81B6-8A480095BFDC}"/>
              </a:ext>
            </a:extLst>
          </p:cNvPr>
          <p:cNvSpPr/>
          <p:nvPr/>
        </p:nvSpPr>
        <p:spPr>
          <a:xfrm>
            <a:off x="10181746" y="3494030"/>
            <a:ext cx="1420091" cy="3908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14">
            <a:extLst>
              <a:ext uri="{FF2B5EF4-FFF2-40B4-BE49-F238E27FC236}">
                <a16:creationId xmlns:a16="http://schemas.microsoft.com/office/drawing/2014/main" id="{D1B4C0E2-4CC4-4554-B242-CCBE984BF5EB}"/>
              </a:ext>
            </a:extLst>
          </p:cNvPr>
          <p:cNvSpPr/>
          <p:nvPr/>
        </p:nvSpPr>
        <p:spPr>
          <a:xfrm>
            <a:off x="7931332" y="4540723"/>
            <a:ext cx="1905000" cy="609600"/>
          </a:xfrm>
          <a:prstGeom prst="wedgeRectCallout">
            <a:avLst>
              <a:gd name="adj1" fmla="val 68765"/>
              <a:gd name="adj2" fmla="val -96388"/>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Narrow" panose="020B0606020202030204" pitchFamily="34" charset="0"/>
              </a:rPr>
              <a:t>Date and Time when the report was pulled</a:t>
            </a:r>
            <a:endParaRPr lang="en-US" sz="1600" b="1">
              <a:solidFill>
                <a:schemeClr val="tx1"/>
              </a:solidFill>
              <a:latin typeface="Arial Narrow" panose="020B0606020202030204" pitchFamily="34" charset="0"/>
            </a:endParaRPr>
          </a:p>
        </p:txBody>
      </p:sp>
      <p:sp>
        <p:nvSpPr>
          <p:cNvPr id="16" name="Rectangle 15">
            <a:extLst>
              <a:ext uri="{FF2B5EF4-FFF2-40B4-BE49-F238E27FC236}">
                <a16:creationId xmlns:a16="http://schemas.microsoft.com/office/drawing/2014/main" id="{8B3DBAF3-93CF-43B7-8616-3E53AD02C734}"/>
              </a:ext>
            </a:extLst>
          </p:cNvPr>
          <p:cNvSpPr/>
          <p:nvPr/>
        </p:nvSpPr>
        <p:spPr>
          <a:xfrm>
            <a:off x="10181745" y="3894967"/>
            <a:ext cx="632435" cy="32705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75485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10058400" y="6326328"/>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51</a:t>
            </a:fld>
            <a:endParaRPr lang="en-US" sz="800" b="1">
              <a:latin typeface="Arial Narrow" panose="020B0606020202030204" pitchFamily="34" charset="0"/>
              <a:cs typeface="Arial" panose="020B0604020202020204" pitchFamily="34" charset="0"/>
            </a:endParaRPr>
          </a:p>
        </p:txBody>
      </p:sp>
      <p:sp>
        <p:nvSpPr>
          <p:cNvPr id="6" name="TextBox 5"/>
          <p:cNvSpPr txBox="1"/>
          <p:nvPr/>
        </p:nvSpPr>
        <p:spPr>
          <a:xfrm>
            <a:off x="1258455" y="4828057"/>
            <a:ext cx="8747759" cy="957442"/>
          </a:xfrm>
          <a:prstGeom prst="rect">
            <a:avLst/>
          </a:prstGeom>
          <a:noFill/>
        </p:spPr>
        <p:txBody>
          <a:bodyPr wrap="square" rtlCol="0">
            <a:spAutoFit/>
          </a:bodyPr>
          <a:lstStyle/>
          <a:p>
            <a:pPr>
              <a:lnSpc>
                <a:spcPct val="150000"/>
              </a:lnSpc>
            </a:pPr>
            <a:r>
              <a:rPr lang="en-US" sz="2000">
                <a:latin typeface="Arial Narrow" panose="020B0606020202030204" pitchFamily="34" charset="0"/>
              </a:rPr>
              <a:t>HTML Reports can be interacted with by expanding the rows and/or columns:</a:t>
            </a:r>
          </a:p>
          <a:p>
            <a:pPr marL="285750" indent="-285750">
              <a:lnSpc>
                <a:spcPct val="150000"/>
              </a:lnSpc>
              <a:buFont typeface="Arial" panose="020B0604020202020204" pitchFamily="34" charset="0"/>
              <a:buChar char="•"/>
            </a:pPr>
            <a:r>
              <a:rPr lang="en-US" sz="2000">
                <a:latin typeface="Arial Narrow" panose="020B0606020202030204" pitchFamily="34" charset="0"/>
              </a:rPr>
              <a:t>Clicking on the        icon provides detailed information on the column. </a:t>
            </a:r>
          </a:p>
        </p:txBody>
      </p:sp>
      <p:sp>
        <p:nvSpPr>
          <p:cNvPr id="12" name="Rectangle 4">
            <a:extLst>
              <a:ext uri="{FF2B5EF4-FFF2-40B4-BE49-F238E27FC236}">
                <a16:creationId xmlns:a16="http://schemas.microsoft.com/office/drawing/2014/main" id="{61A4536D-404B-4CBF-91E0-F8B81300C36B}"/>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HTML Reports</a:t>
            </a:r>
          </a:p>
        </p:txBody>
      </p:sp>
      <p:pic>
        <p:nvPicPr>
          <p:cNvPr id="2" name="Picture 1">
            <a:extLst>
              <a:ext uri="{FF2B5EF4-FFF2-40B4-BE49-F238E27FC236}">
                <a16:creationId xmlns:a16="http://schemas.microsoft.com/office/drawing/2014/main" id="{164694ED-09B8-4D96-9963-B8C0F8E482D3}"/>
              </a:ext>
            </a:extLst>
          </p:cNvPr>
          <p:cNvPicPr>
            <a:picLocks noChangeAspect="1"/>
          </p:cNvPicPr>
          <p:nvPr/>
        </p:nvPicPr>
        <p:blipFill rotWithShape="1">
          <a:blip r:embed="rId4"/>
          <a:srcRect l="1283" t="24444" r="12500" b="17054"/>
          <a:stretch/>
        </p:blipFill>
        <p:spPr>
          <a:xfrm>
            <a:off x="1295400" y="914400"/>
            <a:ext cx="9982200" cy="3810000"/>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43983C62-9CEC-49CB-B5DE-3099E81F5F00}"/>
              </a:ext>
            </a:extLst>
          </p:cNvPr>
          <p:cNvSpPr/>
          <p:nvPr/>
        </p:nvSpPr>
        <p:spPr>
          <a:xfrm>
            <a:off x="2057400" y="1438732"/>
            <a:ext cx="501799" cy="68580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4484F9B7-4932-4651-8538-7ABCC5C45181}"/>
              </a:ext>
            </a:extLst>
          </p:cNvPr>
          <p:cNvSpPr/>
          <p:nvPr/>
        </p:nvSpPr>
        <p:spPr>
          <a:xfrm>
            <a:off x="2844800" y="1752600"/>
            <a:ext cx="1861061" cy="371934"/>
          </a:xfrm>
          <a:prstGeom prst="wedgeRectCallout">
            <a:avLst>
              <a:gd name="adj1" fmla="val -66454"/>
              <a:gd name="adj2" fmla="val -84001"/>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Narrow" panose="020B0606020202030204" pitchFamily="34" charset="0"/>
              </a:rPr>
              <a:t>HTML Format</a:t>
            </a:r>
            <a:endParaRPr lang="en-US" sz="1600" b="1">
              <a:solidFill>
                <a:schemeClr val="tx1"/>
              </a:solidFill>
              <a:latin typeface="Arial Narrow" panose="020B0606020202030204" pitchFamily="34" charset="0"/>
            </a:endParaRPr>
          </a:p>
        </p:txBody>
      </p:sp>
      <p:pic>
        <p:nvPicPr>
          <p:cNvPr id="3" name="Picture 2">
            <a:extLst>
              <a:ext uri="{FF2B5EF4-FFF2-40B4-BE49-F238E27FC236}">
                <a16:creationId xmlns:a16="http://schemas.microsoft.com/office/drawing/2014/main" id="{B1E5EBD3-A2BE-4C08-9F01-AC69E6E0D695}"/>
              </a:ext>
            </a:extLst>
          </p:cNvPr>
          <p:cNvPicPr>
            <a:picLocks noChangeAspect="1"/>
          </p:cNvPicPr>
          <p:nvPr/>
        </p:nvPicPr>
        <p:blipFill>
          <a:blip r:embed="rId5"/>
          <a:stretch>
            <a:fillRect/>
          </a:stretch>
        </p:blipFill>
        <p:spPr>
          <a:xfrm>
            <a:off x="3098269" y="5427252"/>
            <a:ext cx="276225" cy="257175"/>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3791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a:extLst>
              <a:ext uri="{FF2B5EF4-FFF2-40B4-BE49-F238E27FC236}">
                <a16:creationId xmlns:a16="http://schemas.microsoft.com/office/drawing/2014/main" id="{61A4536D-404B-4CBF-91E0-F8B81300C36B}"/>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HTML Reports – Drop Down Option Example</a:t>
            </a:r>
          </a:p>
        </p:txBody>
      </p:sp>
      <p:pic>
        <p:nvPicPr>
          <p:cNvPr id="5" name="Picture 4">
            <a:extLst>
              <a:ext uri="{FF2B5EF4-FFF2-40B4-BE49-F238E27FC236}">
                <a16:creationId xmlns:a16="http://schemas.microsoft.com/office/drawing/2014/main" id="{1BA1C449-6726-4A6C-8D65-6630624C2BD7}"/>
              </a:ext>
            </a:extLst>
          </p:cNvPr>
          <p:cNvPicPr>
            <a:picLocks noChangeAspect="1"/>
          </p:cNvPicPr>
          <p:nvPr/>
        </p:nvPicPr>
        <p:blipFill>
          <a:blip r:embed="rId4"/>
          <a:stretch>
            <a:fillRect/>
          </a:stretch>
        </p:blipFill>
        <p:spPr>
          <a:xfrm>
            <a:off x="381000" y="838200"/>
            <a:ext cx="7241499" cy="2590800"/>
          </a:xfrm>
          <a:prstGeom prst="rect">
            <a:avLst/>
          </a:prstGeom>
          <a:ln>
            <a:solidFill>
              <a:schemeClr val="tx1"/>
            </a:solidFill>
          </a:ln>
          <a:effectLst>
            <a:outerShdw blurRad="50800" dist="38100" dir="2700000" algn="tl" rotWithShape="0">
              <a:prstClr val="black">
                <a:alpha val="40000"/>
              </a:prstClr>
            </a:outerShdw>
          </a:effectLst>
        </p:spPr>
      </p:pic>
      <p:sp>
        <p:nvSpPr>
          <p:cNvPr id="13" name="Speech Bubble: Rectangle 12">
            <a:extLst>
              <a:ext uri="{FF2B5EF4-FFF2-40B4-BE49-F238E27FC236}">
                <a16:creationId xmlns:a16="http://schemas.microsoft.com/office/drawing/2014/main" id="{D12B0465-9E3C-42D5-9B08-07ABE11EF30B}"/>
              </a:ext>
            </a:extLst>
          </p:cNvPr>
          <p:cNvSpPr/>
          <p:nvPr/>
        </p:nvSpPr>
        <p:spPr>
          <a:xfrm>
            <a:off x="762000" y="1371600"/>
            <a:ext cx="1428748" cy="838200"/>
          </a:xfrm>
          <a:prstGeom prst="wedgeRectCallout">
            <a:avLst>
              <a:gd name="adj1" fmla="val 51010"/>
              <a:gd name="adj2" fmla="val 72318"/>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Narrow" panose="020B0606020202030204" pitchFamily="34" charset="0"/>
              </a:rPr>
              <a:t>2015-2016 Budget Drop-down </a:t>
            </a:r>
            <a:endParaRPr lang="en-US" sz="1600" b="1">
              <a:solidFill>
                <a:schemeClr val="tx1"/>
              </a:solidFill>
              <a:latin typeface="Arial Narrow" panose="020B0606020202030204" pitchFamily="34" charset="0"/>
            </a:endParaRPr>
          </a:p>
        </p:txBody>
      </p:sp>
      <p:sp>
        <p:nvSpPr>
          <p:cNvPr id="14" name="Rectangle 13">
            <a:extLst>
              <a:ext uri="{FF2B5EF4-FFF2-40B4-BE49-F238E27FC236}">
                <a16:creationId xmlns:a16="http://schemas.microsoft.com/office/drawing/2014/main" id="{C76D5812-5930-4DF6-9E83-8E1A17FA1C1A}"/>
              </a:ext>
            </a:extLst>
          </p:cNvPr>
          <p:cNvSpPr/>
          <p:nvPr/>
        </p:nvSpPr>
        <p:spPr>
          <a:xfrm>
            <a:off x="2257798" y="2440006"/>
            <a:ext cx="197921" cy="18951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39F00DD-FD6D-4387-9EB1-B814B79023BF}"/>
              </a:ext>
            </a:extLst>
          </p:cNvPr>
          <p:cNvPicPr>
            <a:picLocks noChangeAspect="1"/>
          </p:cNvPicPr>
          <p:nvPr/>
        </p:nvPicPr>
        <p:blipFill>
          <a:blip r:embed="rId5"/>
          <a:stretch>
            <a:fillRect/>
          </a:stretch>
        </p:blipFill>
        <p:spPr>
          <a:xfrm>
            <a:off x="5562600" y="3549419"/>
            <a:ext cx="5715000" cy="2502619"/>
          </a:xfrm>
          <a:prstGeom prst="rect">
            <a:avLst/>
          </a:prstGeom>
          <a:ln>
            <a:solidFill>
              <a:schemeClr val="tx1"/>
            </a:solidFill>
          </a:ln>
          <a:effectLst>
            <a:outerShdw blurRad="50800" dist="38100" dir="2700000" algn="tl" rotWithShape="0">
              <a:prstClr val="black">
                <a:alpha val="40000"/>
              </a:prstClr>
            </a:outerShdw>
          </a:effectLst>
        </p:spPr>
      </p:pic>
      <p:sp>
        <p:nvSpPr>
          <p:cNvPr id="16" name="Speech Bubble: Rectangle 15">
            <a:extLst>
              <a:ext uri="{FF2B5EF4-FFF2-40B4-BE49-F238E27FC236}">
                <a16:creationId xmlns:a16="http://schemas.microsoft.com/office/drawing/2014/main" id="{1B735FF5-15A3-4F8A-8E44-465C80036111}"/>
              </a:ext>
            </a:extLst>
          </p:cNvPr>
          <p:cNvSpPr/>
          <p:nvPr/>
        </p:nvSpPr>
        <p:spPr>
          <a:xfrm>
            <a:off x="5562600" y="2629520"/>
            <a:ext cx="1562100" cy="669337"/>
          </a:xfrm>
          <a:prstGeom prst="wedgeRectCallout">
            <a:avLst>
              <a:gd name="adj1" fmla="val 52241"/>
              <a:gd name="adj2" fmla="val 88732"/>
            </a:avLst>
          </a:prstGeom>
          <a:solidFill>
            <a:schemeClr val="accent2">
              <a:lumMod val="20000"/>
              <a:lumOff val="80000"/>
            </a:schemeClr>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Narrow" panose="020B0606020202030204" pitchFamily="34" charset="0"/>
              </a:rPr>
              <a:t>Quarter by quarter displayed</a:t>
            </a:r>
            <a:endParaRPr lang="en-US" sz="1600" b="1">
              <a:solidFill>
                <a:schemeClr val="tx1"/>
              </a:solidFill>
              <a:latin typeface="Arial Narrow" panose="020B0606020202030204" pitchFamily="34" charset="0"/>
            </a:endParaRPr>
          </a:p>
        </p:txBody>
      </p:sp>
      <p:sp>
        <p:nvSpPr>
          <p:cNvPr id="17" name="Rectangle 16">
            <a:extLst>
              <a:ext uri="{FF2B5EF4-FFF2-40B4-BE49-F238E27FC236}">
                <a16:creationId xmlns:a16="http://schemas.microsoft.com/office/drawing/2014/main" id="{00FD12ED-9374-4EFE-B5D9-DA5F1ED4726A}"/>
              </a:ext>
            </a:extLst>
          </p:cNvPr>
          <p:cNvSpPr/>
          <p:nvPr/>
        </p:nvSpPr>
        <p:spPr>
          <a:xfrm>
            <a:off x="7162800" y="3549419"/>
            <a:ext cx="4191000" cy="641581"/>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Arrow: Counterclockwise curve">
            <a:extLst>
              <a:ext uri="{FF2B5EF4-FFF2-40B4-BE49-F238E27FC236}">
                <a16:creationId xmlns:a16="http://schemas.microsoft.com/office/drawing/2014/main" id="{BC5217C0-D404-4EDB-BD34-729BF6DAB8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9874188">
            <a:off x="3172325" y="3495802"/>
            <a:ext cx="1870364" cy="1870364"/>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54DB7DBB-8B6C-4162-BA53-0990CCAAAD43}"/>
              </a:ext>
            </a:extLst>
          </p:cNvPr>
          <p:cNvSpPr txBox="1"/>
          <p:nvPr/>
        </p:nvSpPr>
        <p:spPr>
          <a:xfrm>
            <a:off x="7820891" y="1560636"/>
            <a:ext cx="4244109" cy="1015663"/>
          </a:xfrm>
          <a:prstGeom prst="rect">
            <a:avLst/>
          </a:prstGeom>
        </p:spPr>
        <p:txBody>
          <a:bodyPr vert="horz" wrap="square" rtlCol="0" anchor="t">
            <a:spAutoFit/>
          </a:bodyPr>
          <a:lstStyle/>
          <a:p>
            <a:pPr eaLnBrk="0" fontAlgn="base" hangingPunct="0">
              <a:spcBef>
                <a:spcPct val="20000"/>
              </a:spcBef>
              <a:spcAft>
                <a:spcPct val="0"/>
              </a:spcAft>
            </a:pPr>
            <a:r>
              <a:rPr kumimoji="0" lang="en-US" sz="2000" b="0" i="0" strike="noStrike" kern="0" cap="none" spc="0" normalizeH="0" baseline="0" noProof="0">
                <a:ln>
                  <a:noFill/>
                </a:ln>
                <a:solidFill>
                  <a:srgbClr val="000000"/>
                </a:solidFill>
                <a:effectLst/>
                <a:uLnTx/>
                <a:uFillTx/>
                <a:latin typeface="Arial Narrow"/>
                <a:ea typeface="ＭＳ Ｐゴシック" pitchFamily="-106" charset="-128"/>
              </a:rPr>
              <a:t>By clicking on the </a:t>
            </a:r>
            <a:r>
              <a:rPr lang="en-US" sz="2000" kern="0">
                <a:solidFill>
                  <a:srgbClr val="000000"/>
                </a:solidFill>
                <a:latin typeface="Arial Narrow"/>
                <a:ea typeface="ＭＳ Ｐゴシック" pitchFamily="-106" charset="-128"/>
              </a:rPr>
              <a:t>drop-down </a:t>
            </a:r>
            <a:r>
              <a:rPr kumimoji="0" lang="en-US" sz="2000" b="0" i="0" strike="noStrike" kern="0" cap="none" spc="0" normalizeH="0" baseline="0" noProof="0">
                <a:ln>
                  <a:noFill/>
                </a:ln>
                <a:solidFill>
                  <a:srgbClr val="000000"/>
                </a:solidFill>
                <a:effectLst/>
                <a:uLnTx/>
                <a:uFillTx/>
                <a:latin typeface="Arial Narrow"/>
                <a:ea typeface="ＭＳ Ｐゴシック" pitchFamily="-106" charset="-128"/>
              </a:rPr>
              <a:t>option in the </a:t>
            </a:r>
            <a:r>
              <a:rPr kumimoji="0" lang="en-US" sz="2000" b="1" i="0" strike="noStrike" kern="0" cap="none" spc="0" normalizeH="0" baseline="0" noProof="0">
                <a:ln>
                  <a:noFill/>
                </a:ln>
                <a:solidFill>
                  <a:srgbClr val="000000"/>
                </a:solidFill>
                <a:effectLst/>
                <a:uLnTx/>
                <a:uFillTx/>
                <a:latin typeface="Arial Narrow"/>
                <a:ea typeface="ＭＳ Ｐゴシック" pitchFamily="-106" charset="-128"/>
              </a:rPr>
              <a:t>2015-2016</a:t>
            </a:r>
            <a:r>
              <a:rPr kumimoji="0" lang="en-US" sz="2000" b="0" i="0" strike="noStrike" kern="0" cap="none" spc="0" normalizeH="0" baseline="0" noProof="0">
                <a:ln>
                  <a:noFill/>
                </a:ln>
                <a:solidFill>
                  <a:srgbClr val="000000"/>
                </a:solidFill>
                <a:effectLst/>
                <a:uLnTx/>
                <a:uFillTx/>
                <a:latin typeface="Arial Narrow"/>
                <a:ea typeface="ＭＳ Ｐゴシック" pitchFamily="-106" charset="-128"/>
              </a:rPr>
              <a:t> year, a detailed quarter by quarter report is displayed.</a:t>
            </a:r>
            <a:r>
              <a:rPr lang="en-US" sz="2000" kern="0">
                <a:solidFill>
                  <a:srgbClr val="000000"/>
                </a:solidFill>
                <a:latin typeface="Arial Narrow"/>
                <a:ea typeface="ＭＳ Ｐゴシック" pitchFamily="-106" charset="-128"/>
              </a:rPr>
              <a:t> </a:t>
            </a:r>
            <a:endParaRPr kumimoji="0" lang="en-US" sz="2000" b="0" i="0" strike="noStrike" kern="0" cap="none" spc="0" normalizeH="0" baseline="0" noProof="0">
              <a:ln>
                <a:noFill/>
              </a:ln>
              <a:solidFill>
                <a:srgbClr val="000000"/>
              </a:solidFill>
              <a:effectLst/>
              <a:uLnTx/>
              <a:uFillTx/>
              <a:latin typeface="Arial Narrow"/>
              <a:ea typeface="ＭＳ Ｐゴシック" pitchFamily="-106" charset="-128"/>
            </a:endParaRPr>
          </a:p>
        </p:txBody>
      </p:sp>
    </p:spTree>
    <p:custDataLst>
      <p:tags r:id="rId1"/>
    </p:custDataLst>
    <p:extLst>
      <p:ext uri="{BB962C8B-B14F-4D97-AF65-F5344CB8AC3E}">
        <p14:creationId xmlns:p14="http://schemas.microsoft.com/office/powerpoint/2010/main" val="4058817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10058400" y="6326328"/>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53</a:t>
            </a:fld>
            <a:endParaRPr lang="en-US" sz="800" b="1">
              <a:latin typeface="Arial Narrow" panose="020B0606020202030204" pitchFamily="34" charset="0"/>
              <a:cs typeface="Arial" panose="020B0604020202020204" pitchFamily="34" charset="0"/>
            </a:endParaRPr>
          </a:p>
        </p:txBody>
      </p:sp>
      <p:sp>
        <p:nvSpPr>
          <p:cNvPr id="6" name="TextBox 5"/>
          <p:cNvSpPr txBox="1"/>
          <p:nvPr/>
        </p:nvSpPr>
        <p:spPr>
          <a:xfrm>
            <a:off x="533400" y="624840"/>
            <a:ext cx="8747759" cy="495777"/>
          </a:xfrm>
          <a:prstGeom prst="rect">
            <a:avLst/>
          </a:prstGeom>
          <a:noFill/>
        </p:spPr>
        <p:txBody>
          <a:bodyPr wrap="square" rtlCol="0">
            <a:spAutoFit/>
          </a:bodyPr>
          <a:lstStyle/>
          <a:p>
            <a:pPr>
              <a:lnSpc>
                <a:spcPct val="150000"/>
              </a:lnSpc>
            </a:pPr>
            <a:r>
              <a:rPr lang="en-US" sz="2000">
                <a:latin typeface="Arial Narrow" panose="020B0606020202030204" pitchFamily="34" charset="0"/>
              </a:rPr>
              <a:t>Excel Reports automatically download. </a:t>
            </a:r>
          </a:p>
        </p:txBody>
      </p:sp>
      <p:sp>
        <p:nvSpPr>
          <p:cNvPr id="12" name="Rectangle 4">
            <a:extLst>
              <a:ext uri="{FF2B5EF4-FFF2-40B4-BE49-F238E27FC236}">
                <a16:creationId xmlns:a16="http://schemas.microsoft.com/office/drawing/2014/main" id="{BBC603DA-8B15-4DC6-8755-EB2782072982}"/>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Excel Reports</a:t>
            </a:r>
          </a:p>
        </p:txBody>
      </p:sp>
      <p:pic>
        <p:nvPicPr>
          <p:cNvPr id="3" name="Picture 2">
            <a:extLst>
              <a:ext uri="{FF2B5EF4-FFF2-40B4-BE49-F238E27FC236}">
                <a16:creationId xmlns:a16="http://schemas.microsoft.com/office/drawing/2014/main" id="{11E80A35-BB83-4DA9-9EAC-A8041E6A1C08}"/>
              </a:ext>
            </a:extLst>
          </p:cNvPr>
          <p:cNvPicPr>
            <a:picLocks noChangeAspect="1"/>
          </p:cNvPicPr>
          <p:nvPr/>
        </p:nvPicPr>
        <p:blipFill>
          <a:blip r:embed="rId4"/>
          <a:stretch>
            <a:fillRect/>
          </a:stretch>
        </p:blipFill>
        <p:spPr>
          <a:xfrm>
            <a:off x="609600" y="1295400"/>
            <a:ext cx="7215242" cy="4406212"/>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4EB6168D-67D7-40B9-8BFE-730D241427BB}"/>
              </a:ext>
            </a:extLst>
          </p:cNvPr>
          <p:cNvSpPr/>
          <p:nvPr/>
        </p:nvSpPr>
        <p:spPr>
          <a:xfrm>
            <a:off x="1230927" y="1741493"/>
            <a:ext cx="466686" cy="229312"/>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ED2FBD-C204-4768-A7F0-CE2DE596B2EC}"/>
              </a:ext>
            </a:extLst>
          </p:cNvPr>
          <p:cNvSpPr/>
          <p:nvPr/>
        </p:nvSpPr>
        <p:spPr>
          <a:xfrm>
            <a:off x="568568" y="5289328"/>
            <a:ext cx="1600199" cy="46487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6F7AA1C3-EE66-4708-9C6A-F7CC969FD5EF}"/>
              </a:ext>
            </a:extLst>
          </p:cNvPr>
          <p:cNvSpPr/>
          <p:nvPr/>
        </p:nvSpPr>
        <p:spPr>
          <a:xfrm>
            <a:off x="664170" y="2721349"/>
            <a:ext cx="1600199" cy="1817434"/>
          </a:xfrm>
          <a:prstGeom prst="downArrow">
            <a:avLst/>
          </a:prstGeom>
          <a:solidFill>
            <a:schemeClr val="bg1">
              <a:lumMod val="8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CE67CBC-5FDE-4E31-AFB7-1697DF5023DB}"/>
              </a:ext>
            </a:extLst>
          </p:cNvPr>
          <p:cNvPicPr>
            <a:picLocks noChangeAspect="1"/>
          </p:cNvPicPr>
          <p:nvPr/>
        </p:nvPicPr>
        <p:blipFill>
          <a:blip r:embed="rId5"/>
          <a:stretch>
            <a:fillRect/>
          </a:stretch>
        </p:blipFill>
        <p:spPr>
          <a:xfrm>
            <a:off x="8221134" y="2719414"/>
            <a:ext cx="3406027" cy="2521188"/>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0EFDF438-05DF-4042-A68F-18107F227B58}"/>
              </a:ext>
            </a:extLst>
          </p:cNvPr>
          <p:cNvSpPr txBox="1"/>
          <p:nvPr/>
        </p:nvSpPr>
        <p:spPr>
          <a:xfrm>
            <a:off x="8669216" y="1200443"/>
            <a:ext cx="3073400" cy="1323439"/>
          </a:xfrm>
          <a:prstGeom prst="rect">
            <a:avLst/>
          </a:prstGeom>
          <a:noFill/>
        </p:spPr>
        <p:txBody>
          <a:bodyPr wrap="square" rtlCol="0" anchor="t">
            <a:spAutoFit/>
          </a:bodyPr>
          <a:lstStyle/>
          <a:p>
            <a:r>
              <a:rPr lang="en-US" sz="2000">
                <a:latin typeface="Arial Narrow" panose="020B0606020202030204" pitchFamily="34" charset="0"/>
              </a:rPr>
              <a:t>Depending on the browser used, some users may be required to select the “</a:t>
            </a:r>
            <a:r>
              <a:rPr lang="en-US" sz="2000" b="1">
                <a:latin typeface="Arial Narrow" panose="020B0606020202030204" pitchFamily="34" charset="0"/>
              </a:rPr>
              <a:t>Open with</a:t>
            </a:r>
            <a:r>
              <a:rPr lang="en-US" sz="2000">
                <a:latin typeface="Arial Narrow" panose="020B0606020202030204" pitchFamily="34" charset="0"/>
              </a:rPr>
              <a:t>” option. </a:t>
            </a:r>
          </a:p>
        </p:txBody>
      </p:sp>
      <p:pic>
        <p:nvPicPr>
          <p:cNvPr id="16" name="Graphic 15" descr="Information">
            <a:extLst>
              <a:ext uri="{FF2B5EF4-FFF2-40B4-BE49-F238E27FC236}">
                <a16:creationId xmlns:a16="http://schemas.microsoft.com/office/drawing/2014/main" id="{730297D4-0CAB-4D84-BE3A-3FE6DBACC7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92652" y="1262802"/>
            <a:ext cx="464784" cy="464784"/>
          </a:xfrm>
          <a:prstGeom prst="rect">
            <a:avLst/>
          </a:prstGeom>
        </p:spPr>
      </p:pic>
    </p:spTree>
    <p:custDataLst>
      <p:tags r:id="rId1"/>
    </p:custDataLst>
    <p:extLst>
      <p:ext uri="{BB962C8B-B14F-4D97-AF65-F5344CB8AC3E}">
        <p14:creationId xmlns:p14="http://schemas.microsoft.com/office/powerpoint/2010/main" val="4208603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4841" y="906729"/>
            <a:ext cx="10347959" cy="495777"/>
          </a:xfrm>
          <a:prstGeom prst="rect">
            <a:avLst/>
          </a:prstGeom>
          <a:noFill/>
        </p:spPr>
        <p:txBody>
          <a:bodyPr wrap="square" rtlCol="0">
            <a:spAutoFit/>
          </a:bodyPr>
          <a:lstStyle/>
          <a:p>
            <a:pPr>
              <a:lnSpc>
                <a:spcPct val="150000"/>
              </a:lnSpc>
            </a:pPr>
            <a:r>
              <a:rPr lang="en-US" sz="2000">
                <a:latin typeface="Arial Narrow" panose="020B0606020202030204" pitchFamily="34" charset="0"/>
              </a:rPr>
              <a:t>Once the report is downloaded, the file can be opened to display the Excel report. </a:t>
            </a:r>
          </a:p>
        </p:txBody>
      </p:sp>
      <p:sp>
        <p:nvSpPr>
          <p:cNvPr id="12" name="Rectangle 4">
            <a:extLst>
              <a:ext uri="{FF2B5EF4-FFF2-40B4-BE49-F238E27FC236}">
                <a16:creationId xmlns:a16="http://schemas.microsoft.com/office/drawing/2014/main" id="{BBC603DA-8B15-4DC6-8755-EB2782072982}"/>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Excel Reports</a:t>
            </a:r>
          </a:p>
        </p:txBody>
      </p:sp>
      <p:pic>
        <p:nvPicPr>
          <p:cNvPr id="3" name="Picture 2">
            <a:extLst>
              <a:ext uri="{FF2B5EF4-FFF2-40B4-BE49-F238E27FC236}">
                <a16:creationId xmlns:a16="http://schemas.microsoft.com/office/drawing/2014/main" id="{4CCD0D24-8073-49E3-B34D-7FB59D12F57E}"/>
              </a:ext>
            </a:extLst>
          </p:cNvPr>
          <p:cNvPicPr>
            <a:picLocks noChangeAspect="1"/>
          </p:cNvPicPr>
          <p:nvPr/>
        </p:nvPicPr>
        <p:blipFill>
          <a:blip r:embed="rId4"/>
          <a:stretch>
            <a:fillRect/>
          </a:stretch>
        </p:blipFill>
        <p:spPr>
          <a:xfrm>
            <a:off x="2400300" y="1557102"/>
            <a:ext cx="7391400" cy="4589018"/>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573903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Blackboard">
            <a:extLst>
              <a:ext uri="{FF2B5EF4-FFF2-40B4-BE49-F238E27FC236}">
                <a16:creationId xmlns:a16="http://schemas.microsoft.com/office/drawing/2014/main" id="{6B54F211-F313-41A4-86AA-ABA2DD9714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200" y="2286000"/>
            <a:ext cx="2057400" cy="2057400"/>
          </a:xfrm>
          <a:prstGeom prst="rect">
            <a:avLst/>
          </a:prstGeom>
        </p:spPr>
      </p:pic>
      <p:sp>
        <p:nvSpPr>
          <p:cNvPr id="5" name="Title 3">
            <a:extLst>
              <a:ext uri="{FF2B5EF4-FFF2-40B4-BE49-F238E27FC236}">
                <a16:creationId xmlns:a16="http://schemas.microsoft.com/office/drawing/2014/main" id="{0BC71C47-033E-4A2D-9BC0-FBAE1DC781AF}"/>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a:solidFill>
                  <a:srgbClr val="700000"/>
                </a:solidFill>
              </a:rPr>
              <a:t>Course Summary</a:t>
            </a:r>
          </a:p>
        </p:txBody>
      </p:sp>
    </p:spTree>
    <p:custDataLst>
      <p:tags r:id="rId1"/>
    </p:custDataLst>
    <p:extLst>
      <p:ext uri="{BB962C8B-B14F-4D97-AF65-F5344CB8AC3E}">
        <p14:creationId xmlns:p14="http://schemas.microsoft.com/office/powerpoint/2010/main" val="39441923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2C0F490-6FF7-41F6-9F23-36C6FFF44FD9}"/>
              </a:ext>
            </a:extLst>
          </p:cNvPr>
          <p:cNvSpPr txBox="1"/>
          <p:nvPr/>
        </p:nvSpPr>
        <p:spPr>
          <a:xfrm>
            <a:off x="1056640" y="1557278"/>
            <a:ext cx="8747759" cy="2862322"/>
          </a:xfrm>
          <a:prstGeom prst="rect">
            <a:avLst/>
          </a:prstGeom>
          <a:noFill/>
        </p:spPr>
        <p:txBody>
          <a:bodyPr wrap="square" rtlCol="0">
            <a:spAutoFit/>
          </a:bodyPr>
          <a:lstStyle/>
          <a:p>
            <a:r>
              <a:rPr lang="en-US" sz="2000">
                <a:latin typeface="Arial Narrow" panose="020B0606020202030204" pitchFamily="34" charset="0"/>
              </a:rPr>
              <a:t>In this course, you learned the skills needed to navigate within the PlanUW system.</a:t>
            </a:r>
          </a:p>
          <a:p>
            <a:endParaRPr lang="en-US" sz="2000">
              <a:latin typeface="Arial Narrow" panose="020B0606020202030204" pitchFamily="34" charset="0"/>
            </a:endParaRPr>
          </a:p>
          <a:p>
            <a:r>
              <a:rPr lang="en-US" sz="2000">
                <a:latin typeface="Arial Narrow" panose="020B0606020202030204" pitchFamily="34" charset="0"/>
              </a:rPr>
              <a:t>After completing this class, you now:</a:t>
            </a:r>
          </a:p>
          <a:p>
            <a:pPr marL="342900" indent="-342900">
              <a:buClr>
                <a:srgbClr val="920000"/>
              </a:buClr>
              <a:buFont typeface="Wingdings" panose="05000000000000000000" pitchFamily="2" charset="2"/>
              <a:buChar char="ü"/>
            </a:pPr>
            <a:r>
              <a:rPr lang="en-US" sz="2000">
                <a:latin typeface="Arial Narrow" panose="020B0606020202030204" pitchFamily="34" charset="0"/>
              </a:rPr>
              <a:t>Know how to logging in and access PlanUW</a:t>
            </a:r>
          </a:p>
          <a:p>
            <a:pPr marL="342900" indent="-342900">
              <a:buClr>
                <a:srgbClr val="920000"/>
              </a:buClr>
              <a:buFont typeface="Wingdings" panose="05000000000000000000" pitchFamily="2" charset="2"/>
              <a:buChar char="ü"/>
            </a:pPr>
            <a:r>
              <a:rPr lang="en-US" sz="2000">
                <a:latin typeface="Arial Narrow" panose="020B0606020202030204" pitchFamily="34" charset="0"/>
              </a:rPr>
              <a:t>Understand the layout of the home page and forms</a:t>
            </a:r>
          </a:p>
          <a:p>
            <a:pPr marL="342900" indent="-342900">
              <a:buClr>
                <a:srgbClr val="920000"/>
              </a:buClr>
              <a:buFont typeface="Wingdings" panose="05000000000000000000" pitchFamily="2" charset="2"/>
              <a:buChar char="ü"/>
            </a:pPr>
            <a:r>
              <a:rPr lang="en-US" sz="2000">
                <a:latin typeface="Arial Narrow" panose="020B0606020202030204" pitchFamily="34" charset="0"/>
              </a:rPr>
              <a:t>Know how to set your system preferences and user variables</a:t>
            </a:r>
          </a:p>
          <a:p>
            <a:pPr marL="342900" indent="-342900">
              <a:buClr>
                <a:srgbClr val="920000"/>
              </a:buClr>
              <a:buFont typeface="Wingdings" panose="05000000000000000000" pitchFamily="2" charset="2"/>
              <a:buChar char="ü"/>
            </a:pPr>
            <a:r>
              <a:rPr lang="en-US" sz="2000">
                <a:latin typeface="Arial Narrow" panose="020B0606020202030204" pitchFamily="34" charset="0"/>
              </a:rPr>
              <a:t>Know how to interact with and enter data into forms</a:t>
            </a:r>
          </a:p>
          <a:p>
            <a:pPr marL="342900" indent="-342900">
              <a:buClr>
                <a:srgbClr val="920000"/>
              </a:buClr>
              <a:buFont typeface="Wingdings" panose="05000000000000000000" pitchFamily="2" charset="2"/>
              <a:buChar char="ü"/>
            </a:pPr>
            <a:r>
              <a:rPr lang="en-US" sz="2000">
                <a:latin typeface="Arial Narrow" panose="020B0606020202030204" pitchFamily="34" charset="0"/>
              </a:rPr>
              <a:t>Understand advanced data entry features in forms</a:t>
            </a:r>
          </a:p>
          <a:p>
            <a:pPr marL="342900" indent="-342900">
              <a:buClr>
                <a:srgbClr val="920000"/>
              </a:buClr>
              <a:buFont typeface="Wingdings" panose="05000000000000000000" pitchFamily="2" charset="2"/>
              <a:buChar char="ü"/>
            </a:pPr>
            <a:r>
              <a:rPr lang="en-US" sz="2000">
                <a:latin typeface="Arial Narrow" panose="020B0606020202030204" pitchFamily="34" charset="0"/>
              </a:rPr>
              <a:t>Know how to access and interact with reports and dashboards</a:t>
            </a:r>
          </a:p>
        </p:txBody>
      </p:sp>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56</a:t>
            </a:fld>
            <a:endParaRPr lang="en-US" sz="800" b="1">
              <a:latin typeface="Arial Narrow" panose="020B0606020202030204" pitchFamily="34" charset="0"/>
              <a:cs typeface="Arial" panose="020B0604020202020204" pitchFamily="34" charset="0"/>
            </a:endParaRPr>
          </a:p>
        </p:txBody>
      </p:sp>
      <p:sp>
        <p:nvSpPr>
          <p:cNvPr id="8" name="Rectangle 3"/>
          <p:cNvSpPr txBox="1">
            <a:spLocks noChangeArrowheads="1"/>
          </p:cNvSpPr>
          <p:nvPr/>
        </p:nvSpPr>
        <p:spPr>
          <a:xfrm>
            <a:off x="1854200" y="1641057"/>
            <a:ext cx="8247063" cy="3828507"/>
          </a:xfrm>
          <a:prstGeom prst="rect">
            <a:avLst/>
          </a:prstGeom>
        </p:spPr>
        <p:txBody>
          <a:bodyPr/>
          <a:lstStyle/>
          <a:p>
            <a:pPr marL="228600" indent="-228600" eaLnBrk="0" fontAlgn="base" hangingPunct="0">
              <a:spcBef>
                <a:spcPts val="18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p:txBody>
      </p:sp>
      <p:sp>
        <p:nvSpPr>
          <p:cNvPr id="9" name="Rectangle 4">
            <a:extLst>
              <a:ext uri="{FF2B5EF4-FFF2-40B4-BE49-F238E27FC236}">
                <a16:creationId xmlns:a16="http://schemas.microsoft.com/office/drawing/2014/main" id="{6A3DBF32-5205-45E0-A5FF-495E5AAC142E}"/>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Completed Course Objectives</a:t>
            </a:r>
          </a:p>
        </p:txBody>
      </p:sp>
      <p:pic>
        <p:nvPicPr>
          <p:cNvPr id="10" name="Graphic 9" descr="Checkmark">
            <a:extLst>
              <a:ext uri="{FF2B5EF4-FFF2-40B4-BE49-F238E27FC236}">
                <a16:creationId xmlns:a16="http://schemas.microsoft.com/office/drawing/2014/main" id="{22C78F20-549B-4B62-AD77-1F43AECF21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0600" y="2286000"/>
            <a:ext cx="1752600" cy="17526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9227216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57</a:t>
            </a:fld>
            <a:endParaRPr lang="en-US" sz="800" b="1">
              <a:latin typeface="Arial Narrow" panose="020B0606020202030204" pitchFamily="34" charset="0"/>
              <a:cs typeface="Arial" panose="020B0604020202020204" pitchFamily="34" charset="0"/>
            </a:endParaRPr>
          </a:p>
        </p:txBody>
      </p:sp>
      <p:sp>
        <p:nvSpPr>
          <p:cNvPr id="8" name="Rectangle 3"/>
          <p:cNvSpPr txBox="1">
            <a:spLocks noChangeArrowheads="1"/>
          </p:cNvSpPr>
          <p:nvPr/>
        </p:nvSpPr>
        <p:spPr>
          <a:xfrm>
            <a:off x="1854200" y="1641057"/>
            <a:ext cx="8247063" cy="3828507"/>
          </a:xfrm>
          <a:prstGeom prst="rect">
            <a:avLst/>
          </a:prstGeom>
        </p:spPr>
        <p:txBody>
          <a:bodyPr/>
          <a:lstStyle/>
          <a:p>
            <a:pPr marL="228600" indent="-228600" eaLnBrk="0" fontAlgn="base" hangingPunct="0">
              <a:spcBef>
                <a:spcPts val="18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p:txBody>
      </p:sp>
      <p:sp>
        <p:nvSpPr>
          <p:cNvPr id="9" name="Rectangle 4">
            <a:extLst>
              <a:ext uri="{FF2B5EF4-FFF2-40B4-BE49-F238E27FC236}">
                <a16:creationId xmlns:a16="http://schemas.microsoft.com/office/drawing/2014/main" id="{E65D1471-093E-4981-9BD6-2AB7BACFA426}"/>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Support and Resources</a:t>
            </a:r>
          </a:p>
        </p:txBody>
      </p:sp>
      <p:sp>
        <p:nvSpPr>
          <p:cNvPr id="10" name="TextBox 9">
            <a:extLst>
              <a:ext uri="{FF2B5EF4-FFF2-40B4-BE49-F238E27FC236}">
                <a16:creationId xmlns:a16="http://schemas.microsoft.com/office/drawing/2014/main" id="{133A515C-D4AA-42A5-8126-E0605B7C8BD2}"/>
              </a:ext>
            </a:extLst>
          </p:cNvPr>
          <p:cNvSpPr txBox="1"/>
          <p:nvPr/>
        </p:nvSpPr>
        <p:spPr>
          <a:xfrm>
            <a:off x="533400" y="1108759"/>
            <a:ext cx="11277600" cy="2554545"/>
          </a:xfrm>
          <a:prstGeom prst="rect">
            <a:avLst/>
          </a:prstGeom>
          <a:noFill/>
        </p:spPr>
        <p:txBody>
          <a:bodyPr wrap="square" rtlCol="0">
            <a:spAutoFit/>
          </a:bodyPr>
          <a:lstStyle/>
          <a:p>
            <a:r>
              <a:rPr lang="en-US" sz="2000">
                <a:latin typeface="Arial Narrow" panose="020B0606020202030204" pitchFamily="34" charset="0"/>
              </a:rPr>
              <a:t>You can use the following resources for reference and support:</a:t>
            </a:r>
          </a:p>
          <a:p>
            <a:pPr marL="342900" indent="-342900">
              <a:buFont typeface="Arial" panose="020B0604020202020204" pitchFamily="34" charset="0"/>
              <a:buChar char="•"/>
            </a:pPr>
            <a:r>
              <a:rPr lang="en-US" sz="2000">
                <a:latin typeface="Arial Narrow" panose="020B0606020202030204" pitchFamily="34" charset="0"/>
              </a:rPr>
              <a:t>This course, located on the </a:t>
            </a:r>
            <a:r>
              <a:rPr lang="en-US" sz="2000" err="1">
                <a:latin typeface="Arial Narrow" panose="020B0606020202030204" pitchFamily="34" charset="0"/>
              </a:rPr>
              <a:t>UWisconsin</a:t>
            </a:r>
            <a:r>
              <a:rPr lang="en-US" sz="2000">
                <a:latin typeface="Arial Narrow" panose="020B0606020202030204" pitchFamily="34" charset="0"/>
              </a:rPr>
              <a:t> System Website/Plan UW: Planning &amp; Budgeting Cloud Service</a:t>
            </a:r>
          </a:p>
          <a:p>
            <a:pPr marL="342900" indent="-342900">
              <a:buFont typeface="Arial" panose="020B0604020202020204" pitchFamily="34" charset="0"/>
              <a:buChar char="•"/>
            </a:pPr>
            <a:r>
              <a:rPr lang="en-US" sz="2000">
                <a:latin typeface="Arial Narrow" panose="020B0606020202030204" pitchFamily="34" charset="0"/>
              </a:rPr>
              <a:t>Project Website: </a:t>
            </a:r>
            <a:r>
              <a:rPr lang="en-US" sz="2000">
                <a:latin typeface="Arial Narrow" panose="020B0606020202030204" pitchFamily="34" charset="0"/>
                <a:hlinkClick r:id="rId3"/>
              </a:rPr>
              <a:t>https://www.wisconsin.edu/budget-planning/system-project/</a:t>
            </a:r>
            <a:endParaRPr lang="en-US" sz="2000">
              <a:latin typeface="Arial Narrow" panose="020B0606020202030204" pitchFamily="34" charset="0"/>
            </a:endParaRPr>
          </a:p>
          <a:p>
            <a:pPr marL="342900" indent="-342900">
              <a:buFont typeface="Arial" panose="020B0604020202020204" pitchFamily="34" charset="0"/>
              <a:buChar char="•"/>
            </a:pPr>
            <a:r>
              <a:rPr lang="en-US" sz="2000">
                <a:latin typeface="Arial Narrow" panose="020B0606020202030204" pitchFamily="34" charset="0"/>
              </a:rPr>
              <a:t>Coworkers and Subject Matter Experts</a:t>
            </a:r>
          </a:p>
          <a:p>
            <a:pPr marL="342900" indent="-342900">
              <a:buFont typeface="Arial" panose="020B0604020202020204" pitchFamily="34" charset="0"/>
              <a:buChar char="•"/>
            </a:pPr>
            <a:r>
              <a:rPr lang="en-US" sz="2000">
                <a:latin typeface="Arial Narrow" panose="020B0606020202030204" pitchFamily="34" charset="0"/>
              </a:rPr>
              <a:t>Available Quick Reference Guides:</a:t>
            </a:r>
          </a:p>
          <a:p>
            <a:pPr marL="800100" lvl="1" indent="-342900">
              <a:buFont typeface="Arial" panose="020B0604020202020204" pitchFamily="34" charset="0"/>
              <a:buChar char="•"/>
            </a:pPr>
            <a:r>
              <a:rPr lang="en-US" sz="2000">
                <a:latin typeface="Arial Narrow" panose="020B0606020202030204" pitchFamily="34" charset="0"/>
              </a:rPr>
              <a:t>Process KBS</a:t>
            </a:r>
          </a:p>
          <a:p>
            <a:pPr marL="800100" lvl="1" indent="-342900">
              <a:buFont typeface="Arial" panose="020B0604020202020204" pitchFamily="34" charset="0"/>
              <a:buChar char="•"/>
            </a:pPr>
            <a:r>
              <a:rPr lang="en-US" sz="2000">
                <a:latin typeface="Arial Narrow" panose="020B0606020202030204" pitchFamily="34" charset="0"/>
              </a:rPr>
              <a:t>Reporting KBS</a:t>
            </a:r>
          </a:p>
          <a:p>
            <a:pPr marL="800100" lvl="1" indent="-342900">
              <a:buFont typeface="Arial" panose="020B0604020202020204" pitchFamily="34" charset="0"/>
              <a:buChar char="•"/>
            </a:pPr>
            <a:r>
              <a:rPr lang="en-US" sz="2000">
                <a:latin typeface="Arial Narrow" panose="020B0606020202030204" pitchFamily="34" charset="0"/>
              </a:rPr>
              <a:t>User Guides</a:t>
            </a:r>
          </a:p>
        </p:txBody>
      </p:sp>
    </p:spTree>
    <p:custDataLst>
      <p:tags r:id="rId1"/>
    </p:custDataLst>
    <p:extLst>
      <p:ext uri="{BB962C8B-B14F-4D97-AF65-F5344CB8AC3E}">
        <p14:creationId xmlns:p14="http://schemas.microsoft.com/office/powerpoint/2010/main" val="2224877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5752795C-60E8-42D1-A1E9-FDA640C9FD1C}"/>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Logging Into PlanUW &amp; The PlanUW Homepage</a:t>
            </a:r>
          </a:p>
        </p:txBody>
      </p:sp>
      <p:sp>
        <p:nvSpPr>
          <p:cNvPr id="7" name="TextBox 6">
            <a:extLst>
              <a:ext uri="{FF2B5EF4-FFF2-40B4-BE49-F238E27FC236}">
                <a16:creationId xmlns:a16="http://schemas.microsoft.com/office/drawing/2014/main" id="{3DD16832-F2C9-49B9-B356-617F05E6DC26}"/>
              </a:ext>
            </a:extLst>
          </p:cNvPr>
          <p:cNvSpPr txBox="1"/>
          <p:nvPr/>
        </p:nvSpPr>
        <p:spPr>
          <a:xfrm>
            <a:off x="596208" y="1159286"/>
            <a:ext cx="10871114" cy="1477328"/>
          </a:xfrm>
          <a:prstGeom prst="rect">
            <a:avLst/>
          </a:prstGeom>
          <a:noFill/>
        </p:spPr>
        <p:txBody>
          <a:bodyPr wrap="square" rtlCol="0">
            <a:spAutoFit/>
          </a:bodyPr>
          <a:lstStyle/>
          <a:p>
            <a:r>
              <a:rPr lang="en-US" dirty="0">
                <a:latin typeface="Arial Narrow" panose="020B0606020202030204" pitchFamily="34" charset="0"/>
              </a:rPr>
              <a:t>Some users may see the following screen after logging in. </a:t>
            </a:r>
            <a:r>
              <a:rPr lang="en-US" b="1" dirty="0">
                <a:latin typeface="Arial Narrow" panose="020B0606020202030204" pitchFamily="34" charset="0"/>
              </a:rPr>
              <a:t>This does not mean that the user entered incorrect credentials</a:t>
            </a:r>
            <a:r>
              <a:rPr lang="en-US" dirty="0">
                <a:latin typeface="Arial Narrow" panose="020B0606020202030204" pitchFamily="34" charset="0"/>
              </a:rPr>
              <a:t>. This is a known issue with PlanUW. </a:t>
            </a:r>
          </a:p>
          <a:p>
            <a:endParaRPr lang="en-US" dirty="0">
              <a:latin typeface="Arial Narrow" panose="020B0606020202030204" pitchFamily="34" charset="0"/>
            </a:endParaRPr>
          </a:p>
          <a:p>
            <a:r>
              <a:rPr lang="en-US" dirty="0">
                <a:latin typeface="Arial Narrow" panose="020B0606020202030204" pitchFamily="34" charset="0"/>
              </a:rPr>
              <a:t>To by-pass this screen, simply </a:t>
            </a:r>
            <a:r>
              <a:rPr lang="en-US" b="1" dirty="0">
                <a:latin typeface="Arial Narrow" panose="020B0606020202030204" pitchFamily="34" charset="0"/>
              </a:rPr>
              <a:t>refresh</a:t>
            </a:r>
            <a:r>
              <a:rPr lang="en-US" dirty="0">
                <a:latin typeface="Arial Narrow" panose="020B0606020202030204" pitchFamily="34" charset="0"/>
              </a:rPr>
              <a:t> the page and the home page should display after the page reloads.  </a:t>
            </a:r>
          </a:p>
          <a:p>
            <a:endParaRPr lang="en-US" dirty="0">
              <a:latin typeface="Arial Narrow" panose="020B0606020202030204" pitchFamily="34" charset="0"/>
            </a:endParaRPr>
          </a:p>
        </p:txBody>
      </p:sp>
      <p:pic>
        <p:nvPicPr>
          <p:cNvPr id="1026" name="Picture 1" descr="image001">
            <a:extLst>
              <a:ext uri="{FF2B5EF4-FFF2-40B4-BE49-F238E27FC236}">
                <a16:creationId xmlns:a16="http://schemas.microsoft.com/office/drawing/2014/main" id="{6143AF57-E4F9-4CDB-81D9-CFEFD8A3AA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206"/>
          <a:stretch/>
        </p:blipFill>
        <p:spPr bwMode="auto">
          <a:xfrm>
            <a:off x="1325929" y="2595481"/>
            <a:ext cx="9411671" cy="2454736"/>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468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6483AC3-2FF5-4974-83AB-3B26C2583B3D}"/>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a:solidFill>
                  <a:srgbClr val="700000"/>
                </a:solidFill>
              </a:rPr>
              <a:t>The PlanUW Homepage</a:t>
            </a:r>
          </a:p>
        </p:txBody>
      </p:sp>
      <p:pic>
        <p:nvPicPr>
          <p:cNvPr id="5" name="Graphic 4" descr="Home">
            <a:extLst>
              <a:ext uri="{FF2B5EF4-FFF2-40B4-BE49-F238E27FC236}">
                <a16:creationId xmlns:a16="http://schemas.microsoft.com/office/drawing/2014/main" id="{4D2F2593-08EB-47B4-8CC8-17BDD1D112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10400" y="2209800"/>
            <a:ext cx="1987107" cy="1987107"/>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75075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2"/>
          <p:cNvSpPr txBox="1">
            <a:spLocks/>
          </p:cNvSpPr>
          <p:nvPr/>
        </p:nvSpPr>
        <p:spPr>
          <a:xfrm>
            <a:off x="10058400" y="6446520"/>
            <a:ext cx="36576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2656D-1963-1549-B61C-EC61E9853F90}" type="slidenum">
              <a:rPr lang="en-US" sz="800" b="1">
                <a:latin typeface="Arial Narrow" panose="020B0606020202030204" pitchFamily="34" charset="0"/>
                <a:cs typeface="Arial" panose="020B0604020202020204" pitchFamily="34" charset="0"/>
              </a:rPr>
              <a:pPr/>
              <a:t>8</a:t>
            </a:fld>
            <a:endParaRPr lang="en-US" sz="800" b="1">
              <a:latin typeface="Arial Narrow" panose="020B0606020202030204" pitchFamily="34" charset="0"/>
              <a:cs typeface="Arial" panose="020B0604020202020204" pitchFamily="34" charset="0"/>
            </a:endParaRPr>
          </a:p>
        </p:txBody>
      </p:sp>
      <p:sp>
        <p:nvSpPr>
          <p:cNvPr id="6" name="TextBox 5"/>
          <p:cNvSpPr txBox="1"/>
          <p:nvPr/>
        </p:nvSpPr>
        <p:spPr>
          <a:xfrm>
            <a:off x="379727" y="2407384"/>
            <a:ext cx="3125474" cy="1631216"/>
          </a:xfrm>
          <a:prstGeom prst="rect">
            <a:avLst/>
          </a:prstGeom>
          <a:noFill/>
        </p:spPr>
        <p:txBody>
          <a:bodyPr wrap="square" rtlCol="0">
            <a:spAutoFit/>
          </a:bodyPr>
          <a:lstStyle/>
          <a:p>
            <a:r>
              <a:rPr lang="en-US" sz="2000" dirty="0">
                <a:latin typeface="Arial Narrow" panose="020B0606020202030204" pitchFamily="34" charset="0"/>
              </a:rPr>
              <a:t>The PlanUW Home Page consists of three main regions:</a:t>
            </a:r>
          </a:p>
          <a:p>
            <a:pPr marL="342900" indent="-342900">
              <a:buClr>
                <a:srgbClr val="920000"/>
              </a:buClr>
              <a:buFont typeface="Arial" panose="020B0604020202020204" pitchFamily="34" charset="0"/>
              <a:buChar char="•"/>
            </a:pPr>
            <a:r>
              <a:rPr lang="en-US" sz="2000" dirty="0">
                <a:latin typeface="Arial Narrow" panose="020B0606020202030204" pitchFamily="34" charset="0"/>
              </a:rPr>
              <a:t>Navigator</a:t>
            </a:r>
          </a:p>
          <a:p>
            <a:pPr marL="342900" indent="-342900">
              <a:buClr>
                <a:srgbClr val="920000"/>
              </a:buClr>
              <a:buFont typeface="Arial" panose="020B0604020202020204" pitchFamily="34" charset="0"/>
              <a:buChar char="•"/>
            </a:pPr>
            <a:r>
              <a:rPr lang="en-US" sz="2000" dirty="0">
                <a:latin typeface="Arial Narrow" panose="020B0606020202030204" pitchFamily="34" charset="0"/>
              </a:rPr>
              <a:t>Activity Pane</a:t>
            </a:r>
          </a:p>
          <a:p>
            <a:pPr marL="342900" indent="-342900">
              <a:buClr>
                <a:srgbClr val="920000"/>
              </a:buClr>
              <a:buFont typeface="Arial" panose="020B0604020202020204" pitchFamily="34" charset="0"/>
              <a:buChar char="•"/>
            </a:pPr>
            <a:r>
              <a:rPr lang="en-US" sz="2000" dirty="0">
                <a:latin typeface="Arial Narrow" panose="020B0606020202030204" pitchFamily="34" charset="0"/>
              </a:rPr>
              <a:t>Navigation Flows</a:t>
            </a:r>
          </a:p>
        </p:txBody>
      </p:sp>
      <p:pic>
        <p:nvPicPr>
          <p:cNvPr id="16" name="Picture 15">
            <a:extLst>
              <a:ext uri="{FF2B5EF4-FFF2-40B4-BE49-F238E27FC236}">
                <a16:creationId xmlns:a16="http://schemas.microsoft.com/office/drawing/2014/main" id="{7143EEC5-B7EC-47E8-A601-40F78D9D1573}"/>
              </a:ext>
            </a:extLst>
          </p:cNvPr>
          <p:cNvPicPr>
            <a:picLocks noChangeAspect="1"/>
          </p:cNvPicPr>
          <p:nvPr/>
        </p:nvPicPr>
        <p:blipFill>
          <a:blip r:embed="rId5"/>
          <a:stretch>
            <a:fillRect/>
          </a:stretch>
        </p:blipFill>
        <p:spPr>
          <a:xfrm>
            <a:off x="3505201" y="963808"/>
            <a:ext cx="7797993" cy="5055991"/>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3"/>
          <p:cNvSpPr txBox="1">
            <a:spLocks noChangeArrowheads="1"/>
          </p:cNvSpPr>
          <p:nvPr/>
        </p:nvSpPr>
        <p:spPr>
          <a:xfrm>
            <a:off x="3728001" y="1820675"/>
            <a:ext cx="7234031" cy="4076678"/>
          </a:xfrm>
          <a:prstGeom prst="rect">
            <a:avLst/>
          </a:prstGeom>
        </p:spPr>
        <p:txBody>
          <a:bodyPr/>
          <a:lstStyle/>
          <a:p>
            <a:pPr marL="228600" indent="-228600" eaLnBrk="0" fontAlgn="base" hangingPunct="0">
              <a:spcBef>
                <a:spcPts val="18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p:txBody>
      </p:sp>
      <p:sp>
        <p:nvSpPr>
          <p:cNvPr id="9" name="Rectangle 8"/>
          <p:cNvSpPr/>
          <p:nvPr/>
        </p:nvSpPr>
        <p:spPr>
          <a:xfrm>
            <a:off x="3692353" y="914400"/>
            <a:ext cx="227974" cy="338299"/>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p:cNvSpPr/>
          <p:nvPr/>
        </p:nvSpPr>
        <p:spPr>
          <a:xfrm>
            <a:off x="4254526" y="1371472"/>
            <a:ext cx="1373696" cy="399540"/>
          </a:xfrm>
          <a:prstGeom prst="wedgeRectCallout">
            <a:avLst>
              <a:gd name="adj1" fmla="val -74691"/>
              <a:gd name="adj2" fmla="val -63648"/>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Navigator</a:t>
            </a:r>
          </a:p>
        </p:txBody>
      </p:sp>
      <p:sp>
        <p:nvSpPr>
          <p:cNvPr id="11" name="Rectangle 10"/>
          <p:cNvSpPr/>
          <p:nvPr/>
        </p:nvSpPr>
        <p:spPr>
          <a:xfrm>
            <a:off x="3705721" y="2169175"/>
            <a:ext cx="2807277" cy="3330015"/>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11"/>
          <p:cNvSpPr/>
          <p:nvPr/>
        </p:nvSpPr>
        <p:spPr>
          <a:xfrm>
            <a:off x="6172832" y="1371473"/>
            <a:ext cx="1002599" cy="611064"/>
          </a:xfrm>
          <a:prstGeom prst="wedgeRectCallout">
            <a:avLst>
              <a:gd name="adj1" fmla="val -41358"/>
              <a:gd name="adj2" fmla="val 77435"/>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Activity Pane</a:t>
            </a:r>
          </a:p>
        </p:txBody>
      </p:sp>
      <p:sp>
        <p:nvSpPr>
          <p:cNvPr id="13" name="Rectangle 12"/>
          <p:cNvSpPr/>
          <p:nvPr/>
        </p:nvSpPr>
        <p:spPr>
          <a:xfrm>
            <a:off x="6902898" y="2169175"/>
            <a:ext cx="3408837" cy="2366735"/>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Rectangle 13"/>
          <p:cNvSpPr/>
          <p:nvPr/>
        </p:nvSpPr>
        <p:spPr>
          <a:xfrm>
            <a:off x="10129027" y="1457265"/>
            <a:ext cx="1538306" cy="611064"/>
          </a:xfrm>
          <a:prstGeom prst="wedgeRectCallout">
            <a:avLst>
              <a:gd name="adj1" fmla="val -41358"/>
              <a:gd name="adj2" fmla="val 77435"/>
            </a:avLst>
          </a:prstGeom>
          <a:solidFill>
            <a:schemeClr val="accent2">
              <a:lumMod val="20000"/>
              <a:lumOff val="80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Narrow" panose="020B0606020202030204" pitchFamily="34" charset="0"/>
              </a:rPr>
              <a:t>Navigation Flows</a:t>
            </a:r>
            <a:endParaRPr lang="en-US" b="1">
              <a:solidFill>
                <a:schemeClr val="tx1"/>
              </a:solidFill>
              <a:latin typeface="Arial Narrow" panose="020B0606020202030204" pitchFamily="34" charset="0"/>
            </a:endParaRPr>
          </a:p>
        </p:txBody>
      </p:sp>
      <p:sp>
        <p:nvSpPr>
          <p:cNvPr id="15" name="Rectangle 4">
            <a:extLst>
              <a:ext uri="{FF2B5EF4-FFF2-40B4-BE49-F238E27FC236}">
                <a16:creationId xmlns:a16="http://schemas.microsoft.com/office/drawing/2014/main" id="{0D2CB0D8-C97C-4A79-B255-09E8E79A734C}"/>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The PlanUW Homepage</a:t>
            </a:r>
          </a:p>
        </p:txBody>
      </p:sp>
    </p:spTree>
    <p:custDataLst>
      <p:tags r:id="rId2"/>
    </p:custDataLst>
    <p:extLst>
      <p:ext uri="{BB962C8B-B14F-4D97-AF65-F5344CB8AC3E}">
        <p14:creationId xmlns:p14="http://schemas.microsoft.com/office/powerpoint/2010/main" val="22531163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7620000" y="1981200"/>
            <a:ext cx="4207123" cy="2554545"/>
          </a:xfrm>
          <a:prstGeom prst="rect">
            <a:avLst/>
          </a:prstGeom>
          <a:noFill/>
        </p:spPr>
        <p:txBody>
          <a:bodyPr wrap="square" rtlCol="0">
            <a:spAutoFit/>
          </a:bodyPr>
          <a:lstStyle/>
          <a:p>
            <a:r>
              <a:rPr lang="en-US" sz="2000" b="1">
                <a:latin typeface="Arial Narrow" panose="020B0606020202030204" pitchFamily="34" charset="0"/>
              </a:rPr>
              <a:t>Navigation Flows</a:t>
            </a:r>
            <a:r>
              <a:rPr lang="en-US" sz="2000">
                <a:latin typeface="Arial Narrow" panose="020B0606020202030204" pitchFamily="34" charset="0"/>
              </a:rPr>
              <a:t> are a grouping of related content such as forms and reports which support the completion of a particular business process. </a:t>
            </a:r>
          </a:p>
          <a:p>
            <a:pPr marL="285750" indent="-285750">
              <a:buClr>
                <a:srgbClr val="920000"/>
              </a:buClr>
              <a:buFont typeface="Arial" panose="020B0604020202020204" pitchFamily="34" charset="0"/>
              <a:buChar char="•"/>
            </a:pPr>
            <a:r>
              <a:rPr lang="en-US" sz="2000">
                <a:latin typeface="Arial Narrow" panose="020B0606020202030204" pitchFamily="34" charset="0"/>
              </a:rPr>
              <a:t>The navigation flows provide you with a very simple and streamlined outline and order to each step in the budgeting process. </a:t>
            </a:r>
          </a:p>
        </p:txBody>
      </p:sp>
      <p:sp>
        <p:nvSpPr>
          <p:cNvPr id="11" name="Rectangle 4">
            <a:extLst>
              <a:ext uri="{FF2B5EF4-FFF2-40B4-BE49-F238E27FC236}">
                <a16:creationId xmlns:a16="http://schemas.microsoft.com/office/drawing/2014/main" id="{4C340447-DFB1-47EB-BDB0-A1B11630F184}"/>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The PlanUW Homepage</a:t>
            </a:r>
          </a:p>
        </p:txBody>
      </p:sp>
      <p:pic>
        <p:nvPicPr>
          <p:cNvPr id="4" name="Picture 3">
            <a:extLst>
              <a:ext uri="{FF2B5EF4-FFF2-40B4-BE49-F238E27FC236}">
                <a16:creationId xmlns:a16="http://schemas.microsoft.com/office/drawing/2014/main" id="{867278A1-62DF-4B7E-BD02-AB0A4B23309C}"/>
              </a:ext>
            </a:extLst>
          </p:cNvPr>
          <p:cNvPicPr>
            <a:picLocks noChangeAspect="1"/>
          </p:cNvPicPr>
          <p:nvPr/>
        </p:nvPicPr>
        <p:blipFill rotWithShape="1">
          <a:blip r:embed="rId5"/>
          <a:srcRect l="17561" t="8015" r="10534" b="16231"/>
          <a:stretch/>
        </p:blipFill>
        <p:spPr>
          <a:xfrm>
            <a:off x="1343609" y="1313791"/>
            <a:ext cx="5822302" cy="4713783"/>
          </a:xfrm>
          <a:prstGeom prst="rect">
            <a:avLst/>
          </a:prstGeom>
          <a:ln>
            <a:solidFill>
              <a:schemeClr val="tx1"/>
            </a:solidFill>
          </a:ln>
          <a:effectLst>
            <a:outerShdw blurRad="50800" dist="38100" dir="2700000" algn="tl" rotWithShape="0">
              <a:prstClr val="black">
                <a:alpha val="40000"/>
              </a:prstClr>
            </a:outerShdw>
          </a:effectLst>
        </p:spPr>
      </p:pic>
    </p:spTree>
    <p:custDataLst>
      <p:tags r:id="rId2"/>
    </p:custDataLst>
    <p:extLst>
      <p:ext uri="{BB962C8B-B14F-4D97-AF65-F5344CB8AC3E}">
        <p14:creationId xmlns:p14="http://schemas.microsoft.com/office/powerpoint/2010/main" val="5893237"/>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a:lstStyle>
        <a:defPPr marL="0" marR="0" indent="0" algn="l" defTabSz="914400" rtl="0" eaLnBrk="0" fontAlgn="base" latinLnBrk="0" hangingPunct="0">
          <a:lnSpc>
            <a:spcPct val="100000"/>
          </a:lnSpc>
          <a:spcBef>
            <a:spcPct val="20000"/>
          </a:spcBef>
          <a:spcAft>
            <a:spcPct val="0"/>
          </a:spcAft>
          <a:buClrTx/>
          <a:buSzTx/>
          <a:buFont typeface="Wingdings" pitchFamily="2" charset="2"/>
          <a:buNone/>
          <a:tabLst/>
          <a:defRPr kumimoji="0" sz="1400" b="0" i="0" u="sng" strike="noStrike" kern="0" cap="none" spc="0" normalizeH="0" baseline="0" noProof="0" dirty="0" smtClean="0">
            <a:ln>
              <a:noFill/>
            </a:ln>
            <a:solidFill>
              <a:srgbClr val="000000"/>
            </a:solidFill>
            <a:effectLst/>
            <a:uLnTx/>
            <a:uFillTx/>
            <a:latin typeface="Arial Narrow"/>
            <a:ea typeface="ＭＳ Ｐゴシック" pitchFamily="-106" charset="-12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4225F2C437B84FB2CB1B53CE44FED8" ma:contentTypeVersion="11" ma:contentTypeDescription="Create a new document." ma:contentTypeScope="" ma:versionID="77007ba7e690719dce7c5e58ec34f707">
  <xsd:schema xmlns:xsd="http://www.w3.org/2001/XMLSchema" xmlns:xs="http://www.w3.org/2001/XMLSchema" xmlns:p="http://schemas.microsoft.com/office/2006/metadata/properties" xmlns:ns2="b089c0b1-911f-42f6-9e27-cfd6671853af" xmlns:ns3="7fd4a043-4f65-432a-8121-b2aa4e699c18" targetNamespace="http://schemas.microsoft.com/office/2006/metadata/properties" ma:root="true" ma:fieldsID="79c5a9c78f1c1728dd6bddd26fa4346f" ns2:_="" ns3:_="">
    <xsd:import namespace="b089c0b1-911f-42f6-9e27-cfd6671853af"/>
    <xsd:import namespace="7fd4a043-4f65-432a-8121-b2aa4e699c1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Status" minOccurs="0"/>
                <xsd:element ref="ns2:MediaServiceEventHashCode" minOccurs="0"/>
                <xsd:element ref="ns2:MediaServiceGenerationTim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9c0b1-911f-42f6-9e27-cfd6671853a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Status" ma:index="14" nillable="true" ma:displayName="Document Status" ma:default="Working Version" ma:internalName="Status">
      <xsd:simpleType>
        <xsd:restriction base="dms:Choice">
          <xsd:enumeration value="Working Version"/>
          <xsd:enumeration value="Final Version"/>
          <xsd:enumeration value="Reviewed &amp; Approved"/>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d4a043-4f65-432a-8121-b2aa4e699c1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b089c0b1-911f-42f6-9e27-cfd6671853af">Working Version</Status>
  </documentManagement>
</p:properties>
</file>

<file path=customXml/itemProps1.xml><?xml version="1.0" encoding="utf-8"?>
<ds:datastoreItem xmlns:ds="http://schemas.openxmlformats.org/officeDocument/2006/customXml" ds:itemID="{49F7CA5B-5CF6-419A-8895-7CB5D64A33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9c0b1-911f-42f6-9e27-cfd6671853af"/>
    <ds:schemaRef ds:uri="7fd4a043-4f65-432a-8121-b2aa4e699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BA9B46-099E-4A88-B6B6-C61C0023FE89}">
  <ds:schemaRefs>
    <ds:schemaRef ds:uri="http://schemas.microsoft.com/sharepoint/v3/contenttype/forms"/>
  </ds:schemaRefs>
</ds:datastoreItem>
</file>

<file path=customXml/itemProps3.xml><?xml version="1.0" encoding="utf-8"?>
<ds:datastoreItem xmlns:ds="http://schemas.openxmlformats.org/officeDocument/2006/customXml" ds:itemID="{332BC210-B724-41A8-9166-72B7AAEE3A97}">
  <ds:schemaRefs>
    <ds:schemaRef ds:uri="http://purl.org/dc/elements/1.1/"/>
    <ds:schemaRef ds:uri="http://schemas.openxmlformats.org/package/2006/metadata/core-properties"/>
    <ds:schemaRef ds:uri="7fd4a043-4f65-432a-8121-b2aa4e699c18"/>
    <ds:schemaRef ds:uri="http://schemas.microsoft.com/office/infopath/2007/PartnerControls"/>
    <ds:schemaRef ds:uri="http://purl.org/dc/terms/"/>
    <ds:schemaRef ds:uri="b089c0b1-911f-42f6-9e27-cfd6671853af"/>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1431</TotalTime>
  <Words>2001</Words>
  <Application>Microsoft Office PowerPoint</Application>
  <PresentationFormat>Widescreen</PresentationFormat>
  <Paragraphs>380</Paragraphs>
  <Slides>57</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Arial Narrow</vt:lpstr>
      <vt:lpstr>Calibri</vt:lpstr>
      <vt:lpstr>Courier New</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Day Roadmap</dc:title>
  <dc:creator>Leah Kobayashi</dc:creator>
  <cp:lastModifiedBy>Jane Frankiewicz</cp:lastModifiedBy>
  <cp:revision>13</cp:revision>
  <dcterms:created xsi:type="dcterms:W3CDTF">1601-01-01T00:00:00Z</dcterms:created>
  <dcterms:modified xsi:type="dcterms:W3CDTF">2018-12-14T17:54:49Z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0x010100174225F2C437B84FB2CB1B53CE44FED8</vt:lpwstr>
  </property>
  <property fmtid="{D5CDD505-2E9C-101B-9397-08002B2CF9AE}" pid="3" name="ArticulateGUID">
    <vt:lpwstr>2886EE4D-98AD-44A7-ABCE-DCE5F086E4B7</vt:lpwstr>
  </property>
  <property fmtid="{D5CDD505-2E9C-101B-9397-08002B2CF9AE}" pid="4" name="ArticulatePath">
    <vt:lpwstr>UW_PPT Template</vt:lpwstr>
  </property>
</Properties>
</file>