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omments/comment1.xml" ContentType="application/vnd.openxmlformats-officedocument.presentationml.comment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1" r:id="rId5"/>
    <p:sldMasterId id="2147483688" r:id="rId6"/>
  </p:sldMasterIdLst>
  <p:notesMasterIdLst>
    <p:notesMasterId r:id="rId135"/>
  </p:notesMasterIdLst>
  <p:sldIdLst>
    <p:sldId id="294" r:id="rId7"/>
    <p:sldId id="743" r:id="rId8"/>
    <p:sldId id="744" r:id="rId9"/>
    <p:sldId id="960" r:id="rId10"/>
    <p:sldId id="1101" r:id="rId11"/>
    <p:sldId id="1115" r:id="rId12"/>
    <p:sldId id="746" r:id="rId13"/>
    <p:sldId id="900" r:id="rId14"/>
    <p:sldId id="1097" r:id="rId15"/>
    <p:sldId id="1191" r:id="rId16"/>
    <p:sldId id="1098" r:id="rId17"/>
    <p:sldId id="1036" r:id="rId18"/>
    <p:sldId id="1068" r:id="rId19"/>
    <p:sldId id="1065" r:id="rId20"/>
    <p:sldId id="1143" r:id="rId21"/>
    <p:sldId id="1132" r:id="rId22"/>
    <p:sldId id="745" r:id="rId23"/>
    <p:sldId id="813" r:id="rId24"/>
    <p:sldId id="748" r:id="rId25"/>
    <p:sldId id="556" r:id="rId26"/>
    <p:sldId id="559" r:id="rId27"/>
    <p:sldId id="820" r:id="rId28"/>
    <p:sldId id="599" r:id="rId29"/>
    <p:sldId id="799" r:id="rId30"/>
    <p:sldId id="1073" r:id="rId31"/>
    <p:sldId id="1153" r:id="rId32"/>
    <p:sldId id="1154" r:id="rId33"/>
    <p:sldId id="1155" r:id="rId34"/>
    <p:sldId id="1156" r:id="rId35"/>
    <p:sldId id="1157" r:id="rId36"/>
    <p:sldId id="1158" r:id="rId37"/>
    <p:sldId id="1159" r:id="rId38"/>
    <p:sldId id="1160" r:id="rId39"/>
    <p:sldId id="1161" r:id="rId40"/>
    <p:sldId id="1163" r:id="rId41"/>
    <p:sldId id="1166" r:id="rId42"/>
    <p:sldId id="1162" r:id="rId43"/>
    <p:sldId id="1164" r:id="rId44"/>
    <p:sldId id="1165" r:id="rId45"/>
    <p:sldId id="1152" r:id="rId46"/>
    <p:sldId id="797" r:id="rId47"/>
    <p:sldId id="816" r:id="rId48"/>
    <p:sldId id="1102" r:id="rId49"/>
    <p:sldId id="1121" r:id="rId50"/>
    <p:sldId id="964" r:id="rId51"/>
    <p:sldId id="965" r:id="rId52"/>
    <p:sldId id="967" r:id="rId53"/>
    <p:sldId id="1134" r:id="rId54"/>
    <p:sldId id="978" r:id="rId55"/>
    <p:sldId id="1122" r:id="rId56"/>
    <p:sldId id="1167" r:id="rId57"/>
    <p:sldId id="980" r:id="rId58"/>
    <p:sldId id="1069" r:id="rId59"/>
    <p:sldId id="1074" r:id="rId60"/>
    <p:sldId id="1070" r:id="rId61"/>
    <p:sldId id="1072" r:id="rId62"/>
    <p:sldId id="1124" r:id="rId63"/>
    <p:sldId id="968" r:id="rId64"/>
    <p:sldId id="1126" r:id="rId65"/>
    <p:sldId id="1168" r:id="rId66"/>
    <p:sldId id="970" r:id="rId67"/>
    <p:sldId id="1169" r:id="rId68"/>
    <p:sldId id="981" r:id="rId69"/>
    <p:sldId id="1128" r:id="rId70"/>
    <p:sldId id="1170" r:id="rId71"/>
    <p:sldId id="983" r:id="rId72"/>
    <p:sldId id="984" r:id="rId73"/>
    <p:sldId id="985" r:id="rId74"/>
    <p:sldId id="943" r:id="rId75"/>
    <p:sldId id="986" r:id="rId76"/>
    <p:sldId id="1184" r:id="rId77"/>
    <p:sldId id="987" r:id="rId78"/>
    <p:sldId id="988" r:id="rId79"/>
    <p:sldId id="991" r:id="rId80"/>
    <p:sldId id="993" r:id="rId81"/>
    <p:sldId id="1185" r:id="rId82"/>
    <p:sldId id="1082" r:id="rId83"/>
    <p:sldId id="989" r:id="rId84"/>
    <p:sldId id="992" r:id="rId85"/>
    <p:sldId id="1083" r:id="rId86"/>
    <p:sldId id="1186" r:id="rId87"/>
    <p:sldId id="1174" r:id="rId88"/>
    <p:sldId id="1175" r:id="rId89"/>
    <p:sldId id="1176" r:id="rId90"/>
    <p:sldId id="1177" r:id="rId91"/>
    <p:sldId id="995" r:id="rId92"/>
    <p:sldId id="994" r:id="rId93"/>
    <p:sldId id="996" r:id="rId94"/>
    <p:sldId id="1187" r:id="rId95"/>
    <p:sldId id="1148" r:id="rId96"/>
    <p:sldId id="1149" r:id="rId97"/>
    <p:sldId id="997" r:id="rId98"/>
    <p:sldId id="1150" r:id="rId99"/>
    <p:sldId id="1151" r:id="rId100"/>
    <p:sldId id="998" r:id="rId101"/>
    <p:sldId id="1003" r:id="rId102"/>
    <p:sldId id="1004" r:id="rId103"/>
    <p:sldId id="1096" r:id="rId104"/>
    <p:sldId id="1005" r:id="rId105"/>
    <p:sldId id="1180" r:id="rId106"/>
    <p:sldId id="1181" r:id="rId107"/>
    <p:sldId id="1188" r:id="rId108"/>
    <p:sldId id="1179" r:id="rId109"/>
    <p:sldId id="1006" r:id="rId110"/>
    <p:sldId id="1013" r:id="rId111"/>
    <p:sldId id="1182" r:id="rId112"/>
    <p:sldId id="1119" r:id="rId113"/>
    <p:sldId id="1022" r:id="rId114"/>
    <p:sldId id="1118" r:id="rId115"/>
    <p:sldId id="1025" r:id="rId116"/>
    <p:sldId id="1146" r:id="rId117"/>
    <p:sldId id="1027" r:id="rId118"/>
    <p:sldId id="1026" r:id="rId119"/>
    <p:sldId id="1028" r:id="rId120"/>
    <p:sldId id="1029" r:id="rId121"/>
    <p:sldId id="1192" r:id="rId122"/>
    <p:sldId id="1193" r:id="rId123"/>
    <p:sldId id="1194" r:id="rId124"/>
    <p:sldId id="1195" r:id="rId125"/>
    <p:sldId id="1196" r:id="rId126"/>
    <p:sldId id="1197" r:id="rId127"/>
    <p:sldId id="1198" r:id="rId128"/>
    <p:sldId id="1199" r:id="rId129"/>
    <p:sldId id="1200" r:id="rId130"/>
    <p:sldId id="747" r:id="rId131"/>
    <p:sldId id="531" r:id="rId132"/>
    <p:sldId id="688" r:id="rId133"/>
    <p:sldId id="689" r:id="rId134"/>
  </p:sldIdLst>
  <p:sldSz cx="12192000" cy="6858000"/>
  <p:notesSz cx="6858000" cy="9144000"/>
  <p:custDataLst>
    <p:tags r:id="rId1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rse Introduction" id="{CA020D56-B09A-4EBB-AB75-165E8923B841}">
          <p14:sldIdLst>
            <p14:sldId id="294"/>
            <p14:sldId id="743"/>
          </p14:sldIdLst>
        </p14:section>
        <p14:section name="The UW Current Year Forecast Process and Timeline" id="{E7C8E9AF-A04C-4091-ADC8-66C62BA03396}">
          <p14:sldIdLst>
            <p14:sldId id="744"/>
            <p14:sldId id="960"/>
            <p14:sldId id="1101"/>
            <p14:sldId id="1115"/>
          </p14:sldIdLst>
        </p14:section>
        <p14:section name="Forecast Tasks in PlanUW" id="{C4E9AE93-CAB2-4427-9C5E-1646A84021C0}">
          <p14:sldIdLst>
            <p14:sldId id="746"/>
            <p14:sldId id="900"/>
            <p14:sldId id="1097"/>
            <p14:sldId id="1191"/>
            <p14:sldId id="1098"/>
            <p14:sldId id="1036"/>
            <p14:sldId id="1068"/>
            <p14:sldId id="1065"/>
            <p14:sldId id="1143"/>
            <p14:sldId id="1132"/>
          </p14:sldIdLst>
        </p14:section>
        <p14:section name="PlanUW Setting User Variables" id="{DC41AD96-57ED-4729-9820-39ACC19C79F5}">
          <p14:sldIdLst>
            <p14:sldId id="745"/>
            <p14:sldId id="813"/>
            <p14:sldId id="748"/>
            <p14:sldId id="556"/>
            <p14:sldId id="559"/>
            <p14:sldId id="820"/>
          </p14:sldIdLst>
        </p14:section>
        <p14:section name="Salary, Wages and Fringe" id="{A9206C1D-40CE-4012-8109-002DCFE2330D}">
          <p14:sldIdLst>
            <p14:sldId id="599"/>
            <p14:sldId id="799"/>
            <p14:sldId id="1073"/>
            <p14:sldId id="1153"/>
            <p14:sldId id="1154"/>
            <p14:sldId id="1155"/>
            <p14:sldId id="1156"/>
            <p14:sldId id="1157"/>
            <p14:sldId id="1158"/>
            <p14:sldId id="1159"/>
            <p14:sldId id="1160"/>
            <p14:sldId id="1161"/>
            <p14:sldId id="1163"/>
            <p14:sldId id="1166"/>
            <p14:sldId id="1162"/>
            <p14:sldId id="1164"/>
            <p14:sldId id="1165"/>
            <p14:sldId id="1152"/>
            <p14:sldId id="797"/>
            <p14:sldId id="816"/>
            <p14:sldId id="1102"/>
            <p14:sldId id="1121"/>
            <p14:sldId id="964"/>
            <p14:sldId id="965"/>
            <p14:sldId id="967"/>
            <p14:sldId id="1134"/>
            <p14:sldId id="978"/>
            <p14:sldId id="1122"/>
            <p14:sldId id="1167"/>
            <p14:sldId id="980"/>
            <p14:sldId id="1069"/>
            <p14:sldId id="1074"/>
            <p14:sldId id="1070"/>
            <p14:sldId id="1072"/>
            <p14:sldId id="1124"/>
            <p14:sldId id="968"/>
            <p14:sldId id="1126"/>
            <p14:sldId id="1168"/>
            <p14:sldId id="970"/>
            <p14:sldId id="1169"/>
            <p14:sldId id="981"/>
            <p14:sldId id="1128"/>
            <p14:sldId id="1170"/>
            <p14:sldId id="983"/>
            <p14:sldId id="984"/>
          </p14:sldIdLst>
        </p14:section>
        <p14:section name="Non-Compensation" id="{D85F539C-79C0-4662-8E8B-D3033804E98D}">
          <p14:sldIdLst>
            <p14:sldId id="985"/>
            <p14:sldId id="943"/>
            <p14:sldId id="986"/>
            <p14:sldId id="1184"/>
            <p14:sldId id="987"/>
            <p14:sldId id="988"/>
            <p14:sldId id="991"/>
            <p14:sldId id="993"/>
            <p14:sldId id="1185"/>
            <p14:sldId id="1082"/>
            <p14:sldId id="989"/>
            <p14:sldId id="992"/>
            <p14:sldId id="1083"/>
            <p14:sldId id="1186"/>
            <p14:sldId id="1174"/>
            <p14:sldId id="1175"/>
            <p14:sldId id="1176"/>
            <p14:sldId id="1177"/>
          </p14:sldIdLst>
        </p14:section>
        <p14:section name="Revenue" id="{0F1A1235-F5B4-4EAA-91DD-B77F9D8B58ED}">
          <p14:sldIdLst>
            <p14:sldId id="995"/>
            <p14:sldId id="994"/>
            <p14:sldId id="996"/>
            <p14:sldId id="1187"/>
            <p14:sldId id="1148"/>
            <p14:sldId id="1149"/>
            <p14:sldId id="997"/>
            <p14:sldId id="1150"/>
            <p14:sldId id="1151"/>
            <p14:sldId id="998"/>
          </p14:sldIdLst>
        </p14:section>
        <p14:section name="Forecast Review" id="{874DBEEB-84B5-4772-A8A7-8B3830151D3C}">
          <p14:sldIdLst>
            <p14:sldId id="1003"/>
            <p14:sldId id="1004"/>
            <p14:sldId id="1096"/>
            <p14:sldId id="1005"/>
            <p14:sldId id="1180"/>
            <p14:sldId id="1181"/>
            <p14:sldId id="1188"/>
            <p14:sldId id="1179"/>
            <p14:sldId id="1006"/>
            <p14:sldId id="1013"/>
            <p14:sldId id="1182"/>
            <p14:sldId id="1119"/>
          </p14:sldIdLst>
        </p14:section>
        <p14:section name="Transfers" id="{3B1A7B85-5B47-4E6D-86E1-B6E5415532A0}">
          <p14:sldIdLst>
            <p14:sldId id="1022"/>
            <p14:sldId id="1118"/>
            <p14:sldId id="1025"/>
            <p14:sldId id="1146"/>
            <p14:sldId id="1027"/>
            <p14:sldId id="1026"/>
            <p14:sldId id="1028"/>
            <p14:sldId id="1029"/>
          </p14:sldIdLst>
        </p14:section>
        <p14:section name="Reporting" id="{4184CC10-F156-4DF5-8F70-1A2FC1709B7E}">
          <p14:sldIdLst>
            <p14:sldId id="1192"/>
            <p14:sldId id="1193"/>
            <p14:sldId id="1194"/>
            <p14:sldId id="1195"/>
            <p14:sldId id="1196"/>
            <p14:sldId id="1197"/>
            <p14:sldId id="1198"/>
            <p14:sldId id="1199"/>
            <p14:sldId id="1200"/>
          </p14:sldIdLst>
        </p14:section>
        <p14:section name="Course Summary" id="{E7C153FD-A8BA-4384-8916-34F59CA0CA3B}">
          <p14:sldIdLst>
            <p14:sldId id="747"/>
            <p14:sldId id="531"/>
            <p14:sldId id="688"/>
            <p14:sldId id="6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 Creed" initials="KC" lastIdx="1" clrIdx="0">
    <p:extLst>
      <p:ext uri="{19B8F6BF-5375-455C-9EA6-DF929625EA0E}">
        <p15:presenceInfo xmlns:p15="http://schemas.microsoft.com/office/powerpoint/2012/main" userId="S-1-5-21-1275210071-583907252-725345543-127891" providerId="AD"/>
      </p:ext>
    </p:extLst>
  </p:cmAuthor>
  <p:cmAuthor id="2" name="Jacob Kuczmanski" initials="JK" lastIdx="56" clrIdx="1">
    <p:extLst>
      <p:ext uri="{19B8F6BF-5375-455C-9EA6-DF929625EA0E}">
        <p15:presenceInfo xmlns:p15="http://schemas.microsoft.com/office/powerpoint/2012/main" userId="S-1-5-21-1275210071-583907252-725345543-174268" providerId="AD"/>
      </p:ext>
    </p:extLst>
  </p:cmAuthor>
  <p:cmAuthor id="3" name="Jason Kaniss" initials="JK" lastIdx="20" clrIdx="2">
    <p:extLst>
      <p:ext uri="{19B8F6BF-5375-455C-9EA6-DF929625EA0E}">
        <p15:presenceInfo xmlns:p15="http://schemas.microsoft.com/office/powerpoint/2012/main" userId="S-1-5-21-1275210071-583907252-725345543-186621" providerId="AD"/>
      </p:ext>
    </p:extLst>
  </p:cmAuthor>
  <p:cmAuthor id="4" name="PJ Shumway" initials="PS" lastIdx="19" clrIdx="3">
    <p:extLst>
      <p:ext uri="{19B8F6BF-5375-455C-9EA6-DF929625EA0E}">
        <p15:presenceInfo xmlns:p15="http://schemas.microsoft.com/office/powerpoint/2012/main" userId="S-1-5-21-358987-74476631-505227178-40105" providerId="AD"/>
      </p:ext>
    </p:extLst>
  </p:cmAuthor>
  <p:cmAuthor id="5" name="Jacob Kuczmanski" initials="JK [2]" lastIdx="4" clrIdx="4">
    <p:extLst>
      <p:ext uri="{19B8F6BF-5375-455C-9EA6-DF929625EA0E}">
        <p15:presenceInfo xmlns:p15="http://schemas.microsoft.com/office/powerpoint/2012/main" userId="Jacob Kuczmanski" providerId="None"/>
      </p:ext>
    </p:extLst>
  </p:cmAuthor>
  <p:cmAuthor id="6" name="Rafael Quirarte" initials="RQ" lastIdx="43" clrIdx="5">
    <p:extLst>
      <p:ext uri="{19B8F6BF-5375-455C-9EA6-DF929625EA0E}">
        <p15:presenceInfo xmlns:p15="http://schemas.microsoft.com/office/powerpoint/2012/main" userId="S-1-5-21-1275210071-583907252-725345543-180531" providerId="AD"/>
      </p:ext>
    </p:extLst>
  </p:cmAuthor>
  <p:cmAuthor id="7" name="Betsy Oehl" initials="BO" lastIdx="18" clrIdx="6">
    <p:extLst>
      <p:ext uri="{19B8F6BF-5375-455C-9EA6-DF929625EA0E}">
        <p15:presenceInfo xmlns:p15="http://schemas.microsoft.com/office/powerpoint/2012/main" userId="S::boehl@huronconsultinggroup.com::aa08b7e6-542f-4e7b-a1f8-6380a7c43096" providerId="AD"/>
      </p:ext>
    </p:extLst>
  </p:cmAuthor>
  <p:cmAuthor id="8" name="Rafael Quirarte" initials="RQ [2]" lastIdx="13" clrIdx="7">
    <p:extLst>
      <p:ext uri="{19B8F6BF-5375-455C-9EA6-DF929625EA0E}">
        <p15:presenceInfo xmlns:p15="http://schemas.microsoft.com/office/powerpoint/2012/main" userId="S::rquirarte@huronconsultinggroup.com::8ea23fd3-5a0c-4110-b399-a3a640fb3884" providerId="AD"/>
      </p:ext>
    </p:extLst>
  </p:cmAuthor>
  <p:cmAuthor id="9" name="Anil Rattan" initials="AR" lastIdx="18" clrIdx="8">
    <p:extLst>
      <p:ext uri="{19B8F6BF-5375-455C-9EA6-DF929625EA0E}">
        <p15:presenceInfo xmlns:p15="http://schemas.microsoft.com/office/powerpoint/2012/main" userId="S::arattan@huronconsultinggroup.com::241ff256-8689-47db-97c6-cca4e762e88f" providerId="AD"/>
      </p:ext>
    </p:extLst>
  </p:cmAuthor>
  <p:cmAuthor id="10" name="TJ Laesch" initials="TL" lastIdx="86" clrIdx="9">
    <p:extLst>
      <p:ext uri="{19B8F6BF-5375-455C-9EA6-DF929625EA0E}">
        <p15:presenceInfo xmlns:p15="http://schemas.microsoft.com/office/powerpoint/2012/main" userId="S::tjlaesch@huronconsultinggroup.com::1d9d1c1e-977a-43e8-b30f-7d1e73b17c1c" providerId="AD"/>
      </p:ext>
    </p:extLst>
  </p:cmAuthor>
  <p:cmAuthor id="11" name="Matt Tyburowski" initials="MT" lastIdx="26" clrIdx="10">
    <p:extLst>
      <p:ext uri="{19B8F6BF-5375-455C-9EA6-DF929625EA0E}">
        <p15:presenceInfo xmlns:p15="http://schemas.microsoft.com/office/powerpoint/2012/main" userId="S::mtyburowski@huronconsultinggroup.com::0cec8e43-4ed9-4ca4-bd70-d0ec8971afba" providerId="AD"/>
      </p:ext>
    </p:extLst>
  </p:cmAuthor>
  <p:cmAuthor id="12" name="Ryan Hayes" initials="RH" lastIdx="14" clrIdx="11">
    <p:extLst>
      <p:ext uri="{19B8F6BF-5375-455C-9EA6-DF929625EA0E}">
        <p15:presenceInfo xmlns:p15="http://schemas.microsoft.com/office/powerpoint/2012/main" userId="S::ryhayes@huronconsultinggroup.com::4f7ea63f-8eab-46bc-9511-5609fc80e436" providerId="AD"/>
      </p:ext>
    </p:extLst>
  </p:cmAuthor>
  <p:cmAuthor id="13" name="Meghan Bridges" initials="MB" lastIdx="64" clrIdx="11">
    <p:extLst>
      <p:ext uri="{19B8F6BF-5375-455C-9EA6-DF929625EA0E}">
        <p15:presenceInfo xmlns:p15="http://schemas.microsoft.com/office/powerpoint/2012/main" userId="S::mbridges@huronconsultinggroup.com::2bae1fff-f2fb-4fef-9607-b57c46cb831d" providerId="AD"/>
      </p:ext>
    </p:extLst>
  </p:cmAuthor>
  <p:cmAuthor id="14" name="Steisi Manco" initials="SM" lastIdx="55" clrIdx="12">
    <p:extLst>
      <p:ext uri="{19B8F6BF-5375-455C-9EA6-DF929625EA0E}">
        <p15:presenceInfo xmlns:p15="http://schemas.microsoft.com/office/powerpoint/2012/main" userId="S::smanco@huronconsultinggroup.com::26f5c53b-9491-4397-a903-8910b8371f50" providerId="AD"/>
      </p:ext>
    </p:extLst>
  </p:cmAuthor>
  <p:cmAuthor id="15" name="Chelsea Tistle" initials="CT" lastIdx="3" clrIdx="13">
    <p:extLst>
      <p:ext uri="{19B8F6BF-5375-455C-9EA6-DF929625EA0E}">
        <p15:presenceInfo xmlns:p15="http://schemas.microsoft.com/office/powerpoint/2012/main" userId="S::ctistle@huronconsultinggroup.com::bec26273-4c1d-4851-a06e-163c825141ce" providerId="AD"/>
      </p:ext>
    </p:extLst>
  </p:cmAuthor>
  <p:cmAuthor id="16" name="Juliet Lim" initials="JL" lastIdx="50" clrIdx="14">
    <p:extLst>
      <p:ext uri="{19B8F6BF-5375-455C-9EA6-DF929625EA0E}">
        <p15:presenceInfo xmlns:p15="http://schemas.microsoft.com/office/powerpoint/2012/main" userId="S::julim@huronconsultinggroup.com::604f0d2e-cef7-4a04-a468-fc0d179dac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492F24"/>
    <a:srgbClr val="990033"/>
    <a:srgbClr val="DECBCD"/>
    <a:srgbClr val="FFE8CB"/>
    <a:srgbClr val="800000"/>
    <a:srgbClr val="FFCC00"/>
    <a:srgbClr val="5A4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8" autoAdjust="0"/>
    <p:restoredTop sz="94629"/>
  </p:normalViewPr>
  <p:slideViewPr>
    <p:cSldViewPr snapToGrid="0" snapToObjects="1">
      <p:cViewPr varScale="1">
        <p:scale>
          <a:sx n="102" d="100"/>
          <a:sy n="102" d="100"/>
        </p:scale>
        <p:origin x="126" y="23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presProps" Target="presProp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tags" Target="tags/tag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s>
</file>

<file path=ppt/comments/comment1.xml><?xml version="1.0" encoding="utf-8"?>
<p:cmLst xmlns:a="http://schemas.openxmlformats.org/drawingml/2006/main" xmlns:r="http://schemas.openxmlformats.org/officeDocument/2006/relationships" xmlns:p="http://schemas.openxmlformats.org/presentationml/2006/main">
  <p:cm authorId="15" dt="2020-10-27T11:10:54.059" idx="3">
    <p:pos x="10" y="10"/>
    <p:text>Update if needed</p:text>
    <p:extLst>
      <p:ext uri="{C676402C-5697-4E1C-873F-D02D1690AC5C}">
        <p15:threadingInfo xmlns:p15="http://schemas.microsoft.com/office/powerpoint/2012/main" timeZoneBias="3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FCFAE-2FD0-4BC9-BBF6-D541AFD67211}" type="datetimeFigureOut">
              <a:rPr lang="en-US" smtClean="0"/>
              <a:t>11/20/2020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3F1CC-D614-4FB3-AC7D-98319C689F5D}" type="slidenum">
              <a:rPr lang="en-US" smtClean="0"/>
              <a:t>‹#›</a:t>
            </a:fld>
            <a:endParaRPr lang="en-US" dirty="0"/>
          </a:p>
        </p:txBody>
      </p:sp>
    </p:spTree>
    <p:extLst>
      <p:ext uri="{BB962C8B-B14F-4D97-AF65-F5344CB8AC3E}">
        <p14:creationId xmlns:p14="http://schemas.microsoft.com/office/powerpoint/2010/main" val="86374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13</a:t>
            </a:fld>
            <a:endParaRPr lang="en-US" dirty="0"/>
          </a:p>
        </p:txBody>
      </p:sp>
    </p:spTree>
    <p:extLst>
      <p:ext uri="{BB962C8B-B14F-4D97-AF65-F5344CB8AC3E}">
        <p14:creationId xmlns:p14="http://schemas.microsoft.com/office/powerpoint/2010/main" val="258920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16</a:t>
            </a:fld>
            <a:endParaRPr lang="en-US" dirty="0"/>
          </a:p>
        </p:txBody>
      </p:sp>
    </p:spTree>
    <p:extLst>
      <p:ext uri="{BB962C8B-B14F-4D97-AF65-F5344CB8AC3E}">
        <p14:creationId xmlns:p14="http://schemas.microsoft.com/office/powerpoint/2010/main" val="2442720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3F1CC-D614-4FB3-AC7D-98319C689F5D}" type="slidenum">
              <a:rPr lang="en-US" smtClean="0"/>
              <a:t>18</a:t>
            </a:fld>
            <a:endParaRPr lang="en-US" dirty="0"/>
          </a:p>
        </p:txBody>
      </p:sp>
    </p:spTree>
    <p:extLst>
      <p:ext uri="{BB962C8B-B14F-4D97-AF65-F5344CB8AC3E}">
        <p14:creationId xmlns:p14="http://schemas.microsoft.com/office/powerpoint/2010/main" val="268119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3F1CC-D614-4FB3-AC7D-98319C689F5D}" type="slidenum">
              <a:rPr lang="en-US" smtClean="0"/>
              <a:t>19</a:t>
            </a:fld>
            <a:endParaRPr lang="en-US" dirty="0"/>
          </a:p>
        </p:txBody>
      </p:sp>
    </p:spTree>
    <p:extLst>
      <p:ext uri="{BB962C8B-B14F-4D97-AF65-F5344CB8AC3E}">
        <p14:creationId xmlns:p14="http://schemas.microsoft.com/office/powerpoint/2010/main" val="4216263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3F1CC-D614-4FB3-AC7D-98319C689F5D}" type="slidenum">
              <a:rPr lang="en-US" smtClean="0"/>
              <a:t>20</a:t>
            </a:fld>
            <a:endParaRPr lang="en-US" dirty="0"/>
          </a:p>
        </p:txBody>
      </p:sp>
    </p:spTree>
    <p:extLst>
      <p:ext uri="{BB962C8B-B14F-4D97-AF65-F5344CB8AC3E}">
        <p14:creationId xmlns:p14="http://schemas.microsoft.com/office/powerpoint/2010/main" val="1351410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3F1CC-D614-4FB3-AC7D-98319C689F5D}" type="slidenum">
              <a:rPr lang="en-US" smtClean="0"/>
              <a:t>21</a:t>
            </a:fld>
            <a:endParaRPr lang="en-US" dirty="0"/>
          </a:p>
        </p:txBody>
      </p:sp>
    </p:spTree>
    <p:extLst>
      <p:ext uri="{BB962C8B-B14F-4D97-AF65-F5344CB8AC3E}">
        <p14:creationId xmlns:p14="http://schemas.microsoft.com/office/powerpoint/2010/main" val="210485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3F1CC-D614-4FB3-AC7D-98319C689F5D}" type="slidenum">
              <a:rPr lang="en-US" smtClean="0"/>
              <a:t>22</a:t>
            </a:fld>
            <a:endParaRPr lang="en-US" dirty="0"/>
          </a:p>
        </p:txBody>
      </p:sp>
    </p:spTree>
    <p:extLst>
      <p:ext uri="{BB962C8B-B14F-4D97-AF65-F5344CB8AC3E}">
        <p14:creationId xmlns:p14="http://schemas.microsoft.com/office/powerpoint/2010/main" val="2479221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55</a:t>
            </a:fld>
            <a:endParaRPr lang="en-US" dirty="0"/>
          </a:p>
        </p:txBody>
      </p:sp>
    </p:spTree>
    <p:extLst>
      <p:ext uri="{BB962C8B-B14F-4D97-AF65-F5344CB8AC3E}">
        <p14:creationId xmlns:p14="http://schemas.microsoft.com/office/powerpoint/2010/main" val="3169279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82</a:t>
            </a:fld>
            <a:endParaRPr lang="en-US" dirty="0"/>
          </a:p>
        </p:txBody>
      </p:sp>
    </p:spTree>
    <p:extLst>
      <p:ext uri="{BB962C8B-B14F-4D97-AF65-F5344CB8AC3E}">
        <p14:creationId xmlns:p14="http://schemas.microsoft.com/office/powerpoint/2010/main" val="3813005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descr="swish-image2.png">
            <a:extLst>
              <a:ext uri="{FF2B5EF4-FFF2-40B4-BE49-F238E27FC236}">
                <a16:creationId xmlns:a16="http://schemas.microsoft.com/office/drawing/2014/main" id="{DF1B712F-D94F-46E5-8703-A7C26D7190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sp>
        <p:nvSpPr>
          <p:cNvPr id="13" name="Date Placeholder 3">
            <a:extLst>
              <a:ext uri="{FF2B5EF4-FFF2-40B4-BE49-F238E27FC236}">
                <a16:creationId xmlns:a16="http://schemas.microsoft.com/office/drawing/2014/main" id="{E2C189EA-BC4B-4282-9F7F-0C611012DED4}"/>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11/20/2020</a:t>
            </a:fld>
            <a:endParaRPr lang="en-US" dirty="0"/>
          </a:p>
        </p:txBody>
      </p:sp>
      <p:sp>
        <p:nvSpPr>
          <p:cNvPr id="14" name="Slide Number Placeholder 5">
            <a:extLst>
              <a:ext uri="{FF2B5EF4-FFF2-40B4-BE49-F238E27FC236}">
                <a16:creationId xmlns:a16="http://schemas.microsoft.com/office/drawing/2014/main" id="{DEDEF5D5-D740-439B-ABC1-54234BD0A4C2}"/>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dirty="0"/>
          </a:p>
        </p:txBody>
      </p:sp>
      <p:grpSp>
        <p:nvGrpSpPr>
          <p:cNvPr id="5" name="Group 4">
            <a:extLst>
              <a:ext uri="{FF2B5EF4-FFF2-40B4-BE49-F238E27FC236}">
                <a16:creationId xmlns:a16="http://schemas.microsoft.com/office/drawing/2014/main" id="{2939247E-7AE8-4557-9F62-77DAE07BCF8F}"/>
              </a:ext>
            </a:extLst>
          </p:cNvPr>
          <p:cNvGrpSpPr/>
          <p:nvPr userDrawn="1"/>
        </p:nvGrpSpPr>
        <p:grpSpPr>
          <a:xfrm>
            <a:off x="9568229" y="6159498"/>
            <a:ext cx="2385753" cy="564926"/>
            <a:chOff x="9568229" y="6159498"/>
            <a:chExt cx="2385753" cy="564926"/>
          </a:xfrm>
        </p:grpSpPr>
        <p:pic>
          <p:nvPicPr>
            <p:cNvPr id="6" name="Picture 5">
              <a:extLst>
                <a:ext uri="{FF2B5EF4-FFF2-40B4-BE49-F238E27FC236}">
                  <a16:creationId xmlns:a16="http://schemas.microsoft.com/office/drawing/2014/main" id="{01D38E96-DD89-457D-AAC6-7A6EEFCDB73F}"/>
                </a:ext>
              </a:extLst>
            </p:cNvPr>
            <p:cNvPicPr>
              <a:picLocks noChangeAspect="1"/>
            </p:cNvPicPr>
            <p:nvPr userDrawn="1"/>
          </p:nvPicPr>
          <p:blipFill>
            <a:blip r:embed="rId3"/>
            <a:stretch>
              <a:fillRect/>
            </a:stretch>
          </p:blipFill>
          <p:spPr>
            <a:xfrm>
              <a:off x="10783872" y="6159498"/>
              <a:ext cx="1170110" cy="561975"/>
            </a:xfrm>
            <a:prstGeom prst="rect">
              <a:avLst/>
            </a:prstGeom>
          </p:spPr>
        </p:pic>
        <p:pic>
          <p:nvPicPr>
            <p:cNvPr id="2" name="Picture 1">
              <a:extLst>
                <a:ext uri="{FF2B5EF4-FFF2-40B4-BE49-F238E27FC236}">
                  <a16:creationId xmlns:a16="http://schemas.microsoft.com/office/drawing/2014/main" id="{214419C5-F2BC-4222-BCB8-529B1E154519}"/>
                </a:ext>
              </a:extLst>
            </p:cNvPr>
            <p:cNvPicPr>
              <a:picLocks noChangeAspect="1"/>
            </p:cNvPicPr>
            <p:nvPr userDrawn="1"/>
          </p:nvPicPr>
          <p:blipFill>
            <a:blip r:embed="rId4"/>
            <a:stretch>
              <a:fillRect/>
            </a:stretch>
          </p:blipFill>
          <p:spPr>
            <a:xfrm>
              <a:off x="9568229" y="6162449"/>
              <a:ext cx="933450" cy="561975"/>
            </a:xfrm>
            <a:prstGeom prst="rect">
              <a:avLst/>
            </a:prstGeom>
          </p:spPr>
        </p:pic>
        <p:cxnSp>
          <p:nvCxnSpPr>
            <p:cNvPr id="4" name="Straight Connector 3">
              <a:extLst>
                <a:ext uri="{FF2B5EF4-FFF2-40B4-BE49-F238E27FC236}">
                  <a16:creationId xmlns:a16="http://schemas.microsoft.com/office/drawing/2014/main" id="{D94E6EE5-3861-450B-9206-A256241A95AF}"/>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2084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a:t>Click to edit Master title style</a:t>
            </a:r>
            <a:endParaRPr lang="en-US"/>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F179A919-AA64-4973-8F9D-675773EA5AC1}" type="datetime1">
              <a:rPr lang="en-US" smtClean="0"/>
              <a:t>11/20/2020</a:t>
            </a:fld>
            <a:endParaRPr lang="en-US" dirty="0"/>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250138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78894D98-4D5F-4581-9E22-FA6A627F7EEF}" type="datetime1">
              <a:rPr lang="en-US" smtClean="0"/>
              <a:t>11/20/2020</a:t>
            </a:fld>
            <a:endParaRPr lang="en-US" dirty="0"/>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2788614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79482C08-6FA6-4E15-A13F-8AB4D27D7299}" type="datetime1">
              <a:rPr lang="en-US" smtClean="0"/>
              <a:t>11/20/2020</a:t>
            </a:fld>
            <a:endParaRPr lang="en-US" dirty="0"/>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235939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E3F1F088-1809-43FB-80D8-66DC2AE224E8}" type="datetime1">
              <a:rPr lang="en-US" smtClean="0"/>
              <a:t>11/20/2020</a:t>
            </a:fld>
            <a:endParaRPr lang="en-US" dirty="0"/>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3914081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E40DD-B7C2-4152-8484-B2648615E7D2}" type="datetime1">
              <a:rPr lang="en-US" smtClean="0"/>
              <a:t>11/20/2020</a:t>
            </a:fld>
            <a:endParaRPr lang="en-US" dirty="0"/>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3253529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E619D3F0-B71E-432E-9268-E74E0A9DBEFC}" type="datetime1">
              <a:rPr lang="en-US" smtClean="0"/>
              <a:t>11/20/2020</a:t>
            </a:fld>
            <a:endParaRPr lang="en-US" dirty="0"/>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244976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B89D6A01-EFB7-4EFD-B857-2DC623EEC426}" type="datetime1">
              <a:rPr lang="en-US" smtClean="0"/>
              <a:t>11/20/2020</a:t>
            </a:fld>
            <a:endParaRPr lang="en-US" dirty="0"/>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1311614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150D263E-FA40-44DC-8AE7-CEE1C520682C}" type="datetime1">
              <a:rPr lang="en-US" smtClean="0"/>
              <a:t>11/20/2020</a:t>
            </a:fld>
            <a:endParaRPr lang="en-US" dirty="0"/>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2502614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EFEDCC0-1294-40B4-AAC1-019FCD9D1C18}" type="datetime1">
              <a:rPr lang="en-US" smtClean="0"/>
              <a:t>11/20/2020</a:t>
            </a:fld>
            <a:endParaRPr lang="en-US" dirty="0"/>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4179287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cstate="email">
            <a:duotone>
              <a:schemeClr val="bg2">
                <a:shade val="45000"/>
                <a:satMod val="135000"/>
              </a:schemeClr>
              <a:prstClr val="white"/>
            </a:duotone>
            <a:alphaModFix amt="25000"/>
            <a:extLst>
              <a:ext uri="{28A0092B-C50C-407E-A947-70E740481C1C}">
                <a14:useLocalDpi xmlns:a14="http://schemas.microsoft.com/office/drawing/2010/main"/>
              </a:ext>
            </a:extLst>
          </a:blip>
          <a:srcRect/>
          <a:stretch/>
        </p:blipFill>
        <p:spPr>
          <a:xfrm flipH="1">
            <a:off x="-1" y="5121691"/>
            <a:ext cx="12192000" cy="173631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34993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EB9078B2-F63A-4BAF-999D-58FCE5C1F62C}" type="datetime1">
              <a:rPr lang="en-US" smtClean="0"/>
              <a:t>11/20/2020</a:t>
            </a:fld>
            <a:endParaRPr lang="en-US" dirty="0"/>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dirty="0"/>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3443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19400"/>
            <a:ext cx="10363200" cy="762000"/>
          </a:xfrm>
          <a:prstGeom prst="rect">
            <a:avLst/>
          </a:prstGeom>
        </p:spPr>
        <p:txBody>
          <a:bodyPr/>
          <a:lstStyle>
            <a:lvl1pPr algn="ctr">
              <a:defRPr sz="2800" b="1"/>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descr="swish-image2.png">
            <a:extLst>
              <a:ext uri="{FF2B5EF4-FFF2-40B4-BE49-F238E27FC236}">
                <a16:creationId xmlns:a16="http://schemas.microsoft.com/office/drawing/2014/main" id="{49EEC77E-7659-48D9-A71B-4399C6BBDE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sp>
        <p:nvSpPr>
          <p:cNvPr id="7" name="Date Placeholder 3">
            <a:extLst>
              <a:ext uri="{FF2B5EF4-FFF2-40B4-BE49-F238E27FC236}">
                <a16:creationId xmlns:a16="http://schemas.microsoft.com/office/drawing/2014/main" id="{0B48806A-856D-4075-9D6A-97908908028A}"/>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11/20/2020</a:t>
            </a:fld>
            <a:endParaRPr lang="en-US" dirty="0"/>
          </a:p>
        </p:txBody>
      </p:sp>
      <p:sp>
        <p:nvSpPr>
          <p:cNvPr id="9" name="Slide Number Placeholder 5">
            <a:extLst>
              <a:ext uri="{FF2B5EF4-FFF2-40B4-BE49-F238E27FC236}">
                <a16:creationId xmlns:a16="http://schemas.microsoft.com/office/drawing/2014/main" id="{46571F1F-6EE3-4501-AF44-D96A06898EE4}"/>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dirty="0"/>
          </a:p>
        </p:txBody>
      </p:sp>
      <p:grpSp>
        <p:nvGrpSpPr>
          <p:cNvPr id="10" name="Group 9">
            <a:extLst>
              <a:ext uri="{FF2B5EF4-FFF2-40B4-BE49-F238E27FC236}">
                <a16:creationId xmlns:a16="http://schemas.microsoft.com/office/drawing/2014/main" id="{669ACFA9-BFB7-4D69-A086-C15FC8F22EA8}"/>
              </a:ext>
            </a:extLst>
          </p:cNvPr>
          <p:cNvGrpSpPr/>
          <p:nvPr userDrawn="1"/>
        </p:nvGrpSpPr>
        <p:grpSpPr>
          <a:xfrm>
            <a:off x="9568229" y="6159498"/>
            <a:ext cx="2385753" cy="564926"/>
            <a:chOff x="9568229" y="6159498"/>
            <a:chExt cx="2385753" cy="564926"/>
          </a:xfrm>
        </p:grpSpPr>
        <p:pic>
          <p:nvPicPr>
            <p:cNvPr id="11" name="Picture 10">
              <a:extLst>
                <a:ext uri="{FF2B5EF4-FFF2-40B4-BE49-F238E27FC236}">
                  <a16:creationId xmlns:a16="http://schemas.microsoft.com/office/drawing/2014/main" id="{AFE8C838-5561-4DA4-816E-918C6FED001A}"/>
                </a:ext>
              </a:extLst>
            </p:cNvPr>
            <p:cNvPicPr>
              <a:picLocks noChangeAspect="1"/>
            </p:cNvPicPr>
            <p:nvPr userDrawn="1"/>
          </p:nvPicPr>
          <p:blipFill>
            <a:blip r:embed="rId3"/>
            <a:stretch>
              <a:fillRect/>
            </a:stretch>
          </p:blipFill>
          <p:spPr>
            <a:xfrm>
              <a:off x="10783872" y="6159498"/>
              <a:ext cx="1170110" cy="561975"/>
            </a:xfrm>
            <a:prstGeom prst="rect">
              <a:avLst/>
            </a:prstGeom>
          </p:spPr>
        </p:pic>
        <p:pic>
          <p:nvPicPr>
            <p:cNvPr id="12" name="Picture 11">
              <a:extLst>
                <a:ext uri="{FF2B5EF4-FFF2-40B4-BE49-F238E27FC236}">
                  <a16:creationId xmlns:a16="http://schemas.microsoft.com/office/drawing/2014/main" id="{BA8B54F4-14D3-4322-AE18-FFA4BB0ADACA}"/>
                </a:ext>
              </a:extLst>
            </p:cNvPr>
            <p:cNvPicPr>
              <a:picLocks noChangeAspect="1"/>
            </p:cNvPicPr>
            <p:nvPr userDrawn="1"/>
          </p:nvPicPr>
          <p:blipFill>
            <a:blip r:embed="rId4"/>
            <a:stretch>
              <a:fillRect/>
            </a:stretch>
          </p:blipFill>
          <p:spPr>
            <a:xfrm>
              <a:off x="9568229" y="6162449"/>
              <a:ext cx="933450" cy="561975"/>
            </a:xfrm>
            <a:prstGeom prst="rect">
              <a:avLst/>
            </a:prstGeom>
          </p:spPr>
        </p:pic>
        <p:cxnSp>
          <p:nvCxnSpPr>
            <p:cNvPr id="13" name="Straight Connector 12">
              <a:extLst>
                <a:ext uri="{FF2B5EF4-FFF2-40B4-BE49-F238E27FC236}">
                  <a16:creationId xmlns:a16="http://schemas.microsoft.com/office/drawing/2014/main" id="{8D214969-AC42-4395-8A40-4DDF79158EB3}"/>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76537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64243CA6-EEDB-46B5-9396-1B0309F638B9}" type="datetime1">
              <a:rPr lang="en-US" smtClean="0"/>
              <a:t>11/20/2020</a:t>
            </a:fld>
            <a:endParaRPr lang="en-US" dirty="0"/>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941301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378291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8F4E0BCE-1DB2-472E-8A05-7750CA844DF6}" type="datetime1">
              <a:rPr lang="en-US" smtClean="0"/>
              <a:t>11/20/2020</a:t>
            </a:fld>
            <a:endParaRPr lang="en-US" dirty="0"/>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dirty="0"/>
          </a:p>
        </p:txBody>
      </p:sp>
    </p:spTree>
    <p:extLst>
      <p:ext uri="{BB962C8B-B14F-4D97-AF65-F5344CB8AC3E}">
        <p14:creationId xmlns:p14="http://schemas.microsoft.com/office/powerpoint/2010/main" val="3078543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953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5937" y="2130425"/>
            <a:ext cx="10981663" cy="1470025"/>
          </a:xfrm>
        </p:spPr>
        <p:txBody>
          <a:bodyPr/>
          <a:lstStyle/>
          <a:p>
            <a:r>
              <a:rPr lang="x-none"/>
              <a:t>Click to edit Master title style</a:t>
            </a:r>
            <a:endParaRPr lang="en-US"/>
          </a:p>
        </p:txBody>
      </p:sp>
      <p:sp>
        <p:nvSpPr>
          <p:cNvPr id="3" name="Subtitle 2"/>
          <p:cNvSpPr>
            <a:spLocks noGrp="1"/>
          </p:cNvSpPr>
          <p:nvPr>
            <p:ph type="subTitle" idx="1"/>
          </p:nvPr>
        </p:nvSpPr>
        <p:spPr>
          <a:xfrm>
            <a:off x="283607" y="3627291"/>
            <a:ext cx="10079593"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Click to edit Master subtitle style</a:t>
            </a:r>
            <a:endParaRPr lang="en-US" dirty="0"/>
          </a:p>
        </p:txBody>
      </p:sp>
      <p:sp>
        <p:nvSpPr>
          <p:cNvPr id="4" name="Date Placeholder 3"/>
          <p:cNvSpPr>
            <a:spLocks noGrp="1"/>
          </p:cNvSpPr>
          <p:nvPr>
            <p:ph type="dt" sz="half" idx="10"/>
          </p:nvPr>
        </p:nvSpPr>
        <p:spPr/>
        <p:txBody>
          <a:bodyPr/>
          <a:lstStyle/>
          <a:p>
            <a:fld id="{8255308A-1C0B-48C9-A487-29DC2AF13E71}" type="datetime1">
              <a:rPr lang="en-US" smtClean="0"/>
              <a:t>11/20/2020</a:t>
            </a:fld>
            <a:endParaRPr lang="en-US" dirty="0"/>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2715194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a:xfrm>
            <a:off x="283607" y="1427594"/>
            <a:ext cx="11578545" cy="4539635"/>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9763E949-8F90-46B1-BD44-9D0DD3D47F87}" type="datetime1">
              <a:rPr lang="en-US" smtClean="0"/>
              <a:t>11/20/2020</a:t>
            </a:fld>
            <a:endParaRPr lang="en-US" dirty="0"/>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1299900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dirty="0"/>
              <a:t>Click to edit Master title style</a:t>
            </a:r>
            <a:endParaRPr lang="en-US" dirty="0"/>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51D41534-5A6A-4012-BD2B-3C3F52128443}" type="datetime1">
              <a:rPr lang="en-US" smtClean="0"/>
              <a:t>11/20/2020</a:t>
            </a:fld>
            <a:endParaRPr lang="en-US" dirty="0"/>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3921353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8A802A72-829B-41B8-8158-291DFCD05FBE}" type="datetime1">
              <a:rPr lang="en-US" smtClean="0"/>
              <a:t>11/20/2020</a:t>
            </a:fld>
            <a:endParaRPr lang="en-US" dirty="0"/>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4276058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Date Placeholder 6"/>
          <p:cNvSpPr>
            <a:spLocks noGrp="1"/>
          </p:cNvSpPr>
          <p:nvPr>
            <p:ph type="dt" sz="half" idx="10"/>
          </p:nvPr>
        </p:nvSpPr>
        <p:spPr/>
        <p:txBody>
          <a:bodyPr/>
          <a:lstStyle/>
          <a:p>
            <a:fld id="{CC0D8C17-76B1-4EA3-B6E3-DFF3D0E248DF}" type="datetime1">
              <a:rPr lang="en-US" smtClean="0"/>
              <a:t>11/20/2020</a:t>
            </a:fld>
            <a:endParaRPr lang="en-US" dirty="0"/>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1565945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76BFAE5F-43FD-41FE-A793-D3EA8C52701A}" type="datetime1">
              <a:rPr lang="en-US" smtClean="0"/>
              <a:t>11/20/2020</a:t>
            </a:fld>
            <a:endParaRPr lang="en-US" dirty="0"/>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1294620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F66E5-536A-495D-8C07-70AAEE3C5F3E}" type="datetime1">
              <a:rPr lang="en-US" smtClean="0"/>
              <a:t>11/20/2020</a:t>
            </a:fld>
            <a:endParaRPr lang="en-US" dirty="0"/>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225811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39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BBF7A8D-4C32-4642-A53A-DEDE371785DF}" type="datetime1">
              <a:rPr lang="en-US" smtClean="0"/>
              <a:t>11/20/2020</a:t>
            </a:fld>
            <a:endParaRPr lang="en-US" dirty="0"/>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3853132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EABDFC85-D591-41F8-8234-612861B0B7CB}" type="datetime1">
              <a:rPr lang="en-US" smtClean="0"/>
              <a:t>11/20/2020</a:t>
            </a:fld>
            <a:endParaRPr lang="en-US" dirty="0"/>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1383382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65B52F40-0C28-4B7E-A4ED-1D3643024CCC}" type="datetime1">
              <a:rPr lang="en-US" smtClean="0"/>
              <a:t>11/20/2020</a:t>
            </a:fld>
            <a:endParaRPr lang="en-US" dirty="0"/>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645877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FDB13245-B662-4378-BD1B-F682FFB58749}" type="datetime1">
              <a:rPr lang="en-US" smtClean="0"/>
              <a:t>11/20/2020</a:t>
            </a:fld>
            <a:endParaRPr lang="en-US" dirty="0"/>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1869329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3EBE14D4-406D-42C8-B87B-109F31BB8FC8}" type="datetime1">
              <a:rPr lang="en-US" smtClean="0"/>
              <a:t>11/20/2020</a:t>
            </a:fld>
            <a:endParaRPr lang="en-US" dirty="0"/>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dirty="0"/>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extLst>
      <p:ext uri="{BB962C8B-B14F-4D97-AF65-F5344CB8AC3E}">
        <p14:creationId xmlns:p14="http://schemas.microsoft.com/office/powerpoint/2010/main" val="13541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5EDF1C56-AED2-48C3-AA52-E73C6765B35B}" type="datetime1">
              <a:rPr lang="en-US" smtClean="0"/>
              <a:t>11/20/2020</a:t>
            </a:fld>
            <a:endParaRPr lang="en-US" dirty="0"/>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1301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extLst>
      <p:ext uri="{BB962C8B-B14F-4D97-AF65-F5344CB8AC3E}">
        <p14:creationId xmlns:p14="http://schemas.microsoft.com/office/powerpoint/2010/main" val="2177494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9479B383-6B9C-4F29-BD61-C6AF46BE76D4}" type="datetime1">
              <a:rPr lang="en-US" smtClean="0"/>
              <a:t>11/20/2020</a:t>
            </a:fld>
            <a:endParaRPr lang="en-US" dirty="0"/>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dirty="0"/>
          </a:p>
        </p:txBody>
      </p:sp>
    </p:spTree>
    <p:extLst>
      <p:ext uri="{BB962C8B-B14F-4D97-AF65-F5344CB8AC3E}">
        <p14:creationId xmlns:p14="http://schemas.microsoft.com/office/powerpoint/2010/main" val="401546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p:nvPr>
        </p:nvSpPr>
        <p:spPr>
          <a:xfrm>
            <a:off x="2844800" y="137160"/>
            <a:ext cx="9144000" cy="5486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385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9301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2068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06400" y="1752601"/>
            <a:ext cx="11338560" cy="4373563"/>
          </a:xfrm>
          <a:prstGeom prst="rect">
            <a:avLst/>
          </a:prstGeom>
        </p:spPr>
        <p:txBody>
          <a:bodyPr/>
          <a:lstStyle>
            <a:lvl1pPr marL="182880" indent="-182880">
              <a:buFont typeface="Wingdings" panose="05000000000000000000" pitchFamily="2" charset="2"/>
              <a:buChar char="§"/>
              <a:defRPr sz="1600"/>
            </a:lvl1pPr>
            <a:lvl2pPr marL="742950" indent="-285750">
              <a:buFont typeface="Courier New" panose="02070309020205020404" pitchFamily="49" charset="0"/>
              <a:buChar char="o"/>
              <a:defRPr/>
            </a:lvl2pPr>
            <a:lvl4pPr marL="1600200" indent="-228600">
              <a:buFont typeface="Wingdings" panose="05000000000000000000" pitchFamily="2" charset="2"/>
              <a:buChar char="Ø"/>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3"/>
          </p:nvPr>
        </p:nvSpPr>
        <p:spPr>
          <a:xfrm>
            <a:off x="406400" y="1066800"/>
            <a:ext cx="11338560" cy="585216"/>
          </a:xfrm>
          <a:prstGeom prst="rect">
            <a:avLst/>
          </a:prstGeo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10125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5937" y="2130425"/>
            <a:ext cx="10981663" cy="1470025"/>
          </a:xfrm>
        </p:spPr>
        <p:txBody>
          <a:bodyPr/>
          <a:lstStyle/>
          <a:p>
            <a:r>
              <a:rPr lang="x-none"/>
              <a:t>Click to edit Master title style</a:t>
            </a:r>
            <a:endParaRPr lang="en-US"/>
          </a:p>
        </p:txBody>
      </p:sp>
      <p:sp>
        <p:nvSpPr>
          <p:cNvPr id="3" name="Subtitle 2"/>
          <p:cNvSpPr>
            <a:spLocks noGrp="1"/>
          </p:cNvSpPr>
          <p:nvPr>
            <p:ph type="subTitle" idx="1"/>
          </p:nvPr>
        </p:nvSpPr>
        <p:spPr>
          <a:xfrm>
            <a:off x="283607" y="3627291"/>
            <a:ext cx="10079593"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D927EFA4-2D75-41E7-9AA2-D5C1C7302E96}" type="datetime1">
              <a:rPr lang="en-US" smtClean="0"/>
              <a:t>11/20/2020</a:t>
            </a:fld>
            <a:endParaRPr lang="en-US" dirty="0"/>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125578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a:xfrm>
            <a:off x="283607" y="1427594"/>
            <a:ext cx="11578545" cy="4539635"/>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E988C277-C508-46B7-A214-0A00592194D7}" type="datetime1">
              <a:rPr lang="en-US" smtClean="0"/>
              <a:t>11/20/2020</a:t>
            </a:fld>
            <a:endParaRPr lang="en-US" dirty="0"/>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384125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4.pn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wish-image2.png">
            <a:extLst>
              <a:ext uri="{FF2B5EF4-FFF2-40B4-BE49-F238E27FC236}">
                <a16:creationId xmlns:a16="http://schemas.microsoft.com/office/drawing/2014/main" id="{ACB53279-BD9F-4317-8213-9BCA466D5DAC}"/>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sp>
        <p:nvSpPr>
          <p:cNvPr id="16" name="Date Placeholder 3">
            <a:extLst>
              <a:ext uri="{FF2B5EF4-FFF2-40B4-BE49-F238E27FC236}">
                <a16:creationId xmlns:a16="http://schemas.microsoft.com/office/drawing/2014/main" id="{FF602044-EB76-43E4-8239-14CA10F1F594}"/>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11/20/2020</a:t>
            </a:fld>
            <a:endParaRPr lang="en-US" dirty="0"/>
          </a:p>
        </p:txBody>
      </p:sp>
      <p:sp>
        <p:nvSpPr>
          <p:cNvPr id="17" name="Slide Number Placeholder 5">
            <a:extLst>
              <a:ext uri="{FF2B5EF4-FFF2-40B4-BE49-F238E27FC236}">
                <a16:creationId xmlns:a16="http://schemas.microsoft.com/office/drawing/2014/main" id="{C0AF15E7-D9D3-4F0A-BFFE-0EA840A9027F}"/>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dirty="0"/>
          </a:p>
        </p:txBody>
      </p:sp>
      <p:grpSp>
        <p:nvGrpSpPr>
          <p:cNvPr id="7" name="Group 6">
            <a:extLst>
              <a:ext uri="{FF2B5EF4-FFF2-40B4-BE49-F238E27FC236}">
                <a16:creationId xmlns:a16="http://schemas.microsoft.com/office/drawing/2014/main" id="{FF993A8B-F8E2-4CDC-A30A-C1A7646392A8}"/>
              </a:ext>
            </a:extLst>
          </p:cNvPr>
          <p:cNvGrpSpPr/>
          <p:nvPr userDrawn="1"/>
        </p:nvGrpSpPr>
        <p:grpSpPr>
          <a:xfrm>
            <a:off x="9568229" y="6159498"/>
            <a:ext cx="2385753" cy="564926"/>
            <a:chOff x="9568229" y="6159498"/>
            <a:chExt cx="2385753" cy="564926"/>
          </a:xfrm>
        </p:grpSpPr>
        <p:pic>
          <p:nvPicPr>
            <p:cNvPr id="8" name="Picture 7">
              <a:extLst>
                <a:ext uri="{FF2B5EF4-FFF2-40B4-BE49-F238E27FC236}">
                  <a16:creationId xmlns:a16="http://schemas.microsoft.com/office/drawing/2014/main" id="{3C4B85BF-EB62-44EA-9A8E-0A211BD1EB81}"/>
                </a:ext>
              </a:extLst>
            </p:cNvPr>
            <p:cNvPicPr>
              <a:picLocks noChangeAspect="1"/>
            </p:cNvPicPr>
            <p:nvPr userDrawn="1"/>
          </p:nvPicPr>
          <p:blipFill>
            <a:blip r:embed="rId10"/>
            <a:stretch>
              <a:fillRect/>
            </a:stretch>
          </p:blipFill>
          <p:spPr>
            <a:xfrm>
              <a:off x="10783872" y="6159498"/>
              <a:ext cx="1170110" cy="561975"/>
            </a:xfrm>
            <a:prstGeom prst="rect">
              <a:avLst/>
            </a:prstGeom>
          </p:spPr>
        </p:pic>
        <p:pic>
          <p:nvPicPr>
            <p:cNvPr id="9" name="Picture 8">
              <a:extLst>
                <a:ext uri="{FF2B5EF4-FFF2-40B4-BE49-F238E27FC236}">
                  <a16:creationId xmlns:a16="http://schemas.microsoft.com/office/drawing/2014/main" id="{05D198AC-7667-4519-AB23-7E0E83CDE4BA}"/>
                </a:ext>
              </a:extLst>
            </p:cNvPr>
            <p:cNvPicPr>
              <a:picLocks noChangeAspect="1"/>
            </p:cNvPicPr>
            <p:nvPr userDrawn="1"/>
          </p:nvPicPr>
          <p:blipFill>
            <a:blip r:embed="rId11"/>
            <a:stretch>
              <a:fillRect/>
            </a:stretch>
          </p:blipFill>
          <p:spPr>
            <a:xfrm>
              <a:off x="9568229" y="6162449"/>
              <a:ext cx="933450" cy="561975"/>
            </a:xfrm>
            <a:prstGeom prst="rect">
              <a:avLst/>
            </a:prstGeom>
          </p:spPr>
        </p:pic>
        <p:cxnSp>
          <p:nvCxnSpPr>
            <p:cNvPr id="10" name="Straight Connector 9">
              <a:extLst>
                <a:ext uri="{FF2B5EF4-FFF2-40B4-BE49-F238E27FC236}">
                  <a16:creationId xmlns:a16="http://schemas.microsoft.com/office/drawing/2014/main" id="{D5D95FDB-7462-4D3D-B6A5-71BE37DF8383}"/>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79546266"/>
      </p:ext>
    </p:extLst>
  </p:cSld>
  <p:clrMap bg1="lt1" tx1="dk1" bg2="lt2" tx2="dk2" accent1="accent1" accent2="accent2" accent3="accent3" accent4="accent4" accent5="accent5" accent6="accent6" hlink="hlink" folHlink="folHlink"/>
  <p:sldLayoutIdLst>
    <p:sldLayoutId id="2147483663" r:id="rId1"/>
    <p:sldLayoutId id="2147483669" r:id="rId2"/>
    <p:sldLayoutId id="2147483664" r:id="rId3"/>
    <p:sldLayoutId id="2147483665" r:id="rId4"/>
    <p:sldLayoutId id="2147483666" r:id="rId5"/>
    <p:sldLayoutId id="2147483667" r:id="rId6"/>
    <p:sldLayoutId id="2147483670" r:id="rId7"/>
  </p:sldLayoutIdLst>
  <p:hf hdr="0" ftr="0" dt="0"/>
  <p:txStyles>
    <p:title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p:titleStyle>
    <p:bodyStyle>
      <a:lvl1pPr marL="182880" indent="-182880" algn="l" defTabSz="914400" rtl="0" eaLnBrk="1" latinLnBrk="0" hangingPunct="1">
        <a:spcBef>
          <a:spcPct val="200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2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wish-image2.png"/>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flipH="1">
            <a:off x="-3" y="6028876"/>
            <a:ext cx="10160516" cy="829123"/>
          </a:xfrm>
          <a:prstGeom prst="rect">
            <a:avLst/>
          </a:prstGeom>
        </p:spPr>
      </p:pic>
      <p:pic>
        <p:nvPicPr>
          <p:cNvPr id="8" name="Picture 7"/>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bwMode="auto">
          <a:xfrm>
            <a:off x="9388316" y="6250798"/>
            <a:ext cx="2600539" cy="59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283607" y="274638"/>
            <a:ext cx="11578546" cy="1143000"/>
          </a:xfrm>
          <a:prstGeom prst="rect">
            <a:avLst/>
          </a:prstGeom>
        </p:spPr>
        <p:txBody>
          <a:bodyPr vert="horz" lIns="91440" tIns="45720" rIns="91440" bIns="45720" rtlCol="0" anchor="b">
            <a:normAutofit/>
          </a:bodyPr>
          <a:lstStyle/>
          <a:p>
            <a:r>
              <a:rPr lang="x-none"/>
              <a:t>Click to edit Master title style</a:t>
            </a:r>
            <a:endParaRPr lang="en-US"/>
          </a:p>
        </p:txBody>
      </p:sp>
      <p:sp>
        <p:nvSpPr>
          <p:cNvPr id="3" name="Text Placeholder 2"/>
          <p:cNvSpPr>
            <a:spLocks noGrp="1"/>
          </p:cNvSpPr>
          <p:nvPr>
            <p:ph type="body"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1C2B4CB-81A2-468B-BE4D-B648A4D78E71}" type="datetime1">
              <a:rPr lang="en-US" smtClean="0"/>
              <a:t>11/20/2020</a:t>
            </a:fld>
            <a:endParaRPr lang="en-US" dirty="0"/>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dirty="0"/>
          </a:p>
        </p:txBody>
      </p:sp>
    </p:spTree>
    <p:extLst>
      <p:ext uri="{BB962C8B-B14F-4D97-AF65-F5344CB8AC3E}">
        <p14:creationId xmlns:p14="http://schemas.microsoft.com/office/powerpoint/2010/main" val="316749504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hdr="0" ftr="0" dt="0"/>
  <p:txStyles>
    <p:titleStyle>
      <a:lvl1pPr algn="l" defTabSz="457200" rtl="0" eaLnBrk="1" latinLnBrk="0" hangingPunct="1">
        <a:spcBef>
          <a:spcPct val="0"/>
        </a:spcBef>
        <a:buNone/>
        <a:defRPr sz="4400" kern="1200">
          <a:solidFill>
            <a:schemeClr val="accent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wish-image2.png"/>
          <p:cNvPicPr>
            <a:picLocks noChangeAspect="1"/>
          </p:cNvPicPr>
          <p:nvPr userDrawn="1"/>
        </p:nvPicPr>
        <p:blipFill rotWithShape="1">
          <a:blip r:embed="rId16">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83607" y="274638"/>
            <a:ext cx="11578546" cy="1143000"/>
          </a:xfrm>
          <a:prstGeom prst="rect">
            <a:avLst/>
          </a:prstGeom>
        </p:spPr>
        <p:txBody>
          <a:bodyPr vert="horz" lIns="91440" tIns="45720" rIns="91440" bIns="45720" rtlCol="0" anchor="b">
            <a:normAutofit/>
          </a:bodyPr>
          <a:lstStyle/>
          <a:p>
            <a:r>
              <a:rPr lang="x-none" dirty="0"/>
              <a:t>Click to edit Master title style</a:t>
            </a:r>
            <a:endParaRPr lang="en-US" dirty="0"/>
          </a:p>
        </p:txBody>
      </p:sp>
      <p:sp>
        <p:nvSpPr>
          <p:cNvPr id="3" name="Text Placeholder 2"/>
          <p:cNvSpPr>
            <a:spLocks noGrp="1"/>
          </p:cNvSpPr>
          <p:nvPr>
            <p:ph type="body" idx="1"/>
          </p:nvPr>
        </p:nvSpPr>
        <p:spPr>
          <a:xfrm>
            <a:off x="283607" y="1439923"/>
            <a:ext cx="11578545" cy="4539635"/>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BDA29EA-E33D-491A-AA8D-A81EEEA77425}" type="datetime1">
              <a:rPr lang="en-US" smtClean="0"/>
              <a:t>11/20/2020</a:t>
            </a:fld>
            <a:endParaRPr lang="en-US" dirty="0"/>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dirty="0"/>
          </a:p>
        </p:txBody>
      </p:sp>
    </p:spTree>
    <p:extLst>
      <p:ext uri="{BB962C8B-B14F-4D97-AF65-F5344CB8AC3E}">
        <p14:creationId xmlns:p14="http://schemas.microsoft.com/office/powerpoint/2010/main" val="27393268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dt="0"/>
  <p:txStyles>
    <p:titleStyle>
      <a:lvl1pPr algn="l" defTabSz="457200" rtl="0" eaLnBrk="1" latinLnBrk="0" hangingPunct="1">
        <a:spcBef>
          <a:spcPct val="0"/>
        </a:spcBef>
        <a:buNone/>
        <a:defRPr sz="4400" kern="1200">
          <a:solidFill>
            <a:schemeClr val="accent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mailto:planuw@uwsa.com" TargetMode="External"/><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hyperlink" Target="mailto:planuw@uwsa.edu" TargetMode="Externa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09.xml.rels><?xml version="1.0" encoding="UTF-8" standalone="yes"?>
<Relationships xmlns="http://schemas.openxmlformats.org/package/2006/relationships"><Relationship Id="rId3" Type="http://schemas.openxmlformats.org/officeDocument/2006/relationships/image" Target="../media/image155.emf"/><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31.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57.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58.png"/><Relationship Id="rId1" Type="http://schemas.openxmlformats.org/officeDocument/2006/relationships/slideLayout" Target="../slideLayouts/slideLayout3.xml"/><Relationship Id="rId4" Type="http://schemas.openxmlformats.org/officeDocument/2006/relationships/image" Target="../media/image159.png"/></Relationships>
</file>

<file path=ppt/slides/_rels/slide1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117.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3.emf"/><Relationship Id="rId4" Type="http://schemas.openxmlformats.org/officeDocument/2006/relationships/oleObject" Target="../embeddings/oleObject1.bin"/></Relationships>
</file>

<file path=ppt/slides/_rels/slide119.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5.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20.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178.svg"/></Relationships>
</file>

<file path=ppt/slides/_rels/slide1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180.svg"/><Relationship Id="rId5" Type="http://schemas.openxmlformats.org/officeDocument/2006/relationships/image" Target="../media/image179.png"/><Relationship Id="rId4" Type="http://schemas.openxmlformats.org/officeDocument/2006/relationships/image" Target="../media/image46.svg"/></Relationships>
</file>

<file path=ppt/slides/_rels/slide127.xml.rels><?xml version="1.0" encoding="UTF-8" standalone="yes"?>
<Relationships xmlns="http://schemas.openxmlformats.org/package/2006/relationships"><Relationship Id="rId8" Type="http://schemas.openxmlformats.org/officeDocument/2006/relationships/image" Target="../media/image186.svg"/><Relationship Id="rId3" Type="http://schemas.openxmlformats.org/officeDocument/2006/relationships/image" Target="../media/image181.png"/><Relationship Id="rId7" Type="http://schemas.openxmlformats.org/officeDocument/2006/relationships/image" Target="../media/image185.png"/><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image" Target="../media/image184.svg"/><Relationship Id="rId5" Type="http://schemas.openxmlformats.org/officeDocument/2006/relationships/image" Target="../media/image183.png"/><Relationship Id="rId10" Type="http://schemas.openxmlformats.org/officeDocument/2006/relationships/image" Target="../media/image188.svg"/><Relationship Id="rId4" Type="http://schemas.openxmlformats.org/officeDocument/2006/relationships/image" Target="../media/image182.svg"/><Relationship Id="rId9" Type="http://schemas.openxmlformats.org/officeDocument/2006/relationships/image" Target="../media/image187.png"/></Relationships>
</file>

<file path=ppt/slides/_rels/slide128.xml.rels><?xml version="1.0" encoding="UTF-8" standalone="yes"?>
<Relationships xmlns="http://schemas.openxmlformats.org/package/2006/relationships"><Relationship Id="rId3" Type="http://schemas.openxmlformats.org/officeDocument/2006/relationships/hyperlink" Target="https://www.wisconsin.edu/budget-planning/system-project/" TargetMode="Externa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13.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notesSlide" Target="../notesSlides/notesSlide3.xml"/><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4.xml"/><Relationship Id="rId7" Type="http://schemas.openxmlformats.org/officeDocument/2006/relationships/image" Target="../media/image36.sv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1.sv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0.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2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6.sv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53.png"/><Relationship Id="rId7"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6.sv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46.sv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 Id="rId5" Type="http://schemas.openxmlformats.org/officeDocument/2006/relationships/image" Target="../media/image46.sv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2.png"/><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46.svg"/><Relationship Id="rId5" Type="http://schemas.openxmlformats.org/officeDocument/2006/relationships/image" Target="../media/image30.pn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image" Target="../media/image46.svg"/><Relationship Id="rId5" Type="http://schemas.openxmlformats.org/officeDocument/2006/relationships/image" Target="../media/image30.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0.png"/><Relationship Id="rId1" Type="http://schemas.openxmlformats.org/officeDocument/2006/relationships/slideLayout" Target="../slideLayouts/slideLayout3.xml"/><Relationship Id="rId5" Type="http://schemas.openxmlformats.org/officeDocument/2006/relationships/image" Target="../media/image46.sv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3.png"/><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4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75.png"/><Relationship Id="rId7" Type="http://schemas.openxmlformats.org/officeDocument/2006/relationships/image" Target="../media/image50.png"/><Relationship Id="rId2" Type="http://schemas.openxmlformats.org/officeDocument/2006/relationships/image" Target="../media/image74.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6.sv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77.png"/><Relationship Id="rId7" Type="http://schemas.openxmlformats.org/officeDocument/2006/relationships/image" Target="../media/image50.png"/><Relationship Id="rId2" Type="http://schemas.openxmlformats.org/officeDocument/2006/relationships/image" Target="../media/image76.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6.sv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46.sv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9.png"/><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xml"/><Relationship Id="rId5" Type="http://schemas.openxmlformats.org/officeDocument/2006/relationships/image" Target="../media/image46.sv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3.png"/><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67.png"/><Relationship Id="rId2" Type="http://schemas.openxmlformats.org/officeDocument/2006/relationships/image" Target="../media/image84.png"/><Relationship Id="rId1" Type="http://schemas.openxmlformats.org/officeDocument/2006/relationships/slideLayout" Target="../slideLayouts/slideLayout3.xml"/><Relationship Id="rId6" Type="http://schemas.openxmlformats.org/officeDocument/2006/relationships/image" Target="../media/image46.svg"/><Relationship Id="rId5" Type="http://schemas.openxmlformats.org/officeDocument/2006/relationships/image" Target="../media/image30.png"/><Relationship Id="rId4" Type="http://schemas.openxmlformats.org/officeDocument/2006/relationships/image" Target="../media/image86.png"/></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image" Target="../media/image46.svg"/><Relationship Id="rId5" Type="http://schemas.openxmlformats.org/officeDocument/2006/relationships/image" Target="../media/image30.png"/><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7.png"/><Relationship Id="rId1" Type="http://schemas.openxmlformats.org/officeDocument/2006/relationships/slideLayout" Target="../slideLayouts/slideLayout3.xml"/><Relationship Id="rId5" Type="http://schemas.openxmlformats.org/officeDocument/2006/relationships/image" Target="../media/image46.sv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6.svg"/><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xml"/><Relationship Id="rId6" Type="http://schemas.openxmlformats.org/officeDocument/2006/relationships/image" Target="../media/image94.png"/><Relationship Id="rId5" Type="http://schemas.openxmlformats.org/officeDocument/2006/relationships/image" Target="../media/image46.svg"/><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5.png"/><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59.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67.png"/><Relationship Id="rId2" Type="http://schemas.openxmlformats.org/officeDocument/2006/relationships/image" Target="../media/image96.png"/><Relationship Id="rId1" Type="http://schemas.openxmlformats.org/officeDocument/2006/relationships/slideLayout" Target="../slideLayouts/slideLayout3.xml"/><Relationship Id="rId6" Type="http://schemas.openxmlformats.org/officeDocument/2006/relationships/image" Target="../media/image46.svg"/><Relationship Id="rId5" Type="http://schemas.openxmlformats.org/officeDocument/2006/relationships/image" Target="../media/image30.png"/><Relationship Id="rId4" Type="http://schemas.openxmlformats.org/officeDocument/2006/relationships/image" Target="../media/image9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3.xml"/><Relationship Id="rId6" Type="http://schemas.openxmlformats.org/officeDocument/2006/relationships/image" Target="../media/image46.svg"/><Relationship Id="rId5" Type="http://schemas.openxmlformats.org/officeDocument/2006/relationships/image" Target="../media/image30.png"/><Relationship Id="rId4" Type="http://schemas.openxmlformats.org/officeDocument/2006/relationships/image" Target="../media/image101.png"/></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02.png"/><Relationship Id="rId1" Type="http://schemas.openxmlformats.org/officeDocument/2006/relationships/slideLayout" Target="../slideLayouts/slideLayout3.xml"/><Relationship Id="rId5" Type="http://schemas.openxmlformats.org/officeDocument/2006/relationships/image" Target="../media/image46.svg"/><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xml"/><Relationship Id="rId6" Type="http://schemas.openxmlformats.org/officeDocument/2006/relationships/image" Target="../media/image46.svg"/><Relationship Id="rId5" Type="http://schemas.openxmlformats.org/officeDocument/2006/relationships/image" Target="../media/image30.png"/><Relationship Id="rId4" Type="http://schemas.openxmlformats.org/officeDocument/2006/relationships/image" Target="../media/image105.png"/></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6.png"/><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64.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08.png"/><Relationship Id="rId2" Type="http://schemas.openxmlformats.org/officeDocument/2006/relationships/image" Target="../media/image98.png"/><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46.svg"/><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3.xml"/><Relationship Id="rId6" Type="http://schemas.openxmlformats.org/officeDocument/2006/relationships/image" Target="../media/image46.svg"/><Relationship Id="rId5" Type="http://schemas.openxmlformats.org/officeDocument/2006/relationships/image" Target="../media/image30.png"/><Relationship Id="rId4" Type="http://schemas.openxmlformats.org/officeDocument/2006/relationships/image" Target="../media/image101.png"/></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2.png"/><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5.svg"/></Relationships>
</file>

<file path=ppt/slides/_rels/slide7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14.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15.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16.png"/><Relationship Id="rId1" Type="http://schemas.openxmlformats.org/officeDocument/2006/relationships/slideLayout" Target="../slideLayouts/slideLayout3.xml"/><Relationship Id="rId5" Type="http://schemas.openxmlformats.org/officeDocument/2006/relationships/image" Target="../media/image46.svg"/><Relationship Id="rId4" Type="http://schemas.openxmlformats.org/officeDocument/2006/relationships/image" Target="../media/image30.png"/></Relationships>
</file>

<file path=ppt/slides/_rels/slide7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18.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19.png"/><Relationship Id="rId1" Type="http://schemas.openxmlformats.org/officeDocument/2006/relationships/slideLayout" Target="../slideLayouts/slideLayout3.xml"/><Relationship Id="rId5" Type="http://schemas.openxmlformats.org/officeDocument/2006/relationships/image" Target="../media/image46.svg"/><Relationship Id="rId4" Type="http://schemas.openxmlformats.org/officeDocument/2006/relationships/image" Target="../media/image30.png"/></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20.png"/><Relationship Id="rId1" Type="http://schemas.openxmlformats.org/officeDocument/2006/relationships/slideLayout" Target="../slideLayouts/slideLayout3.xml"/><Relationship Id="rId5" Type="http://schemas.openxmlformats.org/officeDocument/2006/relationships/image" Target="../media/image46.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6.svg"/><Relationship Id="rId4" Type="http://schemas.openxmlformats.org/officeDocument/2006/relationships/image" Target="../media/image30.png"/></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3.png"/><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4.png"/><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8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25.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6.png"/><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8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44.png"/></Relationships>
</file>

<file path=ppt/slides/_rels/slide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3.xml"/><Relationship Id="rId6" Type="http://schemas.openxmlformats.org/officeDocument/2006/relationships/image" Target="../media/image130.png"/><Relationship Id="rId5" Type="http://schemas.openxmlformats.org/officeDocument/2006/relationships/image" Target="../media/image46.svg"/><Relationship Id="rId4" Type="http://schemas.openxmlformats.org/officeDocument/2006/relationships/image" Target="../media/image30.png"/></Relationships>
</file>

<file path=ppt/slides/_rels/slide9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131.png"/></Relationships>
</file>

<file path=ppt/slides/_rels/slide9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3.xml"/><Relationship Id="rId5" Type="http://schemas.openxmlformats.org/officeDocument/2006/relationships/image" Target="../media/image46.svg"/><Relationship Id="rId4" Type="http://schemas.openxmlformats.org/officeDocument/2006/relationships/image" Target="../media/image30.png"/></Relationships>
</file>

<file path=ppt/slides/_rels/slide93.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37.png"/><Relationship Id="rId2" Type="http://schemas.openxmlformats.org/officeDocument/2006/relationships/image" Target="../media/image134.png"/><Relationship Id="rId1" Type="http://schemas.openxmlformats.org/officeDocument/2006/relationships/slideLayout" Target="../slideLayouts/slideLayout3.xml"/><Relationship Id="rId6" Type="http://schemas.openxmlformats.org/officeDocument/2006/relationships/image" Target="../media/image136.png"/><Relationship Id="rId5" Type="http://schemas.openxmlformats.org/officeDocument/2006/relationships/image" Target="../media/image46.svg"/><Relationship Id="rId4" Type="http://schemas.openxmlformats.org/officeDocument/2006/relationships/image" Target="../media/image30.png"/></Relationships>
</file>

<file path=ppt/slides/_rels/slide9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3.xml"/><Relationship Id="rId4" Type="http://schemas.openxmlformats.org/officeDocument/2006/relationships/image" Target="../media/image140.png"/></Relationships>
</file>

<file path=ppt/slides/_rels/slide9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9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44.png"/></Relationships>
</file>

<file path=ppt/slides/_rels/slide9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4.png"/><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99.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6648D086-12F1-483D-A912-9B0C42118EDA}"/>
              </a:ext>
            </a:extLst>
          </p:cNvPr>
          <p:cNvSpPr txBox="1">
            <a:spLocks/>
          </p:cNvSpPr>
          <p:nvPr/>
        </p:nvSpPr>
        <p:spPr>
          <a:xfrm>
            <a:off x="832022" y="3424880"/>
            <a:ext cx="10190205" cy="1694793"/>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800" dirty="0">
                <a:solidFill>
                  <a:srgbClr val="700000"/>
                </a:solidFill>
              </a:rPr>
              <a:t>Current Year Forecasting Process</a:t>
            </a:r>
          </a:p>
          <a:p>
            <a:r>
              <a:rPr lang="en-US" sz="4000" dirty="0">
                <a:solidFill>
                  <a:schemeClr val="tx1">
                    <a:lumMod val="65000"/>
                    <a:lumOff val="35000"/>
                  </a:schemeClr>
                </a:solidFill>
              </a:rPr>
              <a:t>End User Training</a:t>
            </a:r>
          </a:p>
        </p:txBody>
      </p:sp>
      <p:pic>
        <p:nvPicPr>
          <p:cNvPr id="2" name="Picture 1">
            <a:extLst>
              <a:ext uri="{FF2B5EF4-FFF2-40B4-BE49-F238E27FC236}">
                <a16:creationId xmlns:a16="http://schemas.microsoft.com/office/drawing/2014/main" id="{D4D3FA9C-73CF-489B-8B2F-601A65022932}"/>
              </a:ext>
            </a:extLst>
          </p:cNvPr>
          <p:cNvPicPr>
            <a:picLocks noChangeAspect="1"/>
          </p:cNvPicPr>
          <p:nvPr/>
        </p:nvPicPr>
        <p:blipFill>
          <a:blip r:embed="rId3"/>
          <a:stretch>
            <a:fillRect/>
          </a:stretch>
        </p:blipFill>
        <p:spPr>
          <a:xfrm>
            <a:off x="832022" y="545854"/>
            <a:ext cx="4132386" cy="2569965"/>
          </a:xfrm>
          <a:prstGeom prst="rect">
            <a:avLst/>
          </a:prstGeom>
        </p:spPr>
      </p:pic>
    </p:spTree>
    <p:custDataLst>
      <p:tags r:id="rId1"/>
    </p:custDataLst>
    <p:extLst>
      <p:ext uri="{BB962C8B-B14F-4D97-AF65-F5344CB8AC3E}">
        <p14:creationId xmlns:p14="http://schemas.microsoft.com/office/powerpoint/2010/main" val="56002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1477C8-19F0-4E32-8120-AEDCB10C71B4}"/>
              </a:ext>
            </a:extLst>
          </p:cNvPr>
          <p:cNvSpPr txBox="1">
            <a:spLocks noChangeArrowheads="1"/>
          </p:cNvSpPr>
          <p:nvPr/>
        </p:nvSpPr>
        <p:spPr>
          <a:xfrm>
            <a:off x="2874617" y="192742"/>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PlanUW Forecast Tasks and Processes</a:t>
            </a:r>
          </a:p>
        </p:txBody>
      </p:sp>
      <p:pic>
        <p:nvPicPr>
          <p:cNvPr id="9" name="Picture 8">
            <a:extLst>
              <a:ext uri="{FF2B5EF4-FFF2-40B4-BE49-F238E27FC236}">
                <a16:creationId xmlns:a16="http://schemas.microsoft.com/office/drawing/2014/main" id="{B7C4E40B-38F4-BF44-9D9F-2A109FFD9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826" y="1817796"/>
            <a:ext cx="11091092" cy="2777917"/>
          </a:xfrm>
          <a:prstGeom prst="rect">
            <a:avLst/>
          </a:prstGeom>
          <a:ln>
            <a:solidFill>
              <a:schemeClr val="accent1"/>
            </a:solidFill>
          </a:ln>
          <a:effectLst>
            <a:outerShdw blurRad="50800" dist="38100" dir="2700000" algn="tl" rotWithShape="0">
              <a:prstClr val="black">
                <a:alpha val="40000"/>
              </a:prstClr>
            </a:outerShdw>
          </a:effectLst>
        </p:spPr>
      </p:pic>
      <p:sp>
        <p:nvSpPr>
          <p:cNvPr id="11" name="Rectangle: Rounded Corners 5">
            <a:extLst>
              <a:ext uri="{FF2B5EF4-FFF2-40B4-BE49-F238E27FC236}">
                <a16:creationId xmlns:a16="http://schemas.microsoft.com/office/drawing/2014/main" id="{18AEF5DF-AAE8-DE49-9578-61E16604A9CB}"/>
              </a:ext>
            </a:extLst>
          </p:cNvPr>
          <p:cNvSpPr/>
          <p:nvPr/>
        </p:nvSpPr>
        <p:spPr>
          <a:xfrm>
            <a:off x="493229" y="955119"/>
            <a:ext cx="11466736" cy="648940"/>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133E3A09-FFA4-284C-9B38-F9DC45645398}"/>
              </a:ext>
            </a:extLst>
          </p:cNvPr>
          <p:cNvSpPr/>
          <p:nvPr/>
        </p:nvSpPr>
        <p:spPr>
          <a:xfrm>
            <a:off x="623826" y="1005319"/>
            <a:ext cx="11205542" cy="584775"/>
          </a:xfrm>
          <a:prstGeom prst="rect">
            <a:avLst/>
          </a:prstGeom>
        </p:spPr>
        <p:txBody>
          <a:bodyPr wrap="square">
            <a:spAutoFit/>
          </a:bodyPr>
          <a:lstStyle/>
          <a:p>
            <a:pPr lvl="0" defTabSz="457200">
              <a:defRPr/>
            </a:pPr>
            <a:r>
              <a:rPr lang="en-US" sz="1600" dirty="0">
                <a:solidFill>
                  <a:srgbClr val="292934"/>
                </a:solidFill>
              </a:rPr>
              <a:t>Budget data will spread into the Forecast based off of a seasonal average of 2 years of Prior Year Actuals. This approach will reflect an accurate monthly view of revenues and expenses and smooth out any 1 year anomalies.  </a:t>
            </a:r>
            <a:endParaRPr kumimoji="0" lang="en-US" sz="1600" b="0" i="0" u="none" strike="noStrike" kern="1200" cap="none" spc="0" normalizeH="0" baseline="0" noProof="0" dirty="0">
              <a:ln>
                <a:noFill/>
              </a:ln>
              <a:solidFill>
                <a:srgbClr val="292934"/>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8C46E584-0CD7-4CD2-9004-E8F0657BEAE3}"/>
              </a:ext>
            </a:extLst>
          </p:cNvPr>
          <p:cNvSpPr/>
          <p:nvPr/>
        </p:nvSpPr>
        <p:spPr>
          <a:xfrm>
            <a:off x="2724832" y="5141297"/>
            <a:ext cx="6419168" cy="707886"/>
          </a:xfrm>
          <a:prstGeom prst="rect">
            <a:avLst/>
          </a:prstGeom>
        </p:spPr>
        <p:txBody>
          <a:bodyPr wrap="square">
            <a:spAutoFit/>
          </a:bodyPr>
          <a:lstStyle/>
          <a:p>
            <a:r>
              <a:rPr lang="en-US" sz="2000" b="1" dirty="0">
                <a:solidFill>
                  <a:srgbClr val="FF0000"/>
                </a:solidFill>
                <a:latin typeface="Arial Narrow" panose="020B0606020202030204" pitchFamily="34" charset="0"/>
              </a:rPr>
              <a:t>NOTE: </a:t>
            </a:r>
            <a:r>
              <a:rPr lang="en-US" sz="2000" dirty="0">
                <a:latin typeface="Arial Narrow" panose="020B0606020202030204" pitchFamily="34" charset="0"/>
              </a:rPr>
              <a:t>If your institution prefers to clear the prepopulated Current Year Forecast Input/Base, contact </a:t>
            </a:r>
            <a:r>
              <a:rPr lang="en-US" sz="2000" dirty="0">
                <a:solidFill>
                  <a:srgbClr val="FF0000"/>
                </a:solidFill>
                <a:latin typeface="Arial Narrow" panose="020B0606020202030204" pitchFamily="34" charset="0"/>
                <a:hlinkClick r:id="rId3"/>
              </a:rPr>
              <a:t>planuw@uwsa.com</a:t>
            </a:r>
            <a:r>
              <a:rPr lang="en-US" sz="2000" dirty="0">
                <a:solidFill>
                  <a:srgbClr val="FF0000"/>
                </a:solidFill>
                <a:latin typeface="Arial Narrow" panose="020B0606020202030204" pitchFamily="34" charset="0"/>
              </a:rPr>
              <a:t> </a:t>
            </a:r>
            <a:r>
              <a:rPr lang="en-US" sz="2000" dirty="0">
                <a:latin typeface="Arial Narrow" panose="020B0606020202030204" pitchFamily="34" charset="0"/>
              </a:rPr>
              <a:t>via email</a:t>
            </a:r>
          </a:p>
        </p:txBody>
      </p:sp>
    </p:spTree>
    <p:extLst>
      <p:ext uri="{BB962C8B-B14F-4D97-AF65-F5344CB8AC3E}">
        <p14:creationId xmlns:p14="http://schemas.microsoft.com/office/powerpoint/2010/main" val="34705890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92D876-2AB0-4221-AE3E-2969993516A3}"/>
              </a:ext>
            </a:extLst>
          </p:cNvPr>
          <p:cNvPicPr>
            <a:picLocks noChangeAspect="1"/>
          </p:cNvPicPr>
          <p:nvPr/>
        </p:nvPicPr>
        <p:blipFill>
          <a:blip r:embed="rId2"/>
          <a:stretch>
            <a:fillRect/>
          </a:stretch>
        </p:blipFill>
        <p:spPr>
          <a:xfrm>
            <a:off x="2446351" y="625504"/>
            <a:ext cx="7579391" cy="4107238"/>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524435" y="4732742"/>
            <a:ext cx="11252519" cy="1643527"/>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historical Budget and Actual data, an overview of total forecast, as well as the variance of Forecast vs Budget and CY vs PY Actuals Year to Date.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Department and Fund member for your institution limited to your security profile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All Accounts are listed in the rows although data might not exist</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Review Forecast Year Total </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Division-Level Review - Forecast Review</a:t>
            </a:r>
          </a:p>
        </p:txBody>
      </p:sp>
      <p:sp>
        <p:nvSpPr>
          <p:cNvPr id="18" name="Oval 17">
            <a:extLst>
              <a:ext uri="{FF2B5EF4-FFF2-40B4-BE49-F238E27FC236}">
                <a16:creationId xmlns:a16="http://schemas.microsoft.com/office/drawing/2014/main" id="{15B853A5-31A1-4349-9C9E-B26AEA0B8582}"/>
              </a:ext>
            </a:extLst>
          </p:cNvPr>
          <p:cNvSpPr/>
          <p:nvPr/>
        </p:nvSpPr>
        <p:spPr>
          <a:xfrm>
            <a:off x="6299479" y="108832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0" name="Rectangle 9">
            <a:extLst>
              <a:ext uri="{FF2B5EF4-FFF2-40B4-BE49-F238E27FC236}">
                <a16:creationId xmlns:a16="http://schemas.microsoft.com/office/drawing/2014/main" id="{0D9E17AC-A74C-4C8F-A546-4E31A04FE818}"/>
              </a:ext>
            </a:extLst>
          </p:cNvPr>
          <p:cNvSpPr/>
          <p:nvPr/>
        </p:nvSpPr>
        <p:spPr>
          <a:xfrm>
            <a:off x="4011667" y="1096827"/>
            <a:ext cx="2193190" cy="2546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70FC484-136F-44CF-8638-4EA68F1D50A8}"/>
              </a:ext>
            </a:extLst>
          </p:cNvPr>
          <p:cNvSpPr/>
          <p:nvPr/>
        </p:nvSpPr>
        <p:spPr>
          <a:xfrm>
            <a:off x="2774045" y="2293022"/>
            <a:ext cx="1016008" cy="243972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5C5F4E-BAA9-451B-924D-6E90FAB507AD}"/>
              </a:ext>
            </a:extLst>
          </p:cNvPr>
          <p:cNvSpPr/>
          <p:nvPr/>
        </p:nvSpPr>
        <p:spPr>
          <a:xfrm>
            <a:off x="7927735" y="2293022"/>
            <a:ext cx="661093" cy="242272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AFE272E-6089-41C9-8535-92157FF8BCFC}"/>
              </a:ext>
            </a:extLst>
          </p:cNvPr>
          <p:cNvSpPr/>
          <p:nvPr/>
        </p:nvSpPr>
        <p:spPr>
          <a:xfrm>
            <a:off x="29714" y="644673"/>
            <a:ext cx="2416638" cy="1477328"/>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a historical comparison of the summarized Forecast at the Program Total and Project Total level.</a:t>
            </a:r>
          </a:p>
        </p:txBody>
      </p:sp>
      <p:sp>
        <p:nvSpPr>
          <p:cNvPr id="12" name="Oval 11">
            <a:extLst>
              <a:ext uri="{FF2B5EF4-FFF2-40B4-BE49-F238E27FC236}">
                <a16:creationId xmlns:a16="http://schemas.microsoft.com/office/drawing/2014/main" id="{C9474D27-507F-4CEA-99B1-20895A6997EA}"/>
              </a:ext>
            </a:extLst>
          </p:cNvPr>
          <p:cNvSpPr/>
          <p:nvPr/>
        </p:nvSpPr>
        <p:spPr>
          <a:xfrm>
            <a:off x="2562343" y="204683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C1A50DD3-B2B3-4C5D-84F8-1097DE02D93F}"/>
              </a:ext>
            </a:extLst>
          </p:cNvPr>
          <p:cNvSpPr/>
          <p:nvPr/>
        </p:nvSpPr>
        <p:spPr>
          <a:xfrm>
            <a:off x="8545285" y="216143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Tree>
    <p:extLst>
      <p:ext uri="{BB962C8B-B14F-4D97-AF65-F5344CB8AC3E}">
        <p14:creationId xmlns:p14="http://schemas.microsoft.com/office/powerpoint/2010/main" val="33628557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B8DD1B-F6F5-4912-914F-3C9C515A9365}"/>
              </a:ext>
            </a:extLst>
          </p:cNvPr>
          <p:cNvPicPr>
            <a:picLocks noChangeAspect="1"/>
          </p:cNvPicPr>
          <p:nvPr/>
        </p:nvPicPr>
        <p:blipFill>
          <a:blip r:embed="rId2"/>
          <a:stretch>
            <a:fillRect/>
          </a:stretch>
        </p:blipFill>
        <p:spPr>
          <a:xfrm>
            <a:off x="2459011" y="628633"/>
            <a:ext cx="7403446" cy="4117857"/>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524435" y="4732742"/>
            <a:ext cx="11252519" cy="1643527"/>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historical Budget and Actual data, an overview of total forecast, as well as the variance of Forecast vs Budget and CY vs PY Actuals Year to Date.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Department and Fund member for your institution limited to your security profile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All Accounts are listed in the rows although data might not exist</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Review Forecast Year Total </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Department-Level Review - Forecast Review</a:t>
            </a:r>
          </a:p>
        </p:txBody>
      </p:sp>
      <p:sp>
        <p:nvSpPr>
          <p:cNvPr id="18" name="Oval 17">
            <a:extLst>
              <a:ext uri="{FF2B5EF4-FFF2-40B4-BE49-F238E27FC236}">
                <a16:creationId xmlns:a16="http://schemas.microsoft.com/office/drawing/2014/main" id="{15B853A5-31A1-4349-9C9E-B26AEA0B8582}"/>
              </a:ext>
            </a:extLst>
          </p:cNvPr>
          <p:cNvSpPr/>
          <p:nvPr/>
        </p:nvSpPr>
        <p:spPr>
          <a:xfrm>
            <a:off x="6299479" y="108832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0" name="Rectangle 9">
            <a:extLst>
              <a:ext uri="{FF2B5EF4-FFF2-40B4-BE49-F238E27FC236}">
                <a16:creationId xmlns:a16="http://schemas.microsoft.com/office/drawing/2014/main" id="{0D9E17AC-A74C-4C8F-A546-4E31A04FE818}"/>
              </a:ext>
            </a:extLst>
          </p:cNvPr>
          <p:cNvSpPr/>
          <p:nvPr/>
        </p:nvSpPr>
        <p:spPr>
          <a:xfrm>
            <a:off x="4011667" y="1096827"/>
            <a:ext cx="2193190" cy="2546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70FC484-136F-44CF-8638-4EA68F1D50A8}"/>
              </a:ext>
            </a:extLst>
          </p:cNvPr>
          <p:cNvSpPr/>
          <p:nvPr/>
        </p:nvSpPr>
        <p:spPr>
          <a:xfrm>
            <a:off x="2774045" y="2293022"/>
            <a:ext cx="1016008" cy="243972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5C5F4E-BAA9-451B-924D-6E90FAB507AD}"/>
              </a:ext>
            </a:extLst>
          </p:cNvPr>
          <p:cNvSpPr/>
          <p:nvPr/>
        </p:nvSpPr>
        <p:spPr>
          <a:xfrm>
            <a:off x="7927735" y="2293022"/>
            <a:ext cx="661093" cy="242272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AFE272E-6089-41C9-8535-92157FF8BCFC}"/>
              </a:ext>
            </a:extLst>
          </p:cNvPr>
          <p:cNvSpPr/>
          <p:nvPr/>
        </p:nvSpPr>
        <p:spPr>
          <a:xfrm>
            <a:off x="29714" y="644673"/>
            <a:ext cx="2416638" cy="1477328"/>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a historical comparison of the summarized Forecast at the Program Total and Project Total level.</a:t>
            </a:r>
          </a:p>
        </p:txBody>
      </p:sp>
      <p:sp>
        <p:nvSpPr>
          <p:cNvPr id="12" name="Oval 11">
            <a:extLst>
              <a:ext uri="{FF2B5EF4-FFF2-40B4-BE49-F238E27FC236}">
                <a16:creationId xmlns:a16="http://schemas.microsoft.com/office/drawing/2014/main" id="{C9474D27-507F-4CEA-99B1-20895A6997EA}"/>
              </a:ext>
            </a:extLst>
          </p:cNvPr>
          <p:cNvSpPr/>
          <p:nvPr/>
        </p:nvSpPr>
        <p:spPr>
          <a:xfrm>
            <a:off x="2562343" y="204683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C1A50DD3-B2B3-4C5D-84F8-1097DE02D93F}"/>
              </a:ext>
            </a:extLst>
          </p:cNvPr>
          <p:cNvSpPr/>
          <p:nvPr/>
        </p:nvSpPr>
        <p:spPr>
          <a:xfrm>
            <a:off x="8545285" y="216143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Tree>
    <p:extLst>
      <p:ext uri="{BB962C8B-B14F-4D97-AF65-F5344CB8AC3E}">
        <p14:creationId xmlns:p14="http://schemas.microsoft.com/office/powerpoint/2010/main" val="39882926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CE56292A-5FA3-4FD9-BAF4-3DED550F56B8}"/>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Push Forecast to Working to Final</a:t>
            </a:r>
          </a:p>
        </p:txBody>
      </p:sp>
      <p:sp>
        <p:nvSpPr>
          <p:cNvPr id="5" name="TextBox 4">
            <a:extLst>
              <a:ext uri="{FF2B5EF4-FFF2-40B4-BE49-F238E27FC236}">
                <a16:creationId xmlns:a16="http://schemas.microsoft.com/office/drawing/2014/main" id="{1A90BBA2-8F35-44E0-ADF0-63CE9FE39626}"/>
              </a:ext>
            </a:extLst>
          </p:cNvPr>
          <p:cNvSpPr txBox="1"/>
          <p:nvPr/>
        </p:nvSpPr>
        <p:spPr>
          <a:xfrm>
            <a:off x="8665891" y="2445097"/>
            <a:ext cx="3026446" cy="3754874"/>
          </a:xfrm>
          <a:prstGeom prst="rect">
            <a:avLst/>
          </a:prstGeom>
        </p:spPr>
        <p:txBody>
          <a:bodyPr vert="horz" wrap="square" rtlCol="0">
            <a:spAutoFit/>
          </a:bodyPr>
          <a:lstStyle/>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This step can be done via email to </a:t>
            </a:r>
            <a:r>
              <a:rPr lang="en-US" kern="0" dirty="0">
                <a:solidFill>
                  <a:srgbClr val="000000"/>
                </a:solidFill>
                <a:latin typeface="Arial Narrow"/>
                <a:ea typeface="ＭＳ Ｐゴシック" pitchFamily="-106" charset="-128"/>
                <a:hlinkClick r:id="rId2"/>
              </a:rPr>
              <a:t>planuw@uwsa.edu</a:t>
            </a:r>
            <a:r>
              <a:rPr lang="en-US" kern="0" dirty="0">
                <a:solidFill>
                  <a:srgbClr val="000000"/>
                </a:solidFill>
                <a:latin typeface="Arial Narrow"/>
                <a:ea typeface="ＭＳ Ｐゴシック" pitchFamily="-106" charset="-128"/>
              </a:rPr>
              <a:t> detailing the Version(s) that should be copied.</a:t>
            </a:r>
          </a:p>
          <a:p>
            <a:pPr eaLnBrk="0" fontAlgn="base" hangingPunct="0">
              <a:spcBef>
                <a:spcPct val="20000"/>
              </a:spcBef>
              <a:spcAft>
                <a:spcPct val="0"/>
              </a:spcAft>
            </a:pPr>
            <a:r>
              <a:rPr lang="en-US" sz="1100" kern="0" dirty="0">
                <a:solidFill>
                  <a:srgbClr val="000000"/>
                </a:solidFill>
                <a:latin typeface="Arial Narrow"/>
                <a:ea typeface="ＭＳ Ｐゴシック" pitchFamily="-106" charset="-128"/>
              </a:rPr>
              <a:t>Options to copy to Working: </a:t>
            </a:r>
          </a:p>
          <a:p>
            <a:pPr eaLnBrk="0" fontAlgn="base" hangingPunct="0">
              <a:spcBef>
                <a:spcPct val="20000"/>
              </a:spcBef>
              <a:spcAft>
                <a:spcPct val="0"/>
              </a:spcAft>
            </a:pPr>
            <a:r>
              <a:rPr lang="en-US" sz="1100" kern="0" dirty="0">
                <a:solidFill>
                  <a:srgbClr val="000000"/>
                </a:solidFill>
                <a:latin typeface="Arial Narrow"/>
                <a:ea typeface="ＭＳ Ｐゴシック" pitchFamily="-106" charset="-128"/>
              </a:rPr>
              <a:t> - Campus Level only</a:t>
            </a:r>
          </a:p>
          <a:p>
            <a:pPr eaLnBrk="0" fontAlgn="base" hangingPunct="0">
              <a:spcBef>
                <a:spcPct val="20000"/>
              </a:spcBef>
              <a:spcAft>
                <a:spcPct val="0"/>
              </a:spcAft>
            </a:pPr>
            <a:r>
              <a:rPr lang="en-US" sz="1100" kern="0" dirty="0">
                <a:solidFill>
                  <a:srgbClr val="000000"/>
                </a:solidFill>
                <a:latin typeface="Arial Narrow"/>
                <a:ea typeface="ＭＳ Ｐゴシック" pitchFamily="-106" charset="-128"/>
              </a:rPr>
              <a:t> - Division Level only </a:t>
            </a:r>
          </a:p>
          <a:p>
            <a:pPr eaLnBrk="0" fontAlgn="base" hangingPunct="0">
              <a:spcBef>
                <a:spcPct val="20000"/>
              </a:spcBef>
              <a:spcAft>
                <a:spcPct val="0"/>
              </a:spcAft>
            </a:pPr>
            <a:r>
              <a:rPr lang="en-US" sz="1100" kern="0" dirty="0">
                <a:solidFill>
                  <a:srgbClr val="000000"/>
                </a:solidFill>
                <a:latin typeface="Arial Narrow"/>
                <a:ea typeface="ＭＳ Ｐゴシック" pitchFamily="-106" charset="-128"/>
              </a:rPr>
              <a:t> - Department Level only</a:t>
            </a:r>
          </a:p>
          <a:p>
            <a:pPr eaLnBrk="0" fontAlgn="base" hangingPunct="0">
              <a:spcBef>
                <a:spcPct val="20000"/>
              </a:spcBef>
              <a:spcAft>
                <a:spcPct val="0"/>
              </a:spcAft>
            </a:pPr>
            <a:r>
              <a:rPr lang="en-US" sz="1100" kern="0" dirty="0">
                <a:solidFill>
                  <a:srgbClr val="000000"/>
                </a:solidFill>
                <a:latin typeface="Arial Narrow"/>
                <a:ea typeface="ＭＳ Ｐゴシック" pitchFamily="-106" charset="-128"/>
              </a:rPr>
              <a:t> - Campus Level for Fund 1xx - 1xx and Division Level for Fund 2xx - 3xx</a:t>
            </a:r>
          </a:p>
          <a:p>
            <a:pPr eaLnBrk="0" fontAlgn="base" hangingPunct="0">
              <a:spcBef>
                <a:spcPct val="20000"/>
              </a:spcBef>
              <a:spcAft>
                <a:spcPct val="0"/>
              </a:spcAft>
            </a:pPr>
            <a:r>
              <a:rPr lang="en-US" sz="1100" kern="0" dirty="0">
                <a:solidFill>
                  <a:srgbClr val="000000"/>
                </a:solidFill>
                <a:latin typeface="Arial Narrow"/>
                <a:ea typeface="ＭＳ Ｐゴシック" pitchFamily="-106" charset="-128"/>
              </a:rPr>
              <a:t> - Division Level for Department 1xxxxx - 3xxxxx, Department Level for Department 4xxxxx - 7xxxxx</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p:txBody>
      </p:sp>
      <p:pic>
        <p:nvPicPr>
          <p:cNvPr id="7" name="Picture 6">
            <a:extLst>
              <a:ext uri="{FF2B5EF4-FFF2-40B4-BE49-F238E27FC236}">
                <a16:creationId xmlns:a16="http://schemas.microsoft.com/office/drawing/2014/main" id="{A90A7BC6-F454-4640-A318-3E8B7596D0E6}"/>
              </a:ext>
            </a:extLst>
          </p:cNvPr>
          <p:cNvPicPr>
            <a:picLocks noChangeAspect="1"/>
          </p:cNvPicPr>
          <p:nvPr/>
        </p:nvPicPr>
        <p:blipFill rotWithShape="1">
          <a:blip r:embed="rId3"/>
          <a:srcRect t="32713" r="15532"/>
          <a:stretch/>
        </p:blipFill>
        <p:spPr>
          <a:xfrm>
            <a:off x="499664" y="1949802"/>
            <a:ext cx="8166226" cy="4146375"/>
          </a:xfrm>
          <a:prstGeom prst="rect">
            <a:avLst/>
          </a:prstGeom>
        </p:spPr>
      </p:pic>
      <p:pic>
        <p:nvPicPr>
          <p:cNvPr id="2" name="Picture 1">
            <a:extLst>
              <a:ext uri="{FF2B5EF4-FFF2-40B4-BE49-F238E27FC236}">
                <a16:creationId xmlns:a16="http://schemas.microsoft.com/office/drawing/2014/main" id="{974FA77E-BD5D-4197-BDD6-B9A0B2256556}"/>
              </a:ext>
            </a:extLst>
          </p:cNvPr>
          <p:cNvPicPr>
            <a:picLocks noChangeAspect="1"/>
          </p:cNvPicPr>
          <p:nvPr/>
        </p:nvPicPr>
        <p:blipFill rotWithShape="1">
          <a:blip r:embed="rId3"/>
          <a:srcRect l="84480" t="2765" b="68177"/>
          <a:stretch/>
        </p:blipFill>
        <p:spPr>
          <a:xfrm>
            <a:off x="730120" y="499996"/>
            <a:ext cx="1251502" cy="1493521"/>
          </a:xfrm>
          <a:prstGeom prst="rect">
            <a:avLst/>
          </a:prstGeom>
        </p:spPr>
      </p:pic>
      <p:sp>
        <p:nvSpPr>
          <p:cNvPr id="8" name="TextBox 7">
            <a:extLst>
              <a:ext uri="{FF2B5EF4-FFF2-40B4-BE49-F238E27FC236}">
                <a16:creationId xmlns:a16="http://schemas.microsoft.com/office/drawing/2014/main" id="{CDC701B9-122E-42E2-8193-FEF197DDE53C}"/>
              </a:ext>
            </a:extLst>
          </p:cNvPr>
          <p:cNvSpPr txBox="1"/>
          <p:nvPr/>
        </p:nvSpPr>
        <p:spPr>
          <a:xfrm>
            <a:off x="2148450" y="817488"/>
            <a:ext cx="9875098" cy="923330"/>
          </a:xfrm>
          <a:prstGeom prst="rect">
            <a:avLst/>
          </a:prstGeom>
          <a:noFill/>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Upon completion of Forecast at the Campus, Division, or Department-Level, Institutions will need to notify UWSA </a:t>
            </a:r>
            <a:r>
              <a:rPr lang="en-US" kern="0" dirty="0" err="1">
                <a:solidFill>
                  <a:srgbClr val="000000"/>
                </a:solidFill>
                <a:latin typeface="Arial Narrow"/>
                <a:ea typeface="ＭＳ Ｐゴシック" pitchFamily="-106" charset="-128"/>
              </a:rPr>
              <a:t>PlanUW</a:t>
            </a:r>
            <a:r>
              <a:rPr lang="en-US" kern="0" dirty="0">
                <a:solidFill>
                  <a:srgbClr val="000000"/>
                </a:solidFill>
                <a:latin typeface="Arial Narrow"/>
                <a:ea typeface="ＭＳ Ｐゴシック" pitchFamily="-106" charset="-128"/>
              </a:rPr>
              <a:t> Admin’s of which Version(s) they want pushed to their Working Forecast for Review and then Final Forecast.</a:t>
            </a:r>
          </a:p>
        </p:txBody>
      </p:sp>
    </p:spTree>
    <p:extLst>
      <p:ext uri="{BB962C8B-B14F-4D97-AF65-F5344CB8AC3E}">
        <p14:creationId xmlns:p14="http://schemas.microsoft.com/office/powerpoint/2010/main" val="38145821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E58B83-B05C-4767-B6D9-5490388930B9}"/>
              </a:ext>
            </a:extLst>
          </p:cNvPr>
          <p:cNvPicPr>
            <a:picLocks noChangeAspect="1"/>
          </p:cNvPicPr>
          <p:nvPr/>
        </p:nvPicPr>
        <p:blipFill>
          <a:blip r:embed="rId2"/>
          <a:stretch>
            <a:fillRect/>
          </a:stretch>
        </p:blipFill>
        <p:spPr>
          <a:xfrm>
            <a:off x="3915078" y="733200"/>
            <a:ext cx="7855295" cy="4109507"/>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517854" y="4951108"/>
            <a:ext cx="11252519" cy="1643527"/>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historical Budget and Actual data, an overview of total forecast, as well as the variance of Forecast vs Budget and CY vs PY Actuals Year to Date.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Department and Fund member for your institution limited to your security profile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All Accounts are listed in the rows although data might not exist</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Review Forecast Year Total </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Working Review - Forecast Review</a:t>
            </a:r>
          </a:p>
        </p:txBody>
      </p:sp>
      <p:sp>
        <p:nvSpPr>
          <p:cNvPr id="18" name="Oval 17">
            <a:extLst>
              <a:ext uri="{FF2B5EF4-FFF2-40B4-BE49-F238E27FC236}">
                <a16:creationId xmlns:a16="http://schemas.microsoft.com/office/drawing/2014/main" id="{15B853A5-31A1-4349-9C9E-B26AEA0B8582}"/>
              </a:ext>
            </a:extLst>
          </p:cNvPr>
          <p:cNvSpPr/>
          <p:nvPr/>
        </p:nvSpPr>
        <p:spPr>
          <a:xfrm>
            <a:off x="7884174" y="108450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0" name="Rectangle 9">
            <a:extLst>
              <a:ext uri="{FF2B5EF4-FFF2-40B4-BE49-F238E27FC236}">
                <a16:creationId xmlns:a16="http://schemas.microsoft.com/office/drawing/2014/main" id="{0D9E17AC-A74C-4C8F-A546-4E31A04FE818}"/>
              </a:ext>
            </a:extLst>
          </p:cNvPr>
          <p:cNvSpPr/>
          <p:nvPr/>
        </p:nvSpPr>
        <p:spPr>
          <a:xfrm>
            <a:off x="5567135" y="1225678"/>
            <a:ext cx="2317039"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70FC484-136F-44CF-8638-4EA68F1D50A8}"/>
              </a:ext>
            </a:extLst>
          </p:cNvPr>
          <p:cNvSpPr/>
          <p:nvPr/>
        </p:nvSpPr>
        <p:spPr>
          <a:xfrm>
            <a:off x="4235948" y="2233012"/>
            <a:ext cx="1016008" cy="258825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5C5F4E-BAA9-451B-924D-6E90FAB507AD}"/>
              </a:ext>
            </a:extLst>
          </p:cNvPr>
          <p:cNvSpPr/>
          <p:nvPr/>
        </p:nvSpPr>
        <p:spPr>
          <a:xfrm>
            <a:off x="9603408" y="2195632"/>
            <a:ext cx="661093" cy="258946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AFE272E-6089-41C9-8535-92157FF8BCFC}"/>
              </a:ext>
            </a:extLst>
          </p:cNvPr>
          <p:cNvSpPr/>
          <p:nvPr/>
        </p:nvSpPr>
        <p:spPr>
          <a:xfrm>
            <a:off x="118085" y="4019483"/>
            <a:ext cx="3464870" cy="923330"/>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a historical comparison of the summarized Forecast at the Program Total and Project Total level.</a:t>
            </a:r>
          </a:p>
        </p:txBody>
      </p:sp>
      <p:sp>
        <p:nvSpPr>
          <p:cNvPr id="12" name="Oval 11">
            <a:extLst>
              <a:ext uri="{FF2B5EF4-FFF2-40B4-BE49-F238E27FC236}">
                <a16:creationId xmlns:a16="http://schemas.microsoft.com/office/drawing/2014/main" id="{C9474D27-507F-4CEA-99B1-20895A6997EA}"/>
              </a:ext>
            </a:extLst>
          </p:cNvPr>
          <p:cNvSpPr/>
          <p:nvPr/>
        </p:nvSpPr>
        <p:spPr>
          <a:xfrm>
            <a:off x="4132803" y="213536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C1A50DD3-B2B3-4C5D-84F8-1097DE02D93F}"/>
              </a:ext>
            </a:extLst>
          </p:cNvPr>
          <p:cNvSpPr/>
          <p:nvPr/>
        </p:nvSpPr>
        <p:spPr>
          <a:xfrm>
            <a:off x="10141409" y="208743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2" name="Rectangle 1">
            <a:extLst>
              <a:ext uri="{FF2B5EF4-FFF2-40B4-BE49-F238E27FC236}">
                <a16:creationId xmlns:a16="http://schemas.microsoft.com/office/drawing/2014/main" id="{3D284B50-5EE0-4AC6-9B50-1C6986B522AB}"/>
              </a:ext>
            </a:extLst>
          </p:cNvPr>
          <p:cNvSpPr/>
          <p:nvPr/>
        </p:nvSpPr>
        <p:spPr>
          <a:xfrm>
            <a:off x="257060" y="257310"/>
            <a:ext cx="3411833" cy="1477328"/>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Upon completion of the Push to Working by UWSA, the Working Review form can be leveraged by the Institutions to confirm accurate data copy from their input Version(s).</a:t>
            </a:r>
          </a:p>
        </p:txBody>
      </p:sp>
    </p:spTree>
    <p:extLst>
      <p:ext uri="{BB962C8B-B14F-4D97-AF65-F5344CB8AC3E}">
        <p14:creationId xmlns:p14="http://schemas.microsoft.com/office/powerpoint/2010/main" val="36115138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5BF6AB-3594-4E9B-BC46-5D8BC31A5303}"/>
              </a:ext>
            </a:extLst>
          </p:cNvPr>
          <p:cNvPicPr>
            <a:picLocks noChangeAspect="1"/>
          </p:cNvPicPr>
          <p:nvPr/>
        </p:nvPicPr>
        <p:blipFill>
          <a:blip r:embed="rId2"/>
          <a:stretch>
            <a:fillRect/>
          </a:stretch>
        </p:blipFill>
        <p:spPr>
          <a:xfrm>
            <a:off x="8583310" y="894678"/>
            <a:ext cx="2197382" cy="3775323"/>
          </a:xfrm>
          <a:prstGeom prst="rect">
            <a:avLst/>
          </a:prstGeom>
        </p:spPr>
      </p:pic>
      <p:pic>
        <p:nvPicPr>
          <p:cNvPr id="3" name="Picture 2">
            <a:extLst>
              <a:ext uri="{FF2B5EF4-FFF2-40B4-BE49-F238E27FC236}">
                <a16:creationId xmlns:a16="http://schemas.microsoft.com/office/drawing/2014/main" id="{71891592-DD44-4C01-ABFB-33DC7FD11858}"/>
              </a:ext>
            </a:extLst>
          </p:cNvPr>
          <p:cNvPicPr>
            <a:picLocks noChangeAspect="1"/>
          </p:cNvPicPr>
          <p:nvPr/>
        </p:nvPicPr>
        <p:blipFill>
          <a:blip r:embed="rId3"/>
          <a:stretch>
            <a:fillRect/>
          </a:stretch>
        </p:blipFill>
        <p:spPr>
          <a:xfrm>
            <a:off x="219507" y="603034"/>
            <a:ext cx="7987060" cy="4040078"/>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2" y="4624150"/>
            <a:ext cx="10643151" cy="1698927"/>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a different view of Forecast data by high level accounts Fund groupings.</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Department Total for your institution limited to your security profile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All Accounts are listed in the rows although data might not exist</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Review Forecast Year Total before final submission</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Expand Fund for more detail</a:t>
            </a:r>
          </a:p>
        </p:txBody>
      </p:sp>
      <p:sp>
        <p:nvSpPr>
          <p:cNvPr id="12" name="Oval 11">
            <a:extLst>
              <a:ext uri="{FF2B5EF4-FFF2-40B4-BE49-F238E27FC236}">
                <a16:creationId xmlns:a16="http://schemas.microsoft.com/office/drawing/2014/main" id="{C9474D27-507F-4CEA-99B1-20895A6997EA}"/>
              </a:ext>
            </a:extLst>
          </p:cNvPr>
          <p:cNvSpPr/>
          <p:nvPr/>
        </p:nvSpPr>
        <p:spPr>
          <a:xfrm>
            <a:off x="874003" y="176261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Working Review By Fund - Forecast Review</a:t>
            </a:r>
          </a:p>
        </p:txBody>
      </p:sp>
      <p:sp>
        <p:nvSpPr>
          <p:cNvPr id="18" name="Oval 17">
            <a:extLst>
              <a:ext uri="{FF2B5EF4-FFF2-40B4-BE49-F238E27FC236}">
                <a16:creationId xmlns:a16="http://schemas.microsoft.com/office/drawing/2014/main" id="{15B853A5-31A1-4349-9C9E-B26AEA0B8582}"/>
              </a:ext>
            </a:extLst>
          </p:cNvPr>
          <p:cNvSpPr/>
          <p:nvPr/>
        </p:nvSpPr>
        <p:spPr>
          <a:xfrm>
            <a:off x="3009793" y="97070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0" name="Rectangle 9">
            <a:extLst>
              <a:ext uri="{FF2B5EF4-FFF2-40B4-BE49-F238E27FC236}">
                <a16:creationId xmlns:a16="http://schemas.microsoft.com/office/drawing/2014/main" id="{0D9E17AC-A74C-4C8F-A546-4E31A04FE818}"/>
              </a:ext>
            </a:extLst>
          </p:cNvPr>
          <p:cNvSpPr/>
          <p:nvPr/>
        </p:nvSpPr>
        <p:spPr>
          <a:xfrm>
            <a:off x="1469571" y="1075821"/>
            <a:ext cx="1513115" cy="35020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70FC484-136F-44CF-8638-4EA68F1D50A8}"/>
              </a:ext>
            </a:extLst>
          </p:cNvPr>
          <p:cNvSpPr/>
          <p:nvPr/>
        </p:nvSpPr>
        <p:spPr>
          <a:xfrm>
            <a:off x="441936" y="2022241"/>
            <a:ext cx="1110318" cy="264776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7912640" y="173791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20" name="Rectangle 19">
            <a:extLst>
              <a:ext uri="{FF2B5EF4-FFF2-40B4-BE49-F238E27FC236}">
                <a16:creationId xmlns:a16="http://schemas.microsoft.com/office/drawing/2014/main" id="{295C5F4E-BAA9-451B-924D-6E90FAB507AD}"/>
              </a:ext>
            </a:extLst>
          </p:cNvPr>
          <p:cNvSpPr/>
          <p:nvPr/>
        </p:nvSpPr>
        <p:spPr>
          <a:xfrm>
            <a:off x="1600201" y="2094982"/>
            <a:ext cx="6654312" cy="257501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72286751-44B8-485B-90A5-EC37D59F0C7D}"/>
              </a:ext>
            </a:extLst>
          </p:cNvPr>
          <p:cNvCxnSpPr/>
          <p:nvPr/>
        </p:nvCxnSpPr>
        <p:spPr>
          <a:xfrm flipH="1">
            <a:off x="10628101" y="920385"/>
            <a:ext cx="733926" cy="6620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EDA0BA8-826F-4211-95E1-154AB3BC46D1}"/>
              </a:ext>
            </a:extLst>
          </p:cNvPr>
          <p:cNvSpPr/>
          <p:nvPr/>
        </p:nvSpPr>
        <p:spPr>
          <a:xfrm>
            <a:off x="11238935" y="77158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19" name="Rectangle 18">
            <a:extLst>
              <a:ext uri="{FF2B5EF4-FFF2-40B4-BE49-F238E27FC236}">
                <a16:creationId xmlns:a16="http://schemas.microsoft.com/office/drawing/2014/main" id="{19C31E90-0D99-4D4E-857A-DEB31C00D5EE}"/>
              </a:ext>
            </a:extLst>
          </p:cNvPr>
          <p:cNvSpPr/>
          <p:nvPr/>
        </p:nvSpPr>
        <p:spPr>
          <a:xfrm>
            <a:off x="8631256" y="894678"/>
            <a:ext cx="2091173" cy="370258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8283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FD827B-EF93-467A-9BEA-B246745B7A40}"/>
              </a:ext>
            </a:extLst>
          </p:cNvPr>
          <p:cNvPicPr>
            <a:picLocks noChangeAspect="1"/>
          </p:cNvPicPr>
          <p:nvPr/>
        </p:nvPicPr>
        <p:blipFill>
          <a:blip r:embed="rId2"/>
          <a:stretch>
            <a:fillRect/>
          </a:stretch>
        </p:blipFill>
        <p:spPr>
          <a:xfrm>
            <a:off x="5649685" y="2306281"/>
            <a:ext cx="6175830" cy="1623953"/>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203199" y="1003037"/>
            <a:ext cx="5087363" cy="923330"/>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Click on the 2nd tab at the top left of the form to see the Consolidated Version to Working Copy Review, Consolidated Copy Review</a:t>
            </a:r>
            <a:endParaRPr lang="en-US" b="1" kern="0" dirty="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Forecast Trackers - Forecast Review</a:t>
            </a:r>
          </a:p>
        </p:txBody>
      </p:sp>
      <p:sp>
        <p:nvSpPr>
          <p:cNvPr id="9" name="Rectangle 8">
            <a:extLst>
              <a:ext uri="{FF2B5EF4-FFF2-40B4-BE49-F238E27FC236}">
                <a16:creationId xmlns:a16="http://schemas.microsoft.com/office/drawing/2014/main" id="{070FC484-136F-44CF-8638-4EA68F1D50A8}"/>
              </a:ext>
            </a:extLst>
          </p:cNvPr>
          <p:cNvSpPr/>
          <p:nvPr/>
        </p:nvSpPr>
        <p:spPr>
          <a:xfrm>
            <a:off x="5563353" y="2251361"/>
            <a:ext cx="647806" cy="173379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EFDD6523-0BAB-4E85-8761-A691B707D7B8}"/>
              </a:ext>
            </a:extLst>
          </p:cNvPr>
          <p:cNvCxnSpPr>
            <a:cxnSpLocks/>
          </p:cNvCxnSpPr>
          <p:nvPr/>
        </p:nvCxnSpPr>
        <p:spPr>
          <a:xfrm>
            <a:off x="1157533" y="2023921"/>
            <a:ext cx="4252666" cy="117901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8026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795B61-5423-44B5-AEBA-C9F18CA81FA8}"/>
              </a:ext>
            </a:extLst>
          </p:cNvPr>
          <p:cNvPicPr>
            <a:picLocks noChangeAspect="1"/>
          </p:cNvPicPr>
          <p:nvPr/>
        </p:nvPicPr>
        <p:blipFill>
          <a:blip r:embed="rId2"/>
          <a:stretch>
            <a:fillRect/>
          </a:stretch>
        </p:blipFill>
        <p:spPr>
          <a:xfrm>
            <a:off x="4862779" y="746549"/>
            <a:ext cx="7209478" cy="5292101"/>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479884" y="59865"/>
            <a:ext cx="1050891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Consolidated Version to Working Copy Review</a:t>
            </a:r>
          </a:p>
        </p:txBody>
      </p:sp>
      <p:sp>
        <p:nvSpPr>
          <p:cNvPr id="14" name="Oval 13">
            <a:extLst>
              <a:ext uri="{FF2B5EF4-FFF2-40B4-BE49-F238E27FC236}">
                <a16:creationId xmlns:a16="http://schemas.microsoft.com/office/drawing/2014/main" id="{F63FF0C3-9961-44CD-8CBF-154E96720EFF}"/>
              </a:ext>
            </a:extLst>
          </p:cNvPr>
          <p:cNvSpPr/>
          <p:nvPr/>
        </p:nvSpPr>
        <p:spPr>
          <a:xfrm>
            <a:off x="10513279" y="155766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15" name="Oval 14">
            <a:extLst>
              <a:ext uri="{FF2B5EF4-FFF2-40B4-BE49-F238E27FC236}">
                <a16:creationId xmlns:a16="http://schemas.microsoft.com/office/drawing/2014/main" id="{007F0B31-F808-4A1C-A4E0-0FF66D5D5E96}"/>
              </a:ext>
            </a:extLst>
          </p:cNvPr>
          <p:cNvSpPr/>
          <p:nvPr/>
        </p:nvSpPr>
        <p:spPr>
          <a:xfrm>
            <a:off x="9084944" y="165760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2" name="Rectangle 11">
            <a:extLst>
              <a:ext uri="{FF2B5EF4-FFF2-40B4-BE49-F238E27FC236}">
                <a16:creationId xmlns:a16="http://schemas.microsoft.com/office/drawing/2014/main" id="{AF3BDB46-A524-47B7-83DD-199AA2E86BFC}"/>
              </a:ext>
            </a:extLst>
          </p:cNvPr>
          <p:cNvSpPr/>
          <p:nvPr/>
        </p:nvSpPr>
        <p:spPr>
          <a:xfrm>
            <a:off x="10781675" y="1780693"/>
            <a:ext cx="825606" cy="441115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6CC184F-6A69-4490-BB1E-786FA5C3D5A4}"/>
              </a:ext>
            </a:extLst>
          </p:cNvPr>
          <p:cNvSpPr/>
          <p:nvPr/>
        </p:nvSpPr>
        <p:spPr>
          <a:xfrm>
            <a:off x="6737674" y="1704094"/>
            <a:ext cx="722846" cy="441115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377DB7F-9CD8-404E-A8B8-72C6ACFCF64F}"/>
              </a:ext>
            </a:extLst>
          </p:cNvPr>
          <p:cNvSpPr/>
          <p:nvPr/>
        </p:nvSpPr>
        <p:spPr>
          <a:xfrm>
            <a:off x="8335357" y="1780693"/>
            <a:ext cx="722846" cy="441115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79CA7B76-552A-410B-A90D-4D1B528B6A4C}"/>
              </a:ext>
            </a:extLst>
          </p:cNvPr>
          <p:cNvSpPr/>
          <p:nvPr/>
        </p:nvSpPr>
        <p:spPr>
          <a:xfrm>
            <a:off x="7634397" y="1780693"/>
            <a:ext cx="678736" cy="512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369BA31B-82B8-441C-ABFE-8489915AA03B}"/>
              </a:ext>
            </a:extLst>
          </p:cNvPr>
          <p:cNvSpPr/>
          <p:nvPr/>
        </p:nvSpPr>
        <p:spPr>
          <a:xfrm>
            <a:off x="7677755" y="2466947"/>
            <a:ext cx="3025464" cy="512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D5AB85A-FB33-4FD1-8B71-B10BC5F0E3CF}"/>
              </a:ext>
            </a:extLst>
          </p:cNvPr>
          <p:cNvSpPr txBox="1"/>
          <p:nvPr/>
        </p:nvSpPr>
        <p:spPr>
          <a:xfrm>
            <a:off x="584719" y="1162638"/>
            <a:ext cx="3545595" cy="2696123"/>
          </a:xfrm>
          <a:prstGeom prst="rect">
            <a:avLst/>
          </a:prstGeom>
          <a:noFill/>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Upon completion of the Push to Working by UWSA, this is another form that can be leveraged by the Institutions to confirm accurate data copy from their input Version(s), especially if copying from multiple Versions (Campus/Division/Department).</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p:txBody>
      </p:sp>
    </p:spTree>
    <p:extLst>
      <p:ext uri="{BB962C8B-B14F-4D97-AF65-F5344CB8AC3E}">
        <p14:creationId xmlns:p14="http://schemas.microsoft.com/office/powerpoint/2010/main" val="21803193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1E45D3-82A8-4AFF-BD3D-86277428B13B}"/>
              </a:ext>
            </a:extLst>
          </p:cNvPr>
          <p:cNvPicPr>
            <a:picLocks noChangeAspect="1"/>
          </p:cNvPicPr>
          <p:nvPr/>
        </p:nvPicPr>
        <p:blipFill>
          <a:blip r:embed="rId2"/>
          <a:stretch>
            <a:fillRect/>
          </a:stretch>
        </p:blipFill>
        <p:spPr>
          <a:xfrm>
            <a:off x="4865914" y="704683"/>
            <a:ext cx="7239000" cy="5487162"/>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479884" y="59865"/>
            <a:ext cx="1050891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Consolidated Copy Review</a:t>
            </a:r>
          </a:p>
        </p:txBody>
      </p:sp>
      <p:sp>
        <p:nvSpPr>
          <p:cNvPr id="14" name="Oval 13">
            <a:extLst>
              <a:ext uri="{FF2B5EF4-FFF2-40B4-BE49-F238E27FC236}">
                <a16:creationId xmlns:a16="http://schemas.microsoft.com/office/drawing/2014/main" id="{F63FF0C3-9961-44CD-8CBF-154E96720EFF}"/>
              </a:ext>
            </a:extLst>
          </p:cNvPr>
          <p:cNvSpPr/>
          <p:nvPr/>
        </p:nvSpPr>
        <p:spPr>
          <a:xfrm>
            <a:off x="10513279" y="155766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15" name="Oval 14">
            <a:extLst>
              <a:ext uri="{FF2B5EF4-FFF2-40B4-BE49-F238E27FC236}">
                <a16:creationId xmlns:a16="http://schemas.microsoft.com/office/drawing/2014/main" id="{007F0B31-F808-4A1C-A4E0-0FF66D5D5E96}"/>
              </a:ext>
            </a:extLst>
          </p:cNvPr>
          <p:cNvSpPr/>
          <p:nvPr/>
        </p:nvSpPr>
        <p:spPr>
          <a:xfrm>
            <a:off x="9084944" y="165760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2" name="Rectangle 11">
            <a:extLst>
              <a:ext uri="{FF2B5EF4-FFF2-40B4-BE49-F238E27FC236}">
                <a16:creationId xmlns:a16="http://schemas.microsoft.com/office/drawing/2014/main" id="{AF3BDB46-A524-47B7-83DD-199AA2E86BFC}"/>
              </a:ext>
            </a:extLst>
          </p:cNvPr>
          <p:cNvSpPr/>
          <p:nvPr/>
        </p:nvSpPr>
        <p:spPr>
          <a:xfrm>
            <a:off x="10571448" y="1803849"/>
            <a:ext cx="722846" cy="441115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6CC184F-6A69-4490-BB1E-786FA5C3D5A4}"/>
              </a:ext>
            </a:extLst>
          </p:cNvPr>
          <p:cNvSpPr/>
          <p:nvPr/>
        </p:nvSpPr>
        <p:spPr>
          <a:xfrm>
            <a:off x="6911551" y="1780693"/>
            <a:ext cx="722846" cy="441115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377DB7F-9CD8-404E-A8B8-72C6ACFCF64F}"/>
              </a:ext>
            </a:extLst>
          </p:cNvPr>
          <p:cNvSpPr/>
          <p:nvPr/>
        </p:nvSpPr>
        <p:spPr>
          <a:xfrm>
            <a:off x="8335357" y="1780693"/>
            <a:ext cx="722846" cy="441115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79CA7B76-552A-410B-A90D-4D1B528B6A4C}"/>
              </a:ext>
            </a:extLst>
          </p:cNvPr>
          <p:cNvSpPr/>
          <p:nvPr/>
        </p:nvSpPr>
        <p:spPr>
          <a:xfrm>
            <a:off x="7634397" y="1780693"/>
            <a:ext cx="678736" cy="512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369BA31B-82B8-441C-ABFE-8489915AA03B}"/>
              </a:ext>
            </a:extLst>
          </p:cNvPr>
          <p:cNvSpPr/>
          <p:nvPr/>
        </p:nvSpPr>
        <p:spPr>
          <a:xfrm>
            <a:off x="7677755" y="2466947"/>
            <a:ext cx="3025464" cy="512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E0CA140-4F48-4E33-9BE6-44A2FACD6ED7}"/>
              </a:ext>
            </a:extLst>
          </p:cNvPr>
          <p:cNvSpPr txBox="1"/>
          <p:nvPr/>
        </p:nvSpPr>
        <p:spPr>
          <a:xfrm>
            <a:off x="532032" y="1659478"/>
            <a:ext cx="3349503" cy="1865126"/>
          </a:xfrm>
          <a:prstGeom prst="rect">
            <a:avLst/>
          </a:prstGeom>
          <a:noFill/>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UWSA will then Push Working </a:t>
            </a:r>
            <a:r>
              <a:rPr lang="en-US" kern="0" dirty="0">
                <a:solidFill>
                  <a:srgbClr val="000000"/>
                </a:solidFill>
                <a:latin typeface="Arial Narrow"/>
                <a:ea typeface="ＭＳ Ｐゴシック" pitchFamily="-106" charset="-128"/>
                <a:sym typeface="Wingdings" panose="05000000000000000000" pitchFamily="2" charset="2"/>
              </a:rPr>
              <a:t> Final which can be reviewed by Institutions on this form.</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sym typeface="Wingdings" panose="05000000000000000000" pitchFamily="2" charset="2"/>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sym typeface="Wingdings" panose="05000000000000000000" pitchFamily="2" charset="2"/>
              </a:rPr>
              <a:t>No action is needed by the Institutions for this step.</a:t>
            </a:r>
            <a:endParaRPr lang="en-US" kern="0" dirty="0">
              <a:solidFill>
                <a:srgbClr val="000000"/>
              </a:solidFill>
              <a:latin typeface="Arial Narrow"/>
              <a:ea typeface="ＭＳ Ｐゴシック" pitchFamily="-106" charset="-128"/>
            </a:endParaRPr>
          </a:p>
        </p:txBody>
      </p:sp>
    </p:spTree>
    <p:extLst>
      <p:ext uri="{BB962C8B-B14F-4D97-AF65-F5344CB8AC3E}">
        <p14:creationId xmlns:p14="http://schemas.microsoft.com/office/powerpoint/2010/main" val="8170782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dirty="0">
                <a:solidFill>
                  <a:srgbClr val="700000"/>
                </a:solidFill>
              </a:rPr>
              <a:t>UW Current Year Forecast</a:t>
            </a:r>
            <a:r>
              <a:rPr lang="en-US" sz="4000" dirty="0">
                <a:solidFill>
                  <a:srgbClr val="700000"/>
                </a:solidFill>
              </a:rPr>
              <a:t> </a:t>
            </a:r>
          </a:p>
          <a:p>
            <a:r>
              <a:rPr lang="en-US" sz="4000" dirty="0">
                <a:solidFill>
                  <a:schemeClr val="tx1">
                    <a:lumMod val="65000"/>
                    <a:lumOff val="35000"/>
                  </a:schemeClr>
                </a:solidFill>
              </a:rPr>
              <a:t>Transfers</a:t>
            </a:r>
            <a:endParaRPr lang="en-US" sz="4400" dirty="0">
              <a:solidFill>
                <a:srgbClr val="700000"/>
              </a:solidFill>
            </a:endParaRPr>
          </a:p>
        </p:txBody>
      </p:sp>
    </p:spTree>
    <p:custDataLst>
      <p:tags r:id="rId1"/>
    </p:custDataLst>
    <p:extLst>
      <p:ext uri="{BB962C8B-B14F-4D97-AF65-F5344CB8AC3E}">
        <p14:creationId xmlns:p14="http://schemas.microsoft.com/office/powerpoint/2010/main" val="9500212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38301" y="181266"/>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Transfers Processes Overview</a:t>
            </a:r>
          </a:p>
        </p:txBody>
      </p:sp>
      <p:pic>
        <p:nvPicPr>
          <p:cNvPr id="8" name="Picture 7">
            <a:extLst>
              <a:ext uri="{FF2B5EF4-FFF2-40B4-BE49-F238E27FC236}">
                <a16:creationId xmlns:a16="http://schemas.microsoft.com/office/drawing/2014/main" id="{C5F6F855-C420-744C-B587-319F8A0B59DA}"/>
              </a:ext>
            </a:extLst>
          </p:cNvPr>
          <p:cNvPicPr>
            <a:picLocks noChangeAspect="1"/>
          </p:cNvPicPr>
          <p:nvPr/>
        </p:nvPicPr>
        <p:blipFill>
          <a:blip r:embed="rId3"/>
          <a:stretch>
            <a:fillRect/>
          </a:stretch>
        </p:blipFill>
        <p:spPr>
          <a:xfrm>
            <a:off x="269478" y="612749"/>
            <a:ext cx="7738267" cy="5322202"/>
          </a:xfrm>
          <a:prstGeom prst="rect">
            <a:avLst/>
          </a:prstGeom>
        </p:spPr>
      </p:pic>
      <p:sp>
        <p:nvSpPr>
          <p:cNvPr id="9" name="Rectangle: Rounded Corners 10">
            <a:extLst>
              <a:ext uri="{FF2B5EF4-FFF2-40B4-BE49-F238E27FC236}">
                <a16:creationId xmlns:a16="http://schemas.microsoft.com/office/drawing/2014/main" id="{6AB2CBCF-93C7-1146-AB24-0095BBA12422}"/>
              </a:ext>
            </a:extLst>
          </p:cNvPr>
          <p:cNvSpPr/>
          <p:nvPr/>
        </p:nvSpPr>
        <p:spPr>
          <a:xfrm>
            <a:off x="8364367" y="1605838"/>
            <a:ext cx="3305911" cy="4329113"/>
          </a:xfrm>
          <a:prstGeom prst="round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400" dirty="0">
                <a:solidFill>
                  <a:schemeClr val="tx1"/>
                </a:solidFill>
                <a:latin typeface="Arial" panose="020B0604020202020204" pitchFamily="34" charset="0"/>
                <a:cs typeface="Arial" panose="020B0604020202020204" pitchFamily="34" charset="0"/>
              </a:rPr>
              <a:t> * Forecast Transfers will be cleared out from the prior month as Actuals are loaded in. If a user has not spread a transfer amount across the open months the amount will be cleared when Actuals are loaded.</a:t>
            </a: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 If a user has spread a transfer over the remaining months and an additional transfer comes in on that line, the new transfer will overwrite the spread that was previously updated by the user.</a:t>
            </a:r>
          </a:p>
          <a:p>
            <a:endParaRPr lang="en-US" sz="1400" dirty="0">
              <a:solidFill>
                <a:schemeClr val="tx1"/>
              </a:solidFill>
              <a:latin typeface="Arial" panose="020B0604020202020204" pitchFamily="34" charset="0"/>
              <a:cs typeface="Arial" panose="020B0604020202020204" pitchFamily="34" charset="0"/>
            </a:endParaRPr>
          </a:p>
          <a:p>
            <a:r>
              <a:rPr lang="en-US" sz="1400" i="1" dirty="0">
                <a:solidFill>
                  <a:schemeClr val="tx1"/>
                </a:solidFill>
                <a:latin typeface="Arial" panose="020B0604020202020204" pitchFamily="34" charset="0"/>
                <a:cs typeface="Arial" panose="020B0604020202020204" pitchFamily="34" charset="0"/>
              </a:rPr>
              <a:t>Please utilize the Forecast vs Budget Transfers Review form to identify issues described above</a:t>
            </a:r>
          </a:p>
          <a:p>
            <a:endParaRPr lang="en-US" sz="1400" dirty="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pPr algn="ctr"/>
            <a:endParaRPr lang="en-US" sz="1400" dirty="0">
              <a:solidFill>
                <a:schemeClr val="tx1"/>
              </a:solidFill>
              <a:latin typeface="Arial" panose="020B0604020202020204" pitchFamily="34" charset="0"/>
              <a:cs typeface="Arial" panose="020B0604020202020204" pitchFamily="34" charset="0"/>
            </a:endParaRPr>
          </a:p>
          <a:p>
            <a:pPr algn="ctr"/>
            <a:endParaRPr lang="en-US" sz="1400" dirty="0">
              <a:solidFill>
                <a:schemeClr val="tx1"/>
              </a:solidFill>
              <a:latin typeface="Arial" panose="020B0604020202020204" pitchFamily="34" charset="0"/>
              <a:cs typeface="Arial" panose="020B0604020202020204" pitchFamily="34" charset="0"/>
            </a:endParaRPr>
          </a:p>
        </p:txBody>
      </p:sp>
      <p:pic>
        <p:nvPicPr>
          <p:cNvPr id="10" name="Graphic 9" descr="Information">
            <a:extLst>
              <a:ext uri="{FF2B5EF4-FFF2-40B4-BE49-F238E27FC236}">
                <a16:creationId xmlns:a16="http://schemas.microsoft.com/office/drawing/2014/main" id="{7C55809E-D2CD-C940-9C0B-99D70E1D18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94157" y="959506"/>
            <a:ext cx="646332" cy="646332"/>
          </a:xfrm>
          <a:prstGeom prst="rect">
            <a:avLst/>
          </a:prstGeom>
        </p:spPr>
      </p:pic>
    </p:spTree>
    <p:custDataLst>
      <p:tags r:id="rId1"/>
    </p:custDataLst>
    <p:extLst>
      <p:ext uri="{BB962C8B-B14F-4D97-AF65-F5344CB8AC3E}">
        <p14:creationId xmlns:p14="http://schemas.microsoft.com/office/powerpoint/2010/main" val="55524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1477C8-19F0-4E32-8120-AEDCB10C71B4}"/>
              </a:ext>
            </a:extLst>
          </p:cNvPr>
          <p:cNvSpPr txBox="1">
            <a:spLocks noChangeArrowheads="1"/>
          </p:cNvSpPr>
          <p:nvPr/>
        </p:nvSpPr>
        <p:spPr>
          <a:xfrm>
            <a:off x="2874617" y="192742"/>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PlanUW Forecast Tasks and Processes</a:t>
            </a:r>
          </a:p>
        </p:txBody>
      </p:sp>
      <p:pic>
        <p:nvPicPr>
          <p:cNvPr id="3" name="Picture 2">
            <a:extLst>
              <a:ext uri="{FF2B5EF4-FFF2-40B4-BE49-F238E27FC236}">
                <a16:creationId xmlns:a16="http://schemas.microsoft.com/office/drawing/2014/main" id="{4506DB91-3219-4596-B163-E534E43153F2}"/>
              </a:ext>
            </a:extLst>
          </p:cNvPr>
          <p:cNvPicPr>
            <a:picLocks noChangeAspect="1"/>
          </p:cNvPicPr>
          <p:nvPr/>
        </p:nvPicPr>
        <p:blipFill>
          <a:blip r:embed="rId2"/>
          <a:stretch>
            <a:fillRect/>
          </a:stretch>
        </p:blipFill>
        <p:spPr>
          <a:xfrm>
            <a:off x="191868" y="1116980"/>
            <a:ext cx="4619223" cy="5141258"/>
          </a:xfrm>
          <a:prstGeom prst="rect">
            <a:avLst/>
          </a:prstGeom>
        </p:spPr>
      </p:pic>
      <p:sp>
        <p:nvSpPr>
          <p:cNvPr id="9" name="Rectangle 8">
            <a:extLst>
              <a:ext uri="{FF2B5EF4-FFF2-40B4-BE49-F238E27FC236}">
                <a16:creationId xmlns:a16="http://schemas.microsoft.com/office/drawing/2014/main" id="{D058E4A5-2448-4BA1-BD8B-F319FFB9ED63}"/>
              </a:ext>
            </a:extLst>
          </p:cNvPr>
          <p:cNvSpPr/>
          <p:nvPr/>
        </p:nvSpPr>
        <p:spPr>
          <a:xfrm>
            <a:off x="5040494" y="1483360"/>
            <a:ext cx="751840" cy="3657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6BB6B39-50BF-4D5D-A817-252DB92FCB3F}"/>
              </a:ext>
            </a:extLst>
          </p:cNvPr>
          <p:cNvSpPr/>
          <p:nvPr/>
        </p:nvSpPr>
        <p:spPr>
          <a:xfrm>
            <a:off x="5040494" y="1849120"/>
            <a:ext cx="751840" cy="36576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A88F2CD-E37A-429E-B8D7-0C5CA8049229}"/>
              </a:ext>
            </a:extLst>
          </p:cNvPr>
          <p:cNvPicPr>
            <a:picLocks noChangeAspect="1"/>
          </p:cNvPicPr>
          <p:nvPr/>
        </p:nvPicPr>
        <p:blipFill>
          <a:blip r:embed="rId3"/>
          <a:stretch>
            <a:fillRect/>
          </a:stretch>
        </p:blipFill>
        <p:spPr>
          <a:xfrm>
            <a:off x="7425893" y="1116980"/>
            <a:ext cx="4493200" cy="5141258"/>
          </a:xfrm>
          <a:prstGeom prst="rect">
            <a:avLst/>
          </a:prstGeom>
        </p:spPr>
      </p:pic>
      <p:sp>
        <p:nvSpPr>
          <p:cNvPr id="13" name="TextBox 12">
            <a:extLst>
              <a:ext uri="{FF2B5EF4-FFF2-40B4-BE49-F238E27FC236}">
                <a16:creationId xmlns:a16="http://schemas.microsoft.com/office/drawing/2014/main" id="{50FD7256-1503-468C-9C36-C024F225DA3B}"/>
              </a:ext>
            </a:extLst>
          </p:cNvPr>
          <p:cNvSpPr txBox="1"/>
          <p:nvPr/>
        </p:nvSpPr>
        <p:spPr>
          <a:xfrm>
            <a:off x="5792334" y="1436699"/>
            <a:ext cx="1428596" cy="824841"/>
          </a:xfrm>
          <a:prstGeom prst="rect">
            <a:avLst/>
          </a:prstGeom>
        </p:spPr>
        <p:txBody>
          <a:bodyPr vert="horz" wrap="non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1400" b="1" kern="0" dirty="0">
                <a:solidFill>
                  <a:srgbClr val="000000"/>
                </a:solidFill>
                <a:latin typeface="Arial Narrow"/>
                <a:ea typeface="ＭＳ Ｐゴシック" pitchFamily="-106" charset="-128"/>
              </a:rPr>
              <a:t>Roll Up Account</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400" b="1" i="0" strike="noStrike" kern="0" cap="none" spc="0" normalizeH="0" baseline="0" noProof="0" dirty="0">
              <a:ln>
                <a:noFill/>
              </a:ln>
              <a:solidFill>
                <a:srgbClr val="000000"/>
              </a:solidFill>
              <a:effectLst/>
              <a:uLnTx/>
              <a:uFillTx/>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1400" b="1" kern="0" dirty="0">
                <a:solidFill>
                  <a:srgbClr val="000000"/>
                </a:solidFill>
                <a:latin typeface="Arial Narrow"/>
                <a:ea typeface="ＭＳ Ｐゴシック" pitchFamily="-106" charset="-128"/>
              </a:rPr>
              <a:t>Forecast Account</a:t>
            </a:r>
            <a:endParaRPr kumimoji="0" lang="en-US" sz="1400" b="1"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14" name="TextBox 13">
            <a:extLst>
              <a:ext uri="{FF2B5EF4-FFF2-40B4-BE49-F238E27FC236}">
                <a16:creationId xmlns:a16="http://schemas.microsoft.com/office/drawing/2014/main" id="{0405B006-2AF3-4307-871A-1487DF630F4A}"/>
              </a:ext>
            </a:extLst>
          </p:cNvPr>
          <p:cNvSpPr txBox="1"/>
          <p:nvPr/>
        </p:nvSpPr>
        <p:spPr>
          <a:xfrm>
            <a:off x="4936064" y="3070179"/>
            <a:ext cx="2569820" cy="1169551"/>
          </a:xfrm>
          <a:prstGeom prst="rect">
            <a:avLst/>
          </a:prstGeom>
        </p:spPr>
        <p:txBody>
          <a:bodyPr vert="horz" wrap="square" rtlCol="0">
            <a:spAutoFit/>
          </a:bodyPr>
          <a:lstStyle/>
          <a:p>
            <a:pPr marL="0" marR="0" indent="0" defTabSz="914400" rtl="0" eaLnBrk="0" fontAlgn="base" latinLnBrk="0" hangingPunct="0">
              <a:lnSpc>
                <a:spcPct val="100000"/>
              </a:lnSpc>
              <a:spcBef>
                <a:spcPct val="20000"/>
              </a:spcBef>
              <a:spcAft>
                <a:spcPct val="0"/>
              </a:spcAft>
              <a:buClrTx/>
              <a:buSzTx/>
              <a:buFont typeface="Wingdings" pitchFamily="2" charset="2"/>
              <a:buNone/>
              <a:tabLst/>
            </a:pP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Tuition &amp; Salary contain an extra layer of detail, remaining Forecast accounts exist just below the top-level Accounts of Comp, Non Comp, and Revenue</a:t>
            </a:r>
          </a:p>
        </p:txBody>
      </p:sp>
      <p:sp>
        <p:nvSpPr>
          <p:cNvPr id="22" name="Right Brace 21">
            <a:extLst>
              <a:ext uri="{FF2B5EF4-FFF2-40B4-BE49-F238E27FC236}">
                <a16:creationId xmlns:a16="http://schemas.microsoft.com/office/drawing/2014/main" id="{C73A3815-E232-4C54-92EE-F94C60FFAC6D}"/>
              </a:ext>
            </a:extLst>
          </p:cNvPr>
          <p:cNvSpPr/>
          <p:nvPr/>
        </p:nvSpPr>
        <p:spPr>
          <a:xfrm>
            <a:off x="4811091" y="1676400"/>
            <a:ext cx="204963" cy="2540000"/>
          </a:xfrm>
          <a:prstGeom prst="righ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23" name="Right Brace 22">
            <a:extLst>
              <a:ext uri="{FF2B5EF4-FFF2-40B4-BE49-F238E27FC236}">
                <a16:creationId xmlns:a16="http://schemas.microsoft.com/office/drawing/2014/main" id="{A435FD52-9EB6-4186-81BC-AD3010A75708}"/>
              </a:ext>
            </a:extLst>
          </p:cNvPr>
          <p:cNvSpPr/>
          <p:nvPr/>
        </p:nvSpPr>
        <p:spPr>
          <a:xfrm rot="10800000">
            <a:off x="7171010" y="2032000"/>
            <a:ext cx="275606" cy="1036320"/>
          </a:xfrm>
          <a:prstGeom prst="righ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5468553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8288EDD-AD66-44D8-B993-2484F1F16DEE}"/>
              </a:ext>
            </a:extLst>
          </p:cNvPr>
          <p:cNvSpPr txBox="1"/>
          <p:nvPr/>
        </p:nvSpPr>
        <p:spPr>
          <a:xfrm>
            <a:off x="635631" y="522186"/>
            <a:ext cx="11175967" cy="3693319"/>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Monthly Budget Transfers are copied </a:t>
            </a:r>
            <a:r>
              <a:rPr lang="en-US" kern="0" dirty="0">
                <a:solidFill>
                  <a:srgbClr val="000000"/>
                </a:solidFill>
                <a:latin typeface="Arial Narrow"/>
                <a:ea typeface="ＭＳ Ｐゴシック" pitchFamily="-106" charset="-128"/>
              </a:rPr>
              <a:t>to the Forecast Transfers Scenario.</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Transfers</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tile allows users to adjust or re-spread monthly transfer</a:t>
            </a:r>
            <a:endParaRPr lang="en-US" kern="0" dirty="0">
              <a:solidFill>
                <a:srgbClr val="000000"/>
              </a:solidFill>
              <a:latin typeface="Arial Narrow"/>
              <a:ea typeface="ＭＳ Ｐゴシック" pitchFamily="-106" charset="-128"/>
            </a:endParaRP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Transfers will be cleared monthly, as Actuals are populated into the Forecast</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Adjust the Forecast transfers to the months they are expected to occur in</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The Review forms will display variances between Budget transfers and Forecast transfers to assist in re-adjustments</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To begin the </a:t>
            </a:r>
            <a:r>
              <a:rPr lang="en-US" kern="0" dirty="0">
                <a:solidFill>
                  <a:srgbClr val="000000"/>
                </a:solidFill>
                <a:latin typeface="Arial Narrow"/>
                <a:ea typeface="ＭＳ Ｐゴシック" pitchFamily="-106" charset="-128"/>
              </a:rPr>
              <a:t>Transfers process</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Forecast </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tile to open the cluster</a:t>
            </a:r>
            <a:endParaRPr lang="en-US" kern="0" dirty="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Transfers</a:t>
            </a:r>
            <a:r>
              <a:rPr lang="en-US" kern="0" dirty="0">
                <a:solidFill>
                  <a:srgbClr val="000000"/>
                </a:solidFill>
                <a:latin typeface="Arial Narrow"/>
                <a:ea typeface="ＭＳ Ｐゴシック" pitchFamily="-106" charset="-128"/>
              </a:rPr>
              <a:t> tile to open the forms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This process will open the Transfer Forms  </a:t>
            </a: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p:txBody>
      </p:sp>
      <p:pic>
        <p:nvPicPr>
          <p:cNvPr id="2" name="Picture 1">
            <a:extLst>
              <a:ext uri="{FF2B5EF4-FFF2-40B4-BE49-F238E27FC236}">
                <a16:creationId xmlns:a16="http://schemas.microsoft.com/office/drawing/2014/main" id="{6EBCBCFF-1B50-46B0-AFCD-8FE11AC0F9C0}"/>
              </a:ext>
            </a:extLst>
          </p:cNvPr>
          <p:cNvPicPr>
            <a:picLocks noChangeAspect="1"/>
          </p:cNvPicPr>
          <p:nvPr/>
        </p:nvPicPr>
        <p:blipFill>
          <a:blip r:embed="rId3"/>
          <a:stretch>
            <a:fillRect/>
          </a:stretch>
        </p:blipFill>
        <p:spPr>
          <a:xfrm>
            <a:off x="5141528" y="3166457"/>
            <a:ext cx="6847273" cy="2246489"/>
          </a:xfrm>
          <a:prstGeom prst="rect">
            <a:avLst/>
          </a:prstGeom>
        </p:spPr>
      </p:pic>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Transfers</a:t>
            </a:r>
          </a:p>
        </p:txBody>
      </p:sp>
      <p:sp>
        <p:nvSpPr>
          <p:cNvPr id="11" name="Oval 10">
            <a:extLst>
              <a:ext uri="{FF2B5EF4-FFF2-40B4-BE49-F238E27FC236}">
                <a16:creationId xmlns:a16="http://schemas.microsoft.com/office/drawing/2014/main" id="{46700EB9-F3E3-47B5-8B55-3BCB2CD44EEC}"/>
              </a:ext>
            </a:extLst>
          </p:cNvPr>
          <p:cNvSpPr/>
          <p:nvPr/>
        </p:nvSpPr>
        <p:spPr>
          <a:xfrm>
            <a:off x="6128657" y="304336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1E255C76-5EC0-499E-A9F4-F6F1D8EEC3DB}"/>
              </a:ext>
            </a:extLst>
          </p:cNvPr>
          <p:cNvSpPr/>
          <p:nvPr/>
        </p:nvSpPr>
        <p:spPr>
          <a:xfrm>
            <a:off x="10202124" y="421550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3" name="TextBox 2">
            <a:extLst>
              <a:ext uri="{FF2B5EF4-FFF2-40B4-BE49-F238E27FC236}">
                <a16:creationId xmlns:a16="http://schemas.microsoft.com/office/drawing/2014/main" id="{E17A2742-52FD-4585-9B42-53E756B4B3A8}"/>
              </a:ext>
            </a:extLst>
          </p:cNvPr>
          <p:cNvSpPr txBox="1"/>
          <p:nvPr/>
        </p:nvSpPr>
        <p:spPr>
          <a:xfrm>
            <a:off x="203199" y="5393822"/>
            <a:ext cx="4938329" cy="92333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b="1" kern="0" dirty="0">
                <a:solidFill>
                  <a:srgbClr val="000000"/>
                </a:solidFill>
                <a:latin typeface="Arial Narrow"/>
                <a:ea typeface="ＭＳ Ｐゴシック" pitchFamily="-106" charset="-128"/>
              </a:rPr>
              <a:t>NOTE: </a:t>
            </a:r>
            <a:r>
              <a:rPr lang="en-US" kern="0" dirty="0">
                <a:solidFill>
                  <a:srgbClr val="000000"/>
                </a:solidFill>
                <a:latin typeface="Arial Narrow"/>
                <a:ea typeface="ＭＳ Ｐゴシック" pitchFamily="-106" charset="-128"/>
              </a:rPr>
              <a:t>All Transfers are inputted at the Sub-Department Level and are then included in the Campus-Level, Division-Level and Department-Level Forecasts</a:t>
            </a:r>
          </a:p>
        </p:txBody>
      </p:sp>
    </p:spTree>
    <p:custDataLst>
      <p:tags r:id="rId1"/>
    </p:custDataLst>
    <p:extLst>
      <p:ext uri="{BB962C8B-B14F-4D97-AF65-F5344CB8AC3E}">
        <p14:creationId xmlns:p14="http://schemas.microsoft.com/office/powerpoint/2010/main" val="42520626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Transfers – Budget vs Forecast</a:t>
            </a:r>
          </a:p>
        </p:txBody>
      </p:sp>
      <p:sp>
        <p:nvSpPr>
          <p:cNvPr id="8" name="TextBox 7">
            <a:extLst>
              <a:ext uri="{FF2B5EF4-FFF2-40B4-BE49-F238E27FC236}">
                <a16:creationId xmlns:a16="http://schemas.microsoft.com/office/drawing/2014/main" id="{48288EDD-AD66-44D8-B993-2484F1F16DEE}"/>
              </a:ext>
            </a:extLst>
          </p:cNvPr>
          <p:cNvSpPr txBox="1"/>
          <p:nvPr/>
        </p:nvSpPr>
        <p:spPr>
          <a:xfrm>
            <a:off x="493229" y="1887039"/>
            <a:ext cx="5346406" cy="280692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Budget Transfers vs Forecast Transfers</a:t>
            </a:r>
          </a:p>
          <a:p>
            <a:pPr marR="0" algn="l" defTabSz="914400" rtl="0" eaLnBrk="0" fontAlgn="base" latinLnBrk="0" hangingPunct="0">
              <a:lnSpc>
                <a:spcPct val="100000"/>
              </a:lnSpc>
              <a:spcBef>
                <a:spcPct val="20000"/>
              </a:spcBef>
              <a:spcAft>
                <a:spcPct val="0"/>
              </a:spcAft>
              <a:buClrTx/>
              <a:buSzTx/>
              <a:tabLst/>
            </a:pP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b="1" kern="0" dirty="0">
                <a:solidFill>
                  <a:srgbClr val="000000"/>
                </a:solidFill>
                <a:latin typeface="Arial Narrow"/>
                <a:ea typeface="ＭＳ Ｐゴシック" pitchFamily="-106" charset="-128"/>
              </a:rPr>
              <a:t>Budget Transfers: </a:t>
            </a:r>
            <a:r>
              <a:rPr lang="en-US" kern="0" dirty="0">
                <a:solidFill>
                  <a:srgbClr val="000000"/>
                </a:solidFill>
                <a:latin typeface="Arial Narrow"/>
                <a:ea typeface="ＭＳ Ｐゴシック" pitchFamily="-106" charset="-128"/>
              </a:rPr>
              <a:t>Transfer data that has been entered in SFS that is loaded directly the PlanUW into the Budget scenario.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b="1" i="0" strike="noStrike" kern="0" cap="none" spc="0" normalizeH="0" baseline="0" noProof="0" dirty="0" err="1">
                <a:ln>
                  <a:noFill/>
                </a:ln>
                <a:solidFill>
                  <a:srgbClr val="000000"/>
                </a:solidFill>
                <a:effectLst/>
                <a:uLnTx/>
                <a:uFillTx/>
                <a:latin typeface="Arial Narrow"/>
                <a:ea typeface="ＭＳ Ｐゴシック" pitchFamily="-106" charset="-128"/>
              </a:rPr>
              <a:t>Forecas</a:t>
            </a:r>
            <a:r>
              <a:rPr lang="en-US" b="1" kern="0" dirty="0">
                <a:solidFill>
                  <a:srgbClr val="000000"/>
                </a:solidFill>
                <a:latin typeface="Arial Narrow"/>
                <a:ea typeface="ＭＳ Ｐゴシック" pitchFamily="-106" charset="-128"/>
              </a:rPr>
              <a:t>t Transfers: </a:t>
            </a:r>
            <a:r>
              <a:rPr lang="en-US" kern="0" dirty="0">
                <a:solidFill>
                  <a:srgbClr val="000000"/>
                </a:solidFill>
                <a:latin typeface="Arial Narrow"/>
                <a:ea typeface="ＭＳ Ｐゴシック" pitchFamily="-106" charset="-128"/>
              </a:rPr>
              <a:t>Transfer data that has been copied from the Budget scenario in PlanUW to the Forecast scenario in PlanUW to facilitate Forecast creation. </a:t>
            </a:r>
          </a:p>
          <a:p>
            <a:pPr marR="0" algn="l" defTabSz="914400" rtl="0" eaLnBrk="0" fontAlgn="base" latinLnBrk="0" hangingPunct="0">
              <a:lnSpc>
                <a:spcPct val="100000"/>
              </a:lnSpc>
              <a:spcBef>
                <a:spcPct val="20000"/>
              </a:spcBef>
              <a:spcAft>
                <a:spcPct val="0"/>
              </a:spcAft>
              <a:buClrTx/>
              <a:buSzTx/>
              <a:tabLst/>
            </a:pP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16" name="Rectangle: Rounded Corners 15">
            <a:extLst>
              <a:ext uri="{FF2B5EF4-FFF2-40B4-BE49-F238E27FC236}">
                <a16:creationId xmlns:a16="http://schemas.microsoft.com/office/drawing/2014/main" id="{5BE85213-A1C0-4836-AE4A-85BB8C50BE30}"/>
              </a:ext>
            </a:extLst>
          </p:cNvPr>
          <p:cNvSpPr/>
          <p:nvPr/>
        </p:nvSpPr>
        <p:spPr>
          <a:xfrm>
            <a:off x="493229" y="4686363"/>
            <a:ext cx="11368923" cy="819698"/>
          </a:xfrm>
          <a:prstGeom prst="roundRect">
            <a:avLst/>
          </a:prstGeom>
          <a:solidFill>
            <a:srgbClr val="FFFFFF">
              <a:lumMod val="85000"/>
            </a:srgbClr>
          </a:solidFill>
          <a:ln w="9525" cap="flat" cmpd="sng" algn="ctr">
            <a:solidFill>
              <a:srgbClr val="B9B9B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72F2FB1F-7C92-45CB-B8DF-EAB7526523A8}"/>
              </a:ext>
            </a:extLst>
          </p:cNvPr>
          <p:cNvSpPr txBox="1"/>
          <p:nvPr/>
        </p:nvSpPr>
        <p:spPr>
          <a:xfrm>
            <a:off x="493227" y="811846"/>
            <a:ext cx="11368923"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During the Requirements phase, institutions communicated that Transfers were a large indicator of their potential spend for the year. So, they would need to be included as part of the Forecast. </a:t>
            </a:r>
          </a:p>
        </p:txBody>
      </p:sp>
      <p:sp>
        <p:nvSpPr>
          <p:cNvPr id="2" name="Rectangle 1">
            <a:extLst>
              <a:ext uri="{FF2B5EF4-FFF2-40B4-BE49-F238E27FC236}">
                <a16:creationId xmlns:a16="http://schemas.microsoft.com/office/drawing/2014/main" id="{A7BAE039-65AE-4EA0-9664-CC7B9A4F8664}"/>
              </a:ext>
            </a:extLst>
          </p:cNvPr>
          <p:cNvSpPr/>
          <p:nvPr/>
        </p:nvSpPr>
        <p:spPr>
          <a:xfrm>
            <a:off x="719786" y="4799655"/>
            <a:ext cx="10915804"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To accommodate all uses of the Transfers in Forecasting, Transfers in the Forecast are being “dropped in” the month they were entered in SFS. This means that if not spread or adjusted, Forecast Transfer data could be lost in the next month process.</a:t>
            </a:r>
            <a:endParaRPr lang="en-US" dirty="0"/>
          </a:p>
        </p:txBody>
      </p:sp>
      <p:sp>
        <p:nvSpPr>
          <p:cNvPr id="19" name="TextBox 18">
            <a:extLst>
              <a:ext uri="{FF2B5EF4-FFF2-40B4-BE49-F238E27FC236}">
                <a16:creationId xmlns:a16="http://schemas.microsoft.com/office/drawing/2014/main" id="{682003E3-F38E-4AAB-B8AC-0648204CFAB6}"/>
              </a:ext>
            </a:extLst>
          </p:cNvPr>
          <p:cNvSpPr txBox="1"/>
          <p:nvPr/>
        </p:nvSpPr>
        <p:spPr>
          <a:xfrm>
            <a:off x="6352366" y="1887038"/>
            <a:ext cx="5201536" cy="280692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dirty="0">
                <a:solidFill>
                  <a:srgbClr val="000000"/>
                </a:solidFill>
                <a:latin typeface="Arial Narrow"/>
                <a:ea typeface="ＭＳ Ｐゴシック" pitchFamily="-106" charset="-128"/>
              </a:rPr>
              <a:t>How do I include Forecast Transfers in my Forecast?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endParaRPr lang="en-US" kern="0" dirty="0">
              <a:solidFill>
                <a:srgbClr val="000000"/>
              </a:solidFill>
              <a:latin typeface="Arial Narrow"/>
              <a:ea typeface="ＭＳ Ｐゴシック" pitchFamily="-106" charset="-128"/>
            </a:endParaRP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Monitor Forecast Transfer forms monthly to ensure that transfers are not being missed from prior months.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If </a:t>
            </a:r>
            <a:r>
              <a:rPr lang="en-US" b="1" kern="0" dirty="0">
                <a:solidFill>
                  <a:srgbClr val="000000"/>
                </a:solidFill>
                <a:latin typeface="Arial Narrow"/>
                <a:ea typeface="ＭＳ Ｐゴシック" pitchFamily="-106" charset="-128"/>
              </a:rPr>
              <a:t>not monitoring monthly,</a:t>
            </a:r>
            <a:r>
              <a:rPr lang="en-US" kern="0" dirty="0">
                <a:solidFill>
                  <a:srgbClr val="000000"/>
                </a:solidFill>
                <a:latin typeface="Arial Narrow"/>
                <a:ea typeface="ＭＳ Ｐゴシック" pitchFamily="-106" charset="-128"/>
              </a:rPr>
              <a:t> open the Transfer Review form first. Use this form to identify transfers from prior months that need to be included in the current Forecast months. </a:t>
            </a:r>
          </a:p>
          <a:p>
            <a:pPr marR="0" algn="l" defTabSz="914400" rtl="0" eaLnBrk="0" fontAlgn="base" latinLnBrk="0" hangingPunct="0">
              <a:lnSpc>
                <a:spcPct val="100000"/>
              </a:lnSpc>
              <a:spcBef>
                <a:spcPct val="20000"/>
              </a:spcBef>
              <a:spcAft>
                <a:spcPct val="0"/>
              </a:spcAft>
              <a:buClrTx/>
              <a:buSzTx/>
              <a:tabLst/>
            </a:pP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p:txBody>
      </p:sp>
    </p:spTree>
    <p:custDataLst>
      <p:tags r:id="rId1"/>
    </p:custDataLst>
    <p:extLst>
      <p:ext uri="{BB962C8B-B14F-4D97-AF65-F5344CB8AC3E}">
        <p14:creationId xmlns:p14="http://schemas.microsoft.com/office/powerpoint/2010/main" val="24701839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8CEBE-0080-43FC-AC59-46BE29FC0A42}"/>
              </a:ext>
            </a:extLst>
          </p:cNvPr>
          <p:cNvPicPr>
            <a:picLocks noChangeAspect="1"/>
          </p:cNvPicPr>
          <p:nvPr/>
        </p:nvPicPr>
        <p:blipFill>
          <a:blip r:embed="rId2"/>
          <a:stretch>
            <a:fillRect/>
          </a:stretch>
        </p:blipFill>
        <p:spPr>
          <a:xfrm>
            <a:off x="161212" y="1429378"/>
            <a:ext cx="11827589" cy="2223091"/>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By Account - Transfers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1" y="5254698"/>
            <a:ext cx="5380384"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open months of the budget year</a:t>
            </a: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1255775" y="1651344"/>
            <a:ext cx="385081" cy="20322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11517764" y="145475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15B853A5-31A1-4349-9C9E-B26AEA0B8582}"/>
              </a:ext>
            </a:extLst>
          </p:cNvPr>
          <p:cNvSpPr/>
          <p:nvPr/>
        </p:nvSpPr>
        <p:spPr>
          <a:xfrm>
            <a:off x="7959051" y="229473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112847" y="2348837"/>
            <a:ext cx="1355944" cy="130363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6417102" y="133166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2529423" y="2471057"/>
            <a:ext cx="5112347" cy="109817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4547165" y="527021"/>
            <a:ext cx="2506896" cy="1348695"/>
          </a:xfrm>
          <a:prstGeom prst="rect">
            <a:avLst/>
          </a:prstGeom>
        </p:spPr>
      </p:pic>
      <p:sp>
        <p:nvSpPr>
          <p:cNvPr id="13" name="Oval 12">
            <a:extLst>
              <a:ext uri="{FF2B5EF4-FFF2-40B4-BE49-F238E27FC236}">
                <a16:creationId xmlns:a16="http://schemas.microsoft.com/office/drawing/2014/main" id="{C1A50DD3-B2B3-4C5D-84F8-1097DE02D93F}"/>
              </a:ext>
            </a:extLst>
          </p:cNvPr>
          <p:cNvSpPr/>
          <p:nvPr/>
        </p:nvSpPr>
        <p:spPr>
          <a:xfrm>
            <a:off x="6920756" y="133166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sp>
        <p:nvSpPr>
          <p:cNvPr id="22" name="Rectangle 21">
            <a:extLst>
              <a:ext uri="{FF2B5EF4-FFF2-40B4-BE49-F238E27FC236}">
                <a16:creationId xmlns:a16="http://schemas.microsoft.com/office/drawing/2014/main" id="{D910E38C-4F6B-4F04-B405-1F9778317549}"/>
              </a:ext>
            </a:extLst>
          </p:cNvPr>
          <p:cNvSpPr/>
          <p:nvPr/>
        </p:nvSpPr>
        <p:spPr>
          <a:xfrm>
            <a:off x="8162317" y="2471056"/>
            <a:ext cx="2593200" cy="109817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4F42951-BB50-40C8-872A-C2B3B530E4C3}"/>
              </a:ext>
            </a:extLst>
          </p:cNvPr>
          <p:cNvSpPr txBox="1"/>
          <p:nvPr/>
        </p:nvSpPr>
        <p:spPr>
          <a:xfrm>
            <a:off x="347660" y="3827574"/>
            <a:ext cx="11310939" cy="923330"/>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of Transfers by Account in the remaining open months of the budget year. All other cells should be grey.  Prior months will be cleared and closed for entry. Select Fund and Department in point of view. Add and adjust Transfers to the months they are expected to occur. Make adjustments and spread transfers across the open months as needed. </a:t>
            </a:r>
          </a:p>
        </p:txBody>
      </p:sp>
      <p:sp>
        <p:nvSpPr>
          <p:cNvPr id="19" name="Rectangle 18">
            <a:extLst>
              <a:ext uri="{FF2B5EF4-FFF2-40B4-BE49-F238E27FC236}">
                <a16:creationId xmlns:a16="http://schemas.microsoft.com/office/drawing/2014/main" id="{871CBD79-ADCC-43CB-B75C-03F36FD64734}"/>
              </a:ext>
            </a:extLst>
          </p:cNvPr>
          <p:cNvSpPr/>
          <p:nvPr/>
        </p:nvSpPr>
        <p:spPr>
          <a:xfrm>
            <a:off x="6474141" y="1549730"/>
            <a:ext cx="569707" cy="31038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C27E0E9F-9C15-4A20-8081-E2A189376C11}"/>
              </a:ext>
            </a:extLst>
          </p:cNvPr>
          <p:cNvSpPr/>
          <p:nvPr/>
        </p:nvSpPr>
        <p:spPr>
          <a:xfrm>
            <a:off x="2366970" y="241783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Tree>
    <p:extLst>
      <p:ext uri="{BB962C8B-B14F-4D97-AF65-F5344CB8AC3E}">
        <p14:creationId xmlns:p14="http://schemas.microsoft.com/office/powerpoint/2010/main" val="29733214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5B505-C676-4406-9BD3-6F392285CB0B}"/>
              </a:ext>
            </a:extLst>
          </p:cNvPr>
          <p:cNvPicPr>
            <a:picLocks noChangeAspect="1"/>
          </p:cNvPicPr>
          <p:nvPr/>
        </p:nvPicPr>
        <p:blipFill>
          <a:blip r:embed="rId2"/>
          <a:stretch>
            <a:fillRect/>
          </a:stretch>
        </p:blipFill>
        <p:spPr>
          <a:xfrm>
            <a:off x="347661" y="404693"/>
            <a:ext cx="11310939" cy="4206349"/>
          </a:xfrm>
          <a:prstGeom prst="rect">
            <a:avLst/>
          </a:prstGeom>
          <a:effectLst>
            <a:outerShdw blurRad="50800" dist="38100" dir="2700000" algn="tl" rotWithShape="0">
              <a:prstClr val="black">
                <a:alpha val="40000"/>
              </a:prstClr>
            </a:outerShdw>
          </a:effectLst>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By Department - Transfers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1" y="5254698"/>
            <a:ext cx="5380384"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open months of the budget year</a:t>
            </a: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0920512" y="628288"/>
            <a:ext cx="414682" cy="32504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11250713" y="84699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15B853A5-31A1-4349-9C9E-B26AEA0B8582}"/>
              </a:ext>
            </a:extLst>
          </p:cNvPr>
          <p:cNvSpPr/>
          <p:nvPr/>
        </p:nvSpPr>
        <p:spPr>
          <a:xfrm>
            <a:off x="9995466" y="135405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347661" y="1577853"/>
            <a:ext cx="1902244" cy="303318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6417102" y="133166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4056262" y="1577853"/>
            <a:ext cx="2483932" cy="303318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4033298" y="1935426"/>
            <a:ext cx="2506896" cy="1348695"/>
          </a:xfrm>
          <a:prstGeom prst="rect">
            <a:avLst/>
          </a:prstGeom>
        </p:spPr>
      </p:pic>
      <p:sp>
        <p:nvSpPr>
          <p:cNvPr id="13" name="Oval 12">
            <a:extLst>
              <a:ext uri="{FF2B5EF4-FFF2-40B4-BE49-F238E27FC236}">
                <a16:creationId xmlns:a16="http://schemas.microsoft.com/office/drawing/2014/main" id="{C1A50DD3-B2B3-4C5D-84F8-1097DE02D93F}"/>
              </a:ext>
            </a:extLst>
          </p:cNvPr>
          <p:cNvSpPr/>
          <p:nvPr/>
        </p:nvSpPr>
        <p:spPr>
          <a:xfrm>
            <a:off x="6062003" y="256997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sp>
        <p:nvSpPr>
          <p:cNvPr id="22" name="Rectangle 21">
            <a:extLst>
              <a:ext uri="{FF2B5EF4-FFF2-40B4-BE49-F238E27FC236}">
                <a16:creationId xmlns:a16="http://schemas.microsoft.com/office/drawing/2014/main" id="{D910E38C-4F6B-4F04-B405-1F9778317549}"/>
              </a:ext>
            </a:extLst>
          </p:cNvPr>
          <p:cNvSpPr/>
          <p:nvPr/>
        </p:nvSpPr>
        <p:spPr>
          <a:xfrm>
            <a:off x="7074568" y="1599102"/>
            <a:ext cx="3043990" cy="301193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4F42951-BB50-40C8-872A-C2B3B530E4C3}"/>
              </a:ext>
            </a:extLst>
          </p:cNvPr>
          <p:cNvSpPr txBox="1"/>
          <p:nvPr/>
        </p:nvSpPr>
        <p:spPr>
          <a:xfrm>
            <a:off x="347661" y="4687652"/>
            <a:ext cx="11310939" cy="6463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of Transfers by Department in the remaining open months of the budget year. All other cells should be grey. Prior months will be cleared and closed for entry.  Make adjustments and spread transfers across the open months as needed.</a:t>
            </a:r>
          </a:p>
        </p:txBody>
      </p:sp>
      <p:sp>
        <p:nvSpPr>
          <p:cNvPr id="19" name="Rectangle 18">
            <a:extLst>
              <a:ext uri="{FF2B5EF4-FFF2-40B4-BE49-F238E27FC236}">
                <a16:creationId xmlns:a16="http://schemas.microsoft.com/office/drawing/2014/main" id="{871CBD79-ADCC-43CB-B75C-03F36FD64734}"/>
              </a:ext>
            </a:extLst>
          </p:cNvPr>
          <p:cNvSpPr/>
          <p:nvPr/>
        </p:nvSpPr>
        <p:spPr>
          <a:xfrm>
            <a:off x="5896385" y="2894401"/>
            <a:ext cx="607331" cy="40009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9131EB7-7587-457F-A442-E9889749FCBD}"/>
              </a:ext>
            </a:extLst>
          </p:cNvPr>
          <p:cNvPicPr>
            <a:picLocks noChangeAspect="1"/>
          </p:cNvPicPr>
          <p:nvPr/>
        </p:nvPicPr>
        <p:blipFill>
          <a:blip r:embed="rId4"/>
          <a:stretch>
            <a:fillRect/>
          </a:stretch>
        </p:blipFill>
        <p:spPr>
          <a:xfrm>
            <a:off x="347661" y="343502"/>
            <a:ext cx="3211968" cy="626584"/>
          </a:xfrm>
          <a:prstGeom prst="rect">
            <a:avLst/>
          </a:prstGeom>
        </p:spPr>
      </p:pic>
    </p:spTree>
    <p:extLst>
      <p:ext uri="{BB962C8B-B14F-4D97-AF65-F5344CB8AC3E}">
        <p14:creationId xmlns:p14="http://schemas.microsoft.com/office/powerpoint/2010/main" val="30537193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296729-475C-47C3-9B54-F98563E4FEFB}"/>
              </a:ext>
            </a:extLst>
          </p:cNvPr>
          <p:cNvPicPr>
            <a:picLocks noChangeAspect="1"/>
          </p:cNvPicPr>
          <p:nvPr/>
        </p:nvPicPr>
        <p:blipFill>
          <a:blip r:embed="rId2"/>
          <a:stretch>
            <a:fillRect/>
          </a:stretch>
        </p:blipFill>
        <p:spPr>
          <a:xfrm>
            <a:off x="347660" y="900030"/>
            <a:ext cx="11310939" cy="3604123"/>
          </a:xfrm>
          <a:prstGeom prst="rect">
            <a:avLst/>
          </a:prstGeom>
          <a:effectLst>
            <a:outerShdw blurRad="50800" dist="38100" dir="2700000" algn="tl" rotWithShape="0">
              <a:prstClr val="black">
                <a:alpha val="40000"/>
              </a:prstClr>
            </a:outerShdw>
          </a:effectLst>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By Account and Department - Transfers</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0" y="5357081"/>
            <a:ext cx="5380384"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open months of the budget year</a:t>
            </a: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0854133" y="1104548"/>
            <a:ext cx="399433" cy="31235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11244908" y="87919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15B853A5-31A1-4349-9C9E-B26AEA0B8582}"/>
              </a:ext>
            </a:extLst>
          </p:cNvPr>
          <p:cNvSpPr/>
          <p:nvPr/>
        </p:nvSpPr>
        <p:spPr>
          <a:xfrm>
            <a:off x="11202132" y="179625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420791" y="1752958"/>
            <a:ext cx="3212745" cy="268246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6417102" y="133166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8319254" y="2059628"/>
            <a:ext cx="3005970" cy="237579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4547165" y="527021"/>
            <a:ext cx="2506896" cy="1348695"/>
          </a:xfrm>
          <a:prstGeom prst="rect">
            <a:avLst/>
          </a:prstGeom>
        </p:spPr>
      </p:pic>
      <p:sp>
        <p:nvSpPr>
          <p:cNvPr id="13" name="Oval 12">
            <a:extLst>
              <a:ext uri="{FF2B5EF4-FFF2-40B4-BE49-F238E27FC236}">
                <a16:creationId xmlns:a16="http://schemas.microsoft.com/office/drawing/2014/main" id="{C1A50DD3-B2B3-4C5D-84F8-1097DE02D93F}"/>
              </a:ext>
            </a:extLst>
          </p:cNvPr>
          <p:cNvSpPr/>
          <p:nvPr/>
        </p:nvSpPr>
        <p:spPr>
          <a:xfrm>
            <a:off x="6999293" y="123096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sp>
        <p:nvSpPr>
          <p:cNvPr id="22" name="Rectangle 21">
            <a:extLst>
              <a:ext uri="{FF2B5EF4-FFF2-40B4-BE49-F238E27FC236}">
                <a16:creationId xmlns:a16="http://schemas.microsoft.com/office/drawing/2014/main" id="{D910E38C-4F6B-4F04-B405-1F9778317549}"/>
              </a:ext>
            </a:extLst>
          </p:cNvPr>
          <p:cNvSpPr/>
          <p:nvPr/>
        </p:nvSpPr>
        <p:spPr>
          <a:xfrm>
            <a:off x="5353123" y="2054262"/>
            <a:ext cx="2406073" cy="240153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4F42951-BB50-40C8-872A-C2B3B530E4C3}"/>
              </a:ext>
            </a:extLst>
          </p:cNvPr>
          <p:cNvSpPr txBox="1"/>
          <p:nvPr/>
        </p:nvSpPr>
        <p:spPr>
          <a:xfrm>
            <a:off x="347660" y="4528560"/>
            <a:ext cx="11310939" cy="923330"/>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of Transfers by Department and Account in the remaining open months of the budget year. All other cells should be grey. Select Fund in point of view. Add and adjust Transfers to the months they are expected to occur. Make adjustments and spread transfers across the open months as needed.</a:t>
            </a:r>
          </a:p>
        </p:txBody>
      </p:sp>
      <p:sp>
        <p:nvSpPr>
          <p:cNvPr id="19" name="Rectangle 18">
            <a:extLst>
              <a:ext uri="{FF2B5EF4-FFF2-40B4-BE49-F238E27FC236}">
                <a16:creationId xmlns:a16="http://schemas.microsoft.com/office/drawing/2014/main" id="{871CBD79-ADCC-43CB-B75C-03F36FD64734}"/>
              </a:ext>
            </a:extLst>
          </p:cNvPr>
          <p:cNvSpPr/>
          <p:nvPr/>
        </p:nvSpPr>
        <p:spPr>
          <a:xfrm>
            <a:off x="6340076" y="1465884"/>
            <a:ext cx="761483" cy="48870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C27E0E9F-9C15-4A20-8081-E2A189376C11}"/>
              </a:ext>
            </a:extLst>
          </p:cNvPr>
          <p:cNvSpPr/>
          <p:nvPr/>
        </p:nvSpPr>
        <p:spPr>
          <a:xfrm>
            <a:off x="7640967" y="183149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Tree>
    <p:extLst>
      <p:ext uri="{BB962C8B-B14F-4D97-AF65-F5344CB8AC3E}">
        <p14:creationId xmlns:p14="http://schemas.microsoft.com/office/powerpoint/2010/main" val="31622382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 Transfers Review - Transfers</a:t>
            </a:r>
          </a:p>
        </p:txBody>
      </p:sp>
      <p:sp>
        <p:nvSpPr>
          <p:cNvPr id="23" name="TextBox 22">
            <a:extLst>
              <a:ext uri="{FF2B5EF4-FFF2-40B4-BE49-F238E27FC236}">
                <a16:creationId xmlns:a16="http://schemas.microsoft.com/office/drawing/2014/main" id="{74F42951-BB50-40C8-872A-C2B3B530E4C3}"/>
              </a:ext>
            </a:extLst>
          </p:cNvPr>
          <p:cNvSpPr txBox="1"/>
          <p:nvPr/>
        </p:nvSpPr>
        <p:spPr>
          <a:xfrm>
            <a:off x="5906814" y="1568291"/>
            <a:ext cx="6081987" cy="3693319"/>
          </a:xfrm>
          <a:prstGeom prst="rect">
            <a:avLst/>
          </a:prstGeom>
        </p:spPr>
        <p:txBody>
          <a:bodyPr vert="horz" wrap="square" rtlCol="0">
            <a:spAutoFit/>
          </a:bodyPr>
          <a:lstStyle/>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Provides a review of respreads/adjustments done to budget transfers to ensure that they are reflected in the appropriate month they will be hitting to provide an up to date and accurate forecast.</a:t>
            </a:r>
          </a:p>
          <a:p>
            <a:pPr marL="285750" indent="-285750" eaLnBrk="0" fontAlgn="base" hangingPunct="0">
              <a:spcBef>
                <a:spcPct val="20000"/>
              </a:spcBef>
              <a:spcAft>
                <a:spcPct val="0"/>
              </a:spcAft>
              <a:buFont typeface="Arial" panose="020B0604020202020204" pitchFamily="34" charset="0"/>
              <a:buChar char="•"/>
            </a:pPr>
            <a:endParaRPr lang="en-US" kern="0" dirty="0">
              <a:solidFill>
                <a:srgbClr val="000000"/>
              </a:solidFill>
              <a:latin typeface="Arial Narrow"/>
              <a:ea typeface="ＭＳ Ｐゴシック" pitchFamily="-106" charset="-128"/>
            </a:endParaRP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As Forecast Transfers are cleared out monthly, users can compare them to actuals in each month and:</a:t>
            </a:r>
          </a:p>
          <a:p>
            <a:pPr marL="800100" lvl="1"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Identify where Budget overwrites Transfers.</a:t>
            </a:r>
          </a:p>
          <a:p>
            <a:pPr marL="800100" lvl="1"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Make additions and adjustments to Transfers in any of the 3 input forms and spread to the months they are expected to occur in.</a:t>
            </a:r>
          </a:p>
          <a:p>
            <a:pPr marL="800100" lvl="1"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Select Fund and Department in point of view. Every column represents a high-level account.</a:t>
            </a:r>
          </a:p>
        </p:txBody>
      </p:sp>
      <p:pic>
        <p:nvPicPr>
          <p:cNvPr id="4" name="Picture 3">
            <a:extLst>
              <a:ext uri="{FF2B5EF4-FFF2-40B4-BE49-F238E27FC236}">
                <a16:creationId xmlns:a16="http://schemas.microsoft.com/office/drawing/2014/main" id="{25E124FD-1EAD-4404-AF3E-B6BFBC8ADE5A}"/>
              </a:ext>
            </a:extLst>
          </p:cNvPr>
          <p:cNvPicPr>
            <a:picLocks noChangeAspect="1"/>
          </p:cNvPicPr>
          <p:nvPr/>
        </p:nvPicPr>
        <p:blipFill>
          <a:blip r:embed="rId2"/>
          <a:stretch>
            <a:fillRect/>
          </a:stretch>
        </p:blipFill>
        <p:spPr>
          <a:xfrm>
            <a:off x="78486" y="1596390"/>
            <a:ext cx="5899198" cy="3158399"/>
          </a:xfrm>
          <a:prstGeom prst="rect">
            <a:avLst/>
          </a:prstGeom>
        </p:spPr>
      </p:pic>
    </p:spTree>
    <p:extLst>
      <p:ext uri="{BB962C8B-B14F-4D97-AF65-F5344CB8AC3E}">
        <p14:creationId xmlns:p14="http://schemas.microsoft.com/office/powerpoint/2010/main" val="36668988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dirty="0">
                <a:solidFill>
                  <a:srgbClr val="700000"/>
                </a:solidFill>
              </a:rPr>
              <a:t>UW Current Year Forecast</a:t>
            </a:r>
            <a:r>
              <a:rPr lang="en-US" sz="4000" dirty="0">
                <a:solidFill>
                  <a:srgbClr val="700000"/>
                </a:solidFill>
              </a:rPr>
              <a:t> </a:t>
            </a:r>
          </a:p>
          <a:p>
            <a:r>
              <a:rPr lang="en-US" sz="4000" dirty="0">
                <a:solidFill>
                  <a:schemeClr val="tx1">
                    <a:lumMod val="65000"/>
                    <a:lumOff val="35000"/>
                  </a:schemeClr>
                </a:solidFill>
              </a:rPr>
              <a:t>Reports</a:t>
            </a:r>
          </a:p>
          <a:p>
            <a:endParaRPr lang="en-US" sz="4400" dirty="0">
              <a:solidFill>
                <a:srgbClr val="700000"/>
              </a:solidFill>
            </a:endParaRPr>
          </a:p>
        </p:txBody>
      </p:sp>
    </p:spTree>
    <p:custDataLst>
      <p:tags r:id="rId1"/>
    </p:custDataLst>
    <p:extLst>
      <p:ext uri="{BB962C8B-B14F-4D97-AF65-F5344CB8AC3E}">
        <p14:creationId xmlns:p14="http://schemas.microsoft.com/office/powerpoint/2010/main" val="12698190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117</a:t>
            </a:fld>
            <a:endParaRPr lang="en-US" dirty="0"/>
          </a:p>
        </p:txBody>
      </p:sp>
      <p:pic>
        <p:nvPicPr>
          <p:cNvPr id="6" name="Picture 5">
            <a:extLst>
              <a:ext uri="{FF2B5EF4-FFF2-40B4-BE49-F238E27FC236}">
                <a16:creationId xmlns:a16="http://schemas.microsoft.com/office/drawing/2014/main" id="{D507F5DD-9A96-4997-99A9-FFB0DAD68B37}"/>
              </a:ext>
            </a:extLst>
          </p:cNvPr>
          <p:cNvPicPr>
            <a:picLocks noChangeAspect="1"/>
          </p:cNvPicPr>
          <p:nvPr/>
        </p:nvPicPr>
        <p:blipFill>
          <a:blip r:embed="rId2"/>
          <a:stretch>
            <a:fillRect/>
          </a:stretch>
        </p:blipFill>
        <p:spPr>
          <a:xfrm>
            <a:off x="2902430" y="2667580"/>
            <a:ext cx="8795063" cy="3202305"/>
          </a:xfrm>
          <a:prstGeom prst="rect">
            <a:avLst/>
          </a:prstGeom>
        </p:spPr>
      </p:pic>
      <p:sp>
        <p:nvSpPr>
          <p:cNvPr id="8" name="Rectangle 7">
            <a:extLst>
              <a:ext uri="{FF2B5EF4-FFF2-40B4-BE49-F238E27FC236}">
                <a16:creationId xmlns:a16="http://schemas.microsoft.com/office/drawing/2014/main" id="{143C044A-F1FC-4524-908C-7C9A7F91A157}"/>
              </a:ext>
            </a:extLst>
          </p:cNvPr>
          <p:cNvSpPr/>
          <p:nvPr/>
        </p:nvSpPr>
        <p:spPr>
          <a:xfrm>
            <a:off x="4785418" y="3029689"/>
            <a:ext cx="1188662" cy="142039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68ADA69-757A-4315-844C-1193CA317BB3}"/>
              </a:ext>
            </a:extLst>
          </p:cNvPr>
          <p:cNvSpPr/>
          <p:nvPr/>
        </p:nvSpPr>
        <p:spPr>
          <a:xfrm>
            <a:off x="8747760" y="4450079"/>
            <a:ext cx="1189510" cy="116130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AA32FD2-98B8-497F-AF92-0E7511CF3606}"/>
              </a:ext>
            </a:extLst>
          </p:cNvPr>
          <p:cNvSpPr txBox="1"/>
          <p:nvPr/>
        </p:nvSpPr>
        <p:spPr>
          <a:xfrm>
            <a:off x="493229" y="1432416"/>
            <a:ext cx="10555771" cy="1366528"/>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To view the Current Year Forecast reports:</a:t>
            </a: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Click the </a:t>
            </a:r>
            <a:r>
              <a:rPr kumimoji="0" lang="en-US" sz="1800" b="1" i="0" u="none" strike="noStrike" kern="0" cap="none" spc="0" normalizeH="0" baseline="0" noProof="0" dirty="0">
                <a:ln>
                  <a:noFill/>
                </a:ln>
                <a:solidFill>
                  <a:srgbClr val="000000"/>
                </a:solidFill>
                <a:effectLst/>
                <a:uLnTx/>
                <a:uFillTx/>
                <a:latin typeface="Arial Narrow"/>
                <a:ea typeface="ＭＳ Ｐゴシック" pitchFamily="-106" charset="-128"/>
                <a:cs typeface="+mn-cs"/>
              </a:rPr>
              <a:t>Forecast </a:t>
            </a: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tile to open the cluster</a:t>
            </a: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Click on the </a:t>
            </a:r>
            <a:r>
              <a:rPr lang="en-US" b="1" kern="0" dirty="0">
                <a:solidFill>
                  <a:srgbClr val="000000"/>
                </a:solidFill>
                <a:latin typeface="Arial Narrow"/>
                <a:ea typeface="ＭＳ Ｐゴシック" pitchFamily="-106" charset="-128"/>
              </a:rPr>
              <a:t>Forecast Reports</a:t>
            </a: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 tile to open</a:t>
            </a:r>
          </a:p>
          <a:p>
            <a:pPr marR="0" lvl="0" algn="l" defTabSz="914400" rtl="0" eaLnBrk="0" fontAlgn="base" latinLnBrk="0" hangingPunct="0">
              <a:lnSpc>
                <a:spcPct val="100000"/>
              </a:lnSpc>
              <a:spcBef>
                <a:spcPct val="20000"/>
              </a:spcBef>
              <a:spcAft>
                <a:spcPct val="0"/>
              </a:spcAft>
              <a:buClrTx/>
              <a:buSzTx/>
              <a:tabLst/>
              <a:defRPr/>
            </a:pPr>
            <a:endPar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endParaRPr>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 Current Year Forecast Reports</a:t>
            </a:r>
          </a:p>
        </p:txBody>
      </p:sp>
    </p:spTree>
    <p:extLst>
      <p:ext uri="{BB962C8B-B14F-4D97-AF65-F5344CB8AC3E}">
        <p14:creationId xmlns:p14="http://schemas.microsoft.com/office/powerpoint/2010/main" val="28835906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118</a:t>
            </a:fld>
            <a:endParaRPr lang="en-US" dirty="0"/>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 Forecast Review - Current Year Forecast Reports</a:t>
            </a:r>
          </a:p>
        </p:txBody>
      </p:sp>
      <p:pic>
        <p:nvPicPr>
          <p:cNvPr id="3" name="Picture 2">
            <a:extLst>
              <a:ext uri="{FF2B5EF4-FFF2-40B4-BE49-F238E27FC236}">
                <a16:creationId xmlns:a16="http://schemas.microsoft.com/office/drawing/2014/main" id="{CCBA2682-66B2-46BF-9685-FB1EFC36F140}"/>
              </a:ext>
            </a:extLst>
          </p:cNvPr>
          <p:cNvPicPr>
            <a:picLocks noChangeAspect="1"/>
          </p:cNvPicPr>
          <p:nvPr/>
        </p:nvPicPr>
        <p:blipFill rotWithShape="1">
          <a:blip r:embed="rId3"/>
          <a:srcRect r="20607"/>
          <a:stretch/>
        </p:blipFill>
        <p:spPr>
          <a:xfrm>
            <a:off x="279504" y="743437"/>
            <a:ext cx="8102496" cy="2914163"/>
          </a:xfrm>
          <a:prstGeom prst="rect">
            <a:avLst/>
          </a:prstGeom>
        </p:spPr>
      </p:pic>
      <p:sp>
        <p:nvSpPr>
          <p:cNvPr id="5" name="Rectangle 4">
            <a:extLst>
              <a:ext uri="{FF2B5EF4-FFF2-40B4-BE49-F238E27FC236}">
                <a16:creationId xmlns:a16="http://schemas.microsoft.com/office/drawing/2014/main" id="{82443288-F09B-46B7-87AB-7CBC9CD5551F}"/>
              </a:ext>
            </a:extLst>
          </p:cNvPr>
          <p:cNvSpPr/>
          <p:nvPr/>
        </p:nvSpPr>
        <p:spPr>
          <a:xfrm>
            <a:off x="7056178" y="1005839"/>
            <a:ext cx="1188662" cy="102305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0E0E1B2-C178-49BC-9F41-CEBCBDEAF98E}"/>
              </a:ext>
            </a:extLst>
          </p:cNvPr>
          <p:cNvSpPr/>
          <p:nvPr/>
        </p:nvSpPr>
        <p:spPr>
          <a:xfrm>
            <a:off x="279504" y="2028894"/>
            <a:ext cx="1062766" cy="49826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7D012A8-34E6-4C17-99D6-20C8820231FF}"/>
              </a:ext>
            </a:extLst>
          </p:cNvPr>
          <p:cNvSpPr/>
          <p:nvPr/>
        </p:nvSpPr>
        <p:spPr>
          <a:xfrm>
            <a:off x="216556" y="2837251"/>
            <a:ext cx="2968604" cy="102305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Object 15">
            <a:extLst>
              <a:ext uri="{FF2B5EF4-FFF2-40B4-BE49-F238E27FC236}">
                <a16:creationId xmlns:a16="http://schemas.microsoft.com/office/drawing/2014/main" id="{1EDAAAAE-7C4F-4253-9307-89979324FFFA}"/>
              </a:ext>
            </a:extLst>
          </p:cNvPr>
          <p:cNvGraphicFramePr>
            <a:graphicFrameLocks noChangeAspect="1"/>
          </p:cNvGraphicFramePr>
          <p:nvPr>
            <p:extLst>
              <p:ext uri="{D42A27DB-BD31-4B8C-83A1-F6EECF244321}">
                <p14:modId xmlns:p14="http://schemas.microsoft.com/office/powerpoint/2010/main" val="2950836645"/>
              </p:ext>
            </p:extLst>
          </p:nvPr>
        </p:nvGraphicFramePr>
        <p:xfrm>
          <a:off x="4759970" y="2527155"/>
          <a:ext cx="6969739" cy="9019662"/>
        </p:xfrm>
        <a:graphic>
          <a:graphicData uri="http://schemas.openxmlformats.org/presentationml/2006/ole">
            <mc:AlternateContent xmlns:mc="http://schemas.openxmlformats.org/markup-compatibility/2006">
              <mc:Choice xmlns:v="urn:schemas-microsoft-com:vml" Requires="v">
                <p:oleObj spid="_x0000_s1044" name="Acrobat Document" r:id="rId4" imgW="3886052" imgH="5029200" progId="AcroExch.Document.DC">
                  <p:embed/>
                </p:oleObj>
              </mc:Choice>
              <mc:Fallback>
                <p:oleObj name="Acrobat Document" r:id="rId4" imgW="3886052" imgH="5029200" progId="AcroExch.Document.DC">
                  <p:embed/>
                  <p:pic>
                    <p:nvPicPr>
                      <p:cNvPr id="16" name="Object 15">
                        <a:extLst>
                          <a:ext uri="{FF2B5EF4-FFF2-40B4-BE49-F238E27FC236}">
                            <a16:creationId xmlns:a16="http://schemas.microsoft.com/office/drawing/2014/main" id="{1EDAAAAE-7C4F-4253-9307-89979324FFFA}"/>
                          </a:ext>
                        </a:extLst>
                      </p:cNvPr>
                      <p:cNvPicPr/>
                      <p:nvPr/>
                    </p:nvPicPr>
                    <p:blipFill>
                      <a:blip r:embed="rId5"/>
                      <a:stretch>
                        <a:fillRect/>
                      </a:stretch>
                    </p:blipFill>
                    <p:spPr>
                      <a:xfrm>
                        <a:off x="4759970" y="2527155"/>
                        <a:ext cx="6969739" cy="9019662"/>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59CACE58-24B0-49DF-B54C-CF189295C0B2}"/>
              </a:ext>
            </a:extLst>
          </p:cNvPr>
          <p:cNvSpPr txBox="1"/>
          <p:nvPr/>
        </p:nvSpPr>
        <p:spPr>
          <a:xfrm>
            <a:off x="578235" y="4518029"/>
            <a:ext cx="3883004" cy="1366528"/>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dirty="0">
                <a:ln>
                  <a:noFill/>
                </a:ln>
                <a:solidFill>
                  <a:srgbClr val="000000"/>
                </a:solidFill>
                <a:effectLst/>
                <a:uLnTx/>
                <a:uFillTx/>
                <a:latin typeface="Arial Narrow"/>
                <a:ea typeface="ＭＳ Ｐゴシック" pitchFamily="-106" charset="-128"/>
                <a:cs typeface="+mn-cs"/>
              </a:rPr>
              <a:t>Forecast Review Report</a:t>
            </a:r>
          </a:p>
          <a:p>
            <a:pPr marR="0" lvl="0" algn="l" defTabSz="914400" rtl="0" eaLnBrk="0" fontAlgn="base" latinLnBrk="0" hangingPunct="0">
              <a:lnSpc>
                <a:spcPct val="100000"/>
              </a:lnSpc>
              <a:spcBef>
                <a:spcPct val="20000"/>
              </a:spcBef>
              <a:spcAft>
                <a:spcPct val="0"/>
              </a:spcAft>
              <a:buClrTx/>
              <a:buSzTx/>
              <a:tabLst/>
              <a:defRPr/>
            </a:pPr>
            <a:r>
              <a:rPr lang="en-US" kern="0" dirty="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2. Select Version, Department and Fund</a:t>
            </a:r>
          </a:p>
          <a:p>
            <a:pPr marR="0" lvl="0" algn="l" defTabSz="914400" rtl="0" eaLnBrk="0" fontAlgn="base" latinLnBrk="0" hangingPunct="0">
              <a:lnSpc>
                <a:spcPct val="100000"/>
              </a:lnSpc>
              <a:spcBef>
                <a:spcPct val="20000"/>
              </a:spcBef>
              <a:spcAft>
                <a:spcPct val="0"/>
              </a:spcAft>
              <a:buClrTx/>
              <a:buSzTx/>
              <a:tabLst/>
              <a:defRPr/>
            </a:pPr>
            <a:endParaRPr lang="en-US" kern="0" dirty="0">
              <a:solidFill>
                <a:srgbClr val="000000"/>
              </a:solidFill>
              <a:latin typeface="Arial Narrow"/>
              <a:ea typeface="ＭＳ Ｐゴシック" pitchFamily="-106" charset="-128"/>
            </a:endParaRPr>
          </a:p>
        </p:txBody>
      </p:sp>
    </p:spTree>
    <p:extLst>
      <p:ext uri="{BB962C8B-B14F-4D97-AF65-F5344CB8AC3E}">
        <p14:creationId xmlns:p14="http://schemas.microsoft.com/office/powerpoint/2010/main" val="1664978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119</a:t>
            </a:fld>
            <a:endParaRPr lang="en-US" dirty="0"/>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 Forecast Review Detail - Current Year Forecast Reports</a:t>
            </a:r>
          </a:p>
        </p:txBody>
      </p:sp>
      <p:pic>
        <p:nvPicPr>
          <p:cNvPr id="3" name="Picture 2">
            <a:extLst>
              <a:ext uri="{FF2B5EF4-FFF2-40B4-BE49-F238E27FC236}">
                <a16:creationId xmlns:a16="http://schemas.microsoft.com/office/drawing/2014/main" id="{CCBA2682-66B2-46BF-9685-FB1EFC36F140}"/>
              </a:ext>
            </a:extLst>
          </p:cNvPr>
          <p:cNvPicPr>
            <a:picLocks noChangeAspect="1"/>
          </p:cNvPicPr>
          <p:nvPr/>
        </p:nvPicPr>
        <p:blipFill rotWithShape="1">
          <a:blip r:embed="rId3">
            <a:extLst>
              <a:ext uri="{28A0092B-C50C-407E-A947-70E740481C1C}">
                <a14:useLocalDpi xmlns:a14="http://schemas.microsoft.com/office/drawing/2010/main" val="0"/>
              </a:ext>
            </a:extLst>
          </a:blip>
          <a:srcRect t="1661" b="1661"/>
          <a:stretch/>
        </p:blipFill>
        <p:spPr>
          <a:xfrm>
            <a:off x="279504" y="743437"/>
            <a:ext cx="8102496" cy="2914163"/>
          </a:xfrm>
          <a:prstGeom prst="rect">
            <a:avLst/>
          </a:prstGeom>
        </p:spPr>
      </p:pic>
      <p:sp>
        <p:nvSpPr>
          <p:cNvPr id="5" name="Rectangle 4">
            <a:extLst>
              <a:ext uri="{FF2B5EF4-FFF2-40B4-BE49-F238E27FC236}">
                <a16:creationId xmlns:a16="http://schemas.microsoft.com/office/drawing/2014/main" id="{82443288-F09B-46B7-87AB-7CBC9CD5551F}"/>
              </a:ext>
            </a:extLst>
          </p:cNvPr>
          <p:cNvSpPr/>
          <p:nvPr/>
        </p:nvSpPr>
        <p:spPr>
          <a:xfrm>
            <a:off x="6959600" y="1005840"/>
            <a:ext cx="1193800" cy="9455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0E0E1B2-C178-49BC-9F41-CEBCBDEAF98E}"/>
              </a:ext>
            </a:extLst>
          </p:cNvPr>
          <p:cNvSpPr/>
          <p:nvPr/>
        </p:nvSpPr>
        <p:spPr>
          <a:xfrm>
            <a:off x="1169474" y="1951387"/>
            <a:ext cx="1484825" cy="49826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7D012A8-34E6-4C17-99D6-20C8820231FF}"/>
              </a:ext>
            </a:extLst>
          </p:cNvPr>
          <p:cNvSpPr/>
          <p:nvPr/>
        </p:nvSpPr>
        <p:spPr>
          <a:xfrm>
            <a:off x="216556" y="2837251"/>
            <a:ext cx="2968604" cy="102305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9CACE58-24B0-49DF-B54C-CF189295C0B2}"/>
              </a:ext>
            </a:extLst>
          </p:cNvPr>
          <p:cNvSpPr txBox="1"/>
          <p:nvPr/>
        </p:nvSpPr>
        <p:spPr>
          <a:xfrm>
            <a:off x="376622" y="4407115"/>
            <a:ext cx="4555354" cy="1366528"/>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dirty="0">
                <a:ln>
                  <a:noFill/>
                </a:ln>
                <a:solidFill>
                  <a:srgbClr val="000000"/>
                </a:solidFill>
                <a:effectLst/>
                <a:uLnTx/>
                <a:uFillTx/>
                <a:latin typeface="Arial Narrow"/>
                <a:ea typeface="ＭＳ Ｐゴシック" pitchFamily="-106" charset="-128"/>
                <a:cs typeface="+mn-cs"/>
              </a:rPr>
              <a:t>Forecast Review Detail Report</a:t>
            </a:r>
          </a:p>
          <a:p>
            <a:pPr marR="0" lvl="0" algn="l" defTabSz="914400" rtl="0" eaLnBrk="0" fontAlgn="base" latinLnBrk="0" hangingPunct="0">
              <a:lnSpc>
                <a:spcPct val="100000"/>
              </a:lnSpc>
              <a:spcBef>
                <a:spcPct val="20000"/>
              </a:spcBef>
              <a:spcAft>
                <a:spcPct val="0"/>
              </a:spcAft>
              <a:buClrTx/>
              <a:buSzTx/>
              <a:tabLst/>
              <a:defRPr/>
            </a:pPr>
            <a:r>
              <a:rPr lang="en-US" kern="0" dirty="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2. Select Department and Fund</a:t>
            </a:r>
          </a:p>
          <a:p>
            <a:pPr marR="0" lvl="0" algn="l" defTabSz="914400" rtl="0" eaLnBrk="0" fontAlgn="base" latinLnBrk="0" hangingPunct="0">
              <a:lnSpc>
                <a:spcPct val="100000"/>
              </a:lnSpc>
              <a:spcBef>
                <a:spcPct val="20000"/>
              </a:spcBef>
              <a:spcAft>
                <a:spcPct val="0"/>
              </a:spcAft>
              <a:buClrTx/>
              <a:buSzTx/>
              <a:tabLst/>
              <a:defRPr/>
            </a:pPr>
            <a:endParaRPr lang="en-US" kern="0" dirty="0">
              <a:solidFill>
                <a:srgbClr val="000000"/>
              </a:solidFill>
              <a:latin typeface="Arial Narrow"/>
              <a:ea typeface="ＭＳ Ｐゴシック" pitchFamily="-106" charset="-128"/>
            </a:endParaRPr>
          </a:p>
        </p:txBody>
      </p:sp>
      <p:graphicFrame>
        <p:nvGraphicFramePr>
          <p:cNvPr id="2" name="Object 1">
            <a:extLst>
              <a:ext uri="{FF2B5EF4-FFF2-40B4-BE49-F238E27FC236}">
                <a16:creationId xmlns:a16="http://schemas.microsoft.com/office/drawing/2014/main" id="{9B8B1F11-3A83-49FB-9F4D-250B822B67DC}"/>
              </a:ext>
            </a:extLst>
          </p:cNvPr>
          <p:cNvGraphicFramePr>
            <a:graphicFrameLocks noChangeAspect="1"/>
          </p:cNvGraphicFramePr>
          <p:nvPr>
            <p:extLst>
              <p:ext uri="{D42A27DB-BD31-4B8C-83A1-F6EECF244321}">
                <p14:modId xmlns:p14="http://schemas.microsoft.com/office/powerpoint/2010/main" val="71030682"/>
              </p:ext>
            </p:extLst>
          </p:nvPr>
        </p:nvGraphicFramePr>
        <p:xfrm>
          <a:off x="5219597" y="2613024"/>
          <a:ext cx="6692899" cy="8661399"/>
        </p:xfrm>
        <a:graphic>
          <a:graphicData uri="http://schemas.openxmlformats.org/presentationml/2006/ole">
            <mc:AlternateContent xmlns:mc="http://schemas.openxmlformats.org/markup-compatibility/2006">
              <mc:Choice xmlns:v="urn:schemas-microsoft-com:vml" Requires="v">
                <p:oleObj spid="_x0000_s2068" name="Acrobat Document" r:id="rId4" imgW="3886052" imgH="5029200" progId="AcroExch.Document.DC">
                  <p:embed/>
                </p:oleObj>
              </mc:Choice>
              <mc:Fallback>
                <p:oleObj name="Acrobat Document" r:id="rId4" imgW="3886052" imgH="5029200" progId="AcroExch.Document.DC">
                  <p:embed/>
                  <p:pic>
                    <p:nvPicPr>
                      <p:cNvPr id="2" name="Object 1">
                        <a:extLst>
                          <a:ext uri="{FF2B5EF4-FFF2-40B4-BE49-F238E27FC236}">
                            <a16:creationId xmlns:a16="http://schemas.microsoft.com/office/drawing/2014/main" id="{9B8B1F11-3A83-49FB-9F4D-250B822B67DC}"/>
                          </a:ext>
                        </a:extLst>
                      </p:cNvPr>
                      <p:cNvPicPr/>
                      <p:nvPr/>
                    </p:nvPicPr>
                    <p:blipFill>
                      <a:blip r:embed="rId5"/>
                      <a:stretch>
                        <a:fillRect/>
                      </a:stretch>
                    </p:blipFill>
                    <p:spPr>
                      <a:xfrm>
                        <a:off x="5219597" y="2613024"/>
                        <a:ext cx="6692899" cy="8661399"/>
                      </a:xfrm>
                      <a:prstGeom prst="rect">
                        <a:avLst/>
                      </a:prstGeom>
                    </p:spPr>
                  </p:pic>
                </p:oleObj>
              </mc:Fallback>
            </mc:AlternateContent>
          </a:graphicData>
        </a:graphic>
      </p:graphicFrame>
    </p:spTree>
    <p:extLst>
      <p:ext uri="{BB962C8B-B14F-4D97-AF65-F5344CB8AC3E}">
        <p14:creationId xmlns:p14="http://schemas.microsoft.com/office/powerpoint/2010/main" val="3403063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38301" y="181266"/>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PlanUW Forecast Tasks and Processes</a:t>
            </a:r>
          </a:p>
        </p:txBody>
      </p:sp>
      <p:sp>
        <p:nvSpPr>
          <p:cNvPr id="8" name="TextBox 7">
            <a:extLst>
              <a:ext uri="{FF2B5EF4-FFF2-40B4-BE49-F238E27FC236}">
                <a16:creationId xmlns:a16="http://schemas.microsoft.com/office/drawing/2014/main" id="{48288EDD-AD66-44D8-B993-2484F1F16DEE}"/>
              </a:ext>
            </a:extLst>
          </p:cNvPr>
          <p:cNvSpPr txBox="1"/>
          <p:nvPr/>
        </p:nvSpPr>
        <p:spPr>
          <a:xfrm>
            <a:off x="309493" y="975224"/>
            <a:ext cx="5263993" cy="6241709"/>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Forecast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tile is a new edition to the homepage and </a:t>
            </a:r>
            <a:r>
              <a:rPr lang="en-US" kern="0" dirty="0">
                <a:solidFill>
                  <a:srgbClr val="000000"/>
                </a:solidFill>
                <a:latin typeface="Arial Narrow"/>
                <a:ea typeface="ＭＳ Ｐゴシック" pitchFamily="-106" charset="-128"/>
              </a:rPr>
              <a:t>provides clear separation of Budget and Forecast processes in PlanUW. The Forecast process </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mimics the budget process with forms being divided into the similar input sections such as:</a:t>
            </a:r>
          </a:p>
          <a:p>
            <a:pPr marL="800100" lvl="1" indent="-34290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Salary, Wages and Fringe</a:t>
            </a:r>
          </a:p>
          <a:p>
            <a:pPr marL="800100" lvl="1" indent="-34290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Non-Compensation</a:t>
            </a:r>
          </a:p>
          <a:p>
            <a:pPr marL="800100" lvl="1" indent="-34290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Revenue</a:t>
            </a:r>
          </a:p>
          <a:p>
            <a:pPr marL="800100" lvl="1" indent="-342900" eaLnBrk="0" fontAlgn="base" hangingPunct="0">
              <a:spcBef>
                <a:spcPct val="20000"/>
              </a:spcBef>
              <a:spcAft>
                <a:spcPct val="0"/>
              </a:spcAft>
              <a:buFont typeface="Arial" panose="020B0604020202020204" pitchFamily="34" charset="0"/>
              <a:buChar char="•"/>
            </a:pPr>
            <a:endParaRPr lang="en-US" b="1"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 The </a:t>
            </a:r>
            <a:r>
              <a:rPr lang="en-US" b="1" kern="0" dirty="0">
                <a:solidFill>
                  <a:srgbClr val="000000"/>
                </a:solidFill>
                <a:latin typeface="Arial Narrow"/>
                <a:ea typeface="ＭＳ Ｐゴシック" pitchFamily="-106" charset="-128"/>
              </a:rPr>
              <a:t>Forecast Review </a:t>
            </a:r>
            <a:r>
              <a:rPr lang="en-US" kern="0" dirty="0">
                <a:solidFill>
                  <a:srgbClr val="000000"/>
                </a:solidFill>
                <a:latin typeface="Arial Narrow"/>
                <a:ea typeface="ＭＳ Ｐゴシック" pitchFamily="-106" charset="-128"/>
              </a:rPr>
              <a:t>tile provides similar review options found in the Budget Review.</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The </a:t>
            </a:r>
            <a:r>
              <a:rPr lang="en-US" b="1" kern="0" dirty="0">
                <a:solidFill>
                  <a:srgbClr val="000000"/>
                </a:solidFill>
                <a:latin typeface="Arial Narrow"/>
                <a:ea typeface="ＭＳ Ｐゴシック" pitchFamily="-106" charset="-128"/>
              </a:rPr>
              <a:t>Forecast Reports </a:t>
            </a:r>
            <a:r>
              <a:rPr lang="en-US" kern="0" dirty="0">
                <a:solidFill>
                  <a:srgbClr val="000000"/>
                </a:solidFill>
                <a:latin typeface="Arial Narrow"/>
                <a:ea typeface="ＭＳ Ｐゴシック" pitchFamily="-106" charset="-128"/>
              </a:rPr>
              <a:t>tile presents a number of out of the box reports that mirror the layout of the Budget reports.</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The</a:t>
            </a:r>
            <a:r>
              <a:rPr lang="en-US" b="1" kern="0" dirty="0">
                <a:solidFill>
                  <a:srgbClr val="000000"/>
                </a:solidFill>
                <a:latin typeface="Arial Narrow"/>
                <a:ea typeface="ＭＳ Ｐゴシック" pitchFamily="-106" charset="-128"/>
              </a:rPr>
              <a:t> </a:t>
            </a:r>
            <a:r>
              <a:rPr lang="en-US" kern="0" dirty="0">
                <a:solidFill>
                  <a:srgbClr val="000000"/>
                </a:solidFill>
                <a:latin typeface="Arial Narrow"/>
                <a:ea typeface="ＭＳ Ｐゴシック" pitchFamily="-106" charset="-128"/>
              </a:rPr>
              <a:t>new </a:t>
            </a:r>
            <a:r>
              <a:rPr lang="en-US" b="1" kern="0" dirty="0">
                <a:solidFill>
                  <a:srgbClr val="000000"/>
                </a:solidFill>
                <a:latin typeface="Arial Narrow"/>
                <a:ea typeface="ＭＳ Ｐゴシック" pitchFamily="-106" charset="-128"/>
              </a:rPr>
              <a:t>Transfers</a:t>
            </a:r>
            <a:r>
              <a:rPr lang="en-US" kern="0" dirty="0">
                <a:solidFill>
                  <a:srgbClr val="000000"/>
                </a:solidFill>
                <a:latin typeface="Arial Narrow"/>
                <a:ea typeface="ＭＳ Ｐゴシック" pitchFamily="-106" charset="-128"/>
              </a:rPr>
              <a:t> card only exists under Forecast and allows for adjustment of Forecasted transfers as actuals become posted each month.</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marL="800100" lvl="1" indent="-342900" eaLnBrk="0" fontAlgn="base" hangingPunct="0">
              <a:spcBef>
                <a:spcPct val="20000"/>
              </a:spcBef>
              <a:spcAft>
                <a:spcPct val="0"/>
              </a:spcAft>
              <a:buFont typeface="Arial" panose="020B0604020202020204" pitchFamily="34" charset="0"/>
              <a:buChar char="•"/>
            </a:pPr>
            <a:endParaRPr lang="en-US" kern="0" dirty="0">
              <a:solidFill>
                <a:srgbClr val="000000"/>
              </a:solidFill>
              <a:latin typeface="Arial Narrow"/>
              <a:ea typeface="ＭＳ Ｐゴシック" pitchFamily="-106" charset="-128"/>
            </a:endParaRPr>
          </a:p>
        </p:txBody>
      </p:sp>
      <p:pic>
        <p:nvPicPr>
          <p:cNvPr id="2" name="Picture 1">
            <a:extLst>
              <a:ext uri="{FF2B5EF4-FFF2-40B4-BE49-F238E27FC236}">
                <a16:creationId xmlns:a16="http://schemas.microsoft.com/office/drawing/2014/main" id="{2FC11054-0645-4A0E-B5F3-5DB953848106}"/>
              </a:ext>
            </a:extLst>
          </p:cNvPr>
          <p:cNvPicPr>
            <a:picLocks noChangeAspect="1"/>
          </p:cNvPicPr>
          <p:nvPr/>
        </p:nvPicPr>
        <p:blipFill>
          <a:blip r:embed="rId3"/>
          <a:stretch>
            <a:fillRect/>
          </a:stretch>
        </p:blipFill>
        <p:spPr>
          <a:xfrm>
            <a:off x="5712558" y="1974969"/>
            <a:ext cx="6169949" cy="1900345"/>
          </a:xfrm>
          <a:prstGeom prst="rect">
            <a:avLst/>
          </a:prstGeom>
        </p:spPr>
      </p:pic>
    </p:spTree>
    <p:custDataLst>
      <p:tags r:id="rId1"/>
    </p:custDataLst>
    <p:extLst>
      <p:ext uri="{BB962C8B-B14F-4D97-AF65-F5344CB8AC3E}">
        <p14:creationId xmlns:p14="http://schemas.microsoft.com/office/powerpoint/2010/main" val="314293489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120</a:t>
            </a:fld>
            <a:endParaRPr lang="en-US" dirty="0"/>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 Forecast Variance Report - Current Year Forecast Reports</a:t>
            </a:r>
          </a:p>
        </p:txBody>
      </p:sp>
      <p:sp>
        <p:nvSpPr>
          <p:cNvPr id="18" name="TextBox 17">
            <a:extLst>
              <a:ext uri="{FF2B5EF4-FFF2-40B4-BE49-F238E27FC236}">
                <a16:creationId xmlns:a16="http://schemas.microsoft.com/office/drawing/2014/main" id="{59CACE58-24B0-49DF-B54C-CF189295C0B2}"/>
              </a:ext>
            </a:extLst>
          </p:cNvPr>
          <p:cNvSpPr txBox="1"/>
          <p:nvPr/>
        </p:nvSpPr>
        <p:spPr>
          <a:xfrm>
            <a:off x="537346" y="3967696"/>
            <a:ext cx="4555354" cy="1698927"/>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dirty="0">
                <a:ln>
                  <a:noFill/>
                </a:ln>
                <a:solidFill>
                  <a:srgbClr val="000000"/>
                </a:solidFill>
                <a:effectLst/>
                <a:uLnTx/>
                <a:uFillTx/>
                <a:latin typeface="Arial Narrow"/>
                <a:ea typeface="ＭＳ Ｐゴシック" pitchFamily="-106" charset="-128"/>
                <a:cs typeface="+mn-cs"/>
              </a:rPr>
              <a:t>Forecast Variance Report</a:t>
            </a:r>
          </a:p>
          <a:p>
            <a:pPr marR="0" lvl="0" algn="l" defTabSz="914400" rtl="0" eaLnBrk="0" fontAlgn="base" latinLnBrk="0" hangingPunct="0">
              <a:lnSpc>
                <a:spcPct val="100000"/>
              </a:lnSpc>
              <a:spcBef>
                <a:spcPct val="20000"/>
              </a:spcBef>
              <a:spcAft>
                <a:spcPct val="0"/>
              </a:spcAft>
              <a:buClrTx/>
              <a:buSzTx/>
              <a:tabLst/>
              <a:defRPr/>
            </a:pPr>
            <a:r>
              <a:rPr lang="en-US" kern="0" dirty="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2. Prompt for Scenario</a:t>
            </a:r>
          </a:p>
          <a:p>
            <a:pPr marR="0" lvl="0" algn="l" defTabSz="914400" rtl="0" eaLnBrk="0" fontAlgn="base" latinLnBrk="0" hangingPunct="0">
              <a:lnSpc>
                <a:spcPct val="100000"/>
              </a:lnSpc>
              <a:spcBef>
                <a:spcPct val="20000"/>
              </a:spcBef>
              <a:spcAft>
                <a:spcPct val="0"/>
              </a:spcAft>
              <a:buClrTx/>
              <a:buSzTx/>
              <a:tabLst/>
              <a:defRPr/>
            </a:pPr>
            <a:r>
              <a:rPr lang="en-US" kern="0" dirty="0">
                <a:solidFill>
                  <a:srgbClr val="000000"/>
                </a:solidFill>
                <a:latin typeface="Arial Narrow"/>
                <a:ea typeface="ＭＳ Ｐゴシック" pitchFamily="-106" charset="-128"/>
              </a:rPr>
              <a:t>3. </a:t>
            </a: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Select Department and Fund</a:t>
            </a:r>
          </a:p>
          <a:p>
            <a:pPr marR="0" lvl="0" algn="l" defTabSz="914400" rtl="0" eaLnBrk="0" fontAlgn="base" latinLnBrk="0" hangingPunct="0">
              <a:lnSpc>
                <a:spcPct val="100000"/>
              </a:lnSpc>
              <a:spcBef>
                <a:spcPct val="20000"/>
              </a:spcBef>
              <a:spcAft>
                <a:spcPct val="0"/>
              </a:spcAft>
              <a:buClrTx/>
              <a:buSzTx/>
              <a:tabLst/>
              <a:defRPr/>
            </a:pPr>
            <a:endParaRPr lang="en-US" kern="0" dirty="0">
              <a:solidFill>
                <a:srgbClr val="000000"/>
              </a:solidFill>
              <a:latin typeface="Arial Narrow"/>
              <a:ea typeface="ＭＳ Ｐゴシック" pitchFamily="-106" charset="-128"/>
            </a:endParaRPr>
          </a:p>
        </p:txBody>
      </p:sp>
      <p:pic>
        <p:nvPicPr>
          <p:cNvPr id="8" name="Picture 7">
            <a:extLst>
              <a:ext uri="{FF2B5EF4-FFF2-40B4-BE49-F238E27FC236}">
                <a16:creationId xmlns:a16="http://schemas.microsoft.com/office/drawing/2014/main" id="{AF90CB7B-19CB-46F0-A9C8-7D5537783CBC}"/>
              </a:ext>
            </a:extLst>
          </p:cNvPr>
          <p:cNvPicPr>
            <a:picLocks noChangeAspect="1"/>
          </p:cNvPicPr>
          <p:nvPr/>
        </p:nvPicPr>
        <p:blipFill>
          <a:blip r:embed="rId2"/>
          <a:stretch>
            <a:fillRect/>
          </a:stretch>
        </p:blipFill>
        <p:spPr>
          <a:xfrm>
            <a:off x="160867" y="727884"/>
            <a:ext cx="9702800" cy="2870814"/>
          </a:xfrm>
          <a:prstGeom prst="rect">
            <a:avLst/>
          </a:prstGeom>
        </p:spPr>
      </p:pic>
      <p:pic>
        <p:nvPicPr>
          <p:cNvPr id="11" name="Picture 10">
            <a:extLst>
              <a:ext uri="{FF2B5EF4-FFF2-40B4-BE49-F238E27FC236}">
                <a16:creationId xmlns:a16="http://schemas.microsoft.com/office/drawing/2014/main" id="{95D4C092-AD9C-47CE-A2D1-67B01A36AEC7}"/>
              </a:ext>
            </a:extLst>
          </p:cNvPr>
          <p:cNvPicPr>
            <a:picLocks noChangeAspect="1"/>
          </p:cNvPicPr>
          <p:nvPr/>
        </p:nvPicPr>
        <p:blipFill>
          <a:blip r:embed="rId3"/>
          <a:stretch>
            <a:fillRect/>
          </a:stretch>
        </p:blipFill>
        <p:spPr>
          <a:xfrm>
            <a:off x="5012267" y="2649537"/>
            <a:ext cx="6419850" cy="6791325"/>
          </a:xfrm>
          <a:prstGeom prst="rect">
            <a:avLst/>
          </a:prstGeom>
        </p:spPr>
      </p:pic>
    </p:spTree>
    <p:extLst>
      <p:ext uri="{BB962C8B-B14F-4D97-AF65-F5344CB8AC3E}">
        <p14:creationId xmlns:p14="http://schemas.microsoft.com/office/powerpoint/2010/main" val="20243904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06DBBA-07CC-4F67-9B44-12E86FB1A565}"/>
              </a:ext>
            </a:extLst>
          </p:cNvPr>
          <p:cNvPicPr>
            <a:picLocks noChangeAspect="1"/>
          </p:cNvPicPr>
          <p:nvPr/>
        </p:nvPicPr>
        <p:blipFill>
          <a:blip r:embed="rId2"/>
          <a:stretch>
            <a:fillRect/>
          </a:stretch>
        </p:blipFill>
        <p:spPr>
          <a:xfrm>
            <a:off x="279504" y="658259"/>
            <a:ext cx="9238851" cy="2711474"/>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121</a:t>
            </a:fld>
            <a:endParaRPr lang="en-US" dirty="0"/>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Expense Forecast Report - Current Year Forecast Reports</a:t>
            </a:r>
          </a:p>
        </p:txBody>
      </p:sp>
      <p:sp>
        <p:nvSpPr>
          <p:cNvPr id="5" name="Rectangle 4">
            <a:extLst>
              <a:ext uri="{FF2B5EF4-FFF2-40B4-BE49-F238E27FC236}">
                <a16:creationId xmlns:a16="http://schemas.microsoft.com/office/drawing/2014/main" id="{82443288-F09B-46B7-87AB-7CBC9CD5551F}"/>
              </a:ext>
            </a:extLst>
          </p:cNvPr>
          <p:cNvSpPr/>
          <p:nvPr/>
        </p:nvSpPr>
        <p:spPr>
          <a:xfrm>
            <a:off x="7450667" y="870373"/>
            <a:ext cx="1193800" cy="9455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0E0E1B2-C178-49BC-9F41-CEBCBDEAF98E}"/>
              </a:ext>
            </a:extLst>
          </p:cNvPr>
          <p:cNvSpPr/>
          <p:nvPr/>
        </p:nvSpPr>
        <p:spPr>
          <a:xfrm>
            <a:off x="3480874" y="1815921"/>
            <a:ext cx="1484825" cy="49826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7D012A8-34E6-4C17-99D6-20C8820231FF}"/>
              </a:ext>
            </a:extLst>
          </p:cNvPr>
          <p:cNvSpPr/>
          <p:nvPr/>
        </p:nvSpPr>
        <p:spPr>
          <a:xfrm>
            <a:off x="216556" y="2858205"/>
            <a:ext cx="2027111" cy="57079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9CACE58-24B0-49DF-B54C-CF189295C0B2}"/>
              </a:ext>
            </a:extLst>
          </p:cNvPr>
          <p:cNvSpPr txBox="1"/>
          <p:nvPr/>
        </p:nvSpPr>
        <p:spPr>
          <a:xfrm>
            <a:off x="537346" y="3967696"/>
            <a:ext cx="2806987" cy="1920526"/>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dirty="0">
                <a:ln>
                  <a:noFill/>
                </a:ln>
                <a:solidFill>
                  <a:srgbClr val="000000"/>
                </a:solidFill>
                <a:effectLst/>
                <a:uLnTx/>
                <a:uFillTx/>
                <a:latin typeface="Arial Narrow"/>
                <a:ea typeface="ＭＳ Ｐゴシック" pitchFamily="-106" charset="-128"/>
                <a:cs typeface="+mn-cs"/>
              </a:rPr>
              <a:t>Expense Forecast Report</a:t>
            </a:r>
          </a:p>
          <a:p>
            <a:pPr marR="0" lvl="0" algn="l" defTabSz="914400" rtl="0" eaLnBrk="0" fontAlgn="base" latinLnBrk="0" hangingPunct="0">
              <a:lnSpc>
                <a:spcPct val="100000"/>
              </a:lnSpc>
              <a:spcBef>
                <a:spcPct val="20000"/>
              </a:spcBef>
              <a:spcAft>
                <a:spcPct val="0"/>
              </a:spcAft>
              <a:buClrTx/>
              <a:buSzTx/>
              <a:tabLst/>
              <a:defRPr/>
            </a:pPr>
            <a:r>
              <a:rPr lang="en-US" kern="0" dirty="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2. Select Department and </a:t>
            </a:r>
            <a:r>
              <a:rPr lang="en-US" kern="0" dirty="0">
                <a:solidFill>
                  <a:srgbClr val="000000"/>
                </a:solidFill>
                <a:latin typeface="Arial Narrow"/>
                <a:ea typeface="ＭＳ Ｐゴシック" pitchFamily="-106" charset="-128"/>
              </a:rPr>
              <a:t>Version</a:t>
            </a:r>
            <a:endPar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endParaRPr>
          </a:p>
          <a:p>
            <a:pPr marR="0" lvl="0" algn="l" defTabSz="914400" rtl="0" eaLnBrk="0" fontAlgn="base" latinLnBrk="0" hangingPunct="0">
              <a:lnSpc>
                <a:spcPct val="100000"/>
              </a:lnSpc>
              <a:spcBef>
                <a:spcPct val="20000"/>
              </a:spcBef>
              <a:spcAft>
                <a:spcPct val="0"/>
              </a:spcAft>
              <a:buClrTx/>
              <a:buSzTx/>
              <a:tabLst/>
              <a:defRPr/>
            </a:pPr>
            <a:endParaRPr lang="en-US" kern="0" dirty="0">
              <a:solidFill>
                <a:srgbClr val="000000"/>
              </a:solidFill>
              <a:latin typeface="Arial Narrow"/>
              <a:ea typeface="ＭＳ Ｐゴシック" pitchFamily="-106" charset="-128"/>
            </a:endParaRPr>
          </a:p>
        </p:txBody>
      </p:sp>
      <p:pic>
        <p:nvPicPr>
          <p:cNvPr id="11" name="Picture 10">
            <a:extLst>
              <a:ext uri="{FF2B5EF4-FFF2-40B4-BE49-F238E27FC236}">
                <a16:creationId xmlns:a16="http://schemas.microsoft.com/office/drawing/2014/main" id="{8F8421EC-F4DE-4258-A7E0-BC30092ACE89}"/>
              </a:ext>
            </a:extLst>
          </p:cNvPr>
          <p:cNvPicPr>
            <a:picLocks noChangeAspect="1"/>
          </p:cNvPicPr>
          <p:nvPr/>
        </p:nvPicPr>
        <p:blipFill>
          <a:blip r:embed="rId3"/>
          <a:stretch>
            <a:fillRect/>
          </a:stretch>
        </p:blipFill>
        <p:spPr>
          <a:xfrm>
            <a:off x="3711576" y="2422525"/>
            <a:ext cx="8277225" cy="3933825"/>
          </a:xfrm>
          <a:prstGeom prst="rect">
            <a:avLst/>
          </a:prstGeom>
        </p:spPr>
      </p:pic>
    </p:spTree>
    <p:extLst>
      <p:ext uri="{BB962C8B-B14F-4D97-AF65-F5344CB8AC3E}">
        <p14:creationId xmlns:p14="http://schemas.microsoft.com/office/powerpoint/2010/main" val="16771309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97FD7C-8B7C-44E5-BAD7-A9459FBAB645}"/>
              </a:ext>
            </a:extLst>
          </p:cNvPr>
          <p:cNvPicPr>
            <a:picLocks noChangeAspect="1"/>
          </p:cNvPicPr>
          <p:nvPr/>
        </p:nvPicPr>
        <p:blipFill>
          <a:blip r:embed="rId2"/>
          <a:stretch>
            <a:fillRect/>
          </a:stretch>
        </p:blipFill>
        <p:spPr>
          <a:xfrm>
            <a:off x="143933" y="608505"/>
            <a:ext cx="8774164" cy="2820495"/>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122</a:t>
            </a:fld>
            <a:endParaRPr lang="en-US" dirty="0"/>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 Forecast Report - Current Year Forecast Reports</a:t>
            </a:r>
          </a:p>
        </p:txBody>
      </p:sp>
      <p:sp>
        <p:nvSpPr>
          <p:cNvPr id="5" name="Rectangle 4">
            <a:extLst>
              <a:ext uri="{FF2B5EF4-FFF2-40B4-BE49-F238E27FC236}">
                <a16:creationId xmlns:a16="http://schemas.microsoft.com/office/drawing/2014/main" id="{82443288-F09B-46B7-87AB-7CBC9CD5551F}"/>
              </a:ext>
            </a:extLst>
          </p:cNvPr>
          <p:cNvSpPr/>
          <p:nvPr/>
        </p:nvSpPr>
        <p:spPr>
          <a:xfrm>
            <a:off x="7095067" y="863600"/>
            <a:ext cx="982134" cy="85513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0E0E1B2-C178-49BC-9F41-CEBCBDEAF98E}"/>
              </a:ext>
            </a:extLst>
          </p:cNvPr>
          <p:cNvSpPr/>
          <p:nvPr/>
        </p:nvSpPr>
        <p:spPr>
          <a:xfrm>
            <a:off x="4350287" y="1769622"/>
            <a:ext cx="1484825" cy="49826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7D012A8-34E6-4C17-99D6-20C8820231FF}"/>
              </a:ext>
            </a:extLst>
          </p:cNvPr>
          <p:cNvSpPr/>
          <p:nvPr/>
        </p:nvSpPr>
        <p:spPr>
          <a:xfrm>
            <a:off x="292861" y="2727597"/>
            <a:ext cx="1932337" cy="73170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9CACE58-24B0-49DF-B54C-CF189295C0B2}"/>
              </a:ext>
            </a:extLst>
          </p:cNvPr>
          <p:cNvSpPr txBox="1"/>
          <p:nvPr/>
        </p:nvSpPr>
        <p:spPr>
          <a:xfrm>
            <a:off x="537346" y="3967696"/>
            <a:ext cx="2603787" cy="1920526"/>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dirty="0">
                <a:ln>
                  <a:noFill/>
                </a:ln>
                <a:solidFill>
                  <a:srgbClr val="000000"/>
                </a:solidFill>
                <a:effectLst/>
                <a:uLnTx/>
                <a:uFillTx/>
                <a:latin typeface="Arial Narrow"/>
                <a:ea typeface="ＭＳ Ｐゴシック" pitchFamily="-106" charset="-128"/>
                <a:cs typeface="+mn-cs"/>
              </a:rPr>
              <a:t>Revenue Forecast Report</a:t>
            </a:r>
          </a:p>
          <a:p>
            <a:pPr marR="0" lvl="0" algn="l" defTabSz="914400" rtl="0" eaLnBrk="0" fontAlgn="base" latinLnBrk="0" hangingPunct="0">
              <a:lnSpc>
                <a:spcPct val="100000"/>
              </a:lnSpc>
              <a:spcBef>
                <a:spcPct val="20000"/>
              </a:spcBef>
              <a:spcAft>
                <a:spcPct val="0"/>
              </a:spcAft>
              <a:buClrTx/>
              <a:buSzTx/>
              <a:tabLst/>
              <a:defRPr/>
            </a:pPr>
            <a:r>
              <a:rPr lang="en-US" kern="0" dirty="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2. Select Department and </a:t>
            </a:r>
            <a:r>
              <a:rPr lang="en-US" kern="0" dirty="0">
                <a:solidFill>
                  <a:srgbClr val="000000"/>
                </a:solidFill>
                <a:latin typeface="Arial Narrow"/>
                <a:ea typeface="ＭＳ Ｐゴシック" pitchFamily="-106" charset="-128"/>
              </a:rPr>
              <a:t>Version</a:t>
            </a:r>
            <a:endPar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endParaRPr>
          </a:p>
          <a:p>
            <a:pPr marR="0" lvl="0" algn="l" defTabSz="914400" rtl="0" eaLnBrk="0" fontAlgn="base" latinLnBrk="0" hangingPunct="0">
              <a:lnSpc>
                <a:spcPct val="100000"/>
              </a:lnSpc>
              <a:spcBef>
                <a:spcPct val="20000"/>
              </a:spcBef>
              <a:spcAft>
                <a:spcPct val="0"/>
              </a:spcAft>
              <a:buClrTx/>
              <a:buSzTx/>
              <a:tabLst/>
              <a:defRPr/>
            </a:pPr>
            <a:endParaRPr lang="en-US" kern="0" dirty="0">
              <a:solidFill>
                <a:srgbClr val="000000"/>
              </a:solidFill>
              <a:latin typeface="Arial Narrow"/>
              <a:ea typeface="ＭＳ Ｐゴシック" pitchFamily="-106" charset="-128"/>
            </a:endParaRPr>
          </a:p>
        </p:txBody>
      </p:sp>
      <p:pic>
        <p:nvPicPr>
          <p:cNvPr id="11" name="Picture 10">
            <a:extLst>
              <a:ext uri="{FF2B5EF4-FFF2-40B4-BE49-F238E27FC236}">
                <a16:creationId xmlns:a16="http://schemas.microsoft.com/office/drawing/2014/main" id="{FEBCDF4A-6CA1-49CE-8CA5-023E25AD7034}"/>
              </a:ext>
            </a:extLst>
          </p:cNvPr>
          <p:cNvPicPr>
            <a:picLocks noChangeAspect="1"/>
          </p:cNvPicPr>
          <p:nvPr/>
        </p:nvPicPr>
        <p:blipFill>
          <a:blip r:embed="rId3"/>
          <a:stretch>
            <a:fillRect/>
          </a:stretch>
        </p:blipFill>
        <p:spPr>
          <a:xfrm>
            <a:off x="3249262" y="3745272"/>
            <a:ext cx="8885579" cy="2365374"/>
          </a:xfrm>
          <a:prstGeom prst="rect">
            <a:avLst/>
          </a:prstGeom>
        </p:spPr>
      </p:pic>
    </p:spTree>
    <p:extLst>
      <p:ext uri="{BB962C8B-B14F-4D97-AF65-F5344CB8AC3E}">
        <p14:creationId xmlns:p14="http://schemas.microsoft.com/office/powerpoint/2010/main" val="4390389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0341E1-2311-49DA-831D-47BE2DA2034A}"/>
              </a:ext>
            </a:extLst>
          </p:cNvPr>
          <p:cNvPicPr>
            <a:picLocks noChangeAspect="1"/>
          </p:cNvPicPr>
          <p:nvPr/>
        </p:nvPicPr>
        <p:blipFill>
          <a:blip r:embed="rId2"/>
          <a:stretch>
            <a:fillRect/>
          </a:stretch>
        </p:blipFill>
        <p:spPr>
          <a:xfrm>
            <a:off x="216556" y="687858"/>
            <a:ext cx="9905016" cy="2935875"/>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123</a:t>
            </a:fld>
            <a:endParaRPr lang="en-US" dirty="0"/>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 &amp; Expense - Current Year Forecast Reports</a:t>
            </a:r>
          </a:p>
        </p:txBody>
      </p:sp>
      <p:sp>
        <p:nvSpPr>
          <p:cNvPr id="5" name="Rectangle 4">
            <a:extLst>
              <a:ext uri="{FF2B5EF4-FFF2-40B4-BE49-F238E27FC236}">
                <a16:creationId xmlns:a16="http://schemas.microsoft.com/office/drawing/2014/main" id="{82443288-F09B-46B7-87AB-7CBC9CD5551F}"/>
              </a:ext>
            </a:extLst>
          </p:cNvPr>
          <p:cNvSpPr/>
          <p:nvPr/>
        </p:nvSpPr>
        <p:spPr>
          <a:xfrm>
            <a:off x="7950200" y="929640"/>
            <a:ext cx="1193800" cy="9455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0E0E1B2-C178-49BC-9F41-CEBCBDEAF98E}"/>
              </a:ext>
            </a:extLst>
          </p:cNvPr>
          <p:cNvSpPr/>
          <p:nvPr/>
        </p:nvSpPr>
        <p:spPr>
          <a:xfrm>
            <a:off x="6384940" y="1971102"/>
            <a:ext cx="2090193" cy="49826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7D012A8-34E6-4C17-99D6-20C8820231FF}"/>
              </a:ext>
            </a:extLst>
          </p:cNvPr>
          <p:cNvSpPr/>
          <p:nvPr/>
        </p:nvSpPr>
        <p:spPr>
          <a:xfrm>
            <a:off x="216556" y="2837251"/>
            <a:ext cx="2027111" cy="86583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9CACE58-24B0-49DF-B54C-CF189295C0B2}"/>
              </a:ext>
            </a:extLst>
          </p:cNvPr>
          <p:cNvSpPr txBox="1"/>
          <p:nvPr/>
        </p:nvSpPr>
        <p:spPr>
          <a:xfrm>
            <a:off x="537346" y="3967696"/>
            <a:ext cx="2586854" cy="1588127"/>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dirty="0">
                <a:ln>
                  <a:noFill/>
                </a:ln>
                <a:solidFill>
                  <a:srgbClr val="000000"/>
                </a:solidFill>
                <a:effectLst/>
                <a:uLnTx/>
                <a:uFillTx/>
                <a:latin typeface="Arial Narrow"/>
                <a:ea typeface="ＭＳ Ｐゴシック" pitchFamily="-106" charset="-128"/>
                <a:cs typeface="+mn-cs"/>
              </a:rPr>
              <a:t>Forecast Review Report</a:t>
            </a:r>
          </a:p>
          <a:p>
            <a:pPr marR="0" lvl="0" algn="l" defTabSz="914400" rtl="0" eaLnBrk="0" fontAlgn="base" latinLnBrk="0" hangingPunct="0">
              <a:lnSpc>
                <a:spcPct val="100000"/>
              </a:lnSpc>
              <a:spcBef>
                <a:spcPct val="20000"/>
              </a:spcBef>
              <a:spcAft>
                <a:spcPct val="0"/>
              </a:spcAft>
              <a:buClrTx/>
              <a:buSzTx/>
              <a:tabLst/>
              <a:defRPr/>
            </a:pPr>
            <a:r>
              <a:rPr lang="en-US" kern="0" dirty="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2. Select Department and </a:t>
            </a:r>
            <a:r>
              <a:rPr lang="en-US" kern="0" dirty="0">
                <a:solidFill>
                  <a:srgbClr val="000000"/>
                </a:solidFill>
                <a:latin typeface="Arial Narrow"/>
                <a:ea typeface="ＭＳ Ｐゴシック" pitchFamily="-106" charset="-128"/>
              </a:rPr>
              <a:t>Version</a:t>
            </a:r>
            <a:endPar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endParaRPr>
          </a:p>
        </p:txBody>
      </p:sp>
      <p:pic>
        <p:nvPicPr>
          <p:cNvPr id="11" name="Picture 10">
            <a:extLst>
              <a:ext uri="{FF2B5EF4-FFF2-40B4-BE49-F238E27FC236}">
                <a16:creationId xmlns:a16="http://schemas.microsoft.com/office/drawing/2014/main" id="{075EAB81-C3D4-4FAC-8683-4D35614435FF}"/>
              </a:ext>
            </a:extLst>
          </p:cNvPr>
          <p:cNvPicPr>
            <a:picLocks noChangeAspect="1"/>
          </p:cNvPicPr>
          <p:nvPr/>
        </p:nvPicPr>
        <p:blipFill>
          <a:blip r:embed="rId3"/>
          <a:stretch>
            <a:fillRect/>
          </a:stretch>
        </p:blipFill>
        <p:spPr>
          <a:xfrm>
            <a:off x="3425054" y="2890304"/>
            <a:ext cx="8229600" cy="3048000"/>
          </a:xfrm>
          <a:prstGeom prst="rect">
            <a:avLst/>
          </a:prstGeom>
        </p:spPr>
      </p:pic>
    </p:spTree>
    <p:extLst>
      <p:ext uri="{BB962C8B-B14F-4D97-AF65-F5344CB8AC3E}">
        <p14:creationId xmlns:p14="http://schemas.microsoft.com/office/powerpoint/2010/main" val="25716774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7F9236-E848-4EB6-8BCF-6228AB83F472}"/>
              </a:ext>
            </a:extLst>
          </p:cNvPr>
          <p:cNvPicPr>
            <a:picLocks noChangeAspect="1"/>
          </p:cNvPicPr>
          <p:nvPr/>
        </p:nvPicPr>
        <p:blipFill>
          <a:blip r:embed="rId2"/>
          <a:stretch>
            <a:fillRect/>
          </a:stretch>
        </p:blipFill>
        <p:spPr>
          <a:xfrm>
            <a:off x="216556" y="623382"/>
            <a:ext cx="10456230" cy="3144285"/>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124</a:t>
            </a:fld>
            <a:endParaRPr lang="en-US" dirty="0"/>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Summary by Fund - Current Year Forecast Reports</a:t>
            </a:r>
          </a:p>
        </p:txBody>
      </p:sp>
      <p:sp>
        <p:nvSpPr>
          <p:cNvPr id="5" name="Rectangle 4">
            <a:extLst>
              <a:ext uri="{FF2B5EF4-FFF2-40B4-BE49-F238E27FC236}">
                <a16:creationId xmlns:a16="http://schemas.microsoft.com/office/drawing/2014/main" id="{82443288-F09B-46B7-87AB-7CBC9CD5551F}"/>
              </a:ext>
            </a:extLst>
          </p:cNvPr>
          <p:cNvSpPr/>
          <p:nvPr/>
        </p:nvSpPr>
        <p:spPr>
          <a:xfrm>
            <a:off x="8348134" y="938107"/>
            <a:ext cx="1193800" cy="9455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0E0E1B2-C178-49BC-9F41-CEBCBDEAF98E}"/>
              </a:ext>
            </a:extLst>
          </p:cNvPr>
          <p:cNvSpPr/>
          <p:nvPr/>
        </p:nvSpPr>
        <p:spPr>
          <a:xfrm>
            <a:off x="8553345" y="2046236"/>
            <a:ext cx="1484825" cy="49826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7D012A8-34E6-4C17-99D6-20C8820231FF}"/>
              </a:ext>
            </a:extLst>
          </p:cNvPr>
          <p:cNvSpPr/>
          <p:nvPr/>
        </p:nvSpPr>
        <p:spPr>
          <a:xfrm>
            <a:off x="216556" y="2837252"/>
            <a:ext cx="2306511" cy="8626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9CACE58-24B0-49DF-B54C-CF189295C0B2}"/>
              </a:ext>
            </a:extLst>
          </p:cNvPr>
          <p:cNvSpPr txBox="1"/>
          <p:nvPr/>
        </p:nvSpPr>
        <p:spPr>
          <a:xfrm>
            <a:off x="537346" y="4591091"/>
            <a:ext cx="3238787" cy="1643527"/>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dirty="0">
                <a:ln>
                  <a:noFill/>
                </a:ln>
                <a:solidFill>
                  <a:srgbClr val="000000"/>
                </a:solidFill>
                <a:effectLst/>
                <a:uLnTx/>
                <a:uFillTx/>
                <a:latin typeface="Arial Narrow"/>
                <a:ea typeface="ＭＳ Ｐゴシック" pitchFamily="-106" charset="-128"/>
                <a:cs typeface="+mn-cs"/>
              </a:rPr>
              <a:t>Summary by Fund Report</a:t>
            </a:r>
          </a:p>
          <a:p>
            <a:pPr marR="0" lvl="0" algn="l" defTabSz="914400" rtl="0" eaLnBrk="0" fontAlgn="base" latinLnBrk="0" hangingPunct="0">
              <a:lnSpc>
                <a:spcPct val="100000"/>
              </a:lnSpc>
              <a:spcBef>
                <a:spcPct val="20000"/>
              </a:spcBef>
              <a:spcAft>
                <a:spcPct val="0"/>
              </a:spcAft>
              <a:buClrTx/>
              <a:buSzTx/>
              <a:tabLst/>
              <a:defRPr/>
            </a:pPr>
            <a:r>
              <a:rPr lang="en-US" kern="0" dirty="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2. Select Department and </a:t>
            </a:r>
            <a:r>
              <a:rPr lang="en-US" kern="0" dirty="0">
                <a:solidFill>
                  <a:srgbClr val="000000"/>
                </a:solidFill>
                <a:latin typeface="Arial Narrow"/>
                <a:ea typeface="ＭＳ Ｐゴシック" pitchFamily="-106" charset="-128"/>
              </a:rPr>
              <a:t>Version</a:t>
            </a:r>
            <a:endPar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endParaRPr>
          </a:p>
          <a:p>
            <a:pPr marR="0" lvl="0" algn="l" defTabSz="914400" rtl="0" eaLnBrk="0" fontAlgn="base" latinLnBrk="0" hangingPunct="0">
              <a:lnSpc>
                <a:spcPct val="100000"/>
              </a:lnSpc>
              <a:spcBef>
                <a:spcPct val="20000"/>
              </a:spcBef>
              <a:spcAft>
                <a:spcPct val="0"/>
              </a:spcAft>
              <a:buClrTx/>
              <a:buSzTx/>
              <a:tabLst/>
              <a:defRPr/>
            </a:pPr>
            <a:endParaRPr lang="en-US" kern="0" dirty="0">
              <a:solidFill>
                <a:srgbClr val="000000"/>
              </a:solidFill>
              <a:latin typeface="Arial Narrow"/>
              <a:ea typeface="ＭＳ Ｐゴシック" pitchFamily="-106" charset="-128"/>
            </a:endParaRPr>
          </a:p>
        </p:txBody>
      </p:sp>
      <p:pic>
        <p:nvPicPr>
          <p:cNvPr id="11" name="Picture 10">
            <a:extLst>
              <a:ext uri="{FF2B5EF4-FFF2-40B4-BE49-F238E27FC236}">
                <a16:creationId xmlns:a16="http://schemas.microsoft.com/office/drawing/2014/main" id="{B8FD2BA3-86A4-44D4-9234-F242507F5A7F}"/>
              </a:ext>
            </a:extLst>
          </p:cNvPr>
          <p:cNvPicPr>
            <a:picLocks noChangeAspect="1"/>
          </p:cNvPicPr>
          <p:nvPr/>
        </p:nvPicPr>
        <p:blipFill>
          <a:blip r:embed="rId3"/>
          <a:stretch>
            <a:fillRect/>
          </a:stretch>
        </p:blipFill>
        <p:spPr>
          <a:xfrm>
            <a:off x="3967692" y="3081337"/>
            <a:ext cx="8248650" cy="3457575"/>
          </a:xfrm>
          <a:prstGeom prst="rect">
            <a:avLst/>
          </a:prstGeom>
        </p:spPr>
      </p:pic>
    </p:spTree>
    <p:extLst>
      <p:ext uri="{BB962C8B-B14F-4D97-AF65-F5344CB8AC3E}">
        <p14:creationId xmlns:p14="http://schemas.microsoft.com/office/powerpoint/2010/main" val="34214578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lackboard">
            <a:extLst>
              <a:ext uri="{FF2B5EF4-FFF2-40B4-BE49-F238E27FC236}">
                <a16:creationId xmlns:a16="http://schemas.microsoft.com/office/drawing/2014/main" id="{6B54F211-F313-41A4-86AA-ABA2DD9714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200" y="2286000"/>
            <a:ext cx="2057400" cy="2057400"/>
          </a:xfrm>
          <a:prstGeom prst="rect">
            <a:avLst/>
          </a:prstGeom>
        </p:spPr>
      </p:pic>
      <p:sp>
        <p:nvSpPr>
          <p:cNvPr id="5" name="Title 3">
            <a:extLst>
              <a:ext uri="{FF2B5EF4-FFF2-40B4-BE49-F238E27FC236}">
                <a16:creationId xmlns:a16="http://schemas.microsoft.com/office/drawing/2014/main" id="{0BC71C47-033E-4A2D-9BC0-FBAE1DC781AF}"/>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Course Summary</a:t>
            </a:r>
          </a:p>
        </p:txBody>
      </p:sp>
    </p:spTree>
    <p:custDataLst>
      <p:tags r:id="rId1"/>
    </p:custDataLst>
    <p:extLst>
      <p:ext uri="{BB962C8B-B14F-4D97-AF65-F5344CB8AC3E}">
        <p14:creationId xmlns:p14="http://schemas.microsoft.com/office/powerpoint/2010/main" val="39441923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126</a:t>
            </a:fld>
            <a:endParaRPr lang="en-US" sz="800" b="1" dirty="0">
              <a:latin typeface="Arial Narrow" panose="020B0606020202030204" pitchFamily="34" charset="0"/>
              <a:cs typeface="Arial" panose="020B0604020202020204" pitchFamily="34" charset="0"/>
            </a:endParaRPr>
          </a:p>
        </p:txBody>
      </p:sp>
      <p:sp>
        <p:nvSpPr>
          <p:cNvPr id="6" name="TextBox 5"/>
          <p:cNvSpPr txBox="1"/>
          <p:nvPr/>
        </p:nvSpPr>
        <p:spPr>
          <a:xfrm>
            <a:off x="4849390" y="1513314"/>
            <a:ext cx="6629400" cy="3477875"/>
          </a:xfrm>
          <a:prstGeom prst="rect">
            <a:avLst/>
          </a:prstGeom>
          <a:noFill/>
        </p:spPr>
        <p:txBody>
          <a:bodyPr wrap="square" rtlCol="0">
            <a:spAutoFit/>
          </a:bodyPr>
          <a:lstStyle/>
          <a:p>
            <a:r>
              <a:rPr lang="en-US" sz="2000" dirty="0">
                <a:latin typeface="Arial Narrow" panose="020B0606020202030204" pitchFamily="34" charset="0"/>
              </a:rPr>
              <a:t>A Forecast is an estimate or projection of a future financial outcome. A forecast is built based on historical financial information, YTD Actuals results and forward-looking indicators.</a:t>
            </a:r>
          </a:p>
          <a:p>
            <a:endParaRPr lang="en-US" sz="2000" dirty="0">
              <a:latin typeface="Arial Narrow" panose="020B0606020202030204" pitchFamily="34" charset="0"/>
            </a:endParaRPr>
          </a:p>
          <a:p>
            <a:r>
              <a:rPr lang="en-US" sz="2000" dirty="0">
                <a:latin typeface="Arial Narrow" panose="020B0606020202030204" pitchFamily="34" charset="0"/>
              </a:rPr>
              <a:t>The purpose of a forecast is to evaluate current and future financial conditions that may impact in-year and future decision making.</a:t>
            </a:r>
          </a:p>
          <a:p>
            <a:endParaRPr lang="en-US" sz="2000" dirty="0">
              <a:latin typeface="Arial Narrow" panose="020B0606020202030204" pitchFamily="34" charset="0"/>
            </a:endParaRPr>
          </a:p>
          <a:p>
            <a:r>
              <a:rPr lang="en-US" sz="2000" dirty="0">
                <a:latin typeface="Arial Narrow" panose="020B0606020202030204" pitchFamily="34" charset="0"/>
              </a:rPr>
              <a:t>Forecasting helps to identify unexpected issues or new information so that decisions for corrective action can be quickly made.</a:t>
            </a:r>
          </a:p>
          <a:p>
            <a:endParaRPr lang="en-US" sz="2000" dirty="0">
              <a:latin typeface="Arial Narrow" panose="020B0606020202030204" pitchFamily="34" charset="0"/>
            </a:endParaRPr>
          </a:p>
          <a:p>
            <a:r>
              <a:rPr lang="en-US" sz="2000" dirty="0">
                <a:latin typeface="Arial Narrow" panose="020B0606020202030204" pitchFamily="34" charset="0"/>
              </a:rPr>
              <a:t>Forecasting also helps to identify potential opportunities and risks.</a:t>
            </a:r>
          </a:p>
        </p:txBody>
      </p:sp>
      <p:sp>
        <p:nvSpPr>
          <p:cNvPr id="11" name="Rectangle 4">
            <a:extLst>
              <a:ext uri="{FF2B5EF4-FFF2-40B4-BE49-F238E27FC236}">
                <a16:creationId xmlns:a16="http://schemas.microsoft.com/office/drawing/2014/main" id="{CC57E3C1-B92A-4559-BC6B-B27413B5317B}"/>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Forecasting Process</a:t>
            </a:r>
          </a:p>
        </p:txBody>
      </p:sp>
      <p:sp>
        <p:nvSpPr>
          <p:cNvPr id="12" name="TextBox 11">
            <a:extLst>
              <a:ext uri="{FF2B5EF4-FFF2-40B4-BE49-F238E27FC236}">
                <a16:creationId xmlns:a16="http://schemas.microsoft.com/office/drawing/2014/main" id="{9BC74B5C-A07A-4519-A0FC-B01DB91D544E}"/>
              </a:ext>
            </a:extLst>
          </p:cNvPr>
          <p:cNvSpPr txBox="1"/>
          <p:nvPr/>
        </p:nvSpPr>
        <p:spPr>
          <a:xfrm>
            <a:off x="1638956" y="5344686"/>
            <a:ext cx="9839833" cy="707886"/>
          </a:xfrm>
          <a:prstGeom prst="rect">
            <a:avLst/>
          </a:prstGeom>
          <a:noFill/>
        </p:spPr>
        <p:txBody>
          <a:bodyPr wrap="square" rtlCol="0">
            <a:spAutoFit/>
          </a:bodyPr>
          <a:lstStyle/>
          <a:p>
            <a:r>
              <a:rPr lang="en-US" sz="2000" dirty="0">
                <a:latin typeface="Arial Narrow" panose="020B0606020202030204" pitchFamily="34" charset="0"/>
              </a:rPr>
              <a:t>NOTE: It is critical to maintain a long-term view in these situations so that short term tactics do not overpower long term goals.</a:t>
            </a:r>
            <a:endParaRPr lang="en-US" sz="2400" dirty="0">
              <a:latin typeface="Arial Narrow" panose="020B0606020202030204" pitchFamily="34" charset="0"/>
            </a:endParaRPr>
          </a:p>
        </p:txBody>
      </p:sp>
      <p:pic>
        <p:nvPicPr>
          <p:cNvPr id="13" name="Graphic 12" descr="Information">
            <a:extLst>
              <a:ext uri="{FF2B5EF4-FFF2-40B4-BE49-F238E27FC236}">
                <a16:creationId xmlns:a16="http://schemas.microsoft.com/office/drawing/2014/main" id="{3A0FD7A7-AEC5-4427-B3B2-C2C8CE4BB2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8823" y="5344686"/>
            <a:ext cx="625687" cy="625687"/>
          </a:xfrm>
          <a:prstGeom prst="rect">
            <a:avLst/>
          </a:prstGeom>
        </p:spPr>
      </p:pic>
      <p:pic>
        <p:nvPicPr>
          <p:cNvPr id="15" name="Graphic 14" descr="Upward trend">
            <a:extLst>
              <a:ext uri="{FF2B5EF4-FFF2-40B4-BE49-F238E27FC236}">
                <a16:creationId xmlns:a16="http://schemas.microsoft.com/office/drawing/2014/main" id="{36D1C7D8-EC44-459F-B3DA-1461F0B972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638956" y="1584393"/>
            <a:ext cx="2247243" cy="2247243"/>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6460190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7737" y="995084"/>
            <a:ext cx="8747759" cy="3170099"/>
          </a:xfrm>
          <a:prstGeom prst="rect">
            <a:avLst/>
          </a:prstGeom>
          <a:noFill/>
        </p:spPr>
        <p:txBody>
          <a:bodyPr wrap="square" rtlCol="0">
            <a:spAutoFit/>
          </a:bodyPr>
          <a:lstStyle/>
          <a:p>
            <a:r>
              <a:rPr lang="en-US" sz="2000" dirty="0">
                <a:latin typeface="Arial Narrow" panose="020B0606020202030204" pitchFamily="34" charset="0"/>
              </a:rPr>
              <a:t>In this course, you have been introduced to the UW Forecasting process and how to perform Forecasting tasks within the PlanUW system. </a:t>
            </a:r>
          </a:p>
          <a:p>
            <a:endParaRPr lang="en-US" sz="2000" dirty="0">
              <a:latin typeface="Arial Narrow" panose="020B0606020202030204" pitchFamily="34" charset="0"/>
            </a:endParaRPr>
          </a:p>
          <a:p>
            <a:r>
              <a:rPr lang="en-US" sz="2000" dirty="0">
                <a:latin typeface="Arial Narrow" panose="020B0606020202030204" pitchFamily="34" charset="0"/>
              </a:rPr>
              <a:t>You have learned about:</a:t>
            </a:r>
          </a:p>
          <a:p>
            <a:pPr marL="914400"/>
            <a:endParaRPr lang="en-US" sz="2000" dirty="0">
              <a:latin typeface="Arial Narrow" panose="020B0606020202030204" pitchFamily="34" charset="0"/>
            </a:endParaRPr>
          </a:p>
          <a:p>
            <a:pPr marL="914400"/>
            <a:r>
              <a:rPr lang="en-US" sz="2000" dirty="0">
                <a:latin typeface="Arial Narrow" panose="020B0606020202030204" pitchFamily="34" charset="0"/>
              </a:rPr>
              <a:t>The UW Forecast Process and Timeline</a:t>
            </a:r>
          </a:p>
          <a:p>
            <a:pPr marL="914400"/>
            <a:endParaRPr lang="en-US" sz="2000" dirty="0">
              <a:latin typeface="Arial Narrow" panose="020B0606020202030204" pitchFamily="34" charset="0"/>
            </a:endParaRPr>
          </a:p>
          <a:p>
            <a:pPr marL="914400"/>
            <a:r>
              <a:rPr lang="en-US" sz="2000" dirty="0">
                <a:latin typeface="Arial Narrow" panose="020B0606020202030204" pitchFamily="34" charset="0"/>
              </a:rPr>
              <a:t>A review of the PlanUW System</a:t>
            </a:r>
          </a:p>
          <a:p>
            <a:pPr marL="914400"/>
            <a:endParaRPr lang="en-US" sz="2000" dirty="0">
              <a:latin typeface="Arial Narrow" panose="020B0606020202030204" pitchFamily="34" charset="0"/>
            </a:endParaRPr>
          </a:p>
          <a:p>
            <a:pPr marL="914400"/>
            <a:r>
              <a:rPr lang="en-US" sz="2000" dirty="0">
                <a:latin typeface="Arial Narrow" panose="020B0606020202030204" pitchFamily="34" charset="0"/>
              </a:rPr>
              <a:t>How to complete Forecasting tasks in PlanUW</a:t>
            </a:r>
          </a:p>
        </p:txBody>
      </p:sp>
      <p:pic>
        <p:nvPicPr>
          <p:cNvPr id="9" name="Graphic 8" descr="Monthly calendar">
            <a:extLst>
              <a:ext uri="{FF2B5EF4-FFF2-40B4-BE49-F238E27FC236}">
                <a16:creationId xmlns:a16="http://schemas.microsoft.com/office/drawing/2014/main" id="{6D4D4B0A-31D6-4C22-9727-2DD4C60B16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037" y="2375049"/>
            <a:ext cx="607695" cy="607695"/>
          </a:xfrm>
          <a:prstGeom prst="rect">
            <a:avLst/>
          </a:prstGeom>
          <a:effectLst>
            <a:outerShdw blurRad="50800" dist="38100" dir="2700000" algn="tl" rotWithShape="0">
              <a:prstClr val="black">
                <a:alpha val="40000"/>
              </a:prstClr>
            </a:outerShdw>
          </a:effectLst>
        </p:spPr>
      </p:pic>
      <p:pic>
        <p:nvPicPr>
          <p:cNvPr id="11" name="Graphic 10" descr="Cloud">
            <a:extLst>
              <a:ext uri="{FF2B5EF4-FFF2-40B4-BE49-F238E27FC236}">
                <a16:creationId xmlns:a16="http://schemas.microsoft.com/office/drawing/2014/main" id="{6F65BCDC-5540-4167-8CF7-5C9E577401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9037" y="2982744"/>
            <a:ext cx="607695" cy="607695"/>
          </a:xfrm>
          <a:prstGeom prst="rect">
            <a:avLst/>
          </a:prstGeom>
          <a:effectLst>
            <a:outerShdw blurRad="50800" dist="38100" dir="2700000" algn="tl" rotWithShape="0">
              <a:prstClr val="black">
                <a:alpha val="40000"/>
              </a:prstClr>
            </a:outerShdw>
          </a:effectLst>
        </p:spPr>
      </p:pic>
      <p:pic>
        <p:nvPicPr>
          <p:cNvPr id="13" name="Graphic 12" descr="Calculator">
            <a:extLst>
              <a:ext uri="{FF2B5EF4-FFF2-40B4-BE49-F238E27FC236}">
                <a16:creationId xmlns:a16="http://schemas.microsoft.com/office/drawing/2014/main" id="{9C179B2B-B290-4AF3-9602-653AEBA145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5583" y="3595028"/>
            <a:ext cx="607695" cy="607695"/>
          </a:xfrm>
          <a:prstGeom prst="rect">
            <a:avLst/>
          </a:prstGeom>
          <a:effectLst>
            <a:outerShdw blurRad="50800" dist="38100" dir="2700000" algn="tl" rotWithShape="0">
              <a:prstClr val="black">
                <a:alpha val="40000"/>
              </a:prstClr>
            </a:outerShdw>
          </a:effectLst>
        </p:spPr>
      </p:pic>
      <p:sp>
        <p:nvSpPr>
          <p:cNvPr id="15" name="Rectangle 4">
            <a:extLst>
              <a:ext uri="{FF2B5EF4-FFF2-40B4-BE49-F238E27FC236}">
                <a16:creationId xmlns:a16="http://schemas.microsoft.com/office/drawing/2014/main" id="{F4CB31E2-EE46-4D8D-91DC-FACB6D5B239D}"/>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Completed Course Objectives</a:t>
            </a:r>
          </a:p>
        </p:txBody>
      </p:sp>
      <p:pic>
        <p:nvPicPr>
          <p:cNvPr id="10" name="Graphic 9" descr="Checkmark">
            <a:extLst>
              <a:ext uri="{FF2B5EF4-FFF2-40B4-BE49-F238E27FC236}">
                <a16:creationId xmlns:a16="http://schemas.microsoft.com/office/drawing/2014/main" id="{CB0F244C-26A9-41D6-982D-AAC9B2C091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91400" y="2133600"/>
            <a:ext cx="1752600" cy="17526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562204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219C60-8FCE-4C37-8FA4-C052D359B43E}"/>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Support and Resources</a:t>
            </a:r>
          </a:p>
        </p:txBody>
      </p:sp>
      <p:sp>
        <p:nvSpPr>
          <p:cNvPr id="6" name="TextBox 5">
            <a:extLst>
              <a:ext uri="{FF2B5EF4-FFF2-40B4-BE49-F238E27FC236}">
                <a16:creationId xmlns:a16="http://schemas.microsoft.com/office/drawing/2014/main" id="{28CF5C3E-33A8-4688-9E84-CFE056549F94}"/>
              </a:ext>
            </a:extLst>
          </p:cNvPr>
          <p:cNvSpPr txBox="1"/>
          <p:nvPr/>
        </p:nvSpPr>
        <p:spPr>
          <a:xfrm>
            <a:off x="533400" y="1143000"/>
            <a:ext cx="11277600" cy="1631216"/>
          </a:xfrm>
          <a:prstGeom prst="rect">
            <a:avLst/>
          </a:prstGeom>
          <a:noFill/>
        </p:spPr>
        <p:txBody>
          <a:bodyPr wrap="square" rtlCol="0">
            <a:spAutoFit/>
          </a:bodyPr>
          <a:lstStyle/>
          <a:p>
            <a:r>
              <a:rPr lang="en-US" sz="2000" dirty="0">
                <a:latin typeface="Arial Narrow" panose="020B0606020202030204" pitchFamily="34" charset="0"/>
              </a:rPr>
              <a:t>You can use the following resources for reference and support:</a:t>
            </a:r>
          </a:p>
          <a:p>
            <a:pPr marL="342900" indent="-342900">
              <a:buFont typeface="Arial" panose="020B0604020202020204" pitchFamily="34" charset="0"/>
              <a:buChar char="•"/>
            </a:pPr>
            <a:r>
              <a:rPr lang="en-US" sz="2000" dirty="0">
                <a:latin typeface="Arial Narrow" panose="020B0606020202030204" pitchFamily="34" charset="0"/>
              </a:rPr>
              <a:t>This course, located on the UW System Website/Plan UW: Planning &amp; Budgeting Cloud Service</a:t>
            </a:r>
          </a:p>
          <a:p>
            <a:pPr marL="342900" indent="-342900">
              <a:buFont typeface="Arial" panose="020B0604020202020204" pitchFamily="34" charset="0"/>
              <a:buChar char="•"/>
            </a:pPr>
            <a:r>
              <a:rPr lang="en-US" sz="2000" dirty="0">
                <a:latin typeface="Arial Narrow" panose="020B0606020202030204" pitchFamily="34" charset="0"/>
              </a:rPr>
              <a:t>Project Website: </a:t>
            </a:r>
            <a:r>
              <a:rPr lang="en-US" sz="2000" dirty="0">
                <a:latin typeface="Arial Narrow" panose="020B0606020202030204" pitchFamily="34" charset="0"/>
                <a:hlinkClick r:id="rId3"/>
              </a:rPr>
              <a:t>https://www.wisconsin.edu/budget-planning/system-project/</a:t>
            </a:r>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a:latin typeface="Arial Narrow" panose="020B0606020202030204" pitchFamily="34" charset="0"/>
              </a:rPr>
              <a:t>Coworkers and Subject Matter Experts</a:t>
            </a:r>
          </a:p>
          <a:p>
            <a:pPr marL="342900" indent="-342900">
              <a:buFont typeface="Arial" panose="020B0604020202020204" pitchFamily="34" charset="0"/>
              <a:buChar char="•"/>
            </a:pPr>
            <a:r>
              <a:rPr lang="en-US" sz="2000" dirty="0">
                <a:latin typeface="Arial Narrow" panose="020B0606020202030204" pitchFamily="34" charset="0"/>
              </a:rPr>
              <a:t>Quick Reference Guide</a:t>
            </a:r>
          </a:p>
        </p:txBody>
      </p:sp>
    </p:spTree>
    <p:custDataLst>
      <p:tags r:id="rId1"/>
    </p:custDataLst>
    <p:extLst>
      <p:ext uri="{BB962C8B-B14F-4D97-AF65-F5344CB8AC3E}">
        <p14:creationId xmlns:p14="http://schemas.microsoft.com/office/powerpoint/2010/main" val="261090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Forecast Input Versions</a:t>
            </a:r>
          </a:p>
        </p:txBody>
      </p:sp>
      <p:sp>
        <p:nvSpPr>
          <p:cNvPr id="9" name="Rectangle 8">
            <a:extLst>
              <a:ext uri="{FF2B5EF4-FFF2-40B4-BE49-F238E27FC236}">
                <a16:creationId xmlns:a16="http://schemas.microsoft.com/office/drawing/2014/main" id="{070FC484-136F-44CF-8638-4EA68F1D50A8}"/>
              </a:ext>
            </a:extLst>
          </p:cNvPr>
          <p:cNvSpPr/>
          <p:nvPr/>
        </p:nvSpPr>
        <p:spPr>
          <a:xfrm>
            <a:off x="423221" y="2455970"/>
            <a:ext cx="801892" cy="188671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peech Bubble: Rectangle 9">
            <a:extLst>
              <a:ext uri="{FF2B5EF4-FFF2-40B4-BE49-F238E27FC236}">
                <a16:creationId xmlns:a16="http://schemas.microsoft.com/office/drawing/2014/main" id="{AF617792-54C2-4D4C-8FBB-D2FD1AC92931}"/>
              </a:ext>
            </a:extLst>
          </p:cNvPr>
          <p:cNvSpPr/>
          <p:nvPr/>
        </p:nvSpPr>
        <p:spPr>
          <a:xfrm>
            <a:off x="1767043" y="3982344"/>
            <a:ext cx="1459633" cy="389608"/>
          </a:xfrm>
          <a:prstGeom prst="wedgeRectCallout">
            <a:avLst>
              <a:gd name="adj1" fmla="val -93473"/>
              <a:gd name="adj2" fmla="val -35841"/>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By Department</a:t>
            </a:r>
            <a:endParaRPr lang="en-US" b="1" dirty="0">
              <a:solidFill>
                <a:schemeClr val="tx1"/>
              </a:solidFill>
              <a:latin typeface="Arial Narrow" panose="020B0606020202030204" pitchFamily="34" charset="0"/>
            </a:endParaRPr>
          </a:p>
        </p:txBody>
      </p:sp>
      <p:sp>
        <p:nvSpPr>
          <p:cNvPr id="11" name="Speech Bubble: Rectangle 10">
            <a:extLst>
              <a:ext uri="{FF2B5EF4-FFF2-40B4-BE49-F238E27FC236}">
                <a16:creationId xmlns:a16="http://schemas.microsoft.com/office/drawing/2014/main" id="{FEA02238-B727-4028-9BA3-B7021B47494D}"/>
              </a:ext>
            </a:extLst>
          </p:cNvPr>
          <p:cNvSpPr/>
          <p:nvPr/>
        </p:nvSpPr>
        <p:spPr>
          <a:xfrm>
            <a:off x="1767043" y="3263467"/>
            <a:ext cx="1450661" cy="376431"/>
          </a:xfrm>
          <a:prstGeom prst="wedgeRectCallout">
            <a:avLst>
              <a:gd name="adj1" fmla="val -97952"/>
              <a:gd name="adj2" fmla="val -1354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By Division</a:t>
            </a:r>
            <a:endParaRPr lang="en-US" b="1" dirty="0">
              <a:solidFill>
                <a:schemeClr val="tx1"/>
              </a:solidFill>
              <a:latin typeface="Arial Narrow" panose="020B0606020202030204" pitchFamily="34" charset="0"/>
            </a:endParaRPr>
          </a:p>
        </p:txBody>
      </p:sp>
      <p:sp>
        <p:nvSpPr>
          <p:cNvPr id="12" name="Speech Bubble: Rectangle 11">
            <a:extLst>
              <a:ext uri="{FF2B5EF4-FFF2-40B4-BE49-F238E27FC236}">
                <a16:creationId xmlns:a16="http://schemas.microsoft.com/office/drawing/2014/main" id="{27966E4A-EAC5-4276-B6B1-7415CD87C504}"/>
              </a:ext>
            </a:extLst>
          </p:cNvPr>
          <p:cNvSpPr/>
          <p:nvPr/>
        </p:nvSpPr>
        <p:spPr>
          <a:xfrm>
            <a:off x="1767043" y="2612151"/>
            <a:ext cx="1450661" cy="389608"/>
          </a:xfrm>
          <a:prstGeom prst="wedgeRectCallout">
            <a:avLst>
              <a:gd name="adj1" fmla="val -97467"/>
              <a:gd name="adj2" fmla="val -1476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By Campus</a:t>
            </a:r>
            <a:endParaRPr lang="en-US" b="1" dirty="0">
              <a:solidFill>
                <a:schemeClr val="tx1"/>
              </a:solidFill>
              <a:latin typeface="Arial Narrow" panose="020B0606020202030204" pitchFamily="34" charset="0"/>
            </a:endParaRPr>
          </a:p>
        </p:txBody>
      </p:sp>
      <p:sp>
        <p:nvSpPr>
          <p:cNvPr id="14" name="TextBox 13">
            <a:extLst>
              <a:ext uri="{FF2B5EF4-FFF2-40B4-BE49-F238E27FC236}">
                <a16:creationId xmlns:a16="http://schemas.microsoft.com/office/drawing/2014/main" id="{F8B13ECC-0D5A-4638-942F-CA15D3DCABAB}"/>
              </a:ext>
            </a:extLst>
          </p:cNvPr>
          <p:cNvSpPr txBox="1"/>
          <p:nvPr/>
        </p:nvSpPr>
        <p:spPr>
          <a:xfrm>
            <a:off x="3631636" y="2201222"/>
            <a:ext cx="8018873" cy="4210383"/>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There are three tabs for input and review:</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lang="en-US" kern="0" dirty="0">
              <a:solidFill>
                <a:srgbClr val="000000"/>
              </a:solidFill>
              <a:latin typeface="Arial Narrow"/>
              <a:ea typeface="ＭＳ Ｐゴシック" pitchFamily="-106" charset="-128"/>
            </a:endParaRPr>
          </a:p>
          <a:p>
            <a:pPr marL="285750" indent="-28575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Campus-Level – </a:t>
            </a:r>
            <a:r>
              <a:rPr lang="en-US" kern="0" dirty="0">
                <a:solidFill>
                  <a:srgbClr val="000000"/>
                </a:solidFill>
                <a:latin typeface="Arial Narrow"/>
                <a:ea typeface="ＭＳ Ｐゴシック" pitchFamily="-106" charset="-128"/>
              </a:rPr>
              <a:t>Enter forecast amounts at ‘Campus-Level’ using Divisions, in By Account, By Division, By Account and Division Forms and use Campus-Level Review to see total results.</a:t>
            </a:r>
          </a:p>
          <a:p>
            <a:pPr marL="285750" indent="-28575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Division-Level </a:t>
            </a:r>
            <a:r>
              <a:rPr lang="en-US" kern="0" dirty="0">
                <a:solidFill>
                  <a:srgbClr val="000000"/>
                </a:solidFill>
                <a:latin typeface="Arial Narrow"/>
                <a:ea typeface="ＭＳ Ｐゴシック" pitchFamily="-106" charset="-128"/>
              </a:rPr>
              <a:t>– Enter forecast amounts at ‘Divisional-Level’ using Divisions, in By Account, By Division, By Account and Division Forms and use Divisional-Level Review to see total results.</a:t>
            </a:r>
          </a:p>
          <a:p>
            <a:pPr marL="285750" indent="-28575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Department-Level </a:t>
            </a:r>
            <a:r>
              <a:rPr lang="en-US" kern="0" dirty="0">
                <a:solidFill>
                  <a:srgbClr val="000000"/>
                </a:solidFill>
                <a:latin typeface="Arial Narrow"/>
                <a:ea typeface="ＭＳ Ｐゴシック" pitchFamily="-106" charset="-128"/>
              </a:rPr>
              <a:t>– Enter forecast amounts at ‘Department-Level’ using Sub-Departments, in By Account, By Department, By Account and Department Forms and use Department-Level Review to see total results.</a:t>
            </a:r>
          </a:p>
          <a:p>
            <a:pPr marR="0" algn="l" defTabSz="914400" rtl="0" eaLnBrk="0" fontAlgn="base" latinLnBrk="0" hangingPunct="0">
              <a:lnSpc>
                <a:spcPct val="100000"/>
              </a:lnSpc>
              <a:spcBef>
                <a:spcPct val="20000"/>
              </a:spcBef>
              <a:spcAft>
                <a:spcPct val="0"/>
              </a:spcAft>
              <a:buClrTx/>
              <a:buSzTx/>
              <a:tabLst/>
            </a:pPr>
            <a:endParaRPr lang="en-US" sz="1400" u="sng" kern="0" dirty="0">
              <a:solidFill>
                <a:srgbClr val="000000"/>
              </a:solidFill>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sz="1600" kern="0" dirty="0">
                <a:solidFill>
                  <a:srgbClr val="000000"/>
                </a:solidFill>
                <a:latin typeface="Arial Narrow"/>
                <a:ea typeface="ＭＳ Ｐゴシック" pitchFamily="-106" charset="-128"/>
                <a:hlinkClick r:id="rId3" action="ppaction://hlinksldjump"/>
              </a:rPr>
              <a:t>Forecast Input Version Diagram</a:t>
            </a:r>
            <a:endParaRPr lang="en-US" sz="1600" kern="0" dirty="0">
              <a:solidFill>
                <a:srgbClr val="000000"/>
              </a:solidFill>
              <a:latin typeface="Arial Narrow"/>
              <a:ea typeface="ＭＳ Ｐゴシック" pitchFamily="-106" charset="-128"/>
            </a:endParaRP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endParaRPr lang="en-US" kern="0" dirty="0">
              <a:solidFill>
                <a:srgbClr val="000000"/>
              </a:solidFill>
              <a:latin typeface="Arial Narrow"/>
              <a:ea typeface="ＭＳ Ｐゴシック" pitchFamily="-106" charset="-128"/>
            </a:endParaRPr>
          </a:p>
        </p:txBody>
      </p:sp>
      <p:pic>
        <p:nvPicPr>
          <p:cNvPr id="5" name="Picture 4">
            <a:extLst>
              <a:ext uri="{FF2B5EF4-FFF2-40B4-BE49-F238E27FC236}">
                <a16:creationId xmlns:a16="http://schemas.microsoft.com/office/drawing/2014/main" id="{4FFD7FF8-38BA-4073-9017-571D1167D8D9}"/>
              </a:ext>
            </a:extLst>
          </p:cNvPr>
          <p:cNvPicPr>
            <a:picLocks noChangeAspect="1"/>
          </p:cNvPicPr>
          <p:nvPr/>
        </p:nvPicPr>
        <p:blipFill>
          <a:blip r:embed="rId4"/>
          <a:stretch>
            <a:fillRect/>
          </a:stretch>
        </p:blipFill>
        <p:spPr>
          <a:xfrm>
            <a:off x="423221" y="1068627"/>
            <a:ext cx="3771263" cy="1001741"/>
          </a:xfrm>
          <a:prstGeom prst="rect">
            <a:avLst/>
          </a:prstGeom>
        </p:spPr>
      </p:pic>
      <p:pic>
        <p:nvPicPr>
          <p:cNvPr id="6" name="Picture 5">
            <a:extLst>
              <a:ext uri="{FF2B5EF4-FFF2-40B4-BE49-F238E27FC236}">
                <a16:creationId xmlns:a16="http://schemas.microsoft.com/office/drawing/2014/main" id="{CC4B441F-257B-4668-8EC4-3B9F3B369429}"/>
              </a:ext>
            </a:extLst>
          </p:cNvPr>
          <p:cNvPicPr>
            <a:picLocks noChangeAspect="1"/>
          </p:cNvPicPr>
          <p:nvPr/>
        </p:nvPicPr>
        <p:blipFill>
          <a:blip r:embed="rId5"/>
          <a:stretch>
            <a:fillRect/>
          </a:stretch>
        </p:blipFill>
        <p:spPr>
          <a:xfrm>
            <a:off x="541491" y="2485644"/>
            <a:ext cx="584330" cy="1827362"/>
          </a:xfrm>
          <a:prstGeom prst="rect">
            <a:avLst/>
          </a:prstGeom>
        </p:spPr>
      </p:pic>
      <p:sp>
        <p:nvSpPr>
          <p:cNvPr id="13" name="TextBox 12">
            <a:extLst>
              <a:ext uri="{FF2B5EF4-FFF2-40B4-BE49-F238E27FC236}">
                <a16:creationId xmlns:a16="http://schemas.microsoft.com/office/drawing/2014/main" id="{1403D023-154E-4E95-BE6F-5C507A1464CE}"/>
              </a:ext>
            </a:extLst>
          </p:cNvPr>
          <p:cNvSpPr txBox="1"/>
          <p:nvPr/>
        </p:nvSpPr>
        <p:spPr>
          <a:xfrm>
            <a:off x="423221" y="526844"/>
            <a:ext cx="6111240" cy="461665"/>
          </a:xfrm>
          <a:prstGeom prst="rect">
            <a:avLst/>
          </a:prstGeom>
          <a:noFill/>
        </p:spPr>
        <p:txBody>
          <a:bodyPr wrap="square">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2400" b="1" kern="0" dirty="0">
                <a:solidFill>
                  <a:srgbClr val="000000"/>
                </a:solidFill>
                <a:latin typeface="Arial Narrow"/>
                <a:ea typeface="ＭＳ Ｐゴシック" pitchFamily="-106" charset="-128"/>
              </a:rPr>
              <a:t>NEW Functionality</a:t>
            </a:r>
          </a:p>
        </p:txBody>
      </p:sp>
    </p:spTree>
    <p:extLst>
      <p:ext uri="{BB962C8B-B14F-4D97-AF65-F5344CB8AC3E}">
        <p14:creationId xmlns:p14="http://schemas.microsoft.com/office/powerpoint/2010/main" val="1996143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38301" y="181266"/>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PlanUW Forecast Tasks and Processes</a:t>
            </a:r>
          </a:p>
        </p:txBody>
      </p:sp>
      <p:sp>
        <p:nvSpPr>
          <p:cNvPr id="3" name="TextBox 2">
            <a:extLst>
              <a:ext uri="{FF2B5EF4-FFF2-40B4-BE49-F238E27FC236}">
                <a16:creationId xmlns:a16="http://schemas.microsoft.com/office/drawing/2014/main" id="{35BE313C-49E8-4777-AE02-0C0BDE419B70}"/>
              </a:ext>
            </a:extLst>
          </p:cNvPr>
          <p:cNvSpPr txBox="1"/>
          <p:nvPr/>
        </p:nvSpPr>
        <p:spPr>
          <a:xfrm>
            <a:off x="487362" y="1419305"/>
            <a:ext cx="11217276" cy="4136517"/>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b="1" u="sng" kern="0" dirty="0">
                <a:latin typeface="Arial Narrow"/>
                <a:ea typeface="ＭＳ Ｐゴシック" pitchFamily="-106" charset="-128"/>
              </a:rPr>
              <a:t>Input Forms</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The Salary, Wages, and Fringe, Non- Compensation, and Revenue cards all contain input forms at Campus, Division and Department levels. Each level provides differing variations of the input forms and 1 review form. </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b="1" u="sng" kern="0" dirty="0">
                <a:latin typeface="Arial Narrow"/>
                <a:ea typeface="ＭＳ Ｐゴシック" pitchFamily="-106" charset="-128"/>
              </a:rPr>
              <a:t>Action Menus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Some forms will have additional action menu functions that you can use to perform:</a:t>
            </a:r>
          </a:p>
          <a:p>
            <a:pPr marL="800100" lvl="1"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Respread Forecast Adjustments – spreading based on Account 2 yr average historical trend.</a:t>
            </a:r>
          </a:p>
          <a:p>
            <a:pPr marL="800100" lvl="1"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Open Forecast Accounts – adding an Account, Fund, Department or Division that did not have previous activity and may not be displayed on the form</a:t>
            </a:r>
          </a:p>
          <a:p>
            <a:pPr marL="800100" lvl="1"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Remove Forecast Accounts – removing an Account, Fund, Department or Division that did not have previous activity and is displayed on the form </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b="1" u="sng" kern="0" dirty="0">
                <a:latin typeface="Arial Narrow"/>
                <a:ea typeface="ＭＳ Ｐゴシック" pitchFamily="-106" charset="-128"/>
              </a:rPr>
              <a:t>Form Suppression</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Some forms will not display members that have no previous activity in Actuals or Budget. Use the Action menu “Open Forecast Accounts” to add missing members.</a:t>
            </a:r>
          </a:p>
        </p:txBody>
      </p:sp>
      <p:pic>
        <p:nvPicPr>
          <p:cNvPr id="4" name="Picture 3">
            <a:extLst>
              <a:ext uri="{FF2B5EF4-FFF2-40B4-BE49-F238E27FC236}">
                <a16:creationId xmlns:a16="http://schemas.microsoft.com/office/drawing/2014/main" id="{C369D020-3B9B-4B78-99E9-0168908A2F79}"/>
              </a:ext>
            </a:extLst>
          </p:cNvPr>
          <p:cNvPicPr>
            <a:picLocks noChangeAspect="1"/>
          </p:cNvPicPr>
          <p:nvPr/>
        </p:nvPicPr>
        <p:blipFill>
          <a:blip r:embed="rId3"/>
          <a:stretch>
            <a:fillRect/>
          </a:stretch>
        </p:blipFill>
        <p:spPr>
          <a:xfrm>
            <a:off x="487362" y="300437"/>
            <a:ext cx="3771263" cy="1001741"/>
          </a:xfrm>
          <a:prstGeom prst="rect">
            <a:avLst/>
          </a:prstGeom>
        </p:spPr>
      </p:pic>
    </p:spTree>
    <p:custDataLst>
      <p:tags r:id="rId1"/>
    </p:custDataLst>
    <p:extLst>
      <p:ext uri="{BB962C8B-B14F-4D97-AF65-F5344CB8AC3E}">
        <p14:creationId xmlns:p14="http://schemas.microsoft.com/office/powerpoint/2010/main" val="168323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1EB09E-435F-4ECE-AA48-B4640AF2EBEC}"/>
              </a:ext>
            </a:extLst>
          </p:cNvPr>
          <p:cNvSpPr>
            <a:spLocks noGrp="1"/>
          </p:cNvSpPr>
          <p:nvPr>
            <p:ph type="sldNum" sz="quarter" idx="4"/>
          </p:nvPr>
        </p:nvSpPr>
        <p:spPr/>
        <p:txBody>
          <a:bodyPr/>
          <a:lstStyle/>
          <a:p>
            <a:fld id="{678F7216-1C8D-9C4B-8765-95E531582293}" type="slidenum">
              <a:rPr lang="en-US" smtClean="0"/>
              <a:pPr/>
              <a:t>15</a:t>
            </a:fld>
            <a:endParaRPr lang="en-US" dirty="0"/>
          </a:p>
        </p:txBody>
      </p:sp>
      <p:sp>
        <p:nvSpPr>
          <p:cNvPr id="5" name="Rectangle 4">
            <a:extLst>
              <a:ext uri="{FF2B5EF4-FFF2-40B4-BE49-F238E27FC236}">
                <a16:creationId xmlns:a16="http://schemas.microsoft.com/office/drawing/2014/main" id="{181477C8-19F0-4E32-8120-AEDCB10C71B4}"/>
              </a:ext>
            </a:extLst>
          </p:cNvPr>
          <p:cNvSpPr txBox="1">
            <a:spLocks noChangeArrowheads="1"/>
          </p:cNvSpPr>
          <p:nvPr/>
        </p:nvSpPr>
        <p:spPr>
          <a:xfrm>
            <a:off x="2874617" y="192742"/>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PlanUW Forecast Form Suppression</a:t>
            </a:r>
          </a:p>
        </p:txBody>
      </p:sp>
      <p:sp>
        <p:nvSpPr>
          <p:cNvPr id="6" name="Rectangle 5">
            <a:extLst>
              <a:ext uri="{FF2B5EF4-FFF2-40B4-BE49-F238E27FC236}">
                <a16:creationId xmlns:a16="http://schemas.microsoft.com/office/drawing/2014/main" id="{55228399-A625-4F62-9540-82680E45B724}"/>
              </a:ext>
            </a:extLst>
          </p:cNvPr>
          <p:cNvSpPr/>
          <p:nvPr/>
        </p:nvSpPr>
        <p:spPr>
          <a:xfrm>
            <a:off x="484256" y="1859339"/>
            <a:ext cx="4346162" cy="2585323"/>
          </a:xfrm>
          <a:prstGeom prst="rect">
            <a:avLst/>
          </a:prstGeom>
        </p:spPr>
        <p:txBody>
          <a:bodyPr wrap="square">
            <a:spAutoFit/>
          </a:bodyPr>
          <a:lstStyle/>
          <a:p>
            <a:r>
              <a:rPr lang="en-US" dirty="0">
                <a:latin typeface="Arial Narrow" panose="020B0606020202030204" pitchFamily="34" charset="0"/>
              </a:rPr>
              <a:t>Suppression is used to reduce the number of lines on a form. When suppression is turned on a user must insert a “Wedge” to add new lines to the form.</a:t>
            </a:r>
          </a:p>
          <a:p>
            <a:endParaRPr lang="en-US" dirty="0">
              <a:latin typeface="Arial Narrow" panose="020B0606020202030204" pitchFamily="34" charset="0"/>
            </a:endParaRPr>
          </a:p>
          <a:p>
            <a:r>
              <a:rPr lang="en-US" dirty="0">
                <a:latin typeface="Arial Narrow" panose="020B0606020202030204" pitchFamily="34" charset="0"/>
              </a:rPr>
              <a:t>Certain forms that do not get as large do not need suppression turned on and therefore do not require users to insert “Wedges”. </a:t>
            </a:r>
          </a:p>
          <a:p>
            <a:endParaRPr lang="en-US" dirty="0">
              <a:latin typeface="Arial Narrow" panose="020B0606020202030204" pitchFamily="34" charset="0"/>
            </a:endParaRPr>
          </a:p>
        </p:txBody>
      </p:sp>
      <p:pic>
        <p:nvPicPr>
          <p:cNvPr id="3" name="Picture 2">
            <a:extLst>
              <a:ext uri="{FF2B5EF4-FFF2-40B4-BE49-F238E27FC236}">
                <a16:creationId xmlns:a16="http://schemas.microsoft.com/office/drawing/2014/main" id="{710A3735-A313-40D4-987F-BB52E4A7009E}"/>
              </a:ext>
            </a:extLst>
          </p:cNvPr>
          <p:cNvPicPr>
            <a:picLocks noChangeAspect="1"/>
          </p:cNvPicPr>
          <p:nvPr/>
        </p:nvPicPr>
        <p:blipFill>
          <a:blip r:embed="rId2"/>
          <a:stretch>
            <a:fillRect/>
          </a:stretch>
        </p:blipFill>
        <p:spPr>
          <a:xfrm>
            <a:off x="487362" y="300437"/>
            <a:ext cx="4073599" cy="1082049"/>
          </a:xfrm>
          <a:prstGeom prst="rect">
            <a:avLst/>
          </a:prstGeom>
        </p:spPr>
      </p:pic>
      <p:pic>
        <p:nvPicPr>
          <p:cNvPr id="7" name="Picture 6">
            <a:extLst>
              <a:ext uri="{FF2B5EF4-FFF2-40B4-BE49-F238E27FC236}">
                <a16:creationId xmlns:a16="http://schemas.microsoft.com/office/drawing/2014/main" id="{C3284FD2-A853-4BA6-976C-C95C3BB293F1}"/>
              </a:ext>
            </a:extLst>
          </p:cNvPr>
          <p:cNvPicPr>
            <a:picLocks noChangeAspect="1"/>
          </p:cNvPicPr>
          <p:nvPr/>
        </p:nvPicPr>
        <p:blipFill>
          <a:blip r:embed="rId3"/>
          <a:stretch>
            <a:fillRect/>
          </a:stretch>
        </p:blipFill>
        <p:spPr>
          <a:xfrm>
            <a:off x="5262159" y="1382486"/>
            <a:ext cx="6580630" cy="3572069"/>
          </a:xfrm>
          <a:prstGeom prst="rect">
            <a:avLst/>
          </a:prstGeom>
        </p:spPr>
      </p:pic>
    </p:spTree>
    <p:extLst>
      <p:ext uri="{BB962C8B-B14F-4D97-AF65-F5344CB8AC3E}">
        <p14:creationId xmlns:p14="http://schemas.microsoft.com/office/powerpoint/2010/main" val="2224309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38301" y="181266"/>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PlanUW Forecast Column Definitions</a:t>
            </a:r>
          </a:p>
        </p:txBody>
      </p:sp>
      <p:graphicFrame>
        <p:nvGraphicFramePr>
          <p:cNvPr id="7" name="Table 6">
            <a:extLst>
              <a:ext uri="{FF2B5EF4-FFF2-40B4-BE49-F238E27FC236}">
                <a16:creationId xmlns:a16="http://schemas.microsoft.com/office/drawing/2014/main" id="{634F8DDB-DC57-41C1-8D1C-AF0FF19A7692}"/>
              </a:ext>
            </a:extLst>
          </p:cNvPr>
          <p:cNvGraphicFramePr>
            <a:graphicFrameLocks noGrp="1"/>
          </p:cNvGraphicFramePr>
          <p:nvPr>
            <p:extLst>
              <p:ext uri="{D42A27DB-BD31-4B8C-83A1-F6EECF244321}">
                <p14:modId xmlns:p14="http://schemas.microsoft.com/office/powerpoint/2010/main" val="1916454887"/>
              </p:ext>
            </p:extLst>
          </p:nvPr>
        </p:nvGraphicFramePr>
        <p:xfrm>
          <a:off x="576138" y="1848240"/>
          <a:ext cx="11217276" cy="4308722"/>
        </p:xfrm>
        <a:graphic>
          <a:graphicData uri="http://schemas.openxmlformats.org/drawingml/2006/table">
            <a:tbl>
              <a:tblPr firstRow="1" bandRow="1">
                <a:tableStyleId>{5C22544A-7EE6-4342-B048-85BDC9FD1C3A}</a:tableStyleId>
              </a:tblPr>
              <a:tblGrid>
                <a:gridCol w="3240082">
                  <a:extLst>
                    <a:ext uri="{9D8B030D-6E8A-4147-A177-3AD203B41FA5}">
                      <a16:colId xmlns:a16="http://schemas.microsoft.com/office/drawing/2014/main" val="1571767470"/>
                    </a:ext>
                  </a:extLst>
                </a:gridCol>
                <a:gridCol w="7977194">
                  <a:extLst>
                    <a:ext uri="{9D8B030D-6E8A-4147-A177-3AD203B41FA5}">
                      <a16:colId xmlns:a16="http://schemas.microsoft.com/office/drawing/2014/main" val="832806275"/>
                    </a:ext>
                  </a:extLst>
                </a:gridCol>
              </a:tblGrid>
              <a:tr h="416982">
                <a:tc>
                  <a:txBody>
                    <a:bodyPr/>
                    <a:lstStyle/>
                    <a:p>
                      <a:r>
                        <a:rPr lang="en-US" dirty="0">
                          <a:solidFill>
                            <a:schemeClr val="tx1"/>
                          </a:solidFill>
                        </a:rPr>
                        <a:t>Column Title</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chemeClr val="tx1"/>
                          </a:solidFill>
                          <a:effectLst/>
                          <a:uLnTx/>
                          <a:uFillTx/>
                        </a:rPr>
                        <a:t>Column Definitions for Input Tiles</a:t>
                      </a:r>
                    </a:p>
                  </a:txBody>
                  <a:tcPr>
                    <a:noFill/>
                  </a:tcPr>
                </a:tc>
                <a:extLst>
                  <a:ext uri="{0D108BD9-81ED-4DB2-BD59-A6C34878D82A}">
                    <a16:rowId xmlns:a16="http://schemas.microsoft.com/office/drawing/2014/main" val="4280992716"/>
                  </a:ext>
                </a:extLst>
              </a:tr>
              <a:tr h="488600">
                <a:tc>
                  <a:txBody>
                    <a:bodyPr/>
                    <a:lstStyle/>
                    <a:p>
                      <a:r>
                        <a:rPr lang="en-US" sz="1800" kern="0" dirty="0">
                          <a:solidFill>
                            <a:srgbClr val="000000"/>
                          </a:solidFill>
                          <a:latin typeface="Arial Narrow"/>
                          <a:ea typeface="ＭＳ Ｐゴシック" pitchFamily="-106" charset="-128"/>
                          <a:cs typeface="+mn-cs"/>
                        </a:rPr>
                        <a:t>YTD</a:t>
                      </a:r>
                    </a:p>
                  </a:txBody>
                  <a:tcPr>
                    <a:noFill/>
                  </a:tcPr>
                </a:tc>
                <a:tc>
                  <a:txBody>
                    <a:bodyPr/>
                    <a:lstStyle/>
                    <a:p>
                      <a:pPr marL="0" algn="l" defTabSz="914400" rtl="0" eaLnBrk="1" latinLnBrk="0" hangingPunct="1"/>
                      <a:r>
                        <a:rPr lang="en-US" sz="1800" kern="0" dirty="0">
                          <a:solidFill>
                            <a:srgbClr val="000000"/>
                          </a:solidFill>
                          <a:latin typeface="Arial Narrow"/>
                          <a:ea typeface="ＭＳ Ｐゴシック" pitchFamily="-106" charset="-128"/>
                          <a:cs typeface="+mn-cs"/>
                        </a:rPr>
                        <a:t>Year to Date –Total Actuals from July to the month displayed in the YTD column.</a:t>
                      </a:r>
                    </a:p>
                  </a:txBody>
                  <a:tcPr>
                    <a:noFill/>
                  </a:tcPr>
                </a:tc>
                <a:extLst>
                  <a:ext uri="{0D108BD9-81ED-4DB2-BD59-A6C34878D82A}">
                    <a16:rowId xmlns:a16="http://schemas.microsoft.com/office/drawing/2014/main" val="3575729199"/>
                  </a:ext>
                </a:extLst>
              </a:tr>
              <a:tr h="729720">
                <a:tc>
                  <a:txBody>
                    <a:bodyPr/>
                    <a:lstStyle/>
                    <a:p>
                      <a:pPr marL="0" algn="l" defTabSz="914400" rtl="0" eaLnBrk="1" latinLnBrk="0" hangingPunct="1"/>
                      <a:r>
                        <a:rPr lang="en-US" sz="1800" kern="0" dirty="0">
                          <a:solidFill>
                            <a:srgbClr val="000000"/>
                          </a:solidFill>
                          <a:latin typeface="Arial Narrow"/>
                          <a:ea typeface="ＭＳ Ｐゴシック" pitchFamily="-106" charset="-128"/>
                          <a:cs typeface="+mn-cs"/>
                        </a:rPr>
                        <a:t>CY YTD vs PY YTD</a:t>
                      </a:r>
                    </a:p>
                  </a:txBody>
                  <a:tcPr>
                    <a:noFill/>
                  </a:tcPr>
                </a:tc>
                <a:tc>
                  <a:txBody>
                    <a:bodyPr/>
                    <a:lstStyle/>
                    <a:p>
                      <a:pPr marL="0" algn="l" defTabSz="914400" rtl="0" eaLnBrk="1" latinLnBrk="0" hangingPunct="1"/>
                      <a:r>
                        <a:rPr lang="en-US" sz="1800" kern="0" dirty="0">
                          <a:solidFill>
                            <a:srgbClr val="000000"/>
                          </a:solidFill>
                          <a:latin typeface="Arial Narrow"/>
                          <a:ea typeface="ＭＳ Ｐゴシック" pitchFamily="-106" charset="-128"/>
                          <a:cs typeface="+mn-cs"/>
                        </a:rPr>
                        <a:t>Current Year to Date versus Previous Year to Date variance column. This column compares CY YTD Actuals vs PY YTD Actuals in the input cards. </a:t>
                      </a:r>
                    </a:p>
                  </a:txBody>
                  <a:tcPr>
                    <a:noFill/>
                  </a:tcPr>
                </a:tc>
                <a:extLst>
                  <a:ext uri="{0D108BD9-81ED-4DB2-BD59-A6C34878D82A}">
                    <a16:rowId xmlns:a16="http://schemas.microsoft.com/office/drawing/2014/main" val="401643953"/>
                  </a:ext>
                </a:extLst>
              </a:tr>
              <a:tr h="729720">
                <a:tc>
                  <a:txBody>
                    <a:bodyPr/>
                    <a:lstStyle/>
                    <a:p>
                      <a:pPr marL="0" algn="l" defTabSz="914400" rtl="0" eaLnBrk="1" latinLnBrk="0" hangingPunct="1"/>
                      <a:r>
                        <a:rPr lang="en-US" sz="1800" kern="0" dirty="0">
                          <a:solidFill>
                            <a:srgbClr val="000000"/>
                          </a:solidFill>
                          <a:latin typeface="Arial Narrow"/>
                          <a:ea typeface="ＭＳ Ｐゴシック" pitchFamily="-106" charset="-128"/>
                          <a:cs typeface="+mn-cs"/>
                        </a:rPr>
                        <a:t>Forecast Input</a:t>
                      </a:r>
                    </a:p>
                  </a:txBody>
                  <a:tcPr>
                    <a:noFill/>
                  </a:tcPr>
                </a:tc>
                <a:tc>
                  <a:txBody>
                    <a:bodyPr/>
                    <a:lstStyle/>
                    <a:p>
                      <a:pPr marL="0" algn="l" defTabSz="914400" rtl="0" eaLnBrk="1" latinLnBrk="0" hangingPunct="1"/>
                      <a:r>
                        <a:rPr lang="en-US" sz="1800" kern="0" dirty="0">
                          <a:solidFill>
                            <a:srgbClr val="000000"/>
                          </a:solidFill>
                          <a:latin typeface="Arial Narrow"/>
                          <a:ea typeface="ＭＳ Ｐゴシック" pitchFamily="-106" charset="-128"/>
                          <a:cs typeface="+mn-cs"/>
                        </a:rPr>
                        <a:t>This column is the baseline forecast where the system has taken the current year budget and spread it based on 2 prior years of actuals. </a:t>
                      </a:r>
                    </a:p>
                  </a:txBody>
                  <a:tcPr>
                    <a:noFill/>
                  </a:tcPr>
                </a:tc>
                <a:extLst>
                  <a:ext uri="{0D108BD9-81ED-4DB2-BD59-A6C34878D82A}">
                    <a16:rowId xmlns:a16="http://schemas.microsoft.com/office/drawing/2014/main" val="21830874"/>
                  </a:ext>
                </a:extLst>
              </a:tr>
              <a:tr h="729720">
                <a:tc>
                  <a:txBody>
                    <a:bodyPr/>
                    <a:lstStyle/>
                    <a:p>
                      <a:pPr marL="0" algn="l" defTabSz="914400" rtl="0" eaLnBrk="1" latinLnBrk="0" hangingPunct="1"/>
                      <a:r>
                        <a:rPr lang="en-US" sz="1800" kern="0" dirty="0">
                          <a:solidFill>
                            <a:srgbClr val="000000"/>
                          </a:solidFill>
                          <a:latin typeface="Arial Narrow"/>
                          <a:ea typeface="ＭＳ Ｐゴシック" pitchFamily="-106" charset="-128"/>
                          <a:cs typeface="+mn-cs"/>
                        </a:rPr>
                        <a:t>Forecast Transfers</a:t>
                      </a:r>
                    </a:p>
                  </a:txBody>
                  <a:tcPr>
                    <a:noFill/>
                  </a:tcPr>
                </a:tc>
                <a:tc>
                  <a:txBody>
                    <a:bodyPr/>
                    <a:lstStyle/>
                    <a:p>
                      <a:pPr marL="0" algn="l" defTabSz="914400" rtl="0" eaLnBrk="1" latinLnBrk="0" hangingPunct="1"/>
                      <a:r>
                        <a:rPr lang="en-US" sz="1800" kern="0" dirty="0">
                          <a:solidFill>
                            <a:srgbClr val="000000"/>
                          </a:solidFill>
                          <a:latin typeface="Arial Narrow"/>
                          <a:ea typeface="ＭＳ Ｐゴシック" pitchFamily="-106" charset="-128"/>
                          <a:cs typeface="+mn-cs"/>
                        </a:rPr>
                        <a:t>This column displays the budget transfers that have been respread by users in the Forecast Transfers card. </a:t>
                      </a:r>
                    </a:p>
                  </a:txBody>
                  <a:tcPr>
                    <a:noFill/>
                  </a:tcPr>
                </a:tc>
                <a:extLst>
                  <a:ext uri="{0D108BD9-81ED-4DB2-BD59-A6C34878D82A}">
                    <a16:rowId xmlns:a16="http://schemas.microsoft.com/office/drawing/2014/main" val="3282525589"/>
                  </a:ext>
                </a:extLst>
              </a:tr>
              <a:tr h="729720">
                <a:tc>
                  <a:txBody>
                    <a:bodyPr/>
                    <a:lstStyle/>
                    <a:p>
                      <a:pPr marL="0" algn="l" defTabSz="914400" rtl="0" eaLnBrk="1" latinLnBrk="0" hangingPunct="1"/>
                      <a:r>
                        <a:rPr lang="en-US" sz="1800" kern="0" dirty="0">
                          <a:solidFill>
                            <a:srgbClr val="000000"/>
                          </a:solidFill>
                          <a:latin typeface="Arial Narrow"/>
                          <a:ea typeface="ＭＳ Ｐゴシック" pitchFamily="-106" charset="-128"/>
                          <a:cs typeface="+mn-cs"/>
                        </a:rPr>
                        <a:t>Campus/Divisional/Departmental Forecast Adjustment</a:t>
                      </a:r>
                    </a:p>
                  </a:txBody>
                  <a:tcPr>
                    <a:noFill/>
                  </a:tcPr>
                </a:tc>
                <a:tc>
                  <a:txBody>
                    <a:bodyPr/>
                    <a:lstStyle/>
                    <a:p>
                      <a:pPr marL="0" algn="l" defTabSz="914400" rtl="0" eaLnBrk="1" latinLnBrk="0" hangingPunct="1"/>
                      <a:r>
                        <a:rPr lang="en-US" sz="1800" kern="0" dirty="0">
                          <a:solidFill>
                            <a:srgbClr val="000000"/>
                          </a:solidFill>
                          <a:latin typeface="Arial Narrow"/>
                          <a:ea typeface="ＭＳ Ｐゴシック" pitchFamily="-106" charset="-128"/>
                          <a:cs typeface="+mn-cs"/>
                        </a:rPr>
                        <a:t>This column is open for input. This is where users can add adjustments to the forecast on top of Forecast Input and Forecast Transfers. </a:t>
                      </a:r>
                    </a:p>
                  </a:txBody>
                  <a:tcPr>
                    <a:noFill/>
                  </a:tcPr>
                </a:tc>
                <a:extLst>
                  <a:ext uri="{0D108BD9-81ED-4DB2-BD59-A6C34878D82A}">
                    <a16:rowId xmlns:a16="http://schemas.microsoft.com/office/drawing/2014/main" val="2831384234"/>
                  </a:ext>
                </a:extLst>
              </a:tr>
              <a:tr h="484260">
                <a:tc>
                  <a:txBody>
                    <a:bodyPr/>
                    <a:lstStyle/>
                    <a:p>
                      <a:pPr marL="0" algn="l" defTabSz="914400" rtl="0" eaLnBrk="1" latinLnBrk="0" hangingPunct="1"/>
                      <a:r>
                        <a:rPr lang="en-US" sz="1800" kern="0" dirty="0">
                          <a:solidFill>
                            <a:srgbClr val="000000"/>
                          </a:solidFill>
                          <a:latin typeface="Arial Narrow"/>
                          <a:ea typeface="ＭＳ Ｐゴシック" pitchFamily="-106" charset="-128"/>
                          <a:cs typeface="+mn-cs"/>
                        </a:rPr>
                        <a:t>View </a:t>
                      </a:r>
                    </a:p>
                  </a:txBody>
                  <a:tcPr>
                    <a:noFill/>
                  </a:tcPr>
                </a:tc>
                <a:tc>
                  <a:txBody>
                    <a:bodyPr/>
                    <a:lstStyle/>
                    <a:p>
                      <a:pPr marL="0" algn="l" defTabSz="914400" rtl="0" eaLnBrk="1" latinLnBrk="0" hangingPunct="1"/>
                      <a:r>
                        <a:rPr lang="en-US" sz="1800" kern="0" dirty="0">
                          <a:solidFill>
                            <a:srgbClr val="000000"/>
                          </a:solidFill>
                          <a:latin typeface="Arial Narrow"/>
                          <a:ea typeface="ＭＳ Ｐゴシック" pitchFamily="-106" charset="-128"/>
                          <a:cs typeface="+mn-cs"/>
                        </a:rPr>
                        <a:t>These columns display posted Actuals or Budget data throughout the year. </a:t>
                      </a:r>
                    </a:p>
                  </a:txBody>
                  <a:tcPr>
                    <a:noFill/>
                  </a:tcPr>
                </a:tc>
                <a:extLst>
                  <a:ext uri="{0D108BD9-81ED-4DB2-BD59-A6C34878D82A}">
                    <a16:rowId xmlns:a16="http://schemas.microsoft.com/office/drawing/2014/main" val="1566663282"/>
                  </a:ext>
                </a:extLst>
              </a:tr>
            </a:tbl>
          </a:graphicData>
        </a:graphic>
      </p:graphicFrame>
      <p:sp>
        <p:nvSpPr>
          <p:cNvPr id="3" name="TextBox 2">
            <a:extLst>
              <a:ext uri="{FF2B5EF4-FFF2-40B4-BE49-F238E27FC236}">
                <a16:creationId xmlns:a16="http://schemas.microsoft.com/office/drawing/2014/main" id="{35BE313C-49E8-4777-AE02-0C0BDE419B70}"/>
              </a:ext>
            </a:extLst>
          </p:cNvPr>
          <p:cNvSpPr txBox="1"/>
          <p:nvPr/>
        </p:nvSpPr>
        <p:spPr>
          <a:xfrm>
            <a:off x="576138" y="1430697"/>
            <a:ext cx="11217276"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Each form in these tiles contains specific columns as part of its standard layout.  Here is a brief explanation of these</a:t>
            </a:r>
            <a:r>
              <a:rPr lang="en-US" sz="1400" kern="0" dirty="0">
                <a:solidFill>
                  <a:srgbClr val="000000"/>
                </a:solidFill>
                <a:latin typeface="Arial Narrow"/>
                <a:ea typeface="ＭＳ Ｐゴシック" pitchFamily="-106" charset="-128"/>
              </a:rPr>
              <a:t> </a:t>
            </a:r>
            <a:r>
              <a:rPr lang="en-US" kern="0" dirty="0">
                <a:solidFill>
                  <a:srgbClr val="000000"/>
                </a:solidFill>
                <a:latin typeface="Arial Narrow"/>
                <a:ea typeface="ＭＳ Ｐゴシック" pitchFamily="-106" charset="-128"/>
              </a:rPr>
              <a:t>titles</a:t>
            </a:r>
            <a:r>
              <a:rPr lang="en-US" sz="1400" kern="0" dirty="0">
                <a:solidFill>
                  <a:srgbClr val="000000"/>
                </a:solidFill>
                <a:latin typeface="Arial Narrow"/>
                <a:ea typeface="ＭＳ Ｐゴシック" pitchFamily="-106" charset="-128"/>
              </a:rPr>
              <a:t>.</a:t>
            </a:r>
          </a:p>
        </p:txBody>
      </p:sp>
      <p:pic>
        <p:nvPicPr>
          <p:cNvPr id="4" name="Picture 3">
            <a:extLst>
              <a:ext uri="{FF2B5EF4-FFF2-40B4-BE49-F238E27FC236}">
                <a16:creationId xmlns:a16="http://schemas.microsoft.com/office/drawing/2014/main" id="{246ABC18-2053-493B-BF62-7C50569D49B5}"/>
              </a:ext>
            </a:extLst>
          </p:cNvPr>
          <p:cNvPicPr>
            <a:picLocks noChangeAspect="1"/>
          </p:cNvPicPr>
          <p:nvPr/>
        </p:nvPicPr>
        <p:blipFill>
          <a:blip r:embed="rId4"/>
          <a:stretch>
            <a:fillRect/>
          </a:stretch>
        </p:blipFill>
        <p:spPr>
          <a:xfrm>
            <a:off x="487362" y="300437"/>
            <a:ext cx="4073599" cy="1082049"/>
          </a:xfrm>
          <a:prstGeom prst="rect">
            <a:avLst/>
          </a:prstGeom>
        </p:spPr>
      </p:pic>
    </p:spTree>
    <p:custDataLst>
      <p:tags r:id="rId1"/>
    </p:custDataLst>
    <p:extLst>
      <p:ext uri="{BB962C8B-B14F-4D97-AF65-F5344CB8AC3E}">
        <p14:creationId xmlns:p14="http://schemas.microsoft.com/office/powerpoint/2010/main" val="356683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EA2BF00-C9D6-4AC3-9B89-5634F6AA4E10}"/>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dirty="0">
                <a:solidFill>
                  <a:srgbClr val="700000"/>
                </a:solidFill>
              </a:rPr>
              <a:t>UW Current Year Forecast </a:t>
            </a:r>
          </a:p>
          <a:p>
            <a:r>
              <a:rPr lang="en-US" sz="4000" dirty="0">
                <a:solidFill>
                  <a:schemeClr val="tx1">
                    <a:lumMod val="65000"/>
                    <a:lumOff val="35000"/>
                  </a:schemeClr>
                </a:solidFill>
              </a:rPr>
              <a:t>Setting User Variables</a:t>
            </a:r>
            <a:endParaRPr lang="en-US" sz="4400" dirty="0">
              <a:solidFill>
                <a:srgbClr val="700000"/>
              </a:solidFill>
            </a:endParaRPr>
          </a:p>
        </p:txBody>
      </p:sp>
      <p:pic>
        <p:nvPicPr>
          <p:cNvPr id="4" name="Graphic 3" descr="Network">
            <a:extLst>
              <a:ext uri="{FF2B5EF4-FFF2-40B4-BE49-F238E27FC236}">
                <a16:creationId xmlns:a16="http://schemas.microsoft.com/office/drawing/2014/main" id="{F7EBEE4C-9594-4CFB-89F7-91AD982E16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1601" y="2324100"/>
            <a:ext cx="2057399" cy="2057399"/>
          </a:xfrm>
          <a:prstGeom prst="rect">
            <a:avLst/>
          </a:prstGeom>
          <a:effectLst>
            <a:outerShdw blurRad="50800" dist="38100" dir="2700000" algn="tl" rotWithShape="0">
              <a:prstClr val="black">
                <a:alpha val="40000"/>
              </a:prstClr>
            </a:outerShdw>
          </a:effectLst>
        </p:spPr>
      </p:pic>
      <p:grpSp>
        <p:nvGrpSpPr>
          <p:cNvPr id="10" name="Group 9">
            <a:extLst>
              <a:ext uri="{FF2B5EF4-FFF2-40B4-BE49-F238E27FC236}">
                <a16:creationId xmlns:a16="http://schemas.microsoft.com/office/drawing/2014/main" id="{36DF7FA7-E987-4649-AB0A-1993AC594EDD}"/>
              </a:ext>
            </a:extLst>
          </p:cNvPr>
          <p:cNvGrpSpPr/>
          <p:nvPr/>
        </p:nvGrpSpPr>
        <p:grpSpPr>
          <a:xfrm>
            <a:off x="10775697" y="5526459"/>
            <a:ext cx="1014787" cy="461665"/>
            <a:chOff x="10749320" y="5649551"/>
            <a:chExt cx="1014787" cy="461665"/>
          </a:xfrm>
        </p:grpSpPr>
        <p:sp>
          <p:nvSpPr>
            <p:cNvPr id="9" name="TextBox 8">
              <a:extLst>
                <a:ext uri="{FF2B5EF4-FFF2-40B4-BE49-F238E27FC236}">
                  <a16:creationId xmlns:a16="http://schemas.microsoft.com/office/drawing/2014/main" id="{E3297F19-1014-45EE-9A15-10657598DB8C}"/>
                </a:ext>
              </a:extLst>
            </p:cNvPr>
            <p:cNvSpPr txBox="1"/>
            <p:nvPr/>
          </p:nvSpPr>
          <p:spPr>
            <a:xfrm>
              <a:off x="10935795" y="5700977"/>
              <a:ext cx="828312" cy="358815"/>
            </a:xfrm>
            <a:prstGeom prst="rect">
              <a:avLst/>
            </a:prstGeom>
            <a:solidFill>
              <a:srgbClr val="FFC000"/>
            </a:solidFill>
            <a:ln>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ln>
                    <a:solidFill>
                      <a:srgbClr val="800000"/>
                    </a:solidFill>
                  </a:ln>
                  <a:solidFill>
                    <a:srgbClr val="8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38100" dist="38100" dir="2700000" algn="tl">
                      <a:srgbClr val="000000">
                        <a:alpha val="43137"/>
                      </a:srgbClr>
                    </a:outerShdw>
                  </a:effectLst>
                </a:rPr>
                <a:t>   QRG</a:t>
              </a:r>
            </a:p>
          </p:txBody>
        </p:sp>
        <p:sp>
          <p:nvSpPr>
            <p:cNvPr id="5" name="Oval 4">
              <a:extLst>
                <a:ext uri="{FF2B5EF4-FFF2-40B4-BE49-F238E27FC236}">
                  <a16:creationId xmlns:a16="http://schemas.microsoft.com/office/drawing/2014/main" id="{1237BF34-859A-404F-A12F-AFDDD99E5F8C}"/>
                </a:ext>
              </a:extLst>
            </p:cNvPr>
            <p:cNvSpPr/>
            <p:nvPr/>
          </p:nvSpPr>
          <p:spPr>
            <a:xfrm>
              <a:off x="10749320" y="5700977"/>
              <a:ext cx="372950" cy="358815"/>
            </a:xfrm>
            <a:prstGeom prst="ellipse">
              <a:avLst/>
            </a:prstGeom>
            <a:solidFill>
              <a:srgbClr val="FFC000"/>
            </a:solidFill>
            <a:ln>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800000"/>
                  </a:solidFill>
                </a:ln>
                <a:solidFill>
                  <a:srgbClr val="800000"/>
                </a:solidFill>
              </a:endParaRPr>
            </a:p>
          </p:txBody>
        </p:sp>
        <p:sp>
          <p:nvSpPr>
            <p:cNvPr id="2" name="TextBox 1">
              <a:extLst>
                <a:ext uri="{FF2B5EF4-FFF2-40B4-BE49-F238E27FC236}">
                  <a16:creationId xmlns:a16="http://schemas.microsoft.com/office/drawing/2014/main" id="{3164C3FD-AB1B-4441-84D6-3FBA4552E2C3}"/>
                </a:ext>
              </a:extLst>
            </p:cNvPr>
            <p:cNvSpPr txBox="1"/>
            <p:nvPr/>
          </p:nvSpPr>
          <p:spPr>
            <a:xfrm>
              <a:off x="10758114" y="5649551"/>
              <a:ext cx="531212" cy="461665"/>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2400" b="1" kern="0" dirty="0">
                  <a:ln>
                    <a:solidFill>
                      <a:srgbClr val="800000"/>
                    </a:solidFill>
                  </a:ln>
                  <a:solidFill>
                    <a:srgbClr val="800000"/>
                  </a:solidFill>
                  <a:effectLst>
                    <a:outerShdw blurRad="38100" dist="38100" dir="2700000" algn="tl">
                      <a:srgbClr val="000000">
                        <a:alpha val="43137"/>
                      </a:srgbClr>
                    </a:outerShdw>
                  </a:effectLst>
                  <a:latin typeface="Arial Narrow"/>
                  <a:ea typeface="ＭＳ Ｐゴシック" pitchFamily="-106" charset="-128"/>
                </a:rPr>
                <a:t>C</a:t>
              </a:r>
              <a:endParaRPr kumimoji="0" lang="en-US" sz="1400" b="1" i="0" strike="noStrike" kern="0" cap="none" spc="0" normalizeH="0" baseline="0" noProof="0" dirty="0">
                <a:ln>
                  <a:solidFill>
                    <a:srgbClr val="800000"/>
                  </a:solidFill>
                </a:ln>
                <a:solidFill>
                  <a:srgbClr val="800000"/>
                </a:solidFill>
                <a:effectLst>
                  <a:outerShdw blurRad="38100" dist="38100" dir="2700000" algn="tl">
                    <a:srgbClr val="000000">
                      <a:alpha val="43137"/>
                    </a:srgbClr>
                  </a:outerShdw>
                </a:effectLst>
                <a:uLnTx/>
                <a:uFillTx/>
                <a:latin typeface="Arial Narrow"/>
                <a:ea typeface="ＭＳ Ｐゴシック" pitchFamily="-106" charset="-128"/>
              </a:endParaRPr>
            </a:p>
          </p:txBody>
        </p:sp>
      </p:grpSp>
    </p:spTree>
    <p:custDataLst>
      <p:tags r:id="rId1"/>
    </p:custDataLst>
    <p:extLst>
      <p:ext uri="{BB962C8B-B14F-4D97-AF65-F5344CB8AC3E}">
        <p14:creationId xmlns:p14="http://schemas.microsoft.com/office/powerpoint/2010/main" val="261219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E3C7E565-45F1-400A-9109-FAE4FEA9D9E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Accessing PlanUW</a:t>
            </a:r>
          </a:p>
        </p:txBody>
      </p:sp>
      <p:sp>
        <p:nvSpPr>
          <p:cNvPr id="18" name="TextBox 17">
            <a:extLst>
              <a:ext uri="{FF2B5EF4-FFF2-40B4-BE49-F238E27FC236}">
                <a16:creationId xmlns:a16="http://schemas.microsoft.com/office/drawing/2014/main" id="{10D23480-BBE4-475F-A5D2-27E0E9E28C62}"/>
              </a:ext>
            </a:extLst>
          </p:cNvPr>
          <p:cNvSpPr txBox="1"/>
          <p:nvPr/>
        </p:nvSpPr>
        <p:spPr>
          <a:xfrm>
            <a:off x="685800" y="813521"/>
            <a:ext cx="10820400"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2000" kern="0" dirty="0">
                <a:solidFill>
                  <a:srgbClr val="000000"/>
                </a:solidFill>
                <a:latin typeface="Arial Narrow"/>
                <a:ea typeface="ＭＳ Ｐゴシック" pitchFamily="-106" charset="-128"/>
              </a:rPr>
              <a:t>PlanUW is a cloud-based and can be accessed via any computer with internet access.  </a:t>
            </a:r>
            <a:endPar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19" name="TextBox 18">
            <a:extLst>
              <a:ext uri="{FF2B5EF4-FFF2-40B4-BE49-F238E27FC236}">
                <a16:creationId xmlns:a16="http://schemas.microsoft.com/office/drawing/2014/main" id="{285FCC17-9424-4776-A821-C916C8C58ED4}"/>
              </a:ext>
            </a:extLst>
          </p:cNvPr>
          <p:cNvSpPr txBox="1"/>
          <p:nvPr/>
        </p:nvSpPr>
        <p:spPr>
          <a:xfrm>
            <a:off x="685800" y="1213631"/>
            <a:ext cx="10820400"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rPr>
              <a:t>PlanUW is supported by any browser. Out of the browsers shown, we recommend Mozilla Firefox:</a:t>
            </a:r>
            <a:endParaRPr lang="en-US" sz="2000" kern="0" dirty="0">
              <a:solidFill>
                <a:srgbClr val="000000"/>
              </a:solidFill>
              <a:latin typeface="Arial Narrow"/>
              <a:ea typeface="ＭＳ Ｐゴシック" pitchFamily="-106" charset="-128"/>
            </a:endParaRPr>
          </a:p>
        </p:txBody>
      </p:sp>
      <p:grpSp>
        <p:nvGrpSpPr>
          <p:cNvPr id="7" name="Group 6">
            <a:extLst>
              <a:ext uri="{FF2B5EF4-FFF2-40B4-BE49-F238E27FC236}">
                <a16:creationId xmlns:a16="http://schemas.microsoft.com/office/drawing/2014/main" id="{BEEF80EF-2066-4A37-842B-AC39C41F46E9}"/>
              </a:ext>
            </a:extLst>
          </p:cNvPr>
          <p:cNvGrpSpPr/>
          <p:nvPr/>
        </p:nvGrpSpPr>
        <p:grpSpPr>
          <a:xfrm>
            <a:off x="1239245" y="2453726"/>
            <a:ext cx="1605555" cy="2089494"/>
            <a:chOff x="3076865" y="2453726"/>
            <a:chExt cx="1605555" cy="2089494"/>
          </a:xfrm>
        </p:grpSpPr>
        <p:pic>
          <p:nvPicPr>
            <p:cNvPr id="2064" name="Picture 16" descr="Image result for internet explorer icon">
              <a:extLst>
                <a:ext uri="{FF2B5EF4-FFF2-40B4-BE49-F238E27FC236}">
                  <a16:creationId xmlns:a16="http://schemas.microsoft.com/office/drawing/2014/main" id="{315FDFAB-F9C0-41F6-93B4-52A9E19988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6894" y="2453726"/>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DE99391-1BEA-420D-A069-BA2D7ACA8ED4}"/>
                </a:ext>
              </a:extLst>
            </p:cNvPr>
            <p:cNvSpPr txBox="1"/>
            <p:nvPr/>
          </p:nvSpPr>
          <p:spPr>
            <a:xfrm>
              <a:off x="3076865" y="3841489"/>
              <a:ext cx="1605555" cy="7017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Internet Explorer</a:t>
              </a:r>
            </a:p>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v.11.x</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p>
          </p:txBody>
        </p:sp>
      </p:grpSp>
      <p:grpSp>
        <p:nvGrpSpPr>
          <p:cNvPr id="3" name="Group 2">
            <a:extLst>
              <a:ext uri="{FF2B5EF4-FFF2-40B4-BE49-F238E27FC236}">
                <a16:creationId xmlns:a16="http://schemas.microsoft.com/office/drawing/2014/main" id="{40B3D084-63C1-4ECF-BE41-EDF33E6E06F9}"/>
              </a:ext>
            </a:extLst>
          </p:cNvPr>
          <p:cNvGrpSpPr/>
          <p:nvPr/>
        </p:nvGrpSpPr>
        <p:grpSpPr>
          <a:xfrm>
            <a:off x="6465856" y="2480741"/>
            <a:ext cx="1548706" cy="2196766"/>
            <a:chOff x="6359768" y="2346454"/>
            <a:chExt cx="1548706" cy="2196766"/>
          </a:xfrm>
        </p:grpSpPr>
        <p:pic>
          <p:nvPicPr>
            <p:cNvPr id="24" name="Picture 23">
              <a:extLst>
                <a:ext uri="{FF2B5EF4-FFF2-40B4-BE49-F238E27FC236}">
                  <a16:creationId xmlns:a16="http://schemas.microsoft.com/office/drawing/2014/main" id="{A56F6978-7D12-4E19-8EA1-C91355D29294}"/>
                </a:ext>
              </a:extLst>
            </p:cNvPr>
            <p:cNvPicPr>
              <a:picLocks noChangeAspect="1"/>
            </p:cNvPicPr>
            <p:nvPr/>
          </p:nvPicPr>
          <p:blipFill>
            <a:blip r:embed="rId5"/>
            <a:stretch>
              <a:fillRect/>
            </a:stretch>
          </p:blipFill>
          <p:spPr>
            <a:xfrm>
              <a:off x="6392669" y="2346454"/>
              <a:ext cx="1515805" cy="1403092"/>
            </a:xfrm>
            <a:prstGeom prst="rect">
              <a:avLst/>
            </a:prstGeom>
          </p:spPr>
        </p:pic>
        <p:sp>
          <p:nvSpPr>
            <p:cNvPr id="30" name="TextBox 29">
              <a:extLst>
                <a:ext uri="{FF2B5EF4-FFF2-40B4-BE49-F238E27FC236}">
                  <a16:creationId xmlns:a16="http://schemas.microsoft.com/office/drawing/2014/main" id="{766058B0-5EC4-4ED3-9EAD-076C1822EC8C}"/>
                </a:ext>
              </a:extLst>
            </p:cNvPr>
            <p:cNvSpPr txBox="1"/>
            <p:nvPr/>
          </p:nvSpPr>
          <p:spPr>
            <a:xfrm>
              <a:off x="6359768" y="3841489"/>
              <a:ext cx="1537491" cy="7017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Google Chrome</a:t>
              </a:r>
            </a:p>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v.42</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t>
              </a:r>
            </a:p>
          </p:txBody>
        </p:sp>
      </p:grpSp>
      <p:grpSp>
        <p:nvGrpSpPr>
          <p:cNvPr id="2" name="Group 1">
            <a:extLst>
              <a:ext uri="{FF2B5EF4-FFF2-40B4-BE49-F238E27FC236}">
                <a16:creationId xmlns:a16="http://schemas.microsoft.com/office/drawing/2014/main" id="{251529A0-5FF7-4881-A1BA-5C5E338241EE}"/>
              </a:ext>
            </a:extLst>
          </p:cNvPr>
          <p:cNvGrpSpPr/>
          <p:nvPr/>
        </p:nvGrpSpPr>
        <p:grpSpPr>
          <a:xfrm>
            <a:off x="8871855" y="2453726"/>
            <a:ext cx="1661748" cy="2201820"/>
            <a:chOff x="9296396" y="2286000"/>
            <a:chExt cx="1661748" cy="2201820"/>
          </a:xfrm>
        </p:grpSpPr>
        <p:pic>
          <p:nvPicPr>
            <p:cNvPr id="2072" name="Picture 24" descr="Image result for safari icon">
              <a:extLst>
                <a:ext uri="{FF2B5EF4-FFF2-40B4-BE49-F238E27FC236}">
                  <a16:creationId xmlns:a16="http://schemas.microsoft.com/office/drawing/2014/main" id="{61316D32-1E9D-4F1B-BD70-4953A25351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6400" y="2286000"/>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47BDBE5B-186E-470F-AF37-EFDD04B9EE78}"/>
                </a:ext>
              </a:extLst>
            </p:cNvPr>
            <p:cNvSpPr txBox="1"/>
            <p:nvPr/>
          </p:nvSpPr>
          <p:spPr>
            <a:xfrm>
              <a:off x="9296396" y="3841489"/>
              <a:ext cx="1661748" cy="646331"/>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Apple Safari v.8.x and v.7.x </a:t>
              </a:r>
            </a:p>
          </p:txBody>
        </p:sp>
      </p:grpSp>
      <p:sp>
        <p:nvSpPr>
          <p:cNvPr id="32" name="TextBox 31">
            <a:extLst>
              <a:ext uri="{FF2B5EF4-FFF2-40B4-BE49-F238E27FC236}">
                <a16:creationId xmlns:a16="http://schemas.microsoft.com/office/drawing/2014/main" id="{483A4EC0-A514-4E0D-89B1-E9EA8818D03E}"/>
              </a:ext>
            </a:extLst>
          </p:cNvPr>
          <p:cNvSpPr txBox="1"/>
          <p:nvPr/>
        </p:nvSpPr>
        <p:spPr>
          <a:xfrm>
            <a:off x="5085745" y="4910244"/>
            <a:ext cx="5285460"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rPr>
              <a:t>                  Firefox is the Huron recommended browser</a:t>
            </a:r>
            <a:endParaRPr lang="en-US" sz="2000" kern="0" dirty="0">
              <a:solidFill>
                <a:srgbClr val="000000"/>
              </a:solidFill>
              <a:latin typeface="Arial Narrow"/>
              <a:ea typeface="ＭＳ Ｐゴシック" pitchFamily="-106" charset="-128"/>
            </a:endParaRPr>
          </a:p>
        </p:txBody>
      </p:sp>
      <p:pic>
        <p:nvPicPr>
          <p:cNvPr id="33" name="Graphic 32" descr="Information">
            <a:extLst>
              <a:ext uri="{FF2B5EF4-FFF2-40B4-BE49-F238E27FC236}">
                <a16:creationId xmlns:a16="http://schemas.microsoft.com/office/drawing/2014/main" id="{8E085351-AB2D-416B-A230-CEBA950A07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3180" y="4830913"/>
            <a:ext cx="558772" cy="558772"/>
          </a:xfrm>
          <a:prstGeom prst="rect">
            <a:avLst/>
          </a:prstGeom>
        </p:spPr>
      </p:pic>
      <p:pic>
        <p:nvPicPr>
          <p:cNvPr id="2066" name="Picture 18" descr="Image result for mozilla firefox icon">
            <a:extLst>
              <a:ext uri="{FF2B5EF4-FFF2-40B4-BE49-F238E27FC236}">
                <a16:creationId xmlns:a16="http://schemas.microsoft.com/office/drawing/2014/main" id="{D4D9ECCD-4468-4BE9-8986-6F61C33207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82870" y="2507152"/>
            <a:ext cx="1202875" cy="124197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5CE334B-DB69-4771-BEB1-13FD786B6EE8}"/>
              </a:ext>
            </a:extLst>
          </p:cNvPr>
          <p:cNvSpPr txBox="1"/>
          <p:nvPr/>
        </p:nvSpPr>
        <p:spPr>
          <a:xfrm>
            <a:off x="3772131" y="3865159"/>
            <a:ext cx="1424352" cy="7017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Mozilla Firefox</a:t>
            </a:r>
          </a:p>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v.38+ </a:t>
            </a:r>
          </a:p>
        </p:txBody>
      </p:sp>
      <p:sp>
        <p:nvSpPr>
          <p:cNvPr id="22" name="Rectangle 21">
            <a:extLst>
              <a:ext uri="{FF2B5EF4-FFF2-40B4-BE49-F238E27FC236}">
                <a16:creationId xmlns:a16="http://schemas.microsoft.com/office/drawing/2014/main" id="{5D604469-9AC3-4EEA-BA14-181D42BF53D4}"/>
              </a:ext>
            </a:extLst>
          </p:cNvPr>
          <p:cNvSpPr/>
          <p:nvPr/>
        </p:nvSpPr>
        <p:spPr>
          <a:xfrm>
            <a:off x="3470527" y="2173560"/>
            <a:ext cx="2027560" cy="2565007"/>
          </a:xfrm>
          <a:prstGeom prst="rect">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36375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37F17B62-2775-4BA9-BD4A-3AD0F4B5ECBA}"/>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User Variables</a:t>
            </a:r>
          </a:p>
        </p:txBody>
      </p:sp>
      <p:grpSp>
        <p:nvGrpSpPr>
          <p:cNvPr id="16" name="Group 15">
            <a:extLst>
              <a:ext uri="{FF2B5EF4-FFF2-40B4-BE49-F238E27FC236}">
                <a16:creationId xmlns:a16="http://schemas.microsoft.com/office/drawing/2014/main" id="{8553DBBC-9301-4728-BBF6-8F92A03722A8}"/>
              </a:ext>
            </a:extLst>
          </p:cNvPr>
          <p:cNvGrpSpPr/>
          <p:nvPr/>
        </p:nvGrpSpPr>
        <p:grpSpPr>
          <a:xfrm>
            <a:off x="6686557" y="2439873"/>
            <a:ext cx="3997732" cy="1261884"/>
            <a:chOff x="6910172" y="3507402"/>
            <a:chExt cx="3997732" cy="1261884"/>
          </a:xfrm>
        </p:grpSpPr>
        <p:sp>
          <p:nvSpPr>
            <p:cNvPr id="6" name="TextBox 5"/>
            <p:cNvSpPr txBox="1"/>
            <p:nvPr/>
          </p:nvSpPr>
          <p:spPr>
            <a:xfrm>
              <a:off x="6910172" y="3507402"/>
              <a:ext cx="3696553" cy="1261884"/>
            </a:xfrm>
            <a:prstGeom prst="rect">
              <a:avLst/>
            </a:prstGeom>
            <a:noFill/>
          </p:spPr>
          <p:txBody>
            <a:bodyPr wrap="square" rtlCol="0">
              <a:spAutoFit/>
            </a:bodyPr>
            <a:lstStyle/>
            <a:p>
              <a:r>
                <a:rPr lang="en-US" sz="2000" dirty="0">
                  <a:latin typeface="Arial Narrow" panose="020B0606020202030204" pitchFamily="34" charset="0"/>
                </a:rPr>
                <a:t>To access Preferences: </a:t>
              </a:r>
            </a:p>
            <a:p>
              <a:endParaRPr lang="en-US" sz="800" dirty="0">
                <a:latin typeface="Arial Narrow" panose="020B0606020202030204" pitchFamily="34" charset="0"/>
              </a:endParaRPr>
            </a:p>
            <a:p>
              <a:r>
                <a:rPr lang="en-US" sz="2000" dirty="0">
                  <a:latin typeface="Arial Narrow" panose="020B0606020202030204" pitchFamily="34" charset="0"/>
                </a:rPr>
                <a:t>1. Click the </a:t>
              </a:r>
              <a:r>
                <a:rPr lang="en-US" sz="2000" b="1" dirty="0">
                  <a:latin typeface="Arial Narrow" panose="020B0606020202030204" pitchFamily="34" charset="0"/>
                </a:rPr>
                <a:t>Tools</a:t>
              </a:r>
              <a:r>
                <a:rPr lang="en-US" sz="2000" dirty="0">
                  <a:latin typeface="Arial Narrow" panose="020B0606020202030204" pitchFamily="34" charset="0"/>
                </a:rPr>
                <a:t> cluster         </a:t>
              </a:r>
            </a:p>
            <a:p>
              <a:endParaRPr lang="en-US" sz="800" dirty="0">
                <a:latin typeface="Arial Narrow" panose="020B0606020202030204" pitchFamily="34" charset="0"/>
              </a:endParaRPr>
            </a:p>
            <a:p>
              <a:r>
                <a:rPr lang="en-US" sz="2000" dirty="0">
                  <a:latin typeface="Arial Narrow" panose="020B0606020202030204" pitchFamily="34" charset="0"/>
                </a:rPr>
                <a:t>2. Select the </a:t>
              </a:r>
              <a:r>
                <a:rPr lang="en-US" sz="2000" b="1" dirty="0">
                  <a:latin typeface="Arial Narrow" panose="020B0606020202030204" pitchFamily="34" charset="0"/>
                </a:rPr>
                <a:t>User Preferences</a:t>
              </a:r>
              <a:r>
                <a:rPr lang="en-US" sz="2000" dirty="0">
                  <a:latin typeface="Arial Narrow" panose="020B0606020202030204" pitchFamily="34" charset="0"/>
                </a:rPr>
                <a:t> card  </a:t>
              </a:r>
              <a:r>
                <a:rPr lang="en-US" sz="2000" b="1" dirty="0">
                  <a:latin typeface="Arial Narrow" panose="020B0606020202030204" pitchFamily="34" charset="0"/>
                </a:rPr>
                <a:t>        </a:t>
              </a:r>
              <a:endParaRPr lang="en-US" sz="2000" dirty="0">
                <a:latin typeface="Arial Narrow" panose="020B0606020202030204" pitchFamily="34" charset="0"/>
              </a:endParaRPr>
            </a:p>
          </p:txBody>
        </p:sp>
        <p:pic>
          <p:nvPicPr>
            <p:cNvPr id="12" name="Picture 11">
              <a:extLst>
                <a:ext uri="{FF2B5EF4-FFF2-40B4-BE49-F238E27FC236}">
                  <a16:creationId xmlns:a16="http://schemas.microsoft.com/office/drawing/2014/main" id="{E685F2DB-1D37-4F98-9536-055317F3D583}"/>
                </a:ext>
              </a:extLst>
            </p:cNvPr>
            <p:cNvPicPr>
              <a:picLocks noChangeAspect="1"/>
            </p:cNvPicPr>
            <p:nvPr/>
          </p:nvPicPr>
          <p:blipFill rotWithShape="1">
            <a:blip r:embed="rId4">
              <a:extLst>
                <a:ext uri="{28A0092B-C50C-407E-A947-70E740481C1C}">
                  <a14:useLocalDpi xmlns:a14="http://schemas.microsoft.com/office/drawing/2010/main" val="0"/>
                </a:ext>
              </a:extLst>
            </a:blip>
            <a:srcRect t="10254" r="3139" b="7342"/>
            <a:stretch/>
          </p:blipFill>
          <p:spPr>
            <a:xfrm>
              <a:off x="9417988" y="3902948"/>
              <a:ext cx="407194" cy="364981"/>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173D28EE-C470-4499-BB27-40F5CE0CB2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500710" y="4300153"/>
              <a:ext cx="407194" cy="397498"/>
            </a:xfrm>
            <a:prstGeom prst="rect">
              <a:avLst/>
            </a:prstGeom>
            <a:ln>
              <a:solidFill>
                <a:schemeClr val="tx1"/>
              </a:solidFill>
            </a:ln>
            <a:effectLst>
              <a:outerShdw blurRad="50800" dist="38100" dir="2700000" algn="tl" rotWithShape="0">
                <a:prstClr val="black">
                  <a:alpha val="40000"/>
                </a:prstClr>
              </a:outerShdw>
            </a:effectLst>
          </p:spPr>
        </p:pic>
      </p:grpSp>
      <p:sp>
        <p:nvSpPr>
          <p:cNvPr id="23" name="TextBox 22">
            <a:extLst>
              <a:ext uri="{FF2B5EF4-FFF2-40B4-BE49-F238E27FC236}">
                <a16:creationId xmlns:a16="http://schemas.microsoft.com/office/drawing/2014/main" id="{58851B43-956C-4570-8502-8128DEC5A4F1}"/>
              </a:ext>
            </a:extLst>
          </p:cNvPr>
          <p:cNvSpPr txBox="1"/>
          <p:nvPr/>
        </p:nvSpPr>
        <p:spPr>
          <a:xfrm>
            <a:off x="6510711" y="939734"/>
            <a:ext cx="5149669" cy="1323439"/>
          </a:xfrm>
          <a:prstGeom prst="rect">
            <a:avLst/>
          </a:prstGeom>
          <a:noFill/>
        </p:spPr>
        <p:txBody>
          <a:bodyPr wrap="square" rtlCol="0">
            <a:spAutoFit/>
          </a:bodyPr>
          <a:lstStyle/>
          <a:p>
            <a:r>
              <a:rPr lang="en-US" sz="2000" b="1" dirty="0">
                <a:latin typeface="Arial Narrow" panose="020B0606020202030204" pitchFamily="34" charset="0"/>
              </a:rPr>
              <a:t>End Users</a:t>
            </a:r>
            <a:r>
              <a:rPr lang="en-US" sz="2000" dirty="0">
                <a:latin typeface="Arial Narrow" panose="020B0606020202030204" pitchFamily="34" charset="0"/>
              </a:rPr>
              <a:t> and </a:t>
            </a:r>
            <a:r>
              <a:rPr lang="en-US" sz="2000" b="1" dirty="0">
                <a:latin typeface="Arial Narrow" panose="020B0606020202030204" pitchFamily="34" charset="0"/>
              </a:rPr>
              <a:t>Power Users </a:t>
            </a:r>
            <a:r>
              <a:rPr lang="en-US" sz="2000" dirty="0">
                <a:latin typeface="Arial Narrow" panose="020B0606020202030204" pitchFamily="34" charset="0"/>
              </a:rPr>
              <a:t>need to set </a:t>
            </a:r>
            <a:r>
              <a:rPr lang="en-US" sz="2000" b="1" dirty="0">
                <a:latin typeface="Arial Narrow" panose="020B0606020202030204" pitchFamily="34" charset="0"/>
              </a:rPr>
              <a:t>User Variables</a:t>
            </a:r>
            <a:r>
              <a:rPr lang="en-US" sz="2000" dirty="0">
                <a:latin typeface="Arial Narrow" panose="020B0606020202030204" pitchFamily="34" charset="0"/>
              </a:rPr>
              <a:t> according to their institutions. Setting User Variables ensures that the user filters input and review forms to campus exclusive data.</a:t>
            </a:r>
          </a:p>
        </p:txBody>
      </p:sp>
      <p:sp>
        <p:nvSpPr>
          <p:cNvPr id="24" name="TextBox 23">
            <a:extLst>
              <a:ext uri="{FF2B5EF4-FFF2-40B4-BE49-F238E27FC236}">
                <a16:creationId xmlns:a16="http://schemas.microsoft.com/office/drawing/2014/main" id="{8668E211-3A1A-47D5-AD4E-EF109252287F}"/>
              </a:ext>
            </a:extLst>
          </p:cNvPr>
          <p:cNvSpPr txBox="1"/>
          <p:nvPr/>
        </p:nvSpPr>
        <p:spPr>
          <a:xfrm>
            <a:off x="8138781" y="5031927"/>
            <a:ext cx="3809999" cy="1061829"/>
          </a:xfrm>
          <a:prstGeom prst="rect">
            <a:avLst/>
          </a:prstGeom>
          <a:noFill/>
        </p:spPr>
        <p:txBody>
          <a:bodyPr wrap="square" rtlCol="0">
            <a:spAutoFit/>
          </a:bodyPr>
          <a:lstStyle/>
          <a:p>
            <a:pPr>
              <a:buClr>
                <a:srgbClr val="920000"/>
              </a:buClr>
            </a:pPr>
            <a:endParaRPr lang="en-US" sz="900" dirty="0">
              <a:latin typeface="Arial Narrow" panose="020B0606020202030204" pitchFamily="34" charset="0"/>
            </a:endParaRPr>
          </a:p>
          <a:p>
            <a:pPr>
              <a:buClr>
                <a:srgbClr val="920000"/>
              </a:buClr>
            </a:pPr>
            <a:r>
              <a:rPr lang="en-US" b="1" dirty="0">
                <a:latin typeface="Arial Narrow" panose="020B0606020202030204" pitchFamily="34" charset="0"/>
              </a:rPr>
              <a:t>NOTE: </a:t>
            </a:r>
            <a:r>
              <a:rPr lang="en-US" dirty="0">
                <a:latin typeface="Arial Narrow" panose="020B0606020202030204" pitchFamily="34" charset="0"/>
              </a:rPr>
              <a:t>User variables only need to be set once, but they can be changed at any time. </a:t>
            </a:r>
          </a:p>
          <a:p>
            <a:pPr>
              <a:buClr>
                <a:srgbClr val="920000"/>
              </a:buClr>
            </a:pPr>
            <a:endParaRPr lang="en-US" dirty="0">
              <a:latin typeface="Arial Narrow" panose="020B0606020202030204" pitchFamily="34" charset="0"/>
            </a:endParaRPr>
          </a:p>
        </p:txBody>
      </p:sp>
      <p:pic>
        <p:nvPicPr>
          <p:cNvPr id="25" name="Graphic 24" descr="Thought bubble">
            <a:extLst>
              <a:ext uri="{FF2B5EF4-FFF2-40B4-BE49-F238E27FC236}">
                <a16:creationId xmlns:a16="http://schemas.microsoft.com/office/drawing/2014/main" id="{13501D4B-EC97-4196-9485-81E491EBB0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241141" flipH="1">
            <a:off x="7387099" y="5204088"/>
            <a:ext cx="672257" cy="672257"/>
          </a:xfrm>
          <a:prstGeom prst="rect">
            <a:avLst/>
          </a:prstGeom>
        </p:spPr>
      </p:pic>
      <p:pic>
        <p:nvPicPr>
          <p:cNvPr id="2" name="Picture 1">
            <a:extLst>
              <a:ext uri="{FF2B5EF4-FFF2-40B4-BE49-F238E27FC236}">
                <a16:creationId xmlns:a16="http://schemas.microsoft.com/office/drawing/2014/main" id="{8032A6DB-A283-4B0F-94FB-869CB571080A}"/>
              </a:ext>
            </a:extLst>
          </p:cNvPr>
          <p:cNvPicPr>
            <a:picLocks noChangeAspect="1"/>
          </p:cNvPicPr>
          <p:nvPr/>
        </p:nvPicPr>
        <p:blipFill>
          <a:blip r:embed="rId8"/>
          <a:stretch>
            <a:fillRect/>
          </a:stretch>
        </p:blipFill>
        <p:spPr>
          <a:xfrm>
            <a:off x="370612" y="1795964"/>
            <a:ext cx="5814564" cy="2430991"/>
          </a:xfrm>
          <a:prstGeom prst="rect">
            <a:avLst/>
          </a:prstGeom>
        </p:spPr>
      </p:pic>
    </p:spTree>
    <p:custDataLst>
      <p:tags r:id="rId1"/>
    </p:custDataLst>
    <p:extLst>
      <p:ext uri="{BB962C8B-B14F-4D97-AF65-F5344CB8AC3E}">
        <p14:creationId xmlns:p14="http://schemas.microsoft.com/office/powerpoint/2010/main" val="1653077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088840C6-AE2A-4778-93FE-D953D9936AD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Course Objectives</a:t>
            </a:r>
          </a:p>
        </p:txBody>
      </p:sp>
      <p:sp>
        <p:nvSpPr>
          <p:cNvPr id="71" name="TextBox 70">
            <a:extLst>
              <a:ext uri="{FF2B5EF4-FFF2-40B4-BE49-F238E27FC236}">
                <a16:creationId xmlns:a16="http://schemas.microsoft.com/office/drawing/2014/main" id="{0652D779-9206-41CE-A113-FB138750D552}"/>
              </a:ext>
            </a:extLst>
          </p:cNvPr>
          <p:cNvSpPr txBox="1"/>
          <p:nvPr/>
        </p:nvSpPr>
        <p:spPr>
          <a:xfrm>
            <a:off x="761999" y="745207"/>
            <a:ext cx="10659209" cy="1200329"/>
          </a:xfrm>
          <a:prstGeom prst="rect">
            <a:avLst/>
          </a:prstGeom>
        </p:spPr>
        <p:txBody>
          <a:bodyPr vert="horz" wrap="square" rtlCol="0">
            <a:spAutoFit/>
          </a:bodyPr>
          <a:lstStyle/>
          <a:p>
            <a:r>
              <a:rPr lang="en-US" sz="2400" dirty="0">
                <a:latin typeface="Arial Narrow" panose="020B0606020202030204" pitchFamily="34" charset="0"/>
              </a:rPr>
              <a:t>In this course, you will be introduced to how to perform forecasting tasks within the PlanUW system. </a:t>
            </a:r>
          </a:p>
          <a:p>
            <a:pPr marL="342900" indent="-342900">
              <a:buClr>
                <a:srgbClr val="C00000"/>
              </a:buClr>
              <a:buFont typeface="Wingdings" panose="05000000000000000000" pitchFamily="2" charset="2"/>
              <a:buChar char="ü"/>
            </a:pPr>
            <a:r>
              <a:rPr lang="en-US" sz="2400" dirty="0">
                <a:latin typeface="Arial Narrow" panose="020B0606020202030204" pitchFamily="34" charset="0"/>
              </a:rPr>
              <a:t>After completing this class, you will have learned:</a:t>
            </a:r>
          </a:p>
        </p:txBody>
      </p:sp>
      <p:cxnSp>
        <p:nvCxnSpPr>
          <p:cNvPr id="44" name="Straight Connector 43">
            <a:extLst>
              <a:ext uri="{FF2B5EF4-FFF2-40B4-BE49-F238E27FC236}">
                <a16:creationId xmlns:a16="http://schemas.microsoft.com/office/drawing/2014/main" id="{7852027A-C8C8-4499-9D63-76D1777464AB}"/>
              </a:ext>
            </a:extLst>
          </p:cNvPr>
          <p:cNvCxnSpPr/>
          <p:nvPr/>
        </p:nvCxnSpPr>
        <p:spPr>
          <a:xfrm>
            <a:off x="3467100" y="3534671"/>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B8540A6-7CD2-4DB8-A1DD-A077834D635B}"/>
              </a:ext>
            </a:extLst>
          </p:cNvPr>
          <p:cNvSpPr txBox="1"/>
          <p:nvPr/>
        </p:nvSpPr>
        <p:spPr>
          <a:xfrm>
            <a:off x="2552700" y="2311545"/>
            <a:ext cx="1828797" cy="1323439"/>
          </a:xfrm>
          <a:prstGeom prst="rect">
            <a:avLst/>
          </a:prstGeom>
        </p:spPr>
        <p:txBody>
          <a:bodyPr vert="horz" wrap="square" rtlCol="0">
            <a:spAutoFit/>
          </a:bodyPr>
          <a:lstStyle/>
          <a:p>
            <a:pPr algn="ctr" eaLnBrk="0" fontAlgn="base" hangingPunct="0">
              <a:spcBef>
                <a:spcPct val="20000"/>
              </a:spcBef>
              <a:spcAft>
                <a:spcPct val="0"/>
              </a:spcAft>
            </a:pPr>
            <a:r>
              <a:rPr lang="en-US" sz="2000" kern="0" dirty="0">
                <a:solidFill>
                  <a:srgbClr val="000000"/>
                </a:solidFill>
                <a:latin typeface="Arial Narrow"/>
                <a:ea typeface="ＭＳ Ｐゴシック" pitchFamily="-106" charset="-128"/>
              </a:rPr>
              <a:t>The UW Current Year Forecast Process and Timeline</a:t>
            </a:r>
          </a:p>
        </p:txBody>
      </p:sp>
      <p:cxnSp>
        <p:nvCxnSpPr>
          <p:cNvPr id="32" name="Straight Connector 31">
            <a:extLst>
              <a:ext uri="{FF2B5EF4-FFF2-40B4-BE49-F238E27FC236}">
                <a16:creationId xmlns:a16="http://schemas.microsoft.com/office/drawing/2014/main" id="{450A7657-263C-4147-871B-4B1CC14BD322}"/>
              </a:ext>
            </a:extLst>
          </p:cNvPr>
          <p:cNvCxnSpPr/>
          <p:nvPr/>
        </p:nvCxnSpPr>
        <p:spPr>
          <a:xfrm>
            <a:off x="6096002" y="3534671"/>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AE4F62C-A175-4DA7-8974-4354C7C6F5ED}"/>
              </a:ext>
            </a:extLst>
          </p:cNvPr>
          <p:cNvSpPr txBox="1"/>
          <p:nvPr/>
        </p:nvSpPr>
        <p:spPr>
          <a:xfrm>
            <a:off x="5181602" y="2311545"/>
            <a:ext cx="1828797" cy="1015663"/>
          </a:xfrm>
          <a:prstGeom prst="rect">
            <a:avLst/>
          </a:prstGeom>
        </p:spPr>
        <p:txBody>
          <a:bodyPr vert="horz" wrap="square" rtlCol="0">
            <a:spAutoFit/>
          </a:bodyPr>
          <a:lstStyle/>
          <a:p>
            <a:pPr algn="ctr" eaLnBrk="0" fontAlgn="base" hangingPunct="0">
              <a:spcBef>
                <a:spcPct val="20000"/>
              </a:spcBef>
              <a:spcAft>
                <a:spcPct val="0"/>
              </a:spcAft>
            </a:pPr>
            <a:r>
              <a:rPr lang="en-US" sz="2000" kern="0" dirty="0">
                <a:solidFill>
                  <a:srgbClr val="000000"/>
                </a:solidFill>
                <a:latin typeface="Arial Narrow"/>
                <a:ea typeface="ＭＳ Ｐゴシック" pitchFamily="-106" charset="-128"/>
              </a:rPr>
              <a:t>How to set up your campus User Variable</a:t>
            </a:r>
            <a:endPar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cxnSp>
        <p:nvCxnSpPr>
          <p:cNvPr id="36" name="Straight Connector 35">
            <a:extLst>
              <a:ext uri="{FF2B5EF4-FFF2-40B4-BE49-F238E27FC236}">
                <a16:creationId xmlns:a16="http://schemas.microsoft.com/office/drawing/2014/main" id="{AA602A3C-2ECF-49D0-AE8C-0CE1298E73A5}"/>
              </a:ext>
            </a:extLst>
          </p:cNvPr>
          <p:cNvCxnSpPr/>
          <p:nvPr/>
        </p:nvCxnSpPr>
        <p:spPr>
          <a:xfrm>
            <a:off x="8724903" y="3534671"/>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6F36CCA-8F09-403E-9436-A6AC60906D82}"/>
              </a:ext>
            </a:extLst>
          </p:cNvPr>
          <p:cNvSpPr txBox="1"/>
          <p:nvPr/>
        </p:nvSpPr>
        <p:spPr>
          <a:xfrm>
            <a:off x="7810503" y="2311545"/>
            <a:ext cx="1828797" cy="1323439"/>
          </a:xfrm>
          <a:prstGeom prst="rect">
            <a:avLst/>
          </a:prstGeom>
        </p:spPr>
        <p:txBody>
          <a:bodyPr vert="horz" wrap="square" rtlCol="0">
            <a:spAutoFit/>
          </a:bodyPr>
          <a:lstStyle/>
          <a:p>
            <a:pPr algn="ctr" eaLnBrk="0" fontAlgn="base" hangingPunct="0">
              <a:spcBef>
                <a:spcPct val="20000"/>
              </a:spcBef>
              <a:spcAft>
                <a:spcPct val="0"/>
              </a:spcAft>
            </a:pPr>
            <a:r>
              <a:rPr lang="en-US" sz="2000" kern="0" dirty="0">
                <a:solidFill>
                  <a:srgbClr val="000000"/>
                </a:solidFill>
                <a:latin typeface="Arial Narrow"/>
                <a:ea typeface="ＭＳ Ｐゴシック" pitchFamily="-106" charset="-128"/>
              </a:rPr>
              <a:t>How to complete Current Year Forecast tasks in PlanUW</a:t>
            </a:r>
          </a:p>
        </p:txBody>
      </p:sp>
      <p:pic>
        <p:nvPicPr>
          <p:cNvPr id="15" name="Graphic 14" descr="Monthly calendar">
            <a:extLst>
              <a:ext uri="{FF2B5EF4-FFF2-40B4-BE49-F238E27FC236}">
                <a16:creationId xmlns:a16="http://schemas.microsoft.com/office/drawing/2014/main" id="{8E6D6A43-B36F-4528-84C8-6AB5414162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9898" y="4734145"/>
            <a:ext cx="914400" cy="914400"/>
          </a:xfrm>
          <a:prstGeom prst="rect">
            <a:avLst/>
          </a:prstGeom>
          <a:effectLst>
            <a:outerShdw blurRad="50800" dist="38100" dir="2700000" algn="tl" rotWithShape="0">
              <a:prstClr val="black">
                <a:alpha val="40000"/>
              </a:prstClr>
            </a:outerShdw>
          </a:effectLst>
        </p:spPr>
      </p:pic>
      <p:pic>
        <p:nvPicPr>
          <p:cNvPr id="16" name="Graphic 15" descr="Calculator">
            <a:extLst>
              <a:ext uri="{FF2B5EF4-FFF2-40B4-BE49-F238E27FC236}">
                <a16:creationId xmlns:a16="http://schemas.microsoft.com/office/drawing/2014/main" id="{D86AE131-AF87-4816-8402-198E8475B5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67701" y="4734145"/>
            <a:ext cx="914400" cy="914400"/>
          </a:xfrm>
          <a:prstGeom prst="rect">
            <a:avLst/>
          </a:prstGeom>
          <a:effectLst>
            <a:outerShdw blurRad="50800" dist="38100" dir="2700000" algn="tl" rotWithShape="0">
              <a:prstClr val="black">
                <a:alpha val="40000"/>
              </a:prstClr>
            </a:outerShdw>
          </a:effectLst>
        </p:spPr>
      </p:pic>
      <p:pic>
        <p:nvPicPr>
          <p:cNvPr id="17" name="Graphic 16" descr="Hierarchy">
            <a:extLst>
              <a:ext uri="{FF2B5EF4-FFF2-40B4-BE49-F238E27FC236}">
                <a16:creationId xmlns:a16="http://schemas.microsoft.com/office/drawing/2014/main" id="{CDC481DB-0B58-400B-BF53-65AB702FE7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8800" y="4764453"/>
            <a:ext cx="914400" cy="9144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03955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ADC2D0-8245-4033-9DD5-48E2ADE241ED}"/>
              </a:ext>
            </a:extLst>
          </p:cNvPr>
          <p:cNvPicPr>
            <a:picLocks noChangeAspect="1"/>
          </p:cNvPicPr>
          <p:nvPr/>
        </p:nvPicPr>
        <p:blipFill>
          <a:blip r:embed="rId4"/>
          <a:stretch>
            <a:fillRect/>
          </a:stretch>
        </p:blipFill>
        <p:spPr>
          <a:xfrm>
            <a:off x="603741" y="752095"/>
            <a:ext cx="10107802" cy="3419129"/>
          </a:xfrm>
          <a:prstGeom prst="rect">
            <a:avLst/>
          </a:prstGeom>
        </p:spPr>
      </p:pic>
      <p:sp>
        <p:nvSpPr>
          <p:cNvPr id="8" name="Rectangle 4">
            <a:extLst>
              <a:ext uri="{FF2B5EF4-FFF2-40B4-BE49-F238E27FC236}">
                <a16:creationId xmlns:a16="http://schemas.microsoft.com/office/drawing/2014/main" id="{D3F16212-02DE-45D1-8ED0-4ABC4E7511F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User Variables – End Users</a:t>
            </a:r>
          </a:p>
        </p:txBody>
      </p:sp>
      <p:sp>
        <p:nvSpPr>
          <p:cNvPr id="16" name="Speech Bubble: Rectangle 15">
            <a:extLst>
              <a:ext uri="{FF2B5EF4-FFF2-40B4-BE49-F238E27FC236}">
                <a16:creationId xmlns:a16="http://schemas.microsoft.com/office/drawing/2014/main" id="{130A825F-35AA-459C-8731-5CE7A243FAD1}"/>
              </a:ext>
            </a:extLst>
          </p:cNvPr>
          <p:cNvSpPr/>
          <p:nvPr/>
        </p:nvSpPr>
        <p:spPr>
          <a:xfrm>
            <a:off x="8196942" y="1458685"/>
            <a:ext cx="1832949" cy="497935"/>
          </a:xfrm>
          <a:prstGeom prst="wedgeRectCallout">
            <a:avLst>
              <a:gd name="adj1" fmla="val 55778"/>
              <a:gd name="adj2" fmla="val 89923"/>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Member Selectors</a:t>
            </a:r>
            <a:endParaRPr lang="en-US" b="1" dirty="0">
              <a:solidFill>
                <a:schemeClr val="tx1"/>
              </a:solidFill>
              <a:latin typeface="Arial Narrow" panose="020B0606020202030204" pitchFamily="34" charset="0"/>
            </a:endParaRPr>
          </a:p>
        </p:txBody>
      </p:sp>
      <p:sp>
        <p:nvSpPr>
          <p:cNvPr id="5" name="Rectangle 4">
            <a:extLst>
              <a:ext uri="{FF2B5EF4-FFF2-40B4-BE49-F238E27FC236}">
                <a16:creationId xmlns:a16="http://schemas.microsoft.com/office/drawing/2014/main" id="{B821D723-8160-4877-8D80-8B5CBC2FDA91}"/>
              </a:ext>
            </a:extLst>
          </p:cNvPr>
          <p:cNvSpPr/>
          <p:nvPr/>
        </p:nvSpPr>
        <p:spPr>
          <a:xfrm>
            <a:off x="603740" y="4242971"/>
            <a:ext cx="9519973" cy="369332"/>
          </a:xfrm>
          <a:prstGeom prst="rect">
            <a:avLst/>
          </a:prstGeom>
        </p:spPr>
        <p:txBody>
          <a:bodyPr wrap="square">
            <a:spAutoFit/>
          </a:bodyPr>
          <a:lstStyle/>
          <a:p>
            <a:r>
              <a:rPr lang="en-US" dirty="0">
                <a:latin typeface="Arial Narrow" panose="020B0606020202030204" pitchFamily="34" charset="0"/>
              </a:rPr>
              <a:t>Members can be selected for each User Variable by clicking</a:t>
            </a:r>
            <a:r>
              <a:rPr lang="en-US" b="1" dirty="0">
                <a:latin typeface="Arial Narrow" panose="020B0606020202030204" pitchFamily="34" charset="0"/>
              </a:rPr>
              <a:t> Member Selector</a:t>
            </a:r>
          </a:p>
        </p:txBody>
      </p:sp>
      <p:pic>
        <p:nvPicPr>
          <p:cNvPr id="13" name="Picture 12">
            <a:extLst>
              <a:ext uri="{FF2B5EF4-FFF2-40B4-BE49-F238E27FC236}">
                <a16:creationId xmlns:a16="http://schemas.microsoft.com/office/drawing/2014/main" id="{8C3E1A13-941D-4A12-BF32-9BDE4A993240}"/>
              </a:ext>
            </a:extLst>
          </p:cNvPr>
          <p:cNvPicPr>
            <a:picLocks noChangeAspect="1"/>
          </p:cNvPicPr>
          <p:nvPr/>
        </p:nvPicPr>
        <p:blipFill>
          <a:blip r:embed="rId5"/>
          <a:stretch>
            <a:fillRect/>
          </a:stretch>
        </p:blipFill>
        <p:spPr>
          <a:xfrm>
            <a:off x="7304833" y="4236390"/>
            <a:ext cx="401216" cy="382494"/>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7FE96BE-2B53-4AE7-B6C7-D611A4215D70}"/>
              </a:ext>
            </a:extLst>
          </p:cNvPr>
          <p:cNvSpPr/>
          <p:nvPr/>
        </p:nvSpPr>
        <p:spPr>
          <a:xfrm>
            <a:off x="3321698" y="3107094"/>
            <a:ext cx="7287208" cy="7184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4789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3967" y="990600"/>
            <a:ext cx="3643091" cy="1200329"/>
          </a:xfrm>
          <a:prstGeom prst="rect">
            <a:avLst/>
          </a:prstGeom>
          <a:noFill/>
        </p:spPr>
        <p:txBody>
          <a:bodyPr wrap="square" rtlCol="0">
            <a:spAutoFit/>
          </a:bodyPr>
          <a:lstStyle/>
          <a:p>
            <a:r>
              <a:rPr lang="en-US" dirty="0">
                <a:latin typeface="Arial Narrow" panose="020B0606020202030204" pitchFamily="34" charset="0"/>
              </a:rPr>
              <a:t>Members can be selected in two ways from the Member Selection window:</a:t>
            </a:r>
          </a:p>
          <a:p>
            <a:pPr marL="285750" indent="-285750">
              <a:buClr>
                <a:srgbClr val="920000"/>
              </a:buClr>
              <a:buFont typeface="Arial" panose="020B0604020202020204" pitchFamily="34" charset="0"/>
              <a:buChar char="•"/>
            </a:pPr>
            <a:r>
              <a:rPr lang="en-US" b="1" dirty="0">
                <a:latin typeface="Arial Narrow" panose="020B0606020202030204" pitchFamily="34" charset="0"/>
              </a:rPr>
              <a:t>Search Bar</a:t>
            </a:r>
          </a:p>
          <a:p>
            <a:pPr marL="285750" indent="-285750">
              <a:buClr>
                <a:srgbClr val="920000"/>
              </a:buClr>
              <a:buFont typeface="Arial" panose="020B0604020202020204" pitchFamily="34" charset="0"/>
              <a:buChar char="•"/>
            </a:pPr>
            <a:r>
              <a:rPr lang="en-US" b="1" dirty="0">
                <a:latin typeface="Arial Narrow" panose="020B0606020202030204" pitchFamily="34" charset="0"/>
              </a:rPr>
              <a:t>Hierarchy</a:t>
            </a:r>
            <a:r>
              <a:rPr lang="en-US" dirty="0">
                <a:latin typeface="Arial Narrow" panose="020B0606020202030204" pitchFamily="34" charset="0"/>
              </a:rPr>
              <a:t>  </a:t>
            </a:r>
          </a:p>
        </p:txBody>
      </p:sp>
      <p:sp>
        <p:nvSpPr>
          <p:cNvPr id="13" name="Rectangle 4">
            <a:extLst>
              <a:ext uri="{FF2B5EF4-FFF2-40B4-BE49-F238E27FC236}">
                <a16:creationId xmlns:a16="http://schemas.microsoft.com/office/drawing/2014/main" id="{9F5C7D10-0F15-4B6D-B219-70B18552AD7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Selecting Members</a:t>
            </a:r>
          </a:p>
        </p:txBody>
      </p:sp>
      <p:sp>
        <p:nvSpPr>
          <p:cNvPr id="16" name="TextBox 15">
            <a:extLst>
              <a:ext uri="{FF2B5EF4-FFF2-40B4-BE49-F238E27FC236}">
                <a16:creationId xmlns:a16="http://schemas.microsoft.com/office/drawing/2014/main" id="{A010C213-7BEA-4847-B6D6-A97BB17FEAE4}"/>
              </a:ext>
            </a:extLst>
          </p:cNvPr>
          <p:cNvSpPr txBox="1"/>
          <p:nvPr/>
        </p:nvSpPr>
        <p:spPr>
          <a:xfrm>
            <a:off x="423327" y="2417881"/>
            <a:ext cx="3436735" cy="2277547"/>
          </a:xfrm>
          <a:prstGeom prst="rect">
            <a:avLst/>
          </a:prstGeom>
          <a:noFill/>
        </p:spPr>
        <p:txBody>
          <a:bodyPr wrap="square" rtlCol="0">
            <a:spAutoFit/>
          </a:bodyPr>
          <a:lstStyle/>
          <a:p>
            <a:r>
              <a:rPr lang="en-US" dirty="0">
                <a:latin typeface="Arial Narrow" panose="020B0606020202030204" pitchFamily="34" charset="0"/>
              </a:rPr>
              <a:t>When selecting members through a Hierarchy, drill into a member by clicking</a:t>
            </a:r>
            <a:endParaRPr lang="en-US" b="1" dirty="0">
              <a:latin typeface="Arial Narrow" panose="020B0606020202030204" pitchFamily="34" charset="0"/>
            </a:endParaRPr>
          </a:p>
          <a:p>
            <a:endParaRPr lang="en-US" sz="800" dirty="0">
              <a:latin typeface="Arial Narrow" panose="020B0606020202030204" pitchFamily="34" charset="0"/>
            </a:endParaRPr>
          </a:p>
          <a:p>
            <a:endParaRPr lang="en-US" sz="800" dirty="0">
              <a:latin typeface="Arial Narrow" panose="020B0606020202030204" pitchFamily="34" charset="0"/>
            </a:endParaRPr>
          </a:p>
          <a:p>
            <a:r>
              <a:rPr lang="en-US" dirty="0">
                <a:latin typeface="Arial Narrow" panose="020B0606020202030204" pitchFamily="34" charset="0"/>
              </a:rPr>
              <a:t>To select a member, click on the member.</a:t>
            </a:r>
            <a:r>
              <a:rPr lang="en-US" b="1" dirty="0">
                <a:latin typeface="Arial Narrow" panose="020B0606020202030204" pitchFamily="34" charset="0"/>
              </a:rPr>
              <a:t> </a:t>
            </a:r>
          </a:p>
          <a:p>
            <a:pPr marL="285750" indent="-285750">
              <a:buFont typeface="Arial" panose="020B0604020202020204" pitchFamily="34" charset="0"/>
              <a:buChar char="•"/>
            </a:pPr>
            <a:r>
              <a:rPr lang="en-US" dirty="0">
                <a:latin typeface="Arial Narrow" panose="020B0606020202030204" pitchFamily="34" charset="0"/>
              </a:rPr>
              <a:t>Note that you are only able to select one member at a time</a:t>
            </a:r>
          </a:p>
        </p:txBody>
      </p:sp>
      <p:pic>
        <p:nvPicPr>
          <p:cNvPr id="3" name="Picture 2">
            <a:extLst>
              <a:ext uri="{FF2B5EF4-FFF2-40B4-BE49-F238E27FC236}">
                <a16:creationId xmlns:a16="http://schemas.microsoft.com/office/drawing/2014/main" id="{866A0276-58CE-499C-830E-398150CE1577}"/>
              </a:ext>
            </a:extLst>
          </p:cNvPr>
          <p:cNvPicPr>
            <a:picLocks noChangeAspect="1"/>
          </p:cNvPicPr>
          <p:nvPr/>
        </p:nvPicPr>
        <p:blipFill>
          <a:blip r:embed="rId4"/>
          <a:stretch>
            <a:fillRect/>
          </a:stretch>
        </p:blipFill>
        <p:spPr>
          <a:xfrm>
            <a:off x="1234978" y="3081487"/>
            <a:ext cx="285750" cy="285750"/>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803FC11-482A-41AA-92E5-4F38EAECC3FB}"/>
              </a:ext>
            </a:extLst>
          </p:cNvPr>
          <p:cNvPicPr>
            <a:picLocks noChangeAspect="1"/>
          </p:cNvPicPr>
          <p:nvPr/>
        </p:nvPicPr>
        <p:blipFill>
          <a:blip r:embed="rId5"/>
          <a:stretch>
            <a:fillRect/>
          </a:stretch>
        </p:blipFill>
        <p:spPr>
          <a:xfrm>
            <a:off x="4225548" y="990600"/>
            <a:ext cx="7604154" cy="4612239"/>
          </a:xfrm>
          <a:prstGeom prst="rect">
            <a:avLst/>
          </a:prstGeom>
          <a:ln>
            <a:solidFill>
              <a:schemeClr val="tx1"/>
            </a:solidFill>
          </a:ln>
          <a:effectLst>
            <a:outerShdw blurRad="50800" dist="38100" dir="2700000" algn="tl" rotWithShape="0">
              <a:prstClr val="black">
                <a:alpha val="40000"/>
              </a:prstClr>
            </a:outerShdw>
          </a:effectLst>
        </p:spPr>
      </p:pic>
      <p:sp>
        <p:nvSpPr>
          <p:cNvPr id="11" name="Speech Bubble: Rectangle 10"/>
          <p:cNvSpPr/>
          <p:nvPr/>
        </p:nvSpPr>
        <p:spPr>
          <a:xfrm>
            <a:off x="5515427" y="1524532"/>
            <a:ext cx="1327995" cy="307283"/>
          </a:xfrm>
          <a:prstGeom prst="wedgeRectCallout">
            <a:avLst>
              <a:gd name="adj1" fmla="val -65316"/>
              <a:gd name="adj2" fmla="val 99882"/>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Search Bar</a:t>
            </a:r>
            <a:endParaRPr lang="en-US" b="1" dirty="0">
              <a:solidFill>
                <a:schemeClr val="tx1"/>
              </a:solidFill>
              <a:latin typeface="Arial Narrow" panose="020B0606020202030204" pitchFamily="34" charset="0"/>
            </a:endParaRPr>
          </a:p>
        </p:txBody>
      </p:sp>
      <p:sp>
        <p:nvSpPr>
          <p:cNvPr id="12" name="Speech Bubble: Rectangle 11"/>
          <p:cNvSpPr/>
          <p:nvPr/>
        </p:nvSpPr>
        <p:spPr>
          <a:xfrm>
            <a:off x="5076264" y="3376262"/>
            <a:ext cx="1103161" cy="307283"/>
          </a:xfrm>
          <a:prstGeom prst="wedgeRectCallout">
            <a:avLst>
              <a:gd name="adj1" fmla="val 72058"/>
              <a:gd name="adj2" fmla="val -191035"/>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Hierarchy</a:t>
            </a:r>
            <a:endParaRPr lang="en-US" b="1" dirty="0">
              <a:solidFill>
                <a:schemeClr val="tx1"/>
              </a:solidFill>
              <a:latin typeface="Arial Narrow" panose="020B0606020202030204" pitchFamily="34" charset="0"/>
            </a:endParaRPr>
          </a:p>
        </p:txBody>
      </p:sp>
      <p:sp>
        <p:nvSpPr>
          <p:cNvPr id="21" name="Rectangle 20">
            <a:extLst>
              <a:ext uri="{FF2B5EF4-FFF2-40B4-BE49-F238E27FC236}">
                <a16:creationId xmlns:a16="http://schemas.microsoft.com/office/drawing/2014/main" id="{93864BD1-0300-402E-B6E7-9D746449589B}"/>
              </a:ext>
            </a:extLst>
          </p:cNvPr>
          <p:cNvSpPr/>
          <p:nvPr/>
        </p:nvSpPr>
        <p:spPr>
          <a:xfrm>
            <a:off x="6788164" y="2348704"/>
            <a:ext cx="1798787" cy="22050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peech Bubble: Rectangle 21">
            <a:extLst>
              <a:ext uri="{FF2B5EF4-FFF2-40B4-BE49-F238E27FC236}">
                <a16:creationId xmlns:a16="http://schemas.microsoft.com/office/drawing/2014/main" id="{140F5F9B-E3FE-4E1F-A28B-233D6AB8FAB2}"/>
              </a:ext>
            </a:extLst>
          </p:cNvPr>
          <p:cNvSpPr/>
          <p:nvPr/>
        </p:nvSpPr>
        <p:spPr>
          <a:xfrm>
            <a:off x="6961912" y="1756734"/>
            <a:ext cx="1103161" cy="307283"/>
          </a:xfrm>
          <a:prstGeom prst="wedgeRectCallout">
            <a:avLst>
              <a:gd name="adj1" fmla="val -51382"/>
              <a:gd name="adj2" fmla="val 136845"/>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Select</a:t>
            </a:r>
            <a:endParaRPr lang="en-US" b="1" dirty="0">
              <a:solidFill>
                <a:schemeClr val="tx1"/>
              </a:solidFill>
              <a:latin typeface="Arial Narrow" panose="020B0606020202030204" pitchFamily="34" charset="0"/>
            </a:endParaRPr>
          </a:p>
        </p:txBody>
      </p:sp>
      <p:sp>
        <p:nvSpPr>
          <p:cNvPr id="23" name="Rectangle 22">
            <a:extLst>
              <a:ext uri="{FF2B5EF4-FFF2-40B4-BE49-F238E27FC236}">
                <a16:creationId xmlns:a16="http://schemas.microsoft.com/office/drawing/2014/main" id="{A143DE98-4E71-4F36-9CF7-30AFB285B9CB}"/>
              </a:ext>
            </a:extLst>
          </p:cNvPr>
          <p:cNvSpPr/>
          <p:nvPr/>
        </p:nvSpPr>
        <p:spPr>
          <a:xfrm>
            <a:off x="6449107" y="2569212"/>
            <a:ext cx="220568" cy="3072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818FFED-0A78-46BE-9D6C-B9DC5B3DE425}"/>
              </a:ext>
            </a:extLst>
          </p:cNvPr>
          <p:cNvSpPr txBox="1"/>
          <p:nvPr/>
        </p:nvSpPr>
        <p:spPr>
          <a:xfrm>
            <a:off x="888023" y="4696068"/>
            <a:ext cx="3118649" cy="1200329"/>
          </a:xfrm>
          <a:prstGeom prst="rect">
            <a:avLst/>
          </a:prstGeom>
          <a:noFill/>
        </p:spPr>
        <p:txBody>
          <a:bodyPr wrap="square" rtlCol="0">
            <a:spAutoFit/>
          </a:bodyPr>
          <a:lstStyle/>
          <a:p>
            <a:r>
              <a:rPr lang="en-US" i="1" dirty="0">
                <a:latin typeface="Arial Narrow" panose="020B0606020202030204" pitchFamily="34" charset="0"/>
              </a:rPr>
              <a:t>If the member selected does not appear on the User Variables selected, the next slide will explain the next steps.</a:t>
            </a:r>
          </a:p>
        </p:txBody>
      </p:sp>
      <p:pic>
        <p:nvPicPr>
          <p:cNvPr id="19" name="Graphic 18" descr="Information">
            <a:extLst>
              <a:ext uri="{FF2B5EF4-FFF2-40B4-BE49-F238E27FC236}">
                <a16:creationId xmlns:a16="http://schemas.microsoft.com/office/drawing/2014/main" id="{6AC4E062-C1E4-432E-B4CF-B1875EAC31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251" y="5016846"/>
            <a:ext cx="558772" cy="558772"/>
          </a:xfrm>
          <a:prstGeom prst="rect">
            <a:avLst/>
          </a:prstGeom>
        </p:spPr>
      </p:pic>
    </p:spTree>
    <p:custDataLst>
      <p:tags r:id="rId1"/>
    </p:custDataLst>
    <p:extLst>
      <p:ext uri="{BB962C8B-B14F-4D97-AF65-F5344CB8AC3E}">
        <p14:creationId xmlns:p14="http://schemas.microsoft.com/office/powerpoint/2010/main" val="2109951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9000D5-B09F-471F-8720-20A2BB7B29D9}"/>
              </a:ext>
            </a:extLst>
          </p:cNvPr>
          <p:cNvPicPr>
            <a:picLocks noChangeAspect="1"/>
          </p:cNvPicPr>
          <p:nvPr/>
        </p:nvPicPr>
        <p:blipFill>
          <a:blip r:embed="rId4"/>
          <a:stretch>
            <a:fillRect/>
          </a:stretch>
        </p:blipFill>
        <p:spPr>
          <a:xfrm>
            <a:off x="4099038" y="1005385"/>
            <a:ext cx="7116612" cy="4699830"/>
          </a:xfrm>
          <a:prstGeom prst="rect">
            <a:avLst/>
          </a:prstGeom>
        </p:spPr>
      </p:pic>
      <p:sp>
        <p:nvSpPr>
          <p:cNvPr id="8" name="Rectangle 4">
            <a:extLst>
              <a:ext uri="{FF2B5EF4-FFF2-40B4-BE49-F238E27FC236}">
                <a16:creationId xmlns:a16="http://schemas.microsoft.com/office/drawing/2014/main" id="{D3F16212-02DE-45D1-8ED0-4ABC4E7511F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User Variables – Total Institution</a:t>
            </a:r>
          </a:p>
        </p:txBody>
      </p:sp>
      <p:sp>
        <p:nvSpPr>
          <p:cNvPr id="5" name="Rectangle 4">
            <a:extLst>
              <a:ext uri="{FF2B5EF4-FFF2-40B4-BE49-F238E27FC236}">
                <a16:creationId xmlns:a16="http://schemas.microsoft.com/office/drawing/2014/main" id="{B821D723-8160-4877-8D80-8B5CBC2FDA91}"/>
              </a:ext>
            </a:extLst>
          </p:cNvPr>
          <p:cNvSpPr/>
          <p:nvPr/>
        </p:nvSpPr>
        <p:spPr>
          <a:xfrm>
            <a:off x="380610" y="1370141"/>
            <a:ext cx="3426280" cy="4708981"/>
          </a:xfrm>
          <a:prstGeom prst="rect">
            <a:avLst/>
          </a:prstGeom>
        </p:spPr>
        <p:txBody>
          <a:bodyPr wrap="square">
            <a:spAutoFit/>
          </a:bodyPr>
          <a:lstStyle/>
          <a:p>
            <a:r>
              <a:rPr lang="en-US" b="1" dirty="0">
                <a:latin typeface="Arial Narrow" panose="020B0606020202030204" pitchFamily="34" charset="0"/>
              </a:rPr>
              <a:t>Users</a:t>
            </a:r>
            <a:r>
              <a:rPr lang="en-US" dirty="0">
                <a:latin typeface="Arial Narrow" panose="020B0606020202030204" pitchFamily="34" charset="0"/>
              </a:rPr>
              <a:t> will have access to set variables at the </a:t>
            </a:r>
            <a:r>
              <a:rPr lang="en-US" b="1" dirty="0">
                <a:latin typeface="Arial Narrow" panose="020B0606020202030204" pitchFamily="34" charset="0"/>
              </a:rPr>
              <a:t>Total Institution</a:t>
            </a:r>
            <a:r>
              <a:rPr lang="en-US" dirty="0">
                <a:latin typeface="Arial Narrow" panose="020B0606020202030204" pitchFamily="34" charset="0"/>
              </a:rPr>
              <a:t> variable level. </a:t>
            </a:r>
          </a:p>
          <a:p>
            <a:endParaRPr lang="en-US" dirty="0">
              <a:latin typeface="Arial Narrow" panose="020B0606020202030204" pitchFamily="34" charset="0"/>
            </a:endParaRPr>
          </a:p>
          <a:p>
            <a:r>
              <a:rPr lang="en-US" dirty="0">
                <a:latin typeface="Arial Narrow" panose="020B0606020202030204" pitchFamily="34" charset="0"/>
              </a:rPr>
              <a:t>To set the Total Institution variable, follow the same steps described to End Users on how to set the User Institution variable (Previous slide). </a:t>
            </a:r>
          </a:p>
          <a:p>
            <a:endParaRPr lang="en-US" dirty="0">
              <a:latin typeface="Arial Narrow" panose="020B0606020202030204" pitchFamily="34" charset="0"/>
            </a:endParaRPr>
          </a:p>
          <a:p>
            <a:endParaRPr lang="en-US" i="1" dirty="0">
              <a:latin typeface="Arial Narrow" panose="020B0606020202030204" pitchFamily="34" charset="0"/>
            </a:endParaRPr>
          </a:p>
          <a:p>
            <a:endParaRPr lang="en-US" i="1" dirty="0">
              <a:latin typeface="Arial Narrow" panose="020B0606020202030204" pitchFamily="34" charset="0"/>
            </a:endParaRPr>
          </a:p>
          <a:p>
            <a:endParaRPr lang="en-US" i="1" dirty="0">
              <a:latin typeface="Arial Narrow" panose="020B0606020202030204" pitchFamily="34" charset="0"/>
            </a:endParaRPr>
          </a:p>
          <a:p>
            <a:pPr lvl="1"/>
            <a:r>
              <a:rPr lang="en-US" sz="1600" i="1" dirty="0">
                <a:latin typeface="Arial Narrow" panose="020B0606020202030204" pitchFamily="34" charset="0"/>
              </a:rPr>
              <a:t>NOTE: The </a:t>
            </a:r>
            <a:r>
              <a:rPr lang="en-US" sz="1600" b="1" i="1" dirty="0">
                <a:latin typeface="Arial Narrow" panose="020B0606020202030204" pitchFamily="34" charset="0"/>
              </a:rPr>
              <a:t>Total Institution </a:t>
            </a:r>
            <a:r>
              <a:rPr lang="en-US" sz="1600" i="1" dirty="0">
                <a:latin typeface="Arial Narrow" panose="020B0606020202030204" pitchFamily="34" charset="0"/>
              </a:rPr>
              <a:t>variable level will not be available to select in MSN or MIL PlanUW applications.</a:t>
            </a:r>
          </a:p>
          <a:p>
            <a:endParaRPr lang="en-US" b="1" dirty="0">
              <a:latin typeface="Arial Narrow" panose="020B0606020202030204" pitchFamily="34" charset="0"/>
            </a:endParaRPr>
          </a:p>
          <a:p>
            <a:endParaRPr lang="en-US" b="1" dirty="0">
              <a:latin typeface="Arial Narrow" panose="020B0606020202030204" pitchFamily="34" charset="0"/>
            </a:endParaRPr>
          </a:p>
        </p:txBody>
      </p:sp>
      <p:pic>
        <p:nvPicPr>
          <p:cNvPr id="11" name="Graphic 10" descr="Information">
            <a:extLst>
              <a:ext uri="{FF2B5EF4-FFF2-40B4-BE49-F238E27FC236}">
                <a16:creationId xmlns:a16="http://schemas.microsoft.com/office/drawing/2014/main" id="{0DC8441A-A84F-40A3-8645-085694ABD0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2169" y="4762755"/>
            <a:ext cx="558772" cy="558772"/>
          </a:xfrm>
          <a:prstGeom prst="rect">
            <a:avLst/>
          </a:prstGeom>
        </p:spPr>
      </p:pic>
    </p:spTree>
    <p:custDataLst>
      <p:tags r:id="rId1"/>
    </p:custDataLst>
    <p:extLst>
      <p:ext uri="{BB962C8B-B14F-4D97-AF65-F5344CB8AC3E}">
        <p14:creationId xmlns:p14="http://schemas.microsoft.com/office/powerpoint/2010/main" val="9098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dirty="0">
                <a:solidFill>
                  <a:srgbClr val="700000"/>
                </a:solidFill>
              </a:rPr>
              <a:t>UW Current Year Forecast</a:t>
            </a:r>
            <a:r>
              <a:rPr lang="en-US" sz="4000" dirty="0">
                <a:solidFill>
                  <a:srgbClr val="700000"/>
                </a:solidFill>
              </a:rPr>
              <a:t> </a:t>
            </a:r>
          </a:p>
          <a:p>
            <a:r>
              <a:rPr lang="en-US" sz="4000" dirty="0">
                <a:solidFill>
                  <a:schemeClr val="tx1">
                    <a:lumMod val="65000"/>
                    <a:lumOff val="35000"/>
                  </a:schemeClr>
                </a:solidFill>
              </a:rPr>
              <a:t>Salary, Wages and Fringe</a:t>
            </a:r>
          </a:p>
          <a:p>
            <a:endParaRPr lang="en-US" sz="4000" dirty="0">
              <a:solidFill>
                <a:srgbClr val="700000"/>
              </a:solidFill>
            </a:endParaRPr>
          </a:p>
          <a:p>
            <a:r>
              <a:rPr lang="en-US" sz="4000" dirty="0">
                <a:solidFill>
                  <a:srgbClr val="700000"/>
                </a:solidFill>
              </a:rPr>
              <a:t> </a:t>
            </a:r>
          </a:p>
        </p:txBody>
      </p:sp>
    </p:spTree>
    <p:custDataLst>
      <p:tags r:id="rId1"/>
    </p:custDataLst>
    <p:extLst>
      <p:ext uri="{BB962C8B-B14F-4D97-AF65-F5344CB8AC3E}">
        <p14:creationId xmlns:p14="http://schemas.microsoft.com/office/powerpoint/2010/main" val="1196744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D6D8CA-40E8-45F6-9764-2E29E8BC6F3F}"/>
              </a:ext>
            </a:extLst>
          </p:cNvPr>
          <p:cNvPicPr>
            <a:picLocks noChangeAspect="1"/>
          </p:cNvPicPr>
          <p:nvPr/>
        </p:nvPicPr>
        <p:blipFill>
          <a:blip r:embed="rId3"/>
          <a:stretch>
            <a:fillRect/>
          </a:stretch>
        </p:blipFill>
        <p:spPr>
          <a:xfrm>
            <a:off x="5535138" y="1332632"/>
            <a:ext cx="6350908" cy="2096368"/>
          </a:xfrm>
          <a:prstGeom prst="rect">
            <a:avLst/>
          </a:prstGeom>
        </p:spPr>
      </p:pic>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Salary, Wages and Fringe Data</a:t>
            </a:r>
          </a:p>
        </p:txBody>
      </p:sp>
      <p:sp>
        <p:nvSpPr>
          <p:cNvPr id="8" name="TextBox 7">
            <a:extLst>
              <a:ext uri="{FF2B5EF4-FFF2-40B4-BE49-F238E27FC236}">
                <a16:creationId xmlns:a16="http://schemas.microsoft.com/office/drawing/2014/main" id="{48288EDD-AD66-44D8-B993-2484F1F16DEE}"/>
              </a:ext>
            </a:extLst>
          </p:cNvPr>
          <p:cNvSpPr txBox="1"/>
          <p:nvPr/>
        </p:nvSpPr>
        <p:spPr>
          <a:xfrm>
            <a:off x="764930" y="1025389"/>
            <a:ext cx="4545624" cy="5299912"/>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Use this card to Forecast for Salary, Wages, and Fringe.</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Enter adjustments to manipulate the prepopulated base Forecast</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View how Forecast  Base, Transfers, and Adjustments cumulate to gain the full picture of your Forecast</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Review historical data, total Forecast and key variances scenarios</a:t>
            </a: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 </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To begin the </a:t>
            </a:r>
            <a:r>
              <a:rPr lang="en-US" kern="0" dirty="0">
                <a:solidFill>
                  <a:srgbClr val="000000"/>
                </a:solidFill>
                <a:latin typeface="Arial Narrow"/>
                <a:ea typeface="ＭＳ Ｐゴシック" pitchFamily="-106" charset="-128"/>
              </a:rPr>
              <a:t>salary data input and review process</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Forecast </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tile to open the cluster</a:t>
            </a:r>
            <a:endParaRPr lang="en-US" kern="0" dirty="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Salary, Wages and Fringe </a:t>
            </a:r>
            <a:r>
              <a:rPr lang="en-US" kern="0" dirty="0">
                <a:solidFill>
                  <a:srgbClr val="000000"/>
                </a:solidFill>
                <a:latin typeface="Arial Narrow"/>
                <a:ea typeface="ＭＳ Ｐゴシック" pitchFamily="-106" charset="-128"/>
              </a:rPr>
              <a:t>tile to open the forms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This process will open the Salary, Wages and Fringe input and review forms</a:t>
            </a: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11" name="Oval 10">
            <a:extLst>
              <a:ext uri="{FF2B5EF4-FFF2-40B4-BE49-F238E27FC236}">
                <a16:creationId xmlns:a16="http://schemas.microsoft.com/office/drawing/2014/main" id="{46700EB9-F3E3-47B5-8B55-3BCB2CD44EEC}"/>
              </a:ext>
            </a:extLst>
          </p:cNvPr>
          <p:cNvSpPr/>
          <p:nvPr/>
        </p:nvSpPr>
        <p:spPr>
          <a:xfrm>
            <a:off x="6548317" y="133263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1E255C76-5EC0-499E-A9F4-F6F1D8EEC3DB}"/>
              </a:ext>
            </a:extLst>
          </p:cNvPr>
          <p:cNvSpPr/>
          <p:nvPr/>
        </p:nvSpPr>
        <p:spPr>
          <a:xfrm>
            <a:off x="5556909" y="238081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pic>
        <p:nvPicPr>
          <p:cNvPr id="5" name="Picture 4">
            <a:extLst>
              <a:ext uri="{FF2B5EF4-FFF2-40B4-BE49-F238E27FC236}">
                <a16:creationId xmlns:a16="http://schemas.microsoft.com/office/drawing/2014/main" id="{414341C6-724E-4491-835C-45642AD714FF}"/>
              </a:ext>
            </a:extLst>
          </p:cNvPr>
          <p:cNvPicPr>
            <a:picLocks noChangeAspect="1"/>
          </p:cNvPicPr>
          <p:nvPr/>
        </p:nvPicPr>
        <p:blipFill>
          <a:blip r:embed="rId4"/>
          <a:stretch>
            <a:fillRect/>
          </a:stretch>
        </p:blipFill>
        <p:spPr>
          <a:xfrm>
            <a:off x="8958247" y="4073054"/>
            <a:ext cx="1314450" cy="1171575"/>
          </a:xfrm>
          <a:prstGeom prst="rect">
            <a:avLst/>
          </a:prstGeom>
        </p:spPr>
      </p:pic>
    </p:spTree>
    <p:custDataLst>
      <p:tags r:id="rId1"/>
    </p:custDataLst>
    <p:extLst>
      <p:ext uri="{BB962C8B-B14F-4D97-AF65-F5344CB8AC3E}">
        <p14:creationId xmlns:p14="http://schemas.microsoft.com/office/powerpoint/2010/main" val="3083216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Salary, Wages and Fringe</a:t>
            </a:r>
          </a:p>
        </p:txBody>
      </p:sp>
      <p:sp>
        <p:nvSpPr>
          <p:cNvPr id="14" name="TextBox 13">
            <a:extLst>
              <a:ext uri="{FF2B5EF4-FFF2-40B4-BE49-F238E27FC236}">
                <a16:creationId xmlns:a16="http://schemas.microsoft.com/office/drawing/2014/main" id="{F8B13ECC-0D5A-4638-942F-CA15D3DCABAB}"/>
              </a:ext>
            </a:extLst>
          </p:cNvPr>
          <p:cNvSpPr txBox="1"/>
          <p:nvPr/>
        </p:nvSpPr>
        <p:spPr>
          <a:xfrm>
            <a:off x="5121219" y="2699569"/>
            <a:ext cx="5273083" cy="1458861"/>
          </a:xfrm>
          <a:prstGeom prst="rect">
            <a:avLst/>
          </a:prstGeom>
        </p:spPr>
        <p:txBody>
          <a:bodyPr vert="horz" wrap="square" rtlCol="0">
            <a:spAutoFit/>
          </a:bodyPr>
          <a:lstStyle/>
          <a:p>
            <a:pPr marL="285750" indent="-28575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Campus-Level – </a:t>
            </a:r>
            <a:r>
              <a:rPr lang="en-US" kern="0" dirty="0">
                <a:solidFill>
                  <a:srgbClr val="000000"/>
                </a:solidFill>
                <a:latin typeface="Arial Narrow"/>
                <a:ea typeface="ＭＳ Ｐゴシック" pitchFamily="-106" charset="-128"/>
              </a:rPr>
              <a:t>Enter forecast amounts at ‘Campus-Level’ using Divisions, in By Account, By Division, By Account and Division Forms and use Campus-Level Review to see total results.</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400" b="0" i="0" u="sng"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3" name="Rectangle 2">
            <a:extLst>
              <a:ext uri="{FF2B5EF4-FFF2-40B4-BE49-F238E27FC236}">
                <a16:creationId xmlns:a16="http://schemas.microsoft.com/office/drawing/2014/main" id="{18B6E2C2-4968-432C-A019-57378D81CCD6}"/>
              </a:ext>
            </a:extLst>
          </p:cNvPr>
          <p:cNvSpPr/>
          <p:nvPr/>
        </p:nvSpPr>
        <p:spPr>
          <a:xfrm>
            <a:off x="1602619" y="2386798"/>
            <a:ext cx="801892" cy="188671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peech Bubble: Rectangle 4">
            <a:extLst>
              <a:ext uri="{FF2B5EF4-FFF2-40B4-BE49-F238E27FC236}">
                <a16:creationId xmlns:a16="http://schemas.microsoft.com/office/drawing/2014/main" id="{8006D1C5-2FEE-40A4-8F31-88C37C94CB59}"/>
              </a:ext>
            </a:extLst>
          </p:cNvPr>
          <p:cNvSpPr/>
          <p:nvPr/>
        </p:nvSpPr>
        <p:spPr>
          <a:xfrm>
            <a:off x="2966381" y="2608937"/>
            <a:ext cx="1450661" cy="376431"/>
          </a:xfrm>
          <a:prstGeom prst="wedgeRectCallout">
            <a:avLst>
              <a:gd name="adj1" fmla="val -97952"/>
              <a:gd name="adj2" fmla="val -1354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By Campus</a:t>
            </a:r>
            <a:endParaRPr lang="en-US" b="1" dirty="0">
              <a:solidFill>
                <a:schemeClr val="tx1"/>
              </a:solidFill>
              <a:latin typeface="Arial Narrow" panose="020B0606020202030204" pitchFamily="34" charset="0"/>
            </a:endParaRPr>
          </a:p>
        </p:txBody>
      </p:sp>
      <p:pic>
        <p:nvPicPr>
          <p:cNvPr id="6" name="Picture 5">
            <a:extLst>
              <a:ext uri="{FF2B5EF4-FFF2-40B4-BE49-F238E27FC236}">
                <a16:creationId xmlns:a16="http://schemas.microsoft.com/office/drawing/2014/main" id="{8287BCC8-B231-4941-9E9B-518635F59EBC}"/>
              </a:ext>
            </a:extLst>
          </p:cNvPr>
          <p:cNvPicPr>
            <a:picLocks noChangeAspect="1"/>
          </p:cNvPicPr>
          <p:nvPr/>
        </p:nvPicPr>
        <p:blipFill>
          <a:blip r:embed="rId2"/>
          <a:stretch>
            <a:fillRect/>
          </a:stretch>
        </p:blipFill>
        <p:spPr>
          <a:xfrm>
            <a:off x="1720889" y="2416472"/>
            <a:ext cx="584330" cy="1827362"/>
          </a:xfrm>
          <a:prstGeom prst="rect">
            <a:avLst/>
          </a:prstGeom>
        </p:spPr>
      </p:pic>
    </p:spTree>
    <p:extLst>
      <p:ext uri="{BB962C8B-B14F-4D97-AF65-F5344CB8AC3E}">
        <p14:creationId xmlns:p14="http://schemas.microsoft.com/office/powerpoint/2010/main" val="2257959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7B30CD-A853-4A88-BBEE-6299B20D7EDC}"/>
              </a:ext>
            </a:extLst>
          </p:cNvPr>
          <p:cNvPicPr>
            <a:picLocks noChangeAspect="1"/>
          </p:cNvPicPr>
          <p:nvPr/>
        </p:nvPicPr>
        <p:blipFill>
          <a:blip r:embed="rId2"/>
          <a:stretch>
            <a:fillRect/>
          </a:stretch>
        </p:blipFill>
        <p:spPr>
          <a:xfrm>
            <a:off x="118862" y="767834"/>
            <a:ext cx="12073137" cy="3509499"/>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2" y="4624150"/>
            <a:ext cx="10643151" cy="1311128"/>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to a </a:t>
            </a:r>
            <a:r>
              <a:rPr lang="en-US" b="1" kern="0" dirty="0">
                <a:solidFill>
                  <a:srgbClr val="000000"/>
                </a:solidFill>
                <a:latin typeface="Arial Narrow"/>
                <a:ea typeface="ＭＳ Ｐゴシック" pitchFamily="-106" charset="-128"/>
              </a:rPr>
              <a:t>single Division </a:t>
            </a:r>
            <a:r>
              <a:rPr lang="en-US" kern="0" dirty="0">
                <a:solidFill>
                  <a:srgbClr val="000000"/>
                </a:solidFill>
                <a:latin typeface="Arial Narrow"/>
                <a:ea typeface="ＭＳ Ｐゴシック" pitchFamily="-106" charset="-128"/>
              </a:rPr>
              <a:t>by </a:t>
            </a:r>
            <a:r>
              <a:rPr lang="en-US" b="1" kern="0" dirty="0">
                <a:solidFill>
                  <a:srgbClr val="000000"/>
                </a:solidFill>
                <a:latin typeface="Arial Narrow"/>
                <a:ea typeface="ＭＳ Ｐゴシック" pitchFamily="-106" charset="-128"/>
              </a:rPr>
              <a:t>Fund.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Division/Department and Fund member for your institution limited to your security profile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Input data in Forecast Adjustment and Comments Columns. All other cells should be grey</a:t>
            </a:r>
          </a:p>
        </p:txBody>
      </p:sp>
      <p:sp>
        <p:nvSpPr>
          <p:cNvPr id="7" name="Rectangle 6">
            <a:extLst>
              <a:ext uri="{FF2B5EF4-FFF2-40B4-BE49-F238E27FC236}">
                <a16:creationId xmlns:a16="http://schemas.microsoft.com/office/drawing/2014/main" id="{B0663B7C-5F8D-41DC-B931-8DF8F3E71701}"/>
              </a:ext>
            </a:extLst>
          </p:cNvPr>
          <p:cNvSpPr/>
          <p:nvPr/>
        </p:nvSpPr>
        <p:spPr>
          <a:xfrm>
            <a:off x="1203052" y="5912762"/>
            <a:ext cx="8512524" cy="369332"/>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This form is un-suppressed. The form displays all accounts although data might not exist. </a:t>
            </a:r>
            <a:endParaRPr lang="en-US" dirty="0"/>
          </a:p>
        </p:txBody>
      </p:sp>
      <p:pic>
        <p:nvPicPr>
          <p:cNvPr id="8" name="Graphic 7" descr="Information">
            <a:extLst>
              <a:ext uri="{FF2B5EF4-FFF2-40B4-BE49-F238E27FC236}">
                <a16:creationId xmlns:a16="http://schemas.microsoft.com/office/drawing/2014/main" id="{A5CC4B48-D39E-41BD-944B-C4AAA4C19B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732" y="5883012"/>
            <a:ext cx="432320" cy="43232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By Account Form – Salary, Wages and Fringe</a:t>
            </a:r>
          </a:p>
        </p:txBody>
      </p:sp>
      <p:sp>
        <p:nvSpPr>
          <p:cNvPr id="9" name="Rectangle 8">
            <a:extLst>
              <a:ext uri="{FF2B5EF4-FFF2-40B4-BE49-F238E27FC236}">
                <a16:creationId xmlns:a16="http://schemas.microsoft.com/office/drawing/2014/main" id="{070FC484-136F-44CF-8638-4EA68F1D50A8}"/>
              </a:ext>
            </a:extLst>
          </p:cNvPr>
          <p:cNvSpPr/>
          <p:nvPr/>
        </p:nvSpPr>
        <p:spPr>
          <a:xfrm>
            <a:off x="345825" y="2733675"/>
            <a:ext cx="1121025" cy="157340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7609633" y="265767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0" name="Rectangle 19">
            <a:extLst>
              <a:ext uri="{FF2B5EF4-FFF2-40B4-BE49-F238E27FC236}">
                <a16:creationId xmlns:a16="http://schemas.microsoft.com/office/drawing/2014/main" id="{295C5F4E-BAA9-451B-924D-6E90FAB507AD}"/>
              </a:ext>
            </a:extLst>
          </p:cNvPr>
          <p:cNvSpPr/>
          <p:nvPr/>
        </p:nvSpPr>
        <p:spPr>
          <a:xfrm>
            <a:off x="5941186" y="2814005"/>
            <a:ext cx="583440" cy="149307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7020001" y="2814005"/>
            <a:ext cx="583441" cy="149307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D9E17AC-A74C-4C8F-A546-4E31A04FE818}"/>
              </a:ext>
            </a:extLst>
          </p:cNvPr>
          <p:cNvSpPr/>
          <p:nvPr/>
        </p:nvSpPr>
        <p:spPr>
          <a:xfrm>
            <a:off x="1698171" y="1334964"/>
            <a:ext cx="2530929"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4229100" y="117563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3" name="TextBox 2">
            <a:extLst>
              <a:ext uri="{FF2B5EF4-FFF2-40B4-BE49-F238E27FC236}">
                <a16:creationId xmlns:a16="http://schemas.microsoft.com/office/drawing/2014/main" id="{63577544-646C-48D6-B42C-178E98BCCE36}"/>
              </a:ext>
            </a:extLst>
          </p:cNvPr>
          <p:cNvSpPr txBox="1"/>
          <p:nvPr/>
        </p:nvSpPr>
        <p:spPr>
          <a:xfrm>
            <a:off x="4060500" y="4183354"/>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Tree>
    <p:extLst>
      <p:ext uri="{BB962C8B-B14F-4D97-AF65-F5344CB8AC3E}">
        <p14:creationId xmlns:p14="http://schemas.microsoft.com/office/powerpoint/2010/main" val="3652537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FAFD69-175C-4670-8481-313C82ACA010}"/>
              </a:ext>
            </a:extLst>
          </p:cNvPr>
          <p:cNvPicPr>
            <a:picLocks noChangeAspect="1"/>
          </p:cNvPicPr>
          <p:nvPr/>
        </p:nvPicPr>
        <p:blipFill>
          <a:blip r:embed="rId2"/>
          <a:stretch>
            <a:fillRect/>
          </a:stretch>
        </p:blipFill>
        <p:spPr>
          <a:xfrm>
            <a:off x="3458447" y="1636709"/>
            <a:ext cx="5529531" cy="3865029"/>
          </a:xfrm>
          <a:prstGeom prst="rect">
            <a:avLst/>
          </a:prstGeom>
        </p:spPr>
      </p:pic>
      <p:pic>
        <p:nvPicPr>
          <p:cNvPr id="6" name="Picture 5">
            <a:extLst>
              <a:ext uri="{FF2B5EF4-FFF2-40B4-BE49-F238E27FC236}">
                <a16:creationId xmlns:a16="http://schemas.microsoft.com/office/drawing/2014/main" id="{CA298D39-1E25-459F-8BF5-2D6C6B7951C4}"/>
              </a:ext>
            </a:extLst>
          </p:cNvPr>
          <p:cNvPicPr>
            <a:picLocks noChangeAspect="1"/>
          </p:cNvPicPr>
          <p:nvPr/>
        </p:nvPicPr>
        <p:blipFill>
          <a:blip r:embed="rId3"/>
          <a:stretch>
            <a:fillRect/>
          </a:stretch>
        </p:blipFill>
        <p:spPr>
          <a:xfrm>
            <a:off x="825714" y="1317573"/>
            <a:ext cx="2551968" cy="1772201"/>
          </a:xfrm>
          <a:prstGeom prst="rect">
            <a:avLst/>
          </a:prstGeom>
        </p:spPr>
      </p:pic>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By Account Form– Salary, Wages and Fringe</a:t>
            </a:r>
          </a:p>
        </p:txBody>
      </p:sp>
      <p:sp>
        <p:nvSpPr>
          <p:cNvPr id="3" name="Rectangle 2">
            <a:extLst>
              <a:ext uri="{FF2B5EF4-FFF2-40B4-BE49-F238E27FC236}">
                <a16:creationId xmlns:a16="http://schemas.microsoft.com/office/drawing/2014/main" id="{F5586F0E-9617-43EF-8B58-1E34F2E9A566}"/>
              </a:ext>
            </a:extLst>
          </p:cNvPr>
          <p:cNvSpPr/>
          <p:nvPr/>
        </p:nvSpPr>
        <p:spPr>
          <a:xfrm>
            <a:off x="670399" y="941262"/>
            <a:ext cx="10851202" cy="369332"/>
          </a:xfrm>
          <a:prstGeom prst="rect">
            <a:avLst/>
          </a:prstGeom>
        </p:spPr>
        <p:txBody>
          <a:bodyPr wrap="square">
            <a:spAutoFit/>
          </a:bodyPr>
          <a:lstStyle/>
          <a:p>
            <a:r>
              <a:rPr lang="en-US" kern="0" dirty="0">
                <a:solidFill>
                  <a:srgbClr val="000000"/>
                </a:solidFill>
                <a:latin typeface="Arial Narrow"/>
                <a:ea typeface="ＭＳ Ｐゴシック" pitchFamily="-106" charset="-128"/>
              </a:rPr>
              <a:t>Expand </a:t>
            </a:r>
            <a:r>
              <a:rPr lang="en-US" b="1" kern="0" dirty="0">
                <a:solidFill>
                  <a:srgbClr val="000000"/>
                </a:solidFill>
                <a:latin typeface="Arial Narrow"/>
                <a:ea typeface="ＭＳ Ｐゴシック" pitchFamily="-106" charset="-128"/>
              </a:rPr>
              <a:t>Year Total </a:t>
            </a:r>
            <a:r>
              <a:rPr lang="en-US" kern="0" dirty="0">
                <a:solidFill>
                  <a:srgbClr val="000000"/>
                </a:solidFill>
                <a:latin typeface="Arial Narrow"/>
                <a:ea typeface="ＭＳ Ｐゴシック" pitchFamily="-106" charset="-128"/>
              </a:rPr>
              <a:t>by clicking the plus sign       to enter by </a:t>
            </a:r>
            <a:r>
              <a:rPr lang="en-US" b="1" kern="0" dirty="0">
                <a:solidFill>
                  <a:srgbClr val="000000"/>
                </a:solidFill>
                <a:latin typeface="Arial Narrow"/>
                <a:ea typeface="ＭＳ Ｐゴシック" pitchFamily="-106" charset="-128"/>
              </a:rPr>
              <a:t>Total Quarter</a:t>
            </a:r>
            <a:r>
              <a:rPr lang="en-US" kern="0" dirty="0">
                <a:solidFill>
                  <a:srgbClr val="000000"/>
                </a:solidFill>
                <a:latin typeface="Arial Narrow"/>
                <a:ea typeface="ＭＳ Ｐゴシック" pitchFamily="-106" charset="-128"/>
              </a:rPr>
              <a:t>. </a:t>
            </a:r>
            <a:endParaRPr lang="en-US" dirty="0"/>
          </a:p>
        </p:txBody>
      </p:sp>
      <p:sp>
        <p:nvSpPr>
          <p:cNvPr id="13" name="Rectangle 12">
            <a:extLst>
              <a:ext uri="{FF2B5EF4-FFF2-40B4-BE49-F238E27FC236}">
                <a16:creationId xmlns:a16="http://schemas.microsoft.com/office/drawing/2014/main" id="{7A36BD2F-525F-4AFB-B311-B884FB68E432}"/>
              </a:ext>
            </a:extLst>
          </p:cNvPr>
          <p:cNvSpPr/>
          <p:nvPr/>
        </p:nvSpPr>
        <p:spPr>
          <a:xfrm>
            <a:off x="1258034" y="5538963"/>
            <a:ext cx="8127023"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Grey columns are locked and cannot be edited.  Only white cells allow entry. Data will be spread evenly to the open periods based on a straight spread.</a:t>
            </a:r>
            <a:endParaRPr lang="en-US" dirty="0"/>
          </a:p>
        </p:txBody>
      </p:sp>
      <p:pic>
        <p:nvPicPr>
          <p:cNvPr id="16" name="Graphic 15" descr="Information">
            <a:extLst>
              <a:ext uri="{FF2B5EF4-FFF2-40B4-BE49-F238E27FC236}">
                <a16:creationId xmlns:a16="http://schemas.microsoft.com/office/drawing/2014/main" id="{0FE3CDC2-2A00-4722-9412-A7D77F2A39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714" y="5507469"/>
            <a:ext cx="432320" cy="432320"/>
          </a:xfrm>
          <a:prstGeom prst="rect">
            <a:avLst/>
          </a:prstGeom>
        </p:spPr>
      </p:pic>
      <p:pic>
        <p:nvPicPr>
          <p:cNvPr id="9" name="Picture 8">
            <a:extLst>
              <a:ext uri="{FF2B5EF4-FFF2-40B4-BE49-F238E27FC236}">
                <a16:creationId xmlns:a16="http://schemas.microsoft.com/office/drawing/2014/main" id="{E734ADE0-ADE5-46CE-8050-FD78FE928E11}"/>
              </a:ext>
            </a:extLst>
          </p:cNvPr>
          <p:cNvPicPr>
            <a:picLocks noChangeAspect="1"/>
          </p:cNvPicPr>
          <p:nvPr/>
        </p:nvPicPr>
        <p:blipFill>
          <a:blip r:embed="rId6"/>
          <a:stretch>
            <a:fillRect/>
          </a:stretch>
        </p:blipFill>
        <p:spPr>
          <a:xfrm>
            <a:off x="4407608" y="934282"/>
            <a:ext cx="295275" cy="266700"/>
          </a:xfrm>
          <a:prstGeom prst="rect">
            <a:avLst/>
          </a:prstGeom>
        </p:spPr>
      </p:pic>
      <p:sp>
        <p:nvSpPr>
          <p:cNvPr id="20" name="Rectangle 19">
            <a:extLst>
              <a:ext uri="{FF2B5EF4-FFF2-40B4-BE49-F238E27FC236}">
                <a16:creationId xmlns:a16="http://schemas.microsoft.com/office/drawing/2014/main" id="{105A8B1E-941D-4464-9034-59231E62328C}"/>
              </a:ext>
            </a:extLst>
          </p:cNvPr>
          <p:cNvSpPr/>
          <p:nvPr/>
        </p:nvSpPr>
        <p:spPr>
          <a:xfrm>
            <a:off x="3458448" y="3349689"/>
            <a:ext cx="3940728" cy="215204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Arrow: Clockwise curve">
            <a:extLst>
              <a:ext uri="{FF2B5EF4-FFF2-40B4-BE49-F238E27FC236}">
                <a16:creationId xmlns:a16="http://schemas.microsoft.com/office/drawing/2014/main" id="{AAE68ECF-6EEC-4E1F-B12B-7D09EE4A62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988486" flipH="1">
            <a:off x="2200014" y="1644636"/>
            <a:ext cx="1004768" cy="33095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5672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5FDC8D-A280-4E21-8493-541C3AACE51E}"/>
              </a:ext>
            </a:extLst>
          </p:cNvPr>
          <p:cNvPicPr>
            <a:picLocks noChangeAspect="1"/>
          </p:cNvPicPr>
          <p:nvPr/>
        </p:nvPicPr>
        <p:blipFill>
          <a:blip r:embed="rId2"/>
          <a:stretch>
            <a:fillRect/>
          </a:stretch>
        </p:blipFill>
        <p:spPr>
          <a:xfrm>
            <a:off x="4433615" y="2189009"/>
            <a:ext cx="6688475" cy="3284304"/>
          </a:xfrm>
          <a:prstGeom prst="rect">
            <a:avLst/>
          </a:prstGeom>
        </p:spPr>
      </p:pic>
      <p:pic>
        <p:nvPicPr>
          <p:cNvPr id="6" name="Picture 5">
            <a:extLst>
              <a:ext uri="{FF2B5EF4-FFF2-40B4-BE49-F238E27FC236}">
                <a16:creationId xmlns:a16="http://schemas.microsoft.com/office/drawing/2014/main" id="{6B6622A3-D300-4B6F-8891-398C1BA9D96C}"/>
              </a:ext>
            </a:extLst>
          </p:cNvPr>
          <p:cNvPicPr>
            <a:picLocks noChangeAspect="1"/>
          </p:cNvPicPr>
          <p:nvPr/>
        </p:nvPicPr>
        <p:blipFill>
          <a:blip r:embed="rId3"/>
          <a:stretch>
            <a:fillRect/>
          </a:stretch>
        </p:blipFill>
        <p:spPr>
          <a:xfrm>
            <a:off x="825714" y="1512998"/>
            <a:ext cx="3606492" cy="1535779"/>
          </a:xfrm>
          <a:prstGeom prst="rect">
            <a:avLst/>
          </a:prstGeom>
        </p:spPr>
      </p:pic>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By Account Form– Salary, Wages and Fringe</a:t>
            </a:r>
          </a:p>
        </p:txBody>
      </p:sp>
      <p:sp>
        <p:nvSpPr>
          <p:cNvPr id="3" name="Rectangle 2">
            <a:extLst>
              <a:ext uri="{FF2B5EF4-FFF2-40B4-BE49-F238E27FC236}">
                <a16:creationId xmlns:a16="http://schemas.microsoft.com/office/drawing/2014/main" id="{F5586F0E-9617-43EF-8B58-1E34F2E9A566}"/>
              </a:ext>
            </a:extLst>
          </p:cNvPr>
          <p:cNvSpPr/>
          <p:nvPr/>
        </p:nvSpPr>
        <p:spPr>
          <a:xfrm>
            <a:off x="670398" y="941262"/>
            <a:ext cx="11079641" cy="369332"/>
          </a:xfrm>
          <a:prstGeom prst="rect">
            <a:avLst/>
          </a:prstGeom>
        </p:spPr>
        <p:txBody>
          <a:bodyPr wrap="square">
            <a:spAutoFit/>
          </a:bodyPr>
          <a:lstStyle/>
          <a:p>
            <a:r>
              <a:rPr lang="en-US" kern="0" dirty="0">
                <a:solidFill>
                  <a:srgbClr val="000000"/>
                </a:solidFill>
                <a:latin typeface="Arial Narrow"/>
                <a:ea typeface="ＭＳ Ｐゴシック" pitchFamily="-106" charset="-128"/>
              </a:rPr>
              <a:t>Expand any </a:t>
            </a:r>
            <a:r>
              <a:rPr lang="en-US" b="1" kern="0" dirty="0">
                <a:solidFill>
                  <a:srgbClr val="000000"/>
                </a:solidFill>
                <a:latin typeface="Arial Narrow"/>
                <a:ea typeface="ＭＳ Ｐゴシック" pitchFamily="-106" charset="-128"/>
              </a:rPr>
              <a:t>Quarter Total </a:t>
            </a:r>
            <a:r>
              <a:rPr lang="en-US" kern="0" dirty="0">
                <a:solidFill>
                  <a:srgbClr val="000000"/>
                </a:solidFill>
                <a:latin typeface="Arial Narrow"/>
                <a:ea typeface="ＭＳ Ｐゴシック" pitchFamily="-106" charset="-128"/>
              </a:rPr>
              <a:t>by clicking the plus sign       to enter by </a:t>
            </a:r>
            <a:r>
              <a:rPr lang="en-US" b="1" kern="0" dirty="0">
                <a:solidFill>
                  <a:srgbClr val="000000"/>
                </a:solidFill>
                <a:latin typeface="Arial Narrow"/>
                <a:ea typeface="ＭＳ Ｐゴシック" pitchFamily="-106" charset="-128"/>
              </a:rPr>
              <a:t>Total Month</a:t>
            </a:r>
            <a:r>
              <a:rPr lang="en-US" kern="0" dirty="0">
                <a:solidFill>
                  <a:srgbClr val="000000"/>
                </a:solidFill>
                <a:latin typeface="Arial Narrow"/>
                <a:ea typeface="ＭＳ Ｐゴシック" pitchFamily="-106" charset="-128"/>
              </a:rPr>
              <a:t>.  Functionality exists everywhere with a plus sign.</a:t>
            </a:r>
            <a:endParaRPr lang="en-US" dirty="0"/>
          </a:p>
        </p:txBody>
      </p:sp>
      <p:sp>
        <p:nvSpPr>
          <p:cNvPr id="13" name="Rectangle 12">
            <a:extLst>
              <a:ext uri="{FF2B5EF4-FFF2-40B4-BE49-F238E27FC236}">
                <a16:creationId xmlns:a16="http://schemas.microsoft.com/office/drawing/2014/main" id="{7A36BD2F-525F-4AFB-B311-B884FB68E432}"/>
              </a:ext>
            </a:extLst>
          </p:cNvPr>
          <p:cNvSpPr/>
          <p:nvPr/>
        </p:nvSpPr>
        <p:spPr>
          <a:xfrm>
            <a:off x="1258034" y="5538963"/>
            <a:ext cx="8127023"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Grey columns are locked and cannot be edited.  Only white cells allow entry. Data will be spread evenly to the open periods based on a straight spread.</a:t>
            </a:r>
            <a:endParaRPr lang="en-US" dirty="0"/>
          </a:p>
        </p:txBody>
      </p:sp>
      <p:pic>
        <p:nvPicPr>
          <p:cNvPr id="16" name="Graphic 15" descr="Information">
            <a:extLst>
              <a:ext uri="{FF2B5EF4-FFF2-40B4-BE49-F238E27FC236}">
                <a16:creationId xmlns:a16="http://schemas.microsoft.com/office/drawing/2014/main" id="{0FE3CDC2-2A00-4722-9412-A7D77F2A39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714" y="5507469"/>
            <a:ext cx="432320" cy="432320"/>
          </a:xfrm>
          <a:prstGeom prst="rect">
            <a:avLst/>
          </a:prstGeom>
        </p:spPr>
      </p:pic>
      <p:pic>
        <p:nvPicPr>
          <p:cNvPr id="9" name="Picture 8">
            <a:extLst>
              <a:ext uri="{FF2B5EF4-FFF2-40B4-BE49-F238E27FC236}">
                <a16:creationId xmlns:a16="http://schemas.microsoft.com/office/drawing/2014/main" id="{E734ADE0-ADE5-46CE-8050-FD78FE928E11}"/>
              </a:ext>
            </a:extLst>
          </p:cNvPr>
          <p:cNvPicPr>
            <a:picLocks noChangeAspect="1"/>
          </p:cNvPicPr>
          <p:nvPr/>
        </p:nvPicPr>
        <p:blipFill>
          <a:blip r:embed="rId6"/>
          <a:stretch>
            <a:fillRect/>
          </a:stretch>
        </p:blipFill>
        <p:spPr>
          <a:xfrm>
            <a:off x="5042647" y="934282"/>
            <a:ext cx="295275" cy="266700"/>
          </a:xfrm>
          <a:prstGeom prst="rect">
            <a:avLst/>
          </a:prstGeom>
        </p:spPr>
      </p:pic>
      <p:sp>
        <p:nvSpPr>
          <p:cNvPr id="20" name="Rectangle 19">
            <a:extLst>
              <a:ext uri="{FF2B5EF4-FFF2-40B4-BE49-F238E27FC236}">
                <a16:creationId xmlns:a16="http://schemas.microsoft.com/office/drawing/2014/main" id="{105A8B1E-941D-4464-9034-59231E62328C}"/>
              </a:ext>
            </a:extLst>
          </p:cNvPr>
          <p:cNvSpPr/>
          <p:nvPr/>
        </p:nvSpPr>
        <p:spPr>
          <a:xfrm>
            <a:off x="6453141" y="2957803"/>
            <a:ext cx="2662867" cy="251550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Arrow: Clockwise curve">
            <a:extLst>
              <a:ext uri="{FF2B5EF4-FFF2-40B4-BE49-F238E27FC236}">
                <a16:creationId xmlns:a16="http://schemas.microsoft.com/office/drawing/2014/main" id="{AAE68ECF-6EEC-4E1F-B12B-7D09EE4A62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635545" flipH="1">
            <a:off x="3305412" y="936157"/>
            <a:ext cx="1463854" cy="53025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86870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7C065D-6DFD-408D-AB06-C244B030F8AA}"/>
              </a:ext>
            </a:extLst>
          </p:cNvPr>
          <p:cNvPicPr>
            <a:picLocks noChangeAspect="1"/>
          </p:cNvPicPr>
          <p:nvPr/>
        </p:nvPicPr>
        <p:blipFill>
          <a:blip r:embed="rId2"/>
          <a:stretch>
            <a:fillRect/>
          </a:stretch>
        </p:blipFill>
        <p:spPr>
          <a:xfrm>
            <a:off x="175580" y="987560"/>
            <a:ext cx="11840837" cy="3798516"/>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By Account Form– Salary, Wages and Fringe</a:t>
            </a:r>
          </a:p>
        </p:txBody>
      </p:sp>
      <p:sp>
        <p:nvSpPr>
          <p:cNvPr id="17" name="TextBox 16">
            <a:extLst>
              <a:ext uri="{FF2B5EF4-FFF2-40B4-BE49-F238E27FC236}">
                <a16:creationId xmlns:a16="http://schemas.microsoft.com/office/drawing/2014/main" id="{D2EE376D-22D5-4196-80C1-41D4742C328B}"/>
              </a:ext>
            </a:extLst>
          </p:cNvPr>
          <p:cNvSpPr txBox="1"/>
          <p:nvPr/>
        </p:nvSpPr>
        <p:spPr>
          <a:xfrm>
            <a:off x="443223" y="5008886"/>
            <a:ext cx="7376473"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(by Total Year, Total Quarter or Total Month).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OK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1254339" y="1256678"/>
            <a:ext cx="395017" cy="21457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11205663" y="101018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15B853A5-31A1-4349-9C9E-B26AEA0B8582}"/>
              </a:ext>
            </a:extLst>
          </p:cNvPr>
          <p:cNvSpPr/>
          <p:nvPr/>
        </p:nvSpPr>
        <p:spPr>
          <a:xfrm>
            <a:off x="7539770" y="294166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5924939" y="3151930"/>
            <a:ext cx="550505" cy="168592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5741986" y="294332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6904691" y="3133268"/>
            <a:ext cx="550505" cy="165280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7662862" y="892129"/>
            <a:ext cx="2873166" cy="1545746"/>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9975292" y="2107380"/>
            <a:ext cx="395017"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6CED7C7-7D48-463F-BC6E-DC7BE347EF2E}"/>
              </a:ext>
            </a:extLst>
          </p:cNvPr>
          <p:cNvSpPr txBox="1"/>
          <p:nvPr/>
        </p:nvSpPr>
        <p:spPr>
          <a:xfrm>
            <a:off x="4060500" y="4183354"/>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13" name="Oval 12">
            <a:extLst>
              <a:ext uri="{FF2B5EF4-FFF2-40B4-BE49-F238E27FC236}">
                <a16:creationId xmlns:a16="http://schemas.microsoft.com/office/drawing/2014/main" id="{C1A50DD3-B2B3-4C5D-84F8-1097DE02D93F}"/>
              </a:ext>
            </a:extLst>
          </p:cNvPr>
          <p:cNvSpPr/>
          <p:nvPr/>
        </p:nvSpPr>
        <p:spPr>
          <a:xfrm>
            <a:off x="10287197" y="190110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3254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EA2BF00-C9D6-4AC3-9B89-5634F6AA4E10}"/>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dirty="0">
                <a:solidFill>
                  <a:srgbClr val="700000"/>
                </a:solidFill>
              </a:rPr>
              <a:t>UW Current Year Forecast </a:t>
            </a:r>
          </a:p>
          <a:p>
            <a:r>
              <a:rPr lang="en-US" sz="4000" dirty="0">
                <a:solidFill>
                  <a:schemeClr val="tx1">
                    <a:lumMod val="65000"/>
                    <a:lumOff val="35000"/>
                  </a:schemeClr>
                </a:solidFill>
              </a:rPr>
              <a:t>Process Overview</a:t>
            </a:r>
          </a:p>
        </p:txBody>
      </p:sp>
      <p:pic>
        <p:nvPicPr>
          <p:cNvPr id="5" name="Graphic 4" descr="Monthly calendar">
            <a:extLst>
              <a:ext uri="{FF2B5EF4-FFF2-40B4-BE49-F238E27FC236}">
                <a16:creationId xmlns:a16="http://schemas.microsoft.com/office/drawing/2014/main" id="{BC16440B-A275-4837-98C8-9413441710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400" y="2286000"/>
            <a:ext cx="2057400" cy="20574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13227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44B15C-ADA0-4DFD-B388-8843F969076D}"/>
              </a:ext>
            </a:extLst>
          </p:cNvPr>
          <p:cNvPicPr>
            <a:picLocks noChangeAspect="1"/>
          </p:cNvPicPr>
          <p:nvPr/>
        </p:nvPicPr>
        <p:blipFill>
          <a:blip r:embed="rId2"/>
          <a:stretch>
            <a:fillRect/>
          </a:stretch>
        </p:blipFill>
        <p:spPr>
          <a:xfrm>
            <a:off x="9213887" y="747501"/>
            <a:ext cx="2780998" cy="5048896"/>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605554" y="1467236"/>
            <a:ext cx="7592633" cy="2197525"/>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When entering a Forecast Adjustment at the total year, it will spread to open months using a straight spread by default. </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If you want to apply a seasonal spread the following will occur:</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The Respread Forecast Adjustments action will distribute amounts entered in Year Total column to the individual months following the Forecast Base trend average of 2 prior years of Actuals. </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Respread Forecast Adjustments– Salary, Wages and Fringe</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5871" y="3630403"/>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84224" y="4429869"/>
            <a:ext cx="7376473" cy="1366528"/>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After entering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a:t>
            </a:r>
            <a:r>
              <a:rPr lang="en-US" kern="0" dirty="0">
                <a:solidFill>
                  <a:srgbClr val="000000"/>
                </a:solidFill>
                <a:latin typeface="Arial Narrow"/>
                <a:ea typeface="ＭＳ Ｐゴシック" pitchFamily="-106" charset="-128"/>
              </a:rPr>
              <a:t> menu</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Respread Forecast Adjustments </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27" name="Oval 26">
            <a:extLst>
              <a:ext uri="{FF2B5EF4-FFF2-40B4-BE49-F238E27FC236}">
                <a16:creationId xmlns:a16="http://schemas.microsoft.com/office/drawing/2014/main" id="{B2969B91-3642-4187-83F0-A12926F388BF}"/>
              </a:ext>
            </a:extLst>
          </p:cNvPr>
          <p:cNvSpPr/>
          <p:nvPr/>
        </p:nvSpPr>
        <p:spPr>
          <a:xfrm>
            <a:off x="9213887" y="118469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1031167" y="74750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3" name="TextBox 2">
            <a:extLst>
              <a:ext uri="{FF2B5EF4-FFF2-40B4-BE49-F238E27FC236}">
                <a16:creationId xmlns:a16="http://schemas.microsoft.com/office/drawing/2014/main" id="{092C3E01-069D-4A9A-AA01-991C2DF72D5E}"/>
              </a:ext>
            </a:extLst>
          </p:cNvPr>
          <p:cNvSpPr txBox="1"/>
          <p:nvPr/>
        </p:nvSpPr>
        <p:spPr>
          <a:xfrm>
            <a:off x="2238191" y="3547040"/>
            <a:ext cx="6477918" cy="904863"/>
          </a:xfrm>
          <a:prstGeom prst="rect">
            <a:avLst/>
          </a:prstGeom>
        </p:spPr>
        <p:txBody>
          <a:bodyPr vert="horz" wrap="square" rtlCol="0">
            <a:spAutoFit/>
          </a:bodyPr>
          <a:lstStyle/>
          <a:p>
            <a:pPr eaLnBrk="0" fontAlgn="base" hangingPunct="0">
              <a:spcBef>
                <a:spcPct val="20000"/>
              </a:spcBef>
              <a:spcAft>
                <a:spcPct val="0"/>
              </a:spcAft>
            </a:pPr>
            <a:r>
              <a:rPr lang="en-US" b="1" kern="0" dirty="0">
                <a:solidFill>
                  <a:srgbClr val="000000"/>
                </a:solidFill>
                <a:latin typeface="Arial Narrow"/>
                <a:ea typeface="ＭＳ Ｐゴシック" pitchFamily="-106" charset="-128"/>
              </a:rPr>
              <a:t>If there was no Baseline Forecast, the amounts will be spread evenly across the remaining open months.</a:t>
            </a:r>
            <a:endParaRPr lang="en-US" sz="1400" b="1" kern="0" dirty="0">
              <a:solidFill>
                <a:srgbClr val="000000"/>
              </a:solidFill>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400" b="0" i="0" u="sng" strike="noStrike" kern="0" cap="none" spc="0" normalizeH="0" baseline="0" noProof="0" dirty="0">
              <a:ln>
                <a:noFill/>
              </a:ln>
              <a:solidFill>
                <a:srgbClr val="000000"/>
              </a:solidFill>
              <a:effectLst/>
              <a:uLnTx/>
              <a:uFillTx/>
              <a:latin typeface="Arial Narrow"/>
              <a:ea typeface="ＭＳ Ｐゴシック" pitchFamily="-106" charset="-128"/>
            </a:endParaRPr>
          </a:p>
        </p:txBody>
      </p:sp>
      <p:pic>
        <p:nvPicPr>
          <p:cNvPr id="5" name="Picture 4">
            <a:extLst>
              <a:ext uri="{FF2B5EF4-FFF2-40B4-BE49-F238E27FC236}">
                <a16:creationId xmlns:a16="http://schemas.microsoft.com/office/drawing/2014/main" id="{B569F2A5-2C74-4E69-81CB-55325FE5AA8A}"/>
              </a:ext>
            </a:extLst>
          </p:cNvPr>
          <p:cNvPicPr>
            <a:picLocks noChangeAspect="1"/>
          </p:cNvPicPr>
          <p:nvPr/>
        </p:nvPicPr>
        <p:blipFill>
          <a:blip r:embed="rId5"/>
          <a:stretch>
            <a:fillRect/>
          </a:stretch>
        </p:blipFill>
        <p:spPr>
          <a:xfrm>
            <a:off x="5421549" y="4437602"/>
            <a:ext cx="3113834" cy="984210"/>
          </a:xfrm>
          <a:prstGeom prst="rect">
            <a:avLst/>
          </a:prstGeom>
        </p:spPr>
      </p:pic>
      <p:sp>
        <p:nvSpPr>
          <p:cNvPr id="26" name="Oval 25">
            <a:extLst>
              <a:ext uri="{FF2B5EF4-FFF2-40B4-BE49-F238E27FC236}">
                <a16:creationId xmlns:a16="http://schemas.microsoft.com/office/drawing/2014/main" id="{E7A31354-1561-47F8-94A1-79FD05FD597F}"/>
              </a:ext>
            </a:extLst>
          </p:cNvPr>
          <p:cNvSpPr/>
          <p:nvPr/>
        </p:nvSpPr>
        <p:spPr>
          <a:xfrm>
            <a:off x="8379562" y="497855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13" name="TextBox 12">
            <a:extLst>
              <a:ext uri="{FF2B5EF4-FFF2-40B4-BE49-F238E27FC236}">
                <a16:creationId xmlns:a16="http://schemas.microsoft.com/office/drawing/2014/main" id="{97F7D619-C36C-4DF2-B8E7-8A62A621DCEF}"/>
              </a:ext>
            </a:extLst>
          </p:cNvPr>
          <p:cNvSpPr txBox="1"/>
          <p:nvPr/>
        </p:nvSpPr>
        <p:spPr>
          <a:xfrm>
            <a:off x="605554" y="1129735"/>
            <a:ext cx="6096000" cy="369332"/>
          </a:xfrm>
          <a:prstGeom prst="rect">
            <a:avLst/>
          </a:prstGeom>
          <a:noFill/>
        </p:spPr>
        <p:txBody>
          <a:bodyPr wrap="square">
            <a:spAutoFit/>
          </a:bodyPr>
          <a:lstStyle/>
          <a:p>
            <a:r>
              <a:rPr lang="en-US" sz="1800" b="1" dirty="0">
                <a:solidFill>
                  <a:srgbClr val="FF0000"/>
                </a:solidFill>
                <a:latin typeface="Arial Narrow" panose="020B0606020202030204" pitchFamily="34" charset="0"/>
              </a:rPr>
              <a:t>NOTE: </a:t>
            </a:r>
            <a:r>
              <a:rPr lang="en-US" sz="1800" b="1" dirty="0">
                <a:latin typeface="Arial Narrow" panose="020B0606020202030204" pitchFamily="34" charset="0"/>
              </a:rPr>
              <a:t>This is Optional</a:t>
            </a:r>
            <a:endParaRPr lang="en-US" sz="1800" dirty="0">
              <a:latin typeface="Arial Narrow" panose="020B0606020202030204" pitchFamily="34" charset="0"/>
            </a:endParaRPr>
          </a:p>
        </p:txBody>
      </p:sp>
    </p:spTree>
    <p:extLst>
      <p:ext uri="{BB962C8B-B14F-4D97-AF65-F5344CB8AC3E}">
        <p14:creationId xmlns:p14="http://schemas.microsoft.com/office/powerpoint/2010/main" val="256046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448053-2B93-498F-B13E-5CF4F55C942C}"/>
              </a:ext>
            </a:extLst>
          </p:cNvPr>
          <p:cNvPicPr>
            <a:picLocks noChangeAspect="1"/>
          </p:cNvPicPr>
          <p:nvPr/>
        </p:nvPicPr>
        <p:blipFill>
          <a:blip r:embed="rId2"/>
          <a:stretch>
            <a:fillRect/>
          </a:stretch>
        </p:blipFill>
        <p:spPr>
          <a:xfrm>
            <a:off x="165827" y="705009"/>
            <a:ext cx="11822974" cy="3331575"/>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2" y="4111046"/>
            <a:ext cx="10643151" cy="1311128"/>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to </a:t>
            </a:r>
            <a:r>
              <a:rPr lang="en-US" b="1" kern="0" dirty="0">
                <a:solidFill>
                  <a:srgbClr val="000000"/>
                </a:solidFill>
                <a:latin typeface="Arial Narrow"/>
                <a:ea typeface="ＭＳ Ｐゴシック" pitchFamily="-106" charset="-128"/>
              </a:rPr>
              <a:t>Multiple Divisions </a:t>
            </a:r>
            <a:r>
              <a:rPr lang="en-US" kern="0" dirty="0">
                <a:solidFill>
                  <a:srgbClr val="000000"/>
                </a:solidFill>
                <a:latin typeface="Arial Narrow"/>
                <a:ea typeface="ＭＳ Ｐゴシック" pitchFamily="-106" charset="-128"/>
              </a:rPr>
              <a:t>by Account and Fund</a:t>
            </a:r>
            <a:r>
              <a:rPr lang="en-US" b="1" kern="0" dirty="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Account and Fund member for your institution limited to your security profile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Input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and </a:t>
            </a:r>
            <a:r>
              <a:rPr lang="en-US" b="1" kern="0" dirty="0">
                <a:solidFill>
                  <a:srgbClr val="000000"/>
                </a:solidFill>
                <a:latin typeface="Arial Narrow"/>
                <a:ea typeface="ＭＳ Ｐゴシック" pitchFamily="-106" charset="-128"/>
              </a:rPr>
              <a:t>Comments</a:t>
            </a:r>
            <a:r>
              <a:rPr lang="en-US" kern="0" dirty="0">
                <a:solidFill>
                  <a:srgbClr val="000000"/>
                </a:solidFill>
                <a:latin typeface="Arial Narrow"/>
                <a:ea typeface="ＭＳ Ｐゴシック" pitchFamily="-106" charset="-128"/>
              </a:rPr>
              <a:t> Columns. All other cells should be grey</a:t>
            </a:r>
          </a:p>
        </p:txBody>
      </p:sp>
      <p:sp>
        <p:nvSpPr>
          <p:cNvPr id="7" name="Rectangle 6">
            <a:extLst>
              <a:ext uri="{FF2B5EF4-FFF2-40B4-BE49-F238E27FC236}">
                <a16:creationId xmlns:a16="http://schemas.microsoft.com/office/drawing/2014/main" id="{B0663B7C-5F8D-41DC-B931-8DF8F3E71701}"/>
              </a:ext>
            </a:extLst>
          </p:cNvPr>
          <p:cNvSpPr/>
          <p:nvPr/>
        </p:nvSpPr>
        <p:spPr>
          <a:xfrm>
            <a:off x="1203052" y="5912762"/>
            <a:ext cx="8127023" cy="369332"/>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The form is Un-suppressed and displays all Divisions although data might not exist. </a:t>
            </a:r>
            <a:endParaRPr lang="en-US" dirty="0"/>
          </a:p>
        </p:txBody>
      </p:sp>
      <p:pic>
        <p:nvPicPr>
          <p:cNvPr id="8" name="Graphic 7" descr="Information">
            <a:extLst>
              <a:ext uri="{FF2B5EF4-FFF2-40B4-BE49-F238E27FC236}">
                <a16:creationId xmlns:a16="http://schemas.microsoft.com/office/drawing/2014/main" id="{A5CC4B48-D39E-41BD-944B-C4AAA4C19B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732" y="5827257"/>
            <a:ext cx="432320" cy="43232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By Division Form – Salary, Wages and Fringe</a:t>
            </a:r>
          </a:p>
        </p:txBody>
      </p:sp>
      <p:sp>
        <p:nvSpPr>
          <p:cNvPr id="9" name="Rectangle 8">
            <a:extLst>
              <a:ext uri="{FF2B5EF4-FFF2-40B4-BE49-F238E27FC236}">
                <a16:creationId xmlns:a16="http://schemas.microsoft.com/office/drawing/2014/main" id="{070FC484-136F-44CF-8638-4EA68F1D50A8}"/>
              </a:ext>
            </a:extLst>
          </p:cNvPr>
          <p:cNvSpPr/>
          <p:nvPr/>
        </p:nvSpPr>
        <p:spPr>
          <a:xfrm>
            <a:off x="544286" y="2612572"/>
            <a:ext cx="2579914" cy="139838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9206983" y="244672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0" name="Rectangle 19">
            <a:extLst>
              <a:ext uri="{FF2B5EF4-FFF2-40B4-BE49-F238E27FC236}">
                <a16:creationId xmlns:a16="http://schemas.microsoft.com/office/drawing/2014/main" id="{295C5F4E-BAA9-451B-924D-6E90FAB507AD}"/>
              </a:ext>
            </a:extLst>
          </p:cNvPr>
          <p:cNvSpPr/>
          <p:nvPr/>
        </p:nvSpPr>
        <p:spPr>
          <a:xfrm>
            <a:off x="8474634" y="2644597"/>
            <a:ext cx="513183" cy="139838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9686328" y="2675427"/>
            <a:ext cx="513184" cy="139838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D9E17AC-A74C-4C8F-A546-4E31A04FE818}"/>
              </a:ext>
            </a:extLst>
          </p:cNvPr>
          <p:cNvSpPr/>
          <p:nvPr/>
        </p:nvSpPr>
        <p:spPr>
          <a:xfrm>
            <a:off x="1987711" y="1256564"/>
            <a:ext cx="1916073" cy="24618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B3D7D10-40F4-429C-AE5E-39F8AAC5485B}"/>
              </a:ext>
            </a:extLst>
          </p:cNvPr>
          <p:cNvSpPr/>
          <p:nvPr/>
        </p:nvSpPr>
        <p:spPr>
          <a:xfrm>
            <a:off x="3903784" y="109909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7" name="TextBox 16">
            <a:extLst>
              <a:ext uri="{FF2B5EF4-FFF2-40B4-BE49-F238E27FC236}">
                <a16:creationId xmlns:a16="http://schemas.microsoft.com/office/drawing/2014/main" id="{343B0930-0300-49C2-BBC2-CB939F520DA9}"/>
              </a:ext>
            </a:extLst>
          </p:cNvPr>
          <p:cNvSpPr txBox="1"/>
          <p:nvPr/>
        </p:nvSpPr>
        <p:spPr>
          <a:xfrm>
            <a:off x="5219948" y="3589061"/>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Tree>
    <p:extLst>
      <p:ext uri="{BB962C8B-B14F-4D97-AF65-F5344CB8AC3E}">
        <p14:creationId xmlns:p14="http://schemas.microsoft.com/office/powerpoint/2010/main" val="3318809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8A802-976B-4434-A796-8F28AE84C303}"/>
              </a:ext>
            </a:extLst>
          </p:cNvPr>
          <p:cNvPicPr>
            <a:picLocks noChangeAspect="1"/>
          </p:cNvPicPr>
          <p:nvPr/>
        </p:nvPicPr>
        <p:blipFill>
          <a:blip r:embed="rId2"/>
          <a:stretch>
            <a:fillRect/>
          </a:stretch>
        </p:blipFill>
        <p:spPr>
          <a:xfrm>
            <a:off x="139303" y="995030"/>
            <a:ext cx="11971832" cy="3847198"/>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546224" y="11305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By Division Form – Salary, Wages and Fringe</a:t>
            </a:r>
          </a:p>
        </p:txBody>
      </p:sp>
      <p:sp>
        <p:nvSpPr>
          <p:cNvPr id="17" name="TextBox 16">
            <a:extLst>
              <a:ext uri="{FF2B5EF4-FFF2-40B4-BE49-F238E27FC236}">
                <a16:creationId xmlns:a16="http://schemas.microsoft.com/office/drawing/2014/main" id="{D2EE376D-22D5-4196-80C1-41D4742C328B}"/>
              </a:ext>
            </a:extLst>
          </p:cNvPr>
          <p:cNvSpPr txBox="1"/>
          <p:nvPr/>
        </p:nvSpPr>
        <p:spPr>
          <a:xfrm>
            <a:off x="443224" y="5008886"/>
            <a:ext cx="7954542"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(or expand to enter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Quarter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or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Month</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1248754" y="1328374"/>
            <a:ext cx="395017"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11087833" y="115087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8446243" y="3232476"/>
            <a:ext cx="649432" cy="159939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8334341" y="3065818"/>
            <a:ext cx="223804" cy="270805"/>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9736544" y="3242833"/>
            <a:ext cx="579031" cy="159939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7138787" y="16051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4969718" y="608505"/>
            <a:ext cx="2693144" cy="1448895"/>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7098348" y="1684845"/>
            <a:ext cx="494341" cy="33311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190828C-E2F3-4B02-95BA-CBD54EAF0AD3}"/>
              </a:ext>
            </a:extLst>
          </p:cNvPr>
          <p:cNvSpPr/>
          <p:nvPr/>
        </p:nvSpPr>
        <p:spPr>
          <a:xfrm>
            <a:off x="7346505" y="133183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19" name="TextBox 18">
            <a:extLst>
              <a:ext uri="{FF2B5EF4-FFF2-40B4-BE49-F238E27FC236}">
                <a16:creationId xmlns:a16="http://schemas.microsoft.com/office/drawing/2014/main" id="{59A3EFDB-F55B-4A34-8024-FDA050F485C5}"/>
              </a:ext>
            </a:extLst>
          </p:cNvPr>
          <p:cNvSpPr txBox="1"/>
          <p:nvPr/>
        </p:nvSpPr>
        <p:spPr>
          <a:xfrm>
            <a:off x="4774875" y="4359059"/>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18" name="Oval 17">
            <a:extLst>
              <a:ext uri="{FF2B5EF4-FFF2-40B4-BE49-F238E27FC236}">
                <a16:creationId xmlns:a16="http://schemas.microsoft.com/office/drawing/2014/main" id="{15B853A5-31A1-4349-9C9E-B26AEA0B8582}"/>
              </a:ext>
            </a:extLst>
          </p:cNvPr>
          <p:cNvSpPr/>
          <p:nvPr/>
        </p:nvSpPr>
        <p:spPr>
          <a:xfrm>
            <a:off x="10273194" y="3097073"/>
            <a:ext cx="223804" cy="270805"/>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124682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0CA0A2-1864-4952-9DB1-3F03922C0759}"/>
              </a:ext>
            </a:extLst>
          </p:cNvPr>
          <p:cNvPicPr>
            <a:picLocks noChangeAspect="1"/>
          </p:cNvPicPr>
          <p:nvPr/>
        </p:nvPicPr>
        <p:blipFill>
          <a:blip r:embed="rId2"/>
          <a:stretch>
            <a:fillRect/>
          </a:stretch>
        </p:blipFill>
        <p:spPr>
          <a:xfrm>
            <a:off x="5014472" y="4810267"/>
            <a:ext cx="3269263" cy="1059272"/>
          </a:xfrm>
          <a:prstGeom prst="rect">
            <a:avLst/>
          </a:prstGeom>
        </p:spPr>
      </p:pic>
      <p:pic>
        <p:nvPicPr>
          <p:cNvPr id="3" name="Picture 2">
            <a:extLst>
              <a:ext uri="{FF2B5EF4-FFF2-40B4-BE49-F238E27FC236}">
                <a16:creationId xmlns:a16="http://schemas.microsoft.com/office/drawing/2014/main" id="{1C7D3AFC-11E1-451E-950E-70A95DDBFFA7}"/>
              </a:ext>
            </a:extLst>
          </p:cNvPr>
          <p:cNvPicPr>
            <a:picLocks noChangeAspect="1"/>
          </p:cNvPicPr>
          <p:nvPr/>
        </p:nvPicPr>
        <p:blipFill>
          <a:blip r:embed="rId3"/>
          <a:stretch>
            <a:fillRect/>
          </a:stretch>
        </p:blipFill>
        <p:spPr>
          <a:xfrm>
            <a:off x="8922625" y="1008031"/>
            <a:ext cx="2781923" cy="4669338"/>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605554" y="1467236"/>
            <a:ext cx="7592633" cy="3416320"/>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When entering a Forecast Adjustment at the total year, it will spread to open months using a straight spread by default. </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If you want to apply a seasonal spread the following will occur:</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The Respread Forecast Adjustments action will distribute amounts entered in Year Total column to the individual months following the Forecast Base trend average of 2 prior years of Actuals. </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If there was no Baseline Forecast, the amounts will be spread evenly across the remaining open months.</a:t>
            </a:r>
            <a:endParaRPr lang="en-US" sz="1400" kern="0" dirty="0">
              <a:solidFill>
                <a:srgbClr val="000000"/>
              </a:solidFill>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u="sng" kern="0" dirty="0">
                <a:solidFill>
                  <a:srgbClr val="000000"/>
                </a:solidFill>
                <a:latin typeface="Arial Narrow"/>
                <a:ea typeface="ＭＳ Ｐゴシック" pitchFamily="-106" charset="-128"/>
              </a:rPr>
              <a:t>You will only see the Respread Forecast Adjustments function applicable to your Divisional setting based on your security profile.  </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Respread Forecast Adjustments– Salary, Wages and Fringe</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421" y="4913437"/>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46510" y="4884271"/>
            <a:ext cx="7376473" cy="1366528"/>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After entering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a:t>
            </a:r>
            <a:r>
              <a:rPr lang="en-US" kern="0" dirty="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Respread Forecast Adjustments</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9000793" y="1439278"/>
            <a:ext cx="2457571" cy="107532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10996666" y="1180631"/>
            <a:ext cx="642481" cy="25864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3EDB0A5-AD3E-47E7-BF61-52D167F74BF7}"/>
              </a:ext>
            </a:extLst>
          </p:cNvPr>
          <p:cNvSpPr/>
          <p:nvPr/>
        </p:nvSpPr>
        <p:spPr>
          <a:xfrm>
            <a:off x="7674740" y="5450702"/>
            <a:ext cx="448243"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7A31354-1561-47F8-94A1-79FD05FD597F}"/>
              </a:ext>
            </a:extLst>
          </p:cNvPr>
          <p:cNvSpPr/>
          <p:nvPr/>
        </p:nvSpPr>
        <p:spPr>
          <a:xfrm>
            <a:off x="8103909" y="538554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27" name="Oval 26">
            <a:extLst>
              <a:ext uri="{FF2B5EF4-FFF2-40B4-BE49-F238E27FC236}">
                <a16:creationId xmlns:a16="http://schemas.microsoft.com/office/drawing/2014/main" id="{B2969B91-3642-4187-83F0-A12926F388BF}"/>
              </a:ext>
            </a:extLst>
          </p:cNvPr>
          <p:cNvSpPr/>
          <p:nvPr/>
        </p:nvSpPr>
        <p:spPr>
          <a:xfrm>
            <a:off x="11380468" y="197693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1548756" y="102307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 name="TextBox 1">
            <a:extLst>
              <a:ext uri="{FF2B5EF4-FFF2-40B4-BE49-F238E27FC236}">
                <a16:creationId xmlns:a16="http://schemas.microsoft.com/office/drawing/2014/main" id="{3F897E29-FDB7-4D54-8F1E-26841D92B1AA}"/>
              </a:ext>
            </a:extLst>
          </p:cNvPr>
          <p:cNvSpPr txBox="1"/>
          <p:nvPr/>
        </p:nvSpPr>
        <p:spPr>
          <a:xfrm>
            <a:off x="605554" y="1129735"/>
            <a:ext cx="6096000" cy="369332"/>
          </a:xfrm>
          <a:prstGeom prst="rect">
            <a:avLst/>
          </a:prstGeom>
          <a:noFill/>
        </p:spPr>
        <p:txBody>
          <a:bodyPr wrap="square">
            <a:spAutoFit/>
          </a:bodyPr>
          <a:lstStyle/>
          <a:p>
            <a:r>
              <a:rPr lang="en-US" sz="1800" b="1" dirty="0">
                <a:solidFill>
                  <a:srgbClr val="FF0000"/>
                </a:solidFill>
                <a:latin typeface="Arial Narrow" panose="020B0606020202030204" pitchFamily="34" charset="0"/>
              </a:rPr>
              <a:t>NOTE: </a:t>
            </a:r>
            <a:r>
              <a:rPr lang="en-US" sz="1800" b="1" dirty="0">
                <a:latin typeface="Arial Narrow" panose="020B0606020202030204" pitchFamily="34" charset="0"/>
              </a:rPr>
              <a:t>This is Optional</a:t>
            </a:r>
            <a:endParaRPr lang="en-US" sz="1800" dirty="0">
              <a:latin typeface="Arial Narrow" panose="020B0606020202030204" pitchFamily="34" charset="0"/>
            </a:endParaRPr>
          </a:p>
        </p:txBody>
      </p:sp>
    </p:spTree>
    <p:extLst>
      <p:ext uri="{BB962C8B-B14F-4D97-AF65-F5344CB8AC3E}">
        <p14:creationId xmlns:p14="http://schemas.microsoft.com/office/powerpoint/2010/main" val="481594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652137-4CE9-46D5-A1A4-D62914AB81F8}"/>
              </a:ext>
            </a:extLst>
          </p:cNvPr>
          <p:cNvPicPr>
            <a:picLocks noChangeAspect="1"/>
          </p:cNvPicPr>
          <p:nvPr/>
        </p:nvPicPr>
        <p:blipFill>
          <a:blip r:embed="rId2"/>
          <a:stretch>
            <a:fillRect/>
          </a:stretch>
        </p:blipFill>
        <p:spPr>
          <a:xfrm>
            <a:off x="140561" y="647148"/>
            <a:ext cx="11848240" cy="3821451"/>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0" y="4539005"/>
            <a:ext cx="10643151" cy="1034129"/>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to </a:t>
            </a:r>
            <a:r>
              <a:rPr lang="en-US" b="1" kern="0" dirty="0">
                <a:solidFill>
                  <a:srgbClr val="000000"/>
                </a:solidFill>
                <a:latin typeface="Arial Narrow"/>
                <a:ea typeface="ＭＳ Ｐゴシック" pitchFamily="-106" charset="-128"/>
              </a:rPr>
              <a:t>Multiple Divisions and Accounts</a:t>
            </a:r>
            <a:r>
              <a:rPr lang="en-US" kern="0" dirty="0">
                <a:solidFill>
                  <a:srgbClr val="000000"/>
                </a:solidFill>
                <a:latin typeface="Arial Narrow"/>
                <a:ea typeface="ＭＳ Ｐゴシック" pitchFamily="-106" charset="-128"/>
              </a:rPr>
              <a:t> by Fund</a:t>
            </a:r>
            <a:r>
              <a:rPr lang="en-US" b="1" kern="0" dirty="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Fund member for your institution limited to your security profile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Input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and </a:t>
            </a:r>
            <a:r>
              <a:rPr lang="en-US" b="1" kern="0" dirty="0">
                <a:solidFill>
                  <a:srgbClr val="000000"/>
                </a:solidFill>
                <a:latin typeface="Arial Narrow"/>
                <a:ea typeface="ＭＳ Ｐゴシック" pitchFamily="-106" charset="-128"/>
              </a:rPr>
              <a:t>Comments</a:t>
            </a:r>
            <a:r>
              <a:rPr lang="en-US" kern="0" dirty="0">
                <a:solidFill>
                  <a:srgbClr val="000000"/>
                </a:solidFill>
                <a:latin typeface="Arial Narrow"/>
                <a:ea typeface="ＭＳ Ｐゴシック" pitchFamily="-106" charset="-128"/>
              </a:rPr>
              <a:t> Columns. All other cells should be grey</a:t>
            </a:r>
          </a:p>
        </p:txBody>
      </p:sp>
      <p:sp>
        <p:nvSpPr>
          <p:cNvPr id="7" name="Rectangle 6">
            <a:extLst>
              <a:ext uri="{FF2B5EF4-FFF2-40B4-BE49-F238E27FC236}">
                <a16:creationId xmlns:a16="http://schemas.microsoft.com/office/drawing/2014/main" id="{B0663B7C-5F8D-41DC-B931-8DF8F3E71701}"/>
              </a:ext>
            </a:extLst>
          </p:cNvPr>
          <p:cNvSpPr/>
          <p:nvPr/>
        </p:nvSpPr>
        <p:spPr>
          <a:xfrm>
            <a:off x="1203052" y="5912762"/>
            <a:ext cx="8127023"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The form only displays </a:t>
            </a:r>
            <a:r>
              <a:rPr lang="en-US" b="1" kern="0" dirty="0">
                <a:solidFill>
                  <a:srgbClr val="000000"/>
                </a:solidFill>
                <a:latin typeface="Arial Narrow"/>
                <a:ea typeface="ＭＳ Ｐゴシック" pitchFamily="-106" charset="-128"/>
              </a:rPr>
              <a:t>Accounts</a:t>
            </a:r>
            <a:r>
              <a:rPr lang="en-US" kern="0" dirty="0">
                <a:solidFill>
                  <a:srgbClr val="000000"/>
                </a:solidFill>
                <a:latin typeface="Arial Narrow"/>
                <a:ea typeface="ＭＳ Ｐゴシック" pitchFamily="-106" charset="-128"/>
              </a:rPr>
              <a:t> or </a:t>
            </a:r>
            <a:r>
              <a:rPr lang="en-US" b="1" kern="0" dirty="0">
                <a:solidFill>
                  <a:srgbClr val="000000"/>
                </a:solidFill>
                <a:latin typeface="Arial Narrow"/>
                <a:ea typeface="ＭＳ Ｐゴシック" pitchFamily="-106" charset="-128"/>
              </a:rPr>
              <a:t>Divisions</a:t>
            </a:r>
            <a:r>
              <a:rPr lang="en-US" kern="0" dirty="0">
                <a:solidFill>
                  <a:srgbClr val="000000"/>
                </a:solidFill>
                <a:latin typeface="Arial Narrow"/>
                <a:ea typeface="ＭＳ Ｐゴシック" pitchFamily="-106" charset="-128"/>
              </a:rPr>
              <a:t> with activity.  Use the Action menu </a:t>
            </a:r>
            <a:r>
              <a:rPr lang="en-US" b="1" kern="0" dirty="0">
                <a:solidFill>
                  <a:srgbClr val="000000"/>
                </a:solidFill>
                <a:latin typeface="Arial Narrow"/>
                <a:ea typeface="ＭＳ Ｐゴシック" pitchFamily="-106" charset="-128"/>
              </a:rPr>
              <a:t>Open Forecast Accounts</a:t>
            </a:r>
            <a:r>
              <a:rPr lang="en-US" kern="0" dirty="0">
                <a:solidFill>
                  <a:srgbClr val="000000"/>
                </a:solidFill>
                <a:latin typeface="Arial Narrow"/>
                <a:ea typeface="ＭＳ Ｐゴシック" pitchFamily="-106" charset="-128"/>
              </a:rPr>
              <a:t> if needed. </a:t>
            </a:r>
            <a:endParaRPr lang="en-US" dirty="0"/>
          </a:p>
        </p:txBody>
      </p:sp>
      <p:pic>
        <p:nvPicPr>
          <p:cNvPr id="8" name="Graphic 7" descr="Information">
            <a:extLst>
              <a:ext uri="{FF2B5EF4-FFF2-40B4-BE49-F238E27FC236}">
                <a16:creationId xmlns:a16="http://schemas.microsoft.com/office/drawing/2014/main" id="{A5CC4B48-D39E-41BD-944B-C4AAA4C19B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732" y="5827257"/>
            <a:ext cx="432320" cy="43232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213711" y="59865"/>
            <a:ext cx="1177509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500" b="0" dirty="0">
                <a:solidFill>
                  <a:srgbClr val="700000"/>
                </a:solidFill>
              </a:rPr>
              <a:t>Campus-Level By Account &amp; Division Form – Salary, Wages and Fringe</a:t>
            </a:r>
          </a:p>
        </p:txBody>
      </p:sp>
      <p:sp>
        <p:nvSpPr>
          <p:cNvPr id="9" name="Rectangle 8">
            <a:extLst>
              <a:ext uri="{FF2B5EF4-FFF2-40B4-BE49-F238E27FC236}">
                <a16:creationId xmlns:a16="http://schemas.microsoft.com/office/drawing/2014/main" id="{070FC484-136F-44CF-8638-4EA68F1D50A8}"/>
              </a:ext>
            </a:extLst>
          </p:cNvPr>
          <p:cNvSpPr/>
          <p:nvPr/>
        </p:nvSpPr>
        <p:spPr>
          <a:xfrm>
            <a:off x="466877" y="2628039"/>
            <a:ext cx="3937978" cy="184056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10315064" y="428488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0" name="Rectangle 19">
            <a:extLst>
              <a:ext uri="{FF2B5EF4-FFF2-40B4-BE49-F238E27FC236}">
                <a16:creationId xmlns:a16="http://schemas.microsoft.com/office/drawing/2014/main" id="{295C5F4E-BAA9-451B-924D-6E90FAB507AD}"/>
              </a:ext>
            </a:extLst>
          </p:cNvPr>
          <p:cNvSpPr/>
          <p:nvPr/>
        </p:nvSpPr>
        <p:spPr>
          <a:xfrm>
            <a:off x="9622854" y="2650873"/>
            <a:ext cx="643855" cy="181772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10820909" y="2693626"/>
            <a:ext cx="643855" cy="181361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D9E17AC-A74C-4C8F-A546-4E31A04FE818}"/>
              </a:ext>
            </a:extLst>
          </p:cNvPr>
          <p:cNvSpPr/>
          <p:nvPr/>
        </p:nvSpPr>
        <p:spPr>
          <a:xfrm>
            <a:off x="2009775" y="1163970"/>
            <a:ext cx="1276350" cy="31365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773D363-5221-4831-91C9-822479B6266C}"/>
              </a:ext>
            </a:extLst>
          </p:cNvPr>
          <p:cNvSpPr txBox="1"/>
          <p:nvPr/>
        </p:nvSpPr>
        <p:spPr>
          <a:xfrm>
            <a:off x="7323937" y="4238303"/>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
        <p:nvSpPr>
          <p:cNvPr id="13" name="Oval 12">
            <a:extLst>
              <a:ext uri="{FF2B5EF4-FFF2-40B4-BE49-F238E27FC236}">
                <a16:creationId xmlns:a16="http://schemas.microsoft.com/office/drawing/2014/main" id="{C1A50DD3-B2B3-4C5D-84F8-1097DE02D93F}"/>
              </a:ext>
            </a:extLst>
          </p:cNvPr>
          <p:cNvSpPr/>
          <p:nvPr/>
        </p:nvSpPr>
        <p:spPr>
          <a:xfrm>
            <a:off x="3189723" y="102319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919040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DC0639-0CFA-466D-AD83-9D685F65A446}"/>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700000"/>
                </a:solidFill>
                <a:effectLst/>
                <a:uLnTx/>
                <a:uFillTx/>
                <a:latin typeface="Arial Narrow" panose="020B0606020202030204" pitchFamily="34" charset="0"/>
                <a:ea typeface="+mj-ea"/>
                <a:cs typeface="+mj-cs"/>
              </a:rPr>
              <a:t>Before We Continue - What is a Wedge</a:t>
            </a:r>
          </a:p>
        </p:txBody>
      </p:sp>
      <p:sp>
        <p:nvSpPr>
          <p:cNvPr id="3" name="Rectangle 2">
            <a:extLst>
              <a:ext uri="{FF2B5EF4-FFF2-40B4-BE49-F238E27FC236}">
                <a16:creationId xmlns:a16="http://schemas.microsoft.com/office/drawing/2014/main" id="{D348958B-E397-4110-940D-4F5B860DC63D}"/>
              </a:ext>
            </a:extLst>
          </p:cNvPr>
          <p:cNvSpPr/>
          <p:nvPr/>
        </p:nvSpPr>
        <p:spPr>
          <a:xfrm>
            <a:off x="901958" y="1186940"/>
            <a:ext cx="10649339" cy="1588127"/>
          </a:xfrm>
          <a:prstGeom prst="rect">
            <a:avLst/>
          </a:prstGeom>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Wedges </a:t>
            </a:r>
            <a:r>
              <a:rPr kumimoji="0" lang="en-US" sz="1800" b="1" i="0" u="none" strike="noStrike" kern="0" cap="none" spc="0" normalizeH="0" baseline="0" noProof="0" dirty="0">
                <a:ln>
                  <a:noFill/>
                </a:ln>
                <a:solidFill>
                  <a:srgbClr val="000000"/>
                </a:solidFill>
                <a:effectLst/>
                <a:uLnTx/>
                <a:uFillTx/>
                <a:latin typeface="Arial Narrow"/>
                <a:ea typeface="ＭＳ Ｐゴシック" pitchFamily="-106" charset="-128"/>
                <a:cs typeface="+mn-cs"/>
              </a:rPr>
              <a:t>(Open </a:t>
            </a:r>
            <a:r>
              <a:rPr lang="en-US" b="1" kern="0" dirty="0">
                <a:solidFill>
                  <a:srgbClr val="000000"/>
                </a:solidFill>
                <a:latin typeface="Arial Narrow"/>
                <a:ea typeface="ＭＳ Ｐゴシック" pitchFamily="-106" charset="-128"/>
              </a:rPr>
              <a:t>Forecast</a:t>
            </a:r>
            <a:r>
              <a:rPr kumimoji="0" lang="en-US" sz="1800" b="1" i="0" u="none" strike="noStrike" kern="0" cap="none" spc="0" normalizeH="0" baseline="0" noProof="0" dirty="0">
                <a:ln>
                  <a:noFill/>
                </a:ln>
                <a:solidFill>
                  <a:srgbClr val="000000"/>
                </a:solidFill>
                <a:effectLst/>
                <a:uLnTx/>
                <a:uFillTx/>
                <a:latin typeface="Arial Narrow"/>
                <a:ea typeface="ＭＳ Ｐゴシック" pitchFamily="-106" charset="-128"/>
                <a:cs typeface="+mn-cs"/>
              </a:rPr>
              <a:t> Accounts) </a:t>
            </a: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are inserted when an account intersection </a:t>
            </a:r>
            <a:r>
              <a:rPr kumimoji="0" lang="en-US" sz="1800" b="1" i="0" u="none" strike="noStrike" kern="0" cap="none" spc="0" normalizeH="0" baseline="0" noProof="0" dirty="0">
                <a:ln>
                  <a:noFill/>
                </a:ln>
                <a:solidFill>
                  <a:srgbClr val="000000"/>
                </a:solidFill>
                <a:effectLst/>
                <a:uLnTx/>
                <a:uFillTx/>
                <a:latin typeface="Arial Narrow"/>
                <a:ea typeface="ＭＳ Ｐゴシック" pitchFamily="-106" charset="-128"/>
                <a:cs typeface="+mn-cs"/>
              </a:rPr>
              <a:t>does not have prior years of actuals or budget data</a:t>
            </a: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 A wedge is inserted to allow users to </a:t>
            </a:r>
            <a:r>
              <a:rPr lang="en-US" kern="0" dirty="0">
                <a:solidFill>
                  <a:srgbClr val="000000"/>
                </a:solidFill>
                <a:latin typeface="Arial Narrow"/>
                <a:ea typeface="ＭＳ Ｐゴシック" pitchFamily="-106" charset="-128"/>
              </a:rPr>
              <a:t>forecast</a:t>
            </a:r>
            <a:r>
              <a:rPr kumimoji="0" lang="en-US" sz="1800" b="0" i="0" u="none" strike="noStrike" kern="0" cap="none" spc="0" normalizeH="0" baseline="0" noProof="0" dirty="0">
                <a:ln>
                  <a:noFill/>
                </a:ln>
                <a:solidFill>
                  <a:srgbClr val="000000"/>
                </a:solidFill>
                <a:effectLst/>
                <a:uLnTx/>
                <a:uFillTx/>
                <a:latin typeface="Arial Narrow"/>
                <a:ea typeface="ＭＳ Ｐゴシック" pitchFamily="-106" charset="-128"/>
                <a:cs typeface="+mn-cs"/>
              </a:rPr>
              <a:t> for that intersection.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Arial Narrow"/>
                <a:ea typeface="ＭＳ Ｐゴシック" pitchFamily="-106" charset="-128"/>
                <a:cs typeface="+mn-cs"/>
              </a:rPr>
              <a:t>- An example of this is when a new department is created. Because new departments do not have any prior year actual data and will not show up on a form, a wedge is inserted with already existing department information.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Arial Narrow"/>
                <a:ea typeface="ＭＳ Ｐゴシック" pitchFamily="-106" charset="-128"/>
                <a:cs typeface="+mn-cs"/>
              </a:rPr>
              <a:t>- Inserting a wedge (or Opening </a:t>
            </a:r>
            <a:r>
              <a:rPr lang="en-US" i="1" kern="0" dirty="0">
                <a:solidFill>
                  <a:srgbClr val="000000"/>
                </a:solidFill>
                <a:latin typeface="Arial Narrow"/>
                <a:ea typeface="ＭＳ Ｐゴシック" pitchFamily="-106" charset="-128"/>
              </a:rPr>
              <a:t>Forecast</a:t>
            </a:r>
            <a:r>
              <a:rPr kumimoji="0" lang="en-US" sz="1800" b="0" i="1" u="none" strike="noStrike" kern="0" cap="none" spc="0" normalizeH="0" baseline="0" noProof="0" dirty="0">
                <a:ln>
                  <a:noFill/>
                </a:ln>
                <a:solidFill>
                  <a:srgbClr val="000000"/>
                </a:solidFill>
                <a:effectLst/>
                <a:uLnTx/>
                <a:uFillTx/>
                <a:latin typeface="Arial Narrow"/>
                <a:ea typeface="ＭＳ Ｐゴシック" pitchFamily="-106" charset="-128"/>
                <a:cs typeface="+mn-cs"/>
              </a:rPr>
              <a:t> Accounts) opens accounts to be </a:t>
            </a:r>
            <a:r>
              <a:rPr lang="en-US" i="1" kern="0" dirty="0">
                <a:solidFill>
                  <a:srgbClr val="000000"/>
                </a:solidFill>
                <a:latin typeface="Arial Narrow"/>
                <a:ea typeface="ＭＳ Ｐゴシック" pitchFamily="-106" charset="-128"/>
              </a:rPr>
              <a:t>forecasted</a:t>
            </a:r>
            <a:r>
              <a:rPr kumimoji="0" lang="en-US" sz="1800" b="0" i="1" u="none" strike="noStrike" kern="0" cap="none" spc="0" normalizeH="0" baseline="0" noProof="0" dirty="0">
                <a:ln>
                  <a:noFill/>
                </a:ln>
                <a:solidFill>
                  <a:srgbClr val="000000"/>
                </a:solidFill>
                <a:effectLst/>
                <a:uLnTx/>
                <a:uFillTx/>
                <a:latin typeface="Arial Narrow"/>
                <a:ea typeface="ＭＳ Ｐゴシック" pitchFamily="-106" charset="-128"/>
                <a:cs typeface="+mn-cs"/>
              </a:rPr>
              <a:t> to. </a:t>
            </a:r>
          </a:p>
        </p:txBody>
      </p:sp>
      <p:pic>
        <p:nvPicPr>
          <p:cNvPr id="4" name="Picture 3">
            <a:extLst>
              <a:ext uri="{FF2B5EF4-FFF2-40B4-BE49-F238E27FC236}">
                <a16:creationId xmlns:a16="http://schemas.microsoft.com/office/drawing/2014/main" id="{9E28C0A8-196B-419F-9C2D-0B1A6F974176}"/>
              </a:ext>
            </a:extLst>
          </p:cNvPr>
          <p:cNvPicPr>
            <a:picLocks noChangeAspect="1"/>
          </p:cNvPicPr>
          <p:nvPr/>
        </p:nvPicPr>
        <p:blipFill>
          <a:blip r:embed="rId2"/>
          <a:stretch>
            <a:fillRect/>
          </a:stretch>
        </p:blipFill>
        <p:spPr>
          <a:xfrm>
            <a:off x="1368080" y="3184574"/>
            <a:ext cx="9455841" cy="259820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1216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0D3A72-731C-4AE6-BD94-ECD57AA67A1B}"/>
              </a:ext>
            </a:extLst>
          </p:cNvPr>
          <p:cNvPicPr>
            <a:picLocks noChangeAspect="1"/>
          </p:cNvPicPr>
          <p:nvPr/>
        </p:nvPicPr>
        <p:blipFill>
          <a:blip r:embed="rId2"/>
          <a:stretch>
            <a:fillRect/>
          </a:stretch>
        </p:blipFill>
        <p:spPr>
          <a:xfrm>
            <a:off x="9176356" y="1206857"/>
            <a:ext cx="2354784" cy="4275190"/>
          </a:xfrm>
          <a:prstGeom prst="rect">
            <a:avLst/>
          </a:prstGeom>
        </p:spPr>
      </p:pic>
      <p:pic>
        <p:nvPicPr>
          <p:cNvPr id="7" name="Picture 6">
            <a:extLst>
              <a:ext uri="{FF2B5EF4-FFF2-40B4-BE49-F238E27FC236}">
                <a16:creationId xmlns:a16="http://schemas.microsoft.com/office/drawing/2014/main" id="{86A8B0C6-0408-476C-AFE7-A7BDBE2DE7EE}"/>
              </a:ext>
            </a:extLst>
          </p:cNvPr>
          <p:cNvPicPr>
            <a:picLocks noChangeAspect="1"/>
          </p:cNvPicPr>
          <p:nvPr/>
        </p:nvPicPr>
        <p:blipFill>
          <a:blip r:embed="rId3"/>
          <a:stretch>
            <a:fillRect/>
          </a:stretch>
        </p:blipFill>
        <p:spPr>
          <a:xfrm>
            <a:off x="5896133" y="3900095"/>
            <a:ext cx="2286198" cy="1059272"/>
          </a:xfrm>
          <a:prstGeom prst="rect">
            <a:avLst/>
          </a:prstGeom>
        </p:spPr>
      </p:pic>
      <p:pic>
        <p:nvPicPr>
          <p:cNvPr id="3" name="Picture 2">
            <a:extLst>
              <a:ext uri="{FF2B5EF4-FFF2-40B4-BE49-F238E27FC236}">
                <a16:creationId xmlns:a16="http://schemas.microsoft.com/office/drawing/2014/main" id="{8E31AD88-8B3C-4C25-9F31-3A8A76D64312}"/>
              </a:ext>
            </a:extLst>
          </p:cNvPr>
          <p:cNvPicPr>
            <a:picLocks noChangeAspect="1"/>
          </p:cNvPicPr>
          <p:nvPr/>
        </p:nvPicPr>
        <p:blipFill>
          <a:blip r:embed="rId4"/>
          <a:stretch>
            <a:fillRect/>
          </a:stretch>
        </p:blipFill>
        <p:spPr>
          <a:xfrm>
            <a:off x="517467" y="2461339"/>
            <a:ext cx="8075549" cy="1333616"/>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497472" y="870972"/>
            <a:ext cx="7592633" cy="1255728"/>
          </a:xfrm>
          <a:prstGeom prst="rect">
            <a:avLst/>
          </a:prstGeom>
        </p:spPr>
        <p:txBody>
          <a:bodyPr vert="horz" wrap="square" rtlCol="0">
            <a:spAutoFit/>
          </a:bodyPr>
          <a:lstStyle/>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If there was no Baseline Forecast for a Division or Account combination, the members will not display in the form</a:t>
            </a:r>
            <a:r>
              <a:rPr lang="en-US" sz="1400" kern="0" dirty="0">
                <a:solidFill>
                  <a:srgbClr val="000000"/>
                </a:solidFill>
                <a:latin typeface="Arial Narrow"/>
                <a:ea typeface="ＭＳ Ｐゴシック" pitchFamily="-106" charset="-128"/>
              </a:rPr>
              <a:t>.</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The Open Forecast Accounts action will let you add a Division or Account to enter Forecast against</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Open Forecast Accounts - Salary, Wages and Fringe</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170" y="4140370"/>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67172" y="4157904"/>
            <a:ext cx="6974242"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To insert a wedge: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a:t>
            </a:r>
            <a:r>
              <a:rPr lang="en-US" kern="0" dirty="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Open Forecast Accounts</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Select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Division</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Account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Fund</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using the selector</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Launch</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OK</a:t>
            </a:r>
            <a:r>
              <a:rPr lang="en-US" kern="0" dirty="0">
                <a:solidFill>
                  <a:srgbClr val="000000"/>
                </a:solidFill>
                <a:latin typeface="Arial Narrow"/>
                <a:ea typeface="ＭＳ Ｐゴシック" pitchFamily="-106" charset="-128"/>
              </a:rPr>
              <a:t> in pop up message</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9" name="Rectangle 8">
            <a:extLst>
              <a:ext uri="{FF2B5EF4-FFF2-40B4-BE49-F238E27FC236}">
                <a16:creationId xmlns:a16="http://schemas.microsoft.com/office/drawing/2014/main" id="{070FC484-136F-44CF-8638-4EA68F1D50A8}"/>
              </a:ext>
            </a:extLst>
          </p:cNvPr>
          <p:cNvSpPr/>
          <p:nvPr/>
        </p:nvSpPr>
        <p:spPr>
          <a:xfrm>
            <a:off x="9334221" y="1588474"/>
            <a:ext cx="2148613" cy="37769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10925175" y="1267476"/>
            <a:ext cx="605965" cy="26037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3EDB0A5-AD3E-47E7-BF61-52D167F74BF7}"/>
              </a:ext>
            </a:extLst>
          </p:cNvPr>
          <p:cNvSpPr/>
          <p:nvPr/>
        </p:nvSpPr>
        <p:spPr>
          <a:xfrm>
            <a:off x="7404365" y="2567605"/>
            <a:ext cx="545336" cy="2743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7A31354-1561-47F8-94A1-79FD05FD597F}"/>
              </a:ext>
            </a:extLst>
          </p:cNvPr>
          <p:cNvSpPr/>
          <p:nvPr/>
        </p:nvSpPr>
        <p:spPr>
          <a:xfrm>
            <a:off x="8623644" y="317851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27" name="Oval 26">
            <a:extLst>
              <a:ext uri="{FF2B5EF4-FFF2-40B4-BE49-F238E27FC236}">
                <a16:creationId xmlns:a16="http://schemas.microsoft.com/office/drawing/2014/main" id="{B2969B91-3642-4187-83F0-A12926F388BF}"/>
              </a:ext>
            </a:extLst>
          </p:cNvPr>
          <p:cNvSpPr/>
          <p:nvPr/>
        </p:nvSpPr>
        <p:spPr>
          <a:xfrm>
            <a:off x="11519902" y="158847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1531140" y="120685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8" name="Rectangle 17">
            <a:extLst>
              <a:ext uri="{FF2B5EF4-FFF2-40B4-BE49-F238E27FC236}">
                <a16:creationId xmlns:a16="http://schemas.microsoft.com/office/drawing/2014/main" id="{176F9635-8BE9-45C0-89CF-D23F3E593C58}"/>
              </a:ext>
            </a:extLst>
          </p:cNvPr>
          <p:cNvSpPr/>
          <p:nvPr/>
        </p:nvSpPr>
        <p:spPr>
          <a:xfrm>
            <a:off x="497472" y="2410691"/>
            <a:ext cx="8095545" cy="13275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2F67FCD-A512-43BA-9ACB-C336ADBC4F15}"/>
              </a:ext>
            </a:extLst>
          </p:cNvPr>
          <p:cNvSpPr/>
          <p:nvPr/>
        </p:nvSpPr>
        <p:spPr>
          <a:xfrm>
            <a:off x="7572375" y="4541956"/>
            <a:ext cx="487260" cy="28506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11E04CE2-B37A-407F-BD32-A327A6153773}"/>
              </a:ext>
            </a:extLst>
          </p:cNvPr>
          <p:cNvSpPr/>
          <p:nvPr/>
        </p:nvSpPr>
        <p:spPr>
          <a:xfrm>
            <a:off x="7138644" y="233824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23" name="Oval 22">
            <a:extLst>
              <a:ext uri="{FF2B5EF4-FFF2-40B4-BE49-F238E27FC236}">
                <a16:creationId xmlns:a16="http://schemas.microsoft.com/office/drawing/2014/main" id="{359BC386-2C82-4F97-8CC2-9091E6C30423}"/>
              </a:ext>
            </a:extLst>
          </p:cNvPr>
          <p:cNvSpPr/>
          <p:nvPr/>
        </p:nvSpPr>
        <p:spPr>
          <a:xfrm>
            <a:off x="7984808" y="460264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5</a:t>
            </a:r>
          </a:p>
        </p:txBody>
      </p:sp>
      <p:pic>
        <p:nvPicPr>
          <p:cNvPr id="25" name="Picture 24">
            <a:extLst>
              <a:ext uri="{FF2B5EF4-FFF2-40B4-BE49-F238E27FC236}">
                <a16:creationId xmlns:a16="http://schemas.microsoft.com/office/drawing/2014/main" id="{9BF02585-A2A2-46BC-97D4-247C1E16B954}"/>
              </a:ext>
            </a:extLst>
          </p:cNvPr>
          <p:cNvPicPr>
            <a:picLocks noChangeAspect="1"/>
          </p:cNvPicPr>
          <p:nvPr/>
        </p:nvPicPr>
        <p:blipFill>
          <a:blip r:embed="rId7"/>
          <a:stretch>
            <a:fillRect/>
          </a:stretch>
        </p:blipFill>
        <p:spPr>
          <a:xfrm>
            <a:off x="6569884" y="5115576"/>
            <a:ext cx="379556" cy="462068"/>
          </a:xfrm>
          <a:prstGeom prst="rect">
            <a:avLst/>
          </a:prstGeom>
        </p:spPr>
      </p:pic>
    </p:spTree>
    <p:extLst>
      <p:ext uri="{BB962C8B-B14F-4D97-AF65-F5344CB8AC3E}">
        <p14:creationId xmlns:p14="http://schemas.microsoft.com/office/powerpoint/2010/main" val="3281244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A26299-C1EE-4A70-9E47-8A9F83EC65D9}"/>
              </a:ext>
            </a:extLst>
          </p:cNvPr>
          <p:cNvPicPr>
            <a:picLocks noChangeAspect="1"/>
          </p:cNvPicPr>
          <p:nvPr/>
        </p:nvPicPr>
        <p:blipFill>
          <a:blip r:embed="rId2"/>
          <a:stretch>
            <a:fillRect/>
          </a:stretch>
        </p:blipFill>
        <p:spPr>
          <a:xfrm>
            <a:off x="5666748" y="3903677"/>
            <a:ext cx="2392887" cy="1066892"/>
          </a:xfrm>
          <a:prstGeom prst="rect">
            <a:avLst/>
          </a:prstGeom>
        </p:spPr>
      </p:pic>
      <p:pic>
        <p:nvPicPr>
          <p:cNvPr id="10" name="Picture 9">
            <a:extLst>
              <a:ext uri="{FF2B5EF4-FFF2-40B4-BE49-F238E27FC236}">
                <a16:creationId xmlns:a16="http://schemas.microsoft.com/office/drawing/2014/main" id="{805F58FC-D697-4700-98DB-FA2D67756E8C}"/>
              </a:ext>
            </a:extLst>
          </p:cNvPr>
          <p:cNvPicPr>
            <a:picLocks noChangeAspect="1"/>
          </p:cNvPicPr>
          <p:nvPr/>
        </p:nvPicPr>
        <p:blipFill>
          <a:blip r:embed="rId3"/>
          <a:stretch>
            <a:fillRect/>
          </a:stretch>
        </p:blipFill>
        <p:spPr>
          <a:xfrm>
            <a:off x="528100" y="2421614"/>
            <a:ext cx="8095544" cy="1336072"/>
          </a:xfrm>
          <a:prstGeom prst="rect">
            <a:avLst/>
          </a:prstGeom>
        </p:spPr>
      </p:pic>
      <p:pic>
        <p:nvPicPr>
          <p:cNvPr id="8" name="Picture 7">
            <a:extLst>
              <a:ext uri="{FF2B5EF4-FFF2-40B4-BE49-F238E27FC236}">
                <a16:creationId xmlns:a16="http://schemas.microsoft.com/office/drawing/2014/main" id="{9D0D3A72-731C-4AE6-BD94-ECD57AA67A1B}"/>
              </a:ext>
            </a:extLst>
          </p:cNvPr>
          <p:cNvPicPr>
            <a:picLocks noChangeAspect="1"/>
          </p:cNvPicPr>
          <p:nvPr/>
        </p:nvPicPr>
        <p:blipFill>
          <a:blip r:embed="rId4"/>
          <a:stretch>
            <a:fillRect/>
          </a:stretch>
        </p:blipFill>
        <p:spPr>
          <a:xfrm>
            <a:off x="9176356" y="1206857"/>
            <a:ext cx="2354784" cy="4275190"/>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497472" y="870972"/>
            <a:ext cx="7592633" cy="1255728"/>
          </a:xfrm>
          <a:prstGeom prst="rect">
            <a:avLst/>
          </a:prstGeom>
        </p:spPr>
        <p:txBody>
          <a:bodyPr vert="horz" wrap="square" rtlCol="0">
            <a:spAutoFit/>
          </a:bodyPr>
          <a:lstStyle/>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If a member with no Baseline Forecast for a Division or Account combination is unnecessary but is showing on the form</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The Remove Forecast Accounts action will let you remove a Division or Account from being displayed on the form</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Remove Forecast Accounts - Salary, Wages and Fringe</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170" y="4140370"/>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67172" y="4157904"/>
            <a:ext cx="6974242"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To insert a wedge: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a:t>
            </a:r>
            <a:r>
              <a:rPr lang="en-US" kern="0" dirty="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Remove Forecast Accounts</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Select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Division</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Fund</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using the selector</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Launch</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OK</a:t>
            </a:r>
            <a:r>
              <a:rPr lang="en-US" kern="0" dirty="0">
                <a:solidFill>
                  <a:srgbClr val="000000"/>
                </a:solidFill>
                <a:latin typeface="Arial Narrow"/>
                <a:ea typeface="ＭＳ Ｐゴシック" pitchFamily="-106" charset="-128"/>
              </a:rPr>
              <a:t> in pop up message</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9" name="Rectangle 8">
            <a:extLst>
              <a:ext uri="{FF2B5EF4-FFF2-40B4-BE49-F238E27FC236}">
                <a16:creationId xmlns:a16="http://schemas.microsoft.com/office/drawing/2014/main" id="{070FC484-136F-44CF-8638-4EA68F1D50A8}"/>
              </a:ext>
            </a:extLst>
          </p:cNvPr>
          <p:cNvSpPr/>
          <p:nvPr/>
        </p:nvSpPr>
        <p:spPr>
          <a:xfrm>
            <a:off x="9273823" y="1834660"/>
            <a:ext cx="2148613" cy="29154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10925175" y="1267476"/>
            <a:ext cx="605965" cy="26037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3EDB0A5-AD3E-47E7-BF61-52D167F74BF7}"/>
              </a:ext>
            </a:extLst>
          </p:cNvPr>
          <p:cNvSpPr/>
          <p:nvPr/>
        </p:nvSpPr>
        <p:spPr>
          <a:xfrm>
            <a:off x="7404365" y="2567605"/>
            <a:ext cx="545336" cy="2743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7A31354-1561-47F8-94A1-79FD05FD597F}"/>
              </a:ext>
            </a:extLst>
          </p:cNvPr>
          <p:cNvSpPr/>
          <p:nvPr/>
        </p:nvSpPr>
        <p:spPr>
          <a:xfrm>
            <a:off x="2175219" y="288486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27" name="Oval 26">
            <a:extLst>
              <a:ext uri="{FF2B5EF4-FFF2-40B4-BE49-F238E27FC236}">
                <a16:creationId xmlns:a16="http://schemas.microsoft.com/office/drawing/2014/main" id="{B2969B91-3642-4187-83F0-A12926F388BF}"/>
              </a:ext>
            </a:extLst>
          </p:cNvPr>
          <p:cNvSpPr/>
          <p:nvPr/>
        </p:nvSpPr>
        <p:spPr>
          <a:xfrm>
            <a:off x="11284956" y="177041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1531140" y="120685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8" name="Rectangle 17">
            <a:extLst>
              <a:ext uri="{FF2B5EF4-FFF2-40B4-BE49-F238E27FC236}">
                <a16:creationId xmlns:a16="http://schemas.microsoft.com/office/drawing/2014/main" id="{176F9635-8BE9-45C0-89CF-D23F3E593C58}"/>
              </a:ext>
            </a:extLst>
          </p:cNvPr>
          <p:cNvSpPr/>
          <p:nvPr/>
        </p:nvSpPr>
        <p:spPr>
          <a:xfrm>
            <a:off x="497472" y="2410691"/>
            <a:ext cx="8095545" cy="13275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2F67FCD-A512-43BA-9ACB-C336ADBC4F15}"/>
              </a:ext>
            </a:extLst>
          </p:cNvPr>
          <p:cNvSpPr/>
          <p:nvPr/>
        </p:nvSpPr>
        <p:spPr>
          <a:xfrm>
            <a:off x="7494994" y="4572690"/>
            <a:ext cx="454707"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11E04CE2-B37A-407F-BD32-A327A6153773}"/>
              </a:ext>
            </a:extLst>
          </p:cNvPr>
          <p:cNvSpPr/>
          <p:nvPr/>
        </p:nvSpPr>
        <p:spPr>
          <a:xfrm>
            <a:off x="7138644" y="233824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23" name="Oval 22">
            <a:extLst>
              <a:ext uri="{FF2B5EF4-FFF2-40B4-BE49-F238E27FC236}">
                <a16:creationId xmlns:a16="http://schemas.microsoft.com/office/drawing/2014/main" id="{359BC386-2C82-4F97-8CC2-9091E6C30423}"/>
              </a:ext>
            </a:extLst>
          </p:cNvPr>
          <p:cNvSpPr/>
          <p:nvPr/>
        </p:nvSpPr>
        <p:spPr>
          <a:xfrm>
            <a:off x="7849987" y="460264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5</a:t>
            </a:r>
          </a:p>
        </p:txBody>
      </p:sp>
    </p:spTree>
    <p:extLst>
      <p:ext uri="{BB962C8B-B14F-4D97-AF65-F5344CB8AC3E}">
        <p14:creationId xmlns:p14="http://schemas.microsoft.com/office/powerpoint/2010/main" val="1776329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4F17C2-EE9C-4A72-BEAE-47BEDA1AE76D}"/>
              </a:ext>
            </a:extLst>
          </p:cNvPr>
          <p:cNvPicPr>
            <a:picLocks noChangeAspect="1"/>
          </p:cNvPicPr>
          <p:nvPr/>
        </p:nvPicPr>
        <p:blipFill>
          <a:blip r:embed="rId2"/>
          <a:stretch>
            <a:fillRect/>
          </a:stretch>
        </p:blipFill>
        <p:spPr>
          <a:xfrm>
            <a:off x="443224" y="1628106"/>
            <a:ext cx="11709258" cy="3249868"/>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95309" y="59865"/>
            <a:ext cx="11793492"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endParaRPr lang="en-US" sz="3600" b="0" dirty="0">
              <a:solidFill>
                <a:srgbClr val="700000"/>
              </a:solidFill>
            </a:endParaRPr>
          </a:p>
        </p:txBody>
      </p:sp>
      <p:sp>
        <p:nvSpPr>
          <p:cNvPr id="17" name="TextBox 16">
            <a:extLst>
              <a:ext uri="{FF2B5EF4-FFF2-40B4-BE49-F238E27FC236}">
                <a16:creationId xmlns:a16="http://schemas.microsoft.com/office/drawing/2014/main" id="{D2EE376D-22D5-4196-80C1-41D4742C328B}"/>
              </a:ext>
            </a:extLst>
          </p:cNvPr>
          <p:cNvSpPr txBox="1"/>
          <p:nvPr/>
        </p:nvSpPr>
        <p:spPr>
          <a:xfrm>
            <a:off x="443224" y="5008886"/>
            <a:ext cx="7365962"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(by Total Year, Total Quarter or Total Month)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1419113" y="1861194"/>
            <a:ext cx="329661"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11337759" y="159437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15B853A5-31A1-4349-9C9E-B26AEA0B8582}"/>
              </a:ext>
            </a:extLst>
          </p:cNvPr>
          <p:cNvSpPr/>
          <p:nvPr/>
        </p:nvSpPr>
        <p:spPr>
          <a:xfrm>
            <a:off x="9010697" y="317204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8238190" y="3407229"/>
            <a:ext cx="503039" cy="147074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8032975" y="317204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9256881" y="3418226"/>
            <a:ext cx="503040" cy="14597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7138787" y="16051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4529137" y="608505"/>
            <a:ext cx="3133725" cy="1685925"/>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6989954" y="1861194"/>
            <a:ext cx="543850" cy="45301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10FA865-602C-4AB5-8FF4-3E263DE2A61F}"/>
              </a:ext>
            </a:extLst>
          </p:cNvPr>
          <p:cNvSpPr/>
          <p:nvPr/>
        </p:nvSpPr>
        <p:spPr>
          <a:xfrm>
            <a:off x="7458939" y="16051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19" name="TextBox 18">
            <a:extLst>
              <a:ext uri="{FF2B5EF4-FFF2-40B4-BE49-F238E27FC236}">
                <a16:creationId xmlns:a16="http://schemas.microsoft.com/office/drawing/2014/main" id="{A08469F9-DAB7-4D26-ACF0-E723FB3016EE}"/>
              </a:ext>
            </a:extLst>
          </p:cNvPr>
          <p:cNvSpPr txBox="1"/>
          <p:nvPr/>
        </p:nvSpPr>
        <p:spPr>
          <a:xfrm>
            <a:off x="5789087" y="4300798"/>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
        <p:nvSpPr>
          <p:cNvPr id="5" name="TextBox 4">
            <a:extLst>
              <a:ext uri="{FF2B5EF4-FFF2-40B4-BE49-F238E27FC236}">
                <a16:creationId xmlns:a16="http://schemas.microsoft.com/office/drawing/2014/main" id="{AD3EDC53-6823-41E8-8630-1C3786A5A4A7}"/>
              </a:ext>
            </a:extLst>
          </p:cNvPr>
          <p:cNvSpPr txBox="1"/>
          <p:nvPr/>
        </p:nvSpPr>
        <p:spPr>
          <a:xfrm>
            <a:off x="8249135" y="5144792"/>
            <a:ext cx="3444240" cy="92333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NOTE: The </a:t>
            </a:r>
            <a:r>
              <a:rPr lang="en-US" b="1" kern="0" dirty="0">
                <a:solidFill>
                  <a:srgbClr val="000000"/>
                </a:solidFill>
                <a:latin typeface="Arial Narrow"/>
                <a:ea typeface="ＭＳ Ｐゴシック" pitchFamily="-106" charset="-128"/>
              </a:rPr>
              <a:t>Open/Remove Forecast Accounts </a:t>
            </a:r>
            <a:r>
              <a:rPr lang="en-US" kern="0" dirty="0">
                <a:solidFill>
                  <a:srgbClr val="000000"/>
                </a:solidFill>
                <a:latin typeface="Arial Narrow"/>
                <a:ea typeface="ＭＳ Ｐゴシック" pitchFamily="-106" charset="-128"/>
              </a:rPr>
              <a:t>functionality is available on this form. </a:t>
            </a:r>
          </a:p>
        </p:txBody>
      </p:sp>
      <p:pic>
        <p:nvPicPr>
          <p:cNvPr id="23" name="Graphic 22" descr="Information">
            <a:extLst>
              <a:ext uri="{FF2B5EF4-FFF2-40B4-BE49-F238E27FC236}">
                <a16:creationId xmlns:a16="http://schemas.microsoft.com/office/drawing/2014/main" id="{F07E7B00-BA5A-4A8D-A793-18455A494C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6815" y="5368984"/>
            <a:ext cx="432320" cy="432320"/>
          </a:xfrm>
          <a:prstGeom prst="rect">
            <a:avLst/>
          </a:prstGeom>
        </p:spPr>
      </p:pic>
      <p:sp>
        <p:nvSpPr>
          <p:cNvPr id="6" name="Rectangle 4">
            <a:extLst>
              <a:ext uri="{FF2B5EF4-FFF2-40B4-BE49-F238E27FC236}">
                <a16:creationId xmlns:a16="http://schemas.microsoft.com/office/drawing/2014/main" id="{E54E992E-2680-4B36-BBBE-5A766DD20D98}"/>
              </a:ext>
            </a:extLst>
          </p:cNvPr>
          <p:cNvSpPr txBox="1">
            <a:spLocks noChangeArrowheads="1"/>
          </p:cNvSpPr>
          <p:nvPr/>
        </p:nvSpPr>
        <p:spPr>
          <a:xfrm>
            <a:off x="213711" y="59865"/>
            <a:ext cx="1177509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500" b="0" dirty="0">
                <a:solidFill>
                  <a:srgbClr val="700000"/>
                </a:solidFill>
              </a:rPr>
              <a:t>Campus-Level By Account &amp; Division Form – Salary, Wages and Fringe</a:t>
            </a:r>
          </a:p>
        </p:txBody>
      </p:sp>
    </p:spTree>
    <p:extLst>
      <p:ext uri="{BB962C8B-B14F-4D97-AF65-F5344CB8AC3E}">
        <p14:creationId xmlns:p14="http://schemas.microsoft.com/office/powerpoint/2010/main" val="4292518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813650-9C75-44F9-AA27-0C21749CA130}"/>
              </a:ext>
            </a:extLst>
          </p:cNvPr>
          <p:cNvPicPr>
            <a:picLocks noChangeAspect="1"/>
          </p:cNvPicPr>
          <p:nvPr/>
        </p:nvPicPr>
        <p:blipFill>
          <a:blip r:embed="rId2"/>
          <a:stretch>
            <a:fillRect/>
          </a:stretch>
        </p:blipFill>
        <p:spPr>
          <a:xfrm>
            <a:off x="2962385" y="672958"/>
            <a:ext cx="6553090" cy="390002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479884" y="59865"/>
            <a:ext cx="1050891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Review – Salary, Wages and Fringe</a:t>
            </a:r>
          </a:p>
        </p:txBody>
      </p:sp>
      <p:sp>
        <p:nvSpPr>
          <p:cNvPr id="14" name="Oval 13">
            <a:extLst>
              <a:ext uri="{FF2B5EF4-FFF2-40B4-BE49-F238E27FC236}">
                <a16:creationId xmlns:a16="http://schemas.microsoft.com/office/drawing/2014/main" id="{F63FF0C3-9961-44CD-8CBF-154E96720EFF}"/>
              </a:ext>
            </a:extLst>
          </p:cNvPr>
          <p:cNvSpPr/>
          <p:nvPr/>
        </p:nvSpPr>
        <p:spPr>
          <a:xfrm>
            <a:off x="7825771" y="174966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17" name="Rectangle 16">
            <a:extLst>
              <a:ext uri="{FF2B5EF4-FFF2-40B4-BE49-F238E27FC236}">
                <a16:creationId xmlns:a16="http://schemas.microsoft.com/office/drawing/2014/main" id="{91C63634-6651-43E4-8251-BAE460367B8B}"/>
              </a:ext>
            </a:extLst>
          </p:cNvPr>
          <p:cNvSpPr/>
          <p:nvPr/>
        </p:nvSpPr>
        <p:spPr>
          <a:xfrm>
            <a:off x="7659439" y="2050647"/>
            <a:ext cx="576793" cy="252233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4354269" y="1154337"/>
            <a:ext cx="2456106" cy="2506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07F0B31-F808-4A1C-A4E0-0FF66D5D5E96}"/>
              </a:ext>
            </a:extLst>
          </p:cNvPr>
          <p:cNvSpPr/>
          <p:nvPr/>
        </p:nvSpPr>
        <p:spPr>
          <a:xfrm>
            <a:off x="6488158" y="84369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0" name="Rectangle 9">
            <a:extLst>
              <a:ext uri="{FF2B5EF4-FFF2-40B4-BE49-F238E27FC236}">
                <a16:creationId xmlns:a16="http://schemas.microsoft.com/office/drawing/2014/main" id="{28D99477-4AE3-42F1-9408-66038666F8C1}"/>
              </a:ext>
            </a:extLst>
          </p:cNvPr>
          <p:cNvSpPr/>
          <p:nvPr/>
        </p:nvSpPr>
        <p:spPr>
          <a:xfrm>
            <a:off x="8471958" y="2050647"/>
            <a:ext cx="510118" cy="252233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C7D4967-445C-4571-9B7C-5B4C4BFFD462}"/>
              </a:ext>
            </a:extLst>
          </p:cNvPr>
          <p:cNvSpPr/>
          <p:nvPr/>
        </p:nvSpPr>
        <p:spPr>
          <a:xfrm>
            <a:off x="8604705" y="173212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18" name="TextBox 17">
            <a:extLst>
              <a:ext uri="{FF2B5EF4-FFF2-40B4-BE49-F238E27FC236}">
                <a16:creationId xmlns:a16="http://schemas.microsoft.com/office/drawing/2014/main" id="{20239B07-C6A9-4916-A84F-F8B72D12E73D}"/>
              </a:ext>
            </a:extLst>
          </p:cNvPr>
          <p:cNvSpPr txBox="1"/>
          <p:nvPr/>
        </p:nvSpPr>
        <p:spPr>
          <a:xfrm>
            <a:off x="770730" y="4539005"/>
            <a:ext cx="10643151" cy="1865126"/>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historical Budget and Actual data, an overview of total forecast, as well as the variance of Forecast vs Budget and CY vs PY Actuals Year to Date.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Fund and Department member for your institution limited to your security profile.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Review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Columns and compare to Actuals and Budget Trends. All cells should be grey</a:t>
            </a:r>
          </a:p>
        </p:txBody>
      </p:sp>
      <p:sp>
        <p:nvSpPr>
          <p:cNvPr id="19" name="Rectangle 18">
            <a:extLst>
              <a:ext uri="{FF2B5EF4-FFF2-40B4-BE49-F238E27FC236}">
                <a16:creationId xmlns:a16="http://schemas.microsoft.com/office/drawing/2014/main" id="{F13D6137-D6AA-4831-B3D4-530D62E2CABC}"/>
              </a:ext>
            </a:extLst>
          </p:cNvPr>
          <p:cNvSpPr/>
          <p:nvPr/>
        </p:nvSpPr>
        <p:spPr>
          <a:xfrm>
            <a:off x="29714" y="644673"/>
            <a:ext cx="2416638" cy="1477328"/>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a historical comparison of the summarized Forecast at the Program Total and Project Total level.</a:t>
            </a:r>
          </a:p>
        </p:txBody>
      </p:sp>
    </p:spTree>
    <p:extLst>
      <p:ext uri="{BB962C8B-B14F-4D97-AF65-F5344CB8AC3E}">
        <p14:creationId xmlns:p14="http://schemas.microsoft.com/office/powerpoint/2010/main" val="416569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2844800" y="59865"/>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Forecasting Process</a:t>
            </a:r>
          </a:p>
        </p:txBody>
      </p:sp>
      <p:sp>
        <p:nvSpPr>
          <p:cNvPr id="7" name="TextBox 6">
            <a:extLst>
              <a:ext uri="{FF2B5EF4-FFF2-40B4-BE49-F238E27FC236}">
                <a16:creationId xmlns:a16="http://schemas.microsoft.com/office/drawing/2014/main" id="{A6538822-8D16-495E-8506-A36DE7FD89A5}"/>
              </a:ext>
            </a:extLst>
          </p:cNvPr>
          <p:cNvSpPr txBox="1"/>
          <p:nvPr/>
        </p:nvSpPr>
        <p:spPr>
          <a:xfrm>
            <a:off x="509586" y="1393002"/>
            <a:ext cx="11182305" cy="4038350"/>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sz="2400" b="1" kern="0" dirty="0">
                <a:solidFill>
                  <a:srgbClr val="000000"/>
                </a:solidFill>
                <a:latin typeface="Arial Narrow"/>
                <a:ea typeface="ＭＳ Ｐゴシック" pitchFamily="-106" charset="-128"/>
              </a:rPr>
              <a:t>Future State</a:t>
            </a:r>
          </a:p>
          <a:p>
            <a:pPr eaLnBrk="0" fontAlgn="base" hangingPunct="0">
              <a:spcBef>
                <a:spcPct val="20000"/>
              </a:spcBef>
              <a:spcAft>
                <a:spcPct val="0"/>
              </a:spcAft>
            </a:pPr>
            <a:endParaRPr lang="en-US" b="1" kern="0" dirty="0">
              <a:solidFill>
                <a:srgbClr val="000000"/>
              </a:solidFill>
              <a:latin typeface="Arial Narrow"/>
              <a:ea typeface="ＭＳ Ｐゴシック" pitchFamily="-106" charset="-128"/>
            </a:endParaRPr>
          </a:p>
          <a:p>
            <a:pPr marL="742950" lvl="1" indent="-285750">
              <a:buFont typeface="Arial" panose="020B0604020202020204" pitchFamily="34" charset="0"/>
              <a:buChar char="•"/>
            </a:pPr>
            <a:r>
              <a:rPr lang="en-US" dirty="0"/>
              <a:t>Historical data for Actual, Budget, and soon to be Forecast will be housed in PlanUW. It will be populated via automated Data Loads of different frequencies. </a:t>
            </a:r>
          </a:p>
          <a:p>
            <a:pPr marL="742950" lvl="1" indent="-285750">
              <a:buFont typeface="Arial" panose="020B0604020202020204" pitchFamily="34" charset="0"/>
              <a:buChar char="•"/>
            </a:pPr>
            <a:r>
              <a:rPr lang="en-US" dirty="0"/>
              <a:t>Forecast Base will be prepopulated via a rule that respreads budget based on the average of 2 prior years of Actuals.</a:t>
            </a:r>
          </a:p>
          <a:p>
            <a:pPr marL="742950" lvl="1" indent="-285750">
              <a:buFont typeface="Arial" panose="020B0604020202020204" pitchFamily="34" charset="0"/>
              <a:buChar char="•"/>
            </a:pPr>
            <a:r>
              <a:rPr lang="en-US" dirty="0"/>
              <a:t>Users will use input forms to enter adjustments for the forward-looking months. Versions of the Forecast will be saved on a monthly basis.</a:t>
            </a:r>
          </a:p>
          <a:p>
            <a:pPr marL="742950" lvl="1" indent="-285750">
              <a:buFont typeface="Arial" panose="020B0604020202020204" pitchFamily="34" charset="0"/>
              <a:buChar char="•"/>
            </a:pPr>
            <a:r>
              <a:rPr lang="en-US" dirty="0"/>
              <a:t>Users will be able to use Smart View and out of the box reports and forms to report and review their Forecast. </a:t>
            </a:r>
          </a:p>
          <a:p>
            <a:pPr marL="742950" lvl="1" indent="-285750">
              <a:buFont typeface="Arial" panose="020B0604020202020204" pitchFamily="34" charset="0"/>
              <a:buChar char="•"/>
            </a:pPr>
            <a:r>
              <a:rPr lang="en-US" dirty="0"/>
              <a:t>Campuses will report Forecast to UW System two times a year.</a:t>
            </a:r>
          </a:p>
          <a:p>
            <a:pPr marL="742950" lvl="1" indent="-285750" eaLnBrk="0" fontAlgn="base" hangingPunct="0">
              <a:lnSpc>
                <a:spcPct val="150000"/>
              </a:lnSpc>
              <a:spcBef>
                <a:spcPct val="20000"/>
              </a:spcBef>
              <a:spcAft>
                <a:spcPct val="0"/>
              </a:spcAft>
              <a:buFont typeface="Arial" panose="020B0604020202020204" pitchFamily="34" charset="0"/>
              <a:buChar char="•"/>
            </a:pPr>
            <a:endParaRPr lang="en-US" kern="0" dirty="0">
              <a:solidFill>
                <a:srgbClr val="000000"/>
              </a:solidFill>
              <a:latin typeface="Arial Narrow"/>
              <a:ea typeface="ＭＳ Ｐゴシック" pitchFamily="-106" charset="-128"/>
            </a:endParaRPr>
          </a:p>
          <a:p>
            <a:pPr lvl="1" eaLnBrk="0" fontAlgn="base" hangingPunct="0">
              <a:spcBef>
                <a:spcPct val="20000"/>
              </a:spcBef>
              <a:spcAft>
                <a:spcPct val="0"/>
              </a:spcAft>
            </a:pPr>
            <a:endParaRPr lang="en-US" sz="500" kern="0" dirty="0">
              <a:solidFill>
                <a:srgbClr val="000000"/>
              </a:solidFill>
              <a:latin typeface="Arial Narrow"/>
              <a:ea typeface="ＭＳ Ｐゴシック" pitchFamily="-106" charset="-128"/>
            </a:endParaRPr>
          </a:p>
          <a:p>
            <a:pPr marL="285750" indent="-285750" eaLnBrk="0" fontAlgn="base" hangingPunct="0">
              <a:lnSpc>
                <a:spcPct val="150000"/>
              </a:lnSpc>
              <a:spcBef>
                <a:spcPct val="20000"/>
              </a:spcBef>
              <a:spcAft>
                <a:spcPct val="0"/>
              </a:spcAft>
              <a:buFont typeface="Arial" panose="020B0604020202020204" pitchFamily="34" charset="0"/>
              <a:buChar char="•"/>
            </a:pPr>
            <a:endParaRPr lang="en-US" i="1" kern="0" dirty="0">
              <a:solidFill>
                <a:srgbClr val="000000"/>
              </a:solidFill>
              <a:latin typeface="Arial Narrow"/>
              <a:ea typeface="ＭＳ Ｐゴシック" pitchFamily="-106" charset="-128"/>
            </a:endParaRPr>
          </a:p>
        </p:txBody>
      </p:sp>
    </p:spTree>
    <p:custDataLst>
      <p:tags r:id="rId1"/>
    </p:custDataLst>
    <p:extLst>
      <p:ext uri="{BB962C8B-B14F-4D97-AF65-F5344CB8AC3E}">
        <p14:creationId xmlns:p14="http://schemas.microsoft.com/office/powerpoint/2010/main" val="3025607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B338E1-5989-4F67-8D11-F537963B031A}"/>
              </a:ext>
            </a:extLst>
          </p:cNvPr>
          <p:cNvPicPr>
            <a:picLocks noChangeAspect="1"/>
          </p:cNvPicPr>
          <p:nvPr/>
        </p:nvPicPr>
        <p:blipFill>
          <a:blip r:embed="rId2"/>
          <a:stretch>
            <a:fillRect/>
          </a:stretch>
        </p:blipFill>
        <p:spPr>
          <a:xfrm>
            <a:off x="1744878" y="2420422"/>
            <a:ext cx="699742" cy="1856783"/>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Division-Level Salary, Wages and Fringe</a:t>
            </a:r>
          </a:p>
        </p:txBody>
      </p:sp>
      <p:sp>
        <p:nvSpPr>
          <p:cNvPr id="3" name="Rectangle 2">
            <a:extLst>
              <a:ext uri="{FF2B5EF4-FFF2-40B4-BE49-F238E27FC236}">
                <a16:creationId xmlns:a16="http://schemas.microsoft.com/office/drawing/2014/main" id="{18B6E2C2-4968-432C-A019-57378D81CCD6}"/>
              </a:ext>
            </a:extLst>
          </p:cNvPr>
          <p:cNvSpPr/>
          <p:nvPr/>
        </p:nvSpPr>
        <p:spPr>
          <a:xfrm>
            <a:off x="1744878" y="2405459"/>
            <a:ext cx="699742" cy="188671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peech Bubble: Rectangle 4">
            <a:extLst>
              <a:ext uri="{FF2B5EF4-FFF2-40B4-BE49-F238E27FC236}">
                <a16:creationId xmlns:a16="http://schemas.microsoft.com/office/drawing/2014/main" id="{8006D1C5-2FEE-40A4-8F31-88C37C94CB59}"/>
              </a:ext>
            </a:extLst>
          </p:cNvPr>
          <p:cNvSpPr/>
          <p:nvPr/>
        </p:nvSpPr>
        <p:spPr>
          <a:xfrm>
            <a:off x="3129398" y="3268246"/>
            <a:ext cx="1265867" cy="376431"/>
          </a:xfrm>
          <a:prstGeom prst="wedgeRectCallout">
            <a:avLst>
              <a:gd name="adj1" fmla="val -97952"/>
              <a:gd name="adj2" fmla="val -1354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By Division</a:t>
            </a:r>
            <a:endParaRPr lang="en-US" b="1" dirty="0">
              <a:solidFill>
                <a:schemeClr val="tx1"/>
              </a:solidFill>
              <a:latin typeface="Arial Narrow" panose="020B0606020202030204" pitchFamily="34" charset="0"/>
            </a:endParaRPr>
          </a:p>
        </p:txBody>
      </p:sp>
      <p:sp>
        <p:nvSpPr>
          <p:cNvPr id="10" name="TextBox 9">
            <a:extLst>
              <a:ext uri="{FF2B5EF4-FFF2-40B4-BE49-F238E27FC236}">
                <a16:creationId xmlns:a16="http://schemas.microsoft.com/office/drawing/2014/main" id="{CBE60EB9-FFC6-4234-9737-7E65B16FD754}"/>
              </a:ext>
            </a:extLst>
          </p:cNvPr>
          <p:cNvSpPr txBox="1"/>
          <p:nvPr/>
        </p:nvSpPr>
        <p:spPr>
          <a:xfrm>
            <a:off x="5518042" y="2748648"/>
            <a:ext cx="4829606" cy="1200329"/>
          </a:xfrm>
          <a:prstGeom prst="rect">
            <a:avLst/>
          </a:prstGeom>
          <a:noFill/>
        </p:spPr>
        <p:txBody>
          <a:bodyPr wrap="square">
            <a:spAutoFit/>
          </a:bodyPr>
          <a:lstStyle/>
          <a:p>
            <a:pPr marL="285750" indent="-28575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Division-Level </a:t>
            </a:r>
            <a:r>
              <a:rPr lang="en-US" kern="0" dirty="0">
                <a:solidFill>
                  <a:srgbClr val="000000"/>
                </a:solidFill>
                <a:latin typeface="Arial Narrow"/>
                <a:ea typeface="ＭＳ Ｐゴシック" pitchFamily="-106" charset="-128"/>
              </a:rPr>
              <a:t>– Enter forecast amounts at ‘Divisional-Level’ using Divisions, in By Account, By Division, By Account and Division Forms and use Divisional-Level Review to see total results.</a:t>
            </a:r>
          </a:p>
        </p:txBody>
      </p:sp>
    </p:spTree>
    <p:extLst>
      <p:ext uri="{BB962C8B-B14F-4D97-AF65-F5344CB8AC3E}">
        <p14:creationId xmlns:p14="http://schemas.microsoft.com/office/powerpoint/2010/main" val="923245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A37BA8-15C6-42BA-B4DF-4302AB76C4DF}"/>
              </a:ext>
            </a:extLst>
          </p:cNvPr>
          <p:cNvPicPr>
            <a:picLocks noChangeAspect="1"/>
          </p:cNvPicPr>
          <p:nvPr/>
        </p:nvPicPr>
        <p:blipFill>
          <a:blip r:embed="rId2"/>
          <a:stretch>
            <a:fillRect/>
          </a:stretch>
        </p:blipFill>
        <p:spPr>
          <a:xfrm>
            <a:off x="219565" y="668461"/>
            <a:ext cx="11752869" cy="3876920"/>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2" y="4624150"/>
            <a:ext cx="10643151" cy="1311128"/>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to a </a:t>
            </a:r>
            <a:r>
              <a:rPr lang="en-US" b="1" kern="0" dirty="0">
                <a:solidFill>
                  <a:srgbClr val="000000"/>
                </a:solidFill>
                <a:latin typeface="Arial Narrow"/>
                <a:ea typeface="ＭＳ Ｐゴシック" pitchFamily="-106" charset="-128"/>
              </a:rPr>
              <a:t>single Division </a:t>
            </a:r>
            <a:r>
              <a:rPr lang="en-US" kern="0" dirty="0">
                <a:solidFill>
                  <a:srgbClr val="000000"/>
                </a:solidFill>
                <a:latin typeface="Arial Narrow"/>
                <a:ea typeface="ＭＳ Ｐゴシック" pitchFamily="-106" charset="-128"/>
              </a:rPr>
              <a:t>by </a:t>
            </a:r>
            <a:r>
              <a:rPr lang="en-US" b="1" kern="0" dirty="0">
                <a:solidFill>
                  <a:srgbClr val="000000"/>
                </a:solidFill>
                <a:latin typeface="Arial Narrow"/>
                <a:ea typeface="ＭＳ Ｐゴシック" pitchFamily="-106" charset="-128"/>
              </a:rPr>
              <a:t>Fund.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Division/Department and Fund member for your institution limited to your security profile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Input data in Forecast Adjustment and Comments Columns. All other cells should be grey</a:t>
            </a:r>
          </a:p>
        </p:txBody>
      </p:sp>
      <p:sp>
        <p:nvSpPr>
          <p:cNvPr id="7" name="Rectangle 6">
            <a:extLst>
              <a:ext uri="{FF2B5EF4-FFF2-40B4-BE49-F238E27FC236}">
                <a16:creationId xmlns:a16="http://schemas.microsoft.com/office/drawing/2014/main" id="{B0663B7C-5F8D-41DC-B931-8DF8F3E71701}"/>
              </a:ext>
            </a:extLst>
          </p:cNvPr>
          <p:cNvSpPr/>
          <p:nvPr/>
        </p:nvSpPr>
        <p:spPr>
          <a:xfrm>
            <a:off x="1203052" y="5912762"/>
            <a:ext cx="8512524" cy="369332"/>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This form is un-suppressed. The form displays all accounts although data might not exist. </a:t>
            </a:r>
            <a:endParaRPr lang="en-US" dirty="0"/>
          </a:p>
        </p:txBody>
      </p:sp>
      <p:pic>
        <p:nvPicPr>
          <p:cNvPr id="8" name="Graphic 7" descr="Information">
            <a:extLst>
              <a:ext uri="{FF2B5EF4-FFF2-40B4-BE49-F238E27FC236}">
                <a16:creationId xmlns:a16="http://schemas.microsoft.com/office/drawing/2014/main" id="{A5CC4B48-D39E-41BD-944B-C4AAA4C19B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732" y="5883012"/>
            <a:ext cx="432320" cy="43232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Division-Level By Account Form – Salary, Wages and Fringe</a:t>
            </a:r>
          </a:p>
        </p:txBody>
      </p:sp>
      <p:sp>
        <p:nvSpPr>
          <p:cNvPr id="9" name="Rectangle 8">
            <a:extLst>
              <a:ext uri="{FF2B5EF4-FFF2-40B4-BE49-F238E27FC236}">
                <a16:creationId xmlns:a16="http://schemas.microsoft.com/office/drawing/2014/main" id="{070FC484-136F-44CF-8638-4EA68F1D50A8}"/>
              </a:ext>
            </a:extLst>
          </p:cNvPr>
          <p:cNvSpPr/>
          <p:nvPr/>
        </p:nvSpPr>
        <p:spPr>
          <a:xfrm>
            <a:off x="559836" y="2817845"/>
            <a:ext cx="1296955" cy="17275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5C5F4E-BAA9-451B-924D-6E90FAB507AD}"/>
              </a:ext>
            </a:extLst>
          </p:cNvPr>
          <p:cNvSpPr/>
          <p:nvPr/>
        </p:nvSpPr>
        <p:spPr>
          <a:xfrm>
            <a:off x="7046022" y="2817845"/>
            <a:ext cx="614412" cy="176561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8269332" y="2861750"/>
            <a:ext cx="614412" cy="174358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D9E17AC-A74C-4C8F-A546-4E31A04FE818}"/>
              </a:ext>
            </a:extLst>
          </p:cNvPr>
          <p:cNvSpPr/>
          <p:nvPr/>
        </p:nvSpPr>
        <p:spPr>
          <a:xfrm>
            <a:off x="2130757" y="1267493"/>
            <a:ext cx="2889112" cy="31365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4915773" y="110371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3" name="TextBox 2">
            <a:extLst>
              <a:ext uri="{FF2B5EF4-FFF2-40B4-BE49-F238E27FC236}">
                <a16:creationId xmlns:a16="http://schemas.microsoft.com/office/drawing/2014/main" id="{63577544-646C-48D6-B42C-178E98BCCE36}"/>
              </a:ext>
            </a:extLst>
          </p:cNvPr>
          <p:cNvSpPr txBox="1"/>
          <p:nvPr/>
        </p:nvSpPr>
        <p:spPr>
          <a:xfrm>
            <a:off x="4060500" y="4183354"/>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14" name="Oval 13">
            <a:extLst>
              <a:ext uri="{FF2B5EF4-FFF2-40B4-BE49-F238E27FC236}">
                <a16:creationId xmlns:a16="http://schemas.microsoft.com/office/drawing/2014/main" id="{F63FF0C3-9961-44CD-8CBF-154E96720EFF}"/>
              </a:ext>
            </a:extLst>
          </p:cNvPr>
          <p:cNvSpPr/>
          <p:nvPr/>
        </p:nvSpPr>
        <p:spPr>
          <a:xfrm>
            <a:off x="8778147" y="272925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Tree>
    <p:extLst>
      <p:ext uri="{BB962C8B-B14F-4D97-AF65-F5344CB8AC3E}">
        <p14:creationId xmlns:p14="http://schemas.microsoft.com/office/powerpoint/2010/main" val="2069424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549ABC-20DF-4AA0-B9B9-933B88E981AC}"/>
              </a:ext>
            </a:extLst>
          </p:cNvPr>
          <p:cNvPicPr>
            <a:picLocks noChangeAspect="1"/>
          </p:cNvPicPr>
          <p:nvPr/>
        </p:nvPicPr>
        <p:blipFill>
          <a:blip r:embed="rId2"/>
          <a:stretch>
            <a:fillRect/>
          </a:stretch>
        </p:blipFill>
        <p:spPr>
          <a:xfrm>
            <a:off x="3661603" y="2006096"/>
            <a:ext cx="6390197" cy="3532867"/>
          </a:xfrm>
          <a:prstGeom prst="rect">
            <a:avLst/>
          </a:prstGeom>
        </p:spPr>
      </p:pic>
      <p:pic>
        <p:nvPicPr>
          <p:cNvPr id="6" name="Picture 5">
            <a:extLst>
              <a:ext uri="{FF2B5EF4-FFF2-40B4-BE49-F238E27FC236}">
                <a16:creationId xmlns:a16="http://schemas.microsoft.com/office/drawing/2014/main" id="{69F58696-71C8-4725-A033-631018BFB756}"/>
              </a:ext>
            </a:extLst>
          </p:cNvPr>
          <p:cNvPicPr>
            <a:picLocks noChangeAspect="1"/>
          </p:cNvPicPr>
          <p:nvPr/>
        </p:nvPicPr>
        <p:blipFill>
          <a:blip r:embed="rId3"/>
          <a:stretch>
            <a:fillRect/>
          </a:stretch>
        </p:blipFill>
        <p:spPr>
          <a:xfrm>
            <a:off x="764596" y="1352742"/>
            <a:ext cx="2464687" cy="1752302"/>
          </a:xfrm>
          <a:prstGeom prst="rect">
            <a:avLst/>
          </a:prstGeom>
        </p:spPr>
      </p:pic>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Division-Level By Account Form – Salary, Wages and Fringe</a:t>
            </a:r>
          </a:p>
        </p:txBody>
      </p:sp>
      <p:sp>
        <p:nvSpPr>
          <p:cNvPr id="3" name="Rectangle 2">
            <a:extLst>
              <a:ext uri="{FF2B5EF4-FFF2-40B4-BE49-F238E27FC236}">
                <a16:creationId xmlns:a16="http://schemas.microsoft.com/office/drawing/2014/main" id="{F5586F0E-9617-43EF-8B58-1E34F2E9A566}"/>
              </a:ext>
            </a:extLst>
          </p:cNvPr>
          <p:cNvSpPr/>
          <p:nvPr/>
        </p:nvSpPr>
        <p:spPr>
          <a:xfrm>
            <a:off x="670399" y="941262"/>
            <a:ext cx="10851202" cy="369332"/>
          </a:xfrm>
          <a:prstGeom prst="rect">
            <a:avLst/>
          </a:prstGeom>
        </p:spPr>
        <p:txBody>
          <a:bodyPr wrap="square">
            <a:spAutoFit/>
          </a:bodyPr>
          <a:lstStyle/>
          <a:p>
            <a:r>
              <a:rPr lang="en-US" kern="0" dirty="0">
                <a:solidFill>
                  <a:srgbClr val="000000"/>
                </a:solidFill>
                <a:latin typeface="Arial Narrow"/>
                <a:ea typeface="ＭＳ Ｐゴシック" pitchFamily="-106" charset="-128"/>
              </a:rPr>
              <a:t>Expand </a:t>
            </a:r>
            <a:r>
              <a:rPr lang="en-US" b="1" kern="0" dirty="0">
                <a:solidFill>
                  <a:srgbClr val="000000"/>
                </a:solidFill>
                <a:latin typeface="Arial Narrow"/>
                <a:ea typeface="ＭＳ Ｐゴシック" pitchFamily="-106" charset="-128"/>
              </a:rPr>
              <a:t>Year Total </a:t>
            </a:r>
            <a:r>
              <a:rPr lang="en-US" kern="0" dirty="0">
                <a:solidFill>
                  <a:srgbClr val="000000"/>
                </a:solidFill>
                <a:latin typeface="Arial Narrow"/>
                <a:ea typeface="ＭＳ Ｐゴシック" pitchFamily="-106" charset="-128"/>
              </a:rPr>
              <a:t>by clicking the plus sign       to enter by </a:t>
            </a:r>
            <a:r>
              <a:rPr lang="en-US" b="1" kern="0" dirty="0">
                <a:solidFill>
                  <a:srgbClr val="000000"/>
                </a:solidFill>
                <a:latin typeface="Arial Narrow"/>
                <a:ea typeface="ＭＳ Ｐゴシック" pitchFamily="-106" charset="-128"/>
              </a:rPr>
              <a:t>Total Quarter</a:t>
            </a:r>
            <a:r>
              <a:rPr lang="en-US" kern="0" dirty="0">
                <a:solidFill>
                  <a:srgbClr val="000000"/>
                </a:solidFill>
                <a:latin typeface="Arial Narrow"/>
                <a:ea typeface="ＭＳ Ｐゴシック" pitchFamily="-106" charset="-128"/>
              </a:rPr>
              <a:t>. </a:t>
            </a:r>
            <a:endParaRPr lang="en-US" dirty="0"/>
          </a:p>
        </p:txBody>
      </p:sp>
      <p:sp>
        <p:nvSpPr>
          <p:cNvPr id="13" name="Rectangle 12">
            <a:extLst>
              <a:ext uri="{FF2B5EF4-FFF2-40B4-BE49-F238E27FC236}">
                <a16:creationId xmlns:a16="http://schemas.microsoft.com/office/drawing/2014/main" id="{7A36BD2F-525F-4AFB-B311-B884FB68E432}"/>
              </a:ext>
            </a:extLst>
          </p:cNvPr>
          <p:cNvSpPr/>
          <p:nvPr/>
        </p:nvSpPr>
        <p:spPr>
          <a:xfrm>
            <a:off x="1258034" y="5538963"/>
            <a:ext cx="8127023"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Grey columns are locked and cannot be edited.  Only white cells allow entry. Data will be spread evenly to the open periods based on a straight spread.</a:t>
            </a:r>
            <a:endParaRPr lang="en-US" dirty="0"/>
          </a:p>
        </p:txBody>
      </p:sp>
      <p:pic>
        <p:nvPicPr>
          <p:cNvPr id="16" name="Graphic 15" descr="Information">
            <a:extLst>
              <a:ext uri="{FF2B5EF4-FFF2-40B4-BE49-F238E27FC236}">
                <a16:creationId xmlns:a16="http://schemas.microsoft.com/office/drawing/2014/main" id="{0FE3CDC2-2A00-4722-9412-A7D77F2A39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714" y="5507469"/>
            <a:ext cx="432320" cy="432320"/>
          </a:xfrm>
          <a:prstGeom prst="rect">
            <a:avLst/>
          </a:prstGeom>
        </p:spPr>
      </p:pic>
      <p:pic>
        <p:nvPicPr>
          <p:cNvPr id="9" name="Picture 8">
            <a:extLst>
              <a:ext uri="{FF2B5EF4-FFF2-40B4-BE49-F238E27FC236}">
                <a16:creationId xmlns:a16="http://schemas.microsoft.com/office/drawing/2014/main" id="{E734ADE0-ADE5-46CE-8050-FD78FE928E11}"/>
              </a:ext>
            </a:extLst>
          </p:cNvPr>
          <p:cNvPicPr>
            <a:picLocks noChangeAspect="1"/>
          </p:cNvPicPr>
          <p:nvPr/>
        </p:nvPicPr>
        <p:blipFill>
          <a:blip r:embed="rId6"/>
          <a:stretch>
            <a:fillRect/>
          </a:stretch>
        </p:blipFill>
        <p:spPr>
          <a:xfrm>
            <a:off x="4407608" y="934282"/>
            <a:ext cx="295275" cy="266700"/>
          </a:xfrm>
          <a:prstGeom prst="rect">
            <a:avLst/>
          </a:prstGeom>
        </p:spPr>
      </p:pic>
      <p:sp>
        <p:nvSpPr>
          <p:cNvPr id="20" name="Rectangle 19">
            <a:extLst>
              <a:ext uri="{FF2B5EF4-FFF2-40B4-BE49-F238E27FC236}">
                <a16:creationId xmlns:a16="http://schemas.microsoft.com/office/drawing/2014/main" id="{105A8B1E-941D-4464-9034-59231E62328C}"/>
              </a:ext>
            </a:extLst>
          </p:cNvPr>
          <p:cNvSpPr/>
          <p:nvPr/>
        </p:nvSpPr>
        <p:spPr>
          <a:xfrm>
            <a:off x="3649529" y="3939348"/>
            <a:ext cx="4600167" cy="159961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Arrow: Clockwise curve">
            <a:extLst>
              <a:ext uri="{FF2B5EF4-FFF2-40B4-BE49-F238E27FC236}">
                <a16:creationId xmlns:a16="http://schemas.microsoft.com/office/drawing/2014/main" id="{AAE68ECF-6EEC-4E1F-B12B-7D09EE4A62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988486" flipH="1">
            <a:off x="2276340" y="1649393"/>
            <a:ext cx="1051366" cy="34630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10193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ECC42F-BC60-439C-95B0-FF33C0A2F666}"/>
              </a:ext>
            </a:extLst>
          </p:cNvPr>
          <p:cNvPicPr>
            <a:picLocks noChangeAspect="1"/>
          </p:cNvPicPr>
          <p:nvPr/>
        </p:nvPicPr>
        <p:blipFill>
          <a:blip r:embed="rId2"/>
          <a:stretch>
            <a:fillRect/>
          </a:stretch>
        </p:blipFill>
        <p:spPr>
          <a:xfrm>
            <a:off x="4773565" y="2288485"/>
            <a:ext cx="6119390" cy="2979678"/>
          </a:xfrm>
          <a:prstGeom prst="rect">
            <a:avLst/>
          </a:prstGeom>
        </p:spPr>
      </p:pic>
      <p:pic>
        <p:nvPicPr>
          <p:cNvPr id="7" name="Picture 6">
            <a:extLst>
              <a:ext uri="{FF2B5EF4-FFF2-40B4-BE49-F238E27FC236}">
                <a16:creationId xmlns:a16="http://schemas.microsoft.com/office/drawing/2014/main" id="{19176F3E-2773-4DA1-9431-61F9EA54F86A}"/>
              </a:ext>
            </a:extLst>
          </p:cNvPr>
          <p:cNvPicPr>
            <a:picLocks noChangeAspect="1"/>
          </p:cNvPicPr>
          <p:nvPr/>
        </p:nvPicPr>
        <p:blipFill>
          <a:blip r:embed="rId3"/>
          <a:stretch>
            <a:fillRect/>
          </a:stretch>
        </p:blipFill>
        <p:spPr>
          <a:xfrm>
            <a:off x="825714" y="1468852"/>
            <a:ext cx="3810330" cy="1615580"/>
          </a:xfrm>
          <a:prstGeom prst="rect">
            <a:avLst/>
          </a:prstGeom>
        </p:spPr>
      </p:pic>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Division-Level By Account Form – Salary, Wages and Fringe</a:t>
            </a:r>
          </a:p>
        </p:txBody>
      </p:sp>
      <p:sp>
        <p:nvSpPr>
          <p:cNvPr id="3" name="Rectangle 2">
            <a:extLst>
              <a:ext uri="{FF2B5EF4-FFF2-40B4-BE49-F238E27FC236}">
                <a16:creationId xmlns:a16="http://schemas.microsoft.com/office/drawing/2014/main" id="{F5586F0E-9617-43EF-8B58-1E34F2E9A566}"/>
              </a:ext>
            </a:extLst>
          </p:cNvPr>
          <p:cNvSpPr/>
          <p:nvPr/>
        </p:nvSpPr>
        <p:spPr>
          <a:xfrm>
            <a:off x="670398" y="941262"/>
            <a:ext cx="11079641" cy="369332"/>
          </a:xfrm>
          <a:prstGeom prst="rect">
            <a:avLst/>
          </a:prstGeom>
        </p:spPr>
        <p:txBody>
          <a:bodyPr wrap="square">
            <a:spAutoFit/>
          </a:bodyPr>
          <a:lstStyle/>
          <a:p>
            <a:r>
              <a:rPr lang="en-US" kern="0" dirty="0">
                <a:solidFill>
                  <a:srgbClr val="000000"/>
                </a:solidFill>
                <a:latin typeface="Arial Narrow"/>
                <a:ea typeface="ＭＳ Ｐゴシック" pitchFamily="-106" charset="-128"/>
              </a:rPr>
              <a:t>Expand any </a:t>
            </a:r>
            <a:r>
              <a:rPr lang="en-US" b="1" kern="0" dirty="0">
                <a:solidFill>
                  <a:srgbClr val="000000"/>
                </a:solidFill>
                <a:latin typeface="Arial Narrow"/>
                <a:ea typeface="ＭＳ Ｐゴシック" pitchFamily="-106" charset="-128"/>
              </a:rPr>
              <a:t>Quarter Total </a:t>
            </a:r>
            <a:r>
              <a:rPr lang="en-US" kern="0" dirty="0">
                <a:solidFill>
                  <a:srgbClr val="000000"/>
                </a:solidFill>
                <a:latin typeface="Arial Narrow"/>
                <a:ea typeface="ＭＳ Ｐゴシック" pitchFamily="-106" charset="-128"/>
              </a:rPr>
              <a:t>by clicking the plus sign       to enter by </a:t>
            </a:r>
            <a:r>
              <a:rPr lang="en-US" b="1" kern="0" dirty="0">
                <a:solidFill>
                  <a:srgbClr val="000000"/>
                </a:solidFill>
                <a:latin typeface="Arial Narrow"/>
                <a:ea typeface="ＭＳ Ｐゴシック" pitchFamily="-106" charset="-128"/>
              </a:rPr>
              <a:t>Total Month</a:t>
            </a:r>
            <a:r>
              <a:rPr lang="en-US" kern="0" dirty="0">
                <a:solidFill>
                  <a:srgbClr val="000000"/>
                </a:solidFill>
                <a:latin typeface="Arial Narrow"/>
                <a:ea typeface="ＭＳ Ｐゴシック" pitchFamily="-106" charset="-128"/>
              </a:rPr>
              <a:t>.  Functionality exists everywhere with a plus sign.</a:t>
            </a:r>
            <a:endParaRPr lang="en-US" dirty="0"/>
          </a:p>
        </p:txBody>
      </p:sp>
      <p:sp>
        <p:nvSpPr>
          <p:cNvPr id="13" name="Rectangle 12">
            <a:extLst>
              <a:ext uri="{FF2B5EF4-FFF2-40B4-BE49-F238E27FC236}">
                <a16:creationId xmlns:a16="http://schemas.microsoft.com/office/drawing/2014/main" id="{7A36BD2F-525F-4AFB-B311-B884FB68E432}"/>
              </a:ext>
            </a:extLst>
          </p:cNvPr>
          <p:cNvSpPr/>
          <p:nvPr/>
        </p:nvSpPr>
        <p:spPr>
          <a:xfrm>
            <a:off x="1258034" y="5538963"/>
            <a:ext cx="8127023"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Grey columns are locked and cannot be edited.  Only white cells allow entry. Data will be spread evenly to the open periods based on a straight spread.</a:t>
            </a:r>
            <a:endParaRPr lang="en-US" dirty="0"/>
          </a:p>
        </p:txBody>
      </p:sp>
      <p:pic>
        <p:nvPicPr>
          <p:cNvPr id="16" name="Graphic 15" descr="Information">
            <a:extLst>
              <a:ext uri="{FF2B5EF4-FFF2-40B4-BE49-F238E27FC236}">
                <a16:creationId xmlns:a16="http://schemas.microsoft.com/office/drawing/2014/main" id="{0FE3CDC2-2A00-4722-9412-A7D77F2A39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714" y="5507469"/>
            <a:ext cx="432320" cy="432320"/>
          </a:xfrm>
          <a:prstGeom prst="rect">
            <a:avLst/>
          </a:prstGeom>
        </p:spPr>
      </p:pic>
      <p:pic>
        <p:nvPicPr>
          <p:cNvPr id="9" name="Picture 8">
            <a:extLst>
              <a:ext uri="{FF2B5EF4-FFF2-40B4-BE49-F238E27FC236}">
                <a16:creationId xmlns:a16="http://schemas.microsoft.com/office/drawing/2014/main" id="{E734ADE0-ADE5-46CE-8050-FD78FE928E11}"/>
              </a:ext>
            </a:extLst>
          </p:cNvPr>
          <p:cNvPicPr>
            <a:picLocks noChangeAspect="1"/>
          </p:cNvPicPr>
          <p:nvPr/>
        </p:nvPicPr>
        <p:blipFill>
          <a:blip r:embed="rId6"/>
          <a:stretch>
            <a:fillRect/>
          </a:stretch>
        </p:blipFill>
        <p:spPr>
          <a:xfrm>
            <a:off x="5042647" y="934282"/>
            <a:ext cx="295275" cy="266700"/>
          </a:xfrm>
          <a:prstGeom prst="rect">
            <a:avLst/>
          </a:prstGeom>
        </p:spPr>
      </p:pic>
      <p:sp>
        <p:nvSpPr>
          <p:cNvPr id="20" name="Rectangle 19">
            <a:extLst>
              <a:ext uri="{FF2B5EF4-FFF2-40B4-BE49-F238E27FC236}">
                <a16:creationId xmlns:a16="http://schemas.microsoft.com/office/drawing/2014/main" id="{105A8B1E-941D-4464-9034-59231E62328C}"/>
              </a:ext>
            </a:extLst>
          </p:cNvPr>
          <p:cNvSpPr/>
          <p:nvPr/>
        </p:nvSpPr>
        <p:spPr>
          <a:xfrm flipH="1">
            <a:off x="7063991" y="3175280"/>
            <a:ext cx="3034602" cy="20928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Arrow: Clockwise curve">
            <a:extLst>
              <a:ext uri="{FF2B5EF4-FFF2-40B4-BE49-F238E27FC236}">
                <a16:creationId xmlns:a16="http://schemas.microsoft.com/office/drawing/2014/main" id="{AAE68ECF-6EEC-4E1F-B12B-7D09EE4A62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988486" flipH="1">
            <a:off x="2879739" y="737923"/>
            <a:ext cx="1463854" cy="48217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95484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A48702-A768-4A67-A9D6-3727001ABF57}"/>
              </a:ext>
            </a:extLst>
          </p:cNvPr>
          <p:cNvPicPr>
            <a:picLocks noChangeAspect="1"/>
          </p:cNvPicPr>
          <p:nvPr/>
        </p:nvPicPr>
        <p:blipFill>
          <a:blip r:embed="rId2"/>
          <a:stretch>
            <a:fillRect/>
          </a:stretch>
        </p:blipFill>
        <p:spPr>
          <a:xfrm>
            <a:off x="133863" y="782114"/>
            <a:ext cx="11980655" cy="4003962"/>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Division-Level By Account Form – Salary, Wages and Fringe</a:t>
            </a:r>
          </a:p>
        </p:txBody>
      </p:sp>
      <p:sp>
        <p:nvSpPr>
          <p:cNvPr id="17" name="TextBox 16">
            <a:extLst>
              <a:ext uri="{FF2B5EF4-FFF2-40B4-BE49-F238E27FC236}">
                <a16:creationId xmlns:a16="http://schemas.microsoft.com/office/drawing/2014/main" id="{D2EE376D-22D5-4196-80C1-41D4742C328B}"/>
              </a:ext>
            </a:extLst>
          </p:cNvPr>
          <p:cNvSpPr txBox="1"/>
          <p:nvPr/>
        </p:nvSpPr>
        <p:spPr>
          <a:xfrm>
            <a:off x="443223" y="5008886"/>
            <a:ext cx="7376473"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(by Total Year, Total Quarter or Total Month).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OK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1237833" y="1110341"/>
            <a:ext cx="448400"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11338941" y="86415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7138788" y="2994457"/>
            <a:ext cx="661806" cy="180074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6989954" y="291279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8343167" y="3036295"/>
            <a:ext cx="661806" cy="180074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7138787" y="16051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4529137" y="628287"/>
            <a:ext cx="3133725" cy="1685925"/>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6989954" y="1861194"/>
            <a:ext cx="543850" cy="45301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2C183C-73BC-45EF-949C-2058133793BB}"/>
              </a:ext>
            </a:extLst>
          </p:cNvPr>
          <p:cNvSpPr/>
          <p:nvPr/>
        </p:nvSpPr>
        <p:spPr>
          <a:xfrm>
            <a:off x="7410712" y="161500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24" name="TextBox 23">
            <a:extLst>
              <a:ext uri="{FF2B5EF4-FFF2-40B4-BE49-F238E27FC236}">
                <a16:creationId xmlns:a16="http://schemas.microsoft.com/office/drawing/2014/main" id="{B6CED7C7-7D48-463F-BC6E-DC7BE347EF2E}"/>
              </a:ext>
            </a:extLst>
          </p:cNvPr>
          <p:cNvSpPr txBox="1"/>
          <p:nvPr/>
        </p:nvSpPr>
        <p:spPr>
          <a:xfrm>
            <a:off x="4060500" y="4183354"/>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18" name="Oval 17">
            <a:extLst>
              <a:ext uri="{FF2B5EF4-FFF2-40B4-BE49-F238E27FC236}">
                <a16:creationId xmlns:a16="http://schemas.microsoft.com/office/drawing/2014/main" id="{15B853A5-31A1-4349-9C9E-B26AEA0B8582}"/>
              </a:ext>
            </a:extLst>
          </p:cNvPr>
          <p:cNvSpPr/>
          <p:nvPr/>
        </p:nvSpPr>
        <p:spPr>
          <a:xfrm>
            <a:off x="8887981" y="291320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093644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44B15C-ADA0-4DFD-B388-8843F969076D}"/>
              </a:ext>
            </a:extLst>
          </p:cNvPr>
          <p:cNvPicPr>
            <a:picLocks noChangeAspect="1"/>
          </p:cNvPicPr>
          <p:nvPr/>
        </p:nvPicPr>
        <p:blipFill>
          <a:blip r:embed="rId2"/>
          <a:stretch>
            <a:fillRect/>
          </a:stretch>
        </p:blipFill>
        <p:spPr>
          <a:xfrm>
            <a:off x="9213887" y="747501"/>
            <a:ext cx="2780998" cy="5048896"/>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605554" y="1467236"/>
            <a:ext cx="7592633" cy="2197525"/>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When entering a Forecast Adjustment at the total year, it will spread to open months using a straight spread by default. </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If you want to apply a seasonal spread the following will occur:</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The Respread Forecast Adjustments action will distribute amounts entered in Year Total column to the individual months following the Forecast Base trend average of 2 prior years of Actuals. </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Respread Forecast Adjustments– Salary, Wages and Fringe</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5871" y="3630403"/>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84224" y="4429869"/>
            <a:ext cx="7376473" cy="1366528"/>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After entering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a:t>
            </a:r>
            <a:r>
              <a:rPr lang="en-US" kern="0" dirty="0">
                <a:solidFill>
                  <a:srgbClr val="000000"/>
                </a:solidFill>
                <a:latin typeface="Arial Narrow"/>
                <a:ea typeface="ＭＳ Ｐゴシック" pitchFamily="-106" charset="-128"/>
              </a:rPr>
              <a:t> menu</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Respread Forecast Adjustments </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27" name="Oval 26">
            <a:extLst>
              <a:ext uri="{FF2B5EF4-FFF2-40B4-BE49-F238E27FC236}">
                <a16:creationId xmlns:a16="http://schemas.microsoft.com/office/drawing/2014/main" id="{B2969B91-3642-4187-83F0-A12926F388BF}"/>
              </a:ext>
            </a:extLst>
          </p:cNvPr>
          <p:cNvSpPr/>
          <p:nvPr/>
        </p:nvSpPr>
        <p:spPr>
          <a:xfrm>
            <a:off x="9213887" y="118469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1031167" y="74750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3" name="TextBox 2">
            <a:extLst>
              <a:ext uri="{FF2B5EF4-FFF2-40B4-BE49-F238E27FC236}">
                <a16:creationId xmlns:a16="http://schemas.microsoft.com/office/drawing/2014/main" id="{092C3E01-069D-4A9A-AA01-991C2DF72D5E}"/>
              </a:ext>
            </a:extLst>
          </p:cNvPr>
          <p:cNvSpPr txBox="1"/>
          <p:nvPr/>
        </p:nvSpPr>
        <p:spPr>
          <a:xfrm>
            <a:off x="2238191" y="3547040"/>
            <a:ext cx="6477918" cy="904863"/>
          </a:xfrm>
          <a:prstGeom prst="rect">
            <a:avLst/>
          </a:prstGeom>
        </p:spPr>
        <p:txBody>
          <a:bodyPr vert="horz" wrap="square" rtlCol="0">
            <a:spAutoFit/>
          </a:bodyPr>
          <a:lstStyle/>
          <a:p>
            <a:pPr eaLnBrk="0" fontAlgn="base" hangingPunct="0">
              <a:spcBef>
                <a:spcPct val="20000"/>
              </a:spcBef>
              <a:spcAft>
                <a:spcPct val="0"/>
              </a:spcAft>
            </a:pPr>
            <a:r>
              <a:rPr lang="en-US" b="1" kern="0" dirty="0">
                <a:solidFill>
                  <a:srgbClr val="000000"/>
                </a:solidFill>
                <a:latin typeface="Arial Narrow"/>
                <a:ea typeface="ＭＳ Ｐゴシック" pitchFamily="-106" charset="-128"/>
              </a:rPr>
              <a:t>If there was no Baseline Forecast, the amounts will be spread evenly across the remaining open months.</a:t>
            </a:r>
            <a:endParaRPr lang="en-US" sz="1400" b="1" kern="0" dirty="0">
              <a:solidFill>
                <a:srgbClr val="000000"/>
              </a:solidFill>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400" b="0" i="0" u="sng" strike="noStrike" kern="0" cap="none" spc="0" normalizeH="0" baseline="0" noProof="0" dirty="0">
              <a:ln>
                <a:noFill/>
              </a:ln>
              <a:solidFill>
                <a:srgbClr val="000000"/>
              </a:solidFill>
              <a:effectLst/>
              <a:uLnTx/>
              <a:uFillTx/>
              <a:latin typeface="Arial Narrow"/>
              <a:ea typeface="ＭＳ Ｐゴシック" pitchFamily="-106" charset="-128"/>
            </a:endParaRPr>
          </a:p>
        </p:txBody>
      </p:sp>
      <p:pic>
        <p:nvPicPr>
          <p:cNvPr id="5" name="Picture 4">
            <a:extLst>
              <a:ext uri="{FF2B5EF4-FFF2-40B4-BE49-F238E27FC236}">
                <a16:creationId xmlns:a16="http://schemas.microsoft.com/office/drawing/2014/main" id="{B569F2A5-2C74-4E69-81CB-55325FE5AA8A}"/>
              </a:ext>
            </a:extLst>
          </p:cNvPr>
          <p:cNvPicPr>
            <a:picLocks noChangeAspect="1"/>
          </p:cNvPicPr>
          <p:nvPr/>
        </p:nvPicPr>
        <p:blipFill>
          <a:blip r:embed="rId5"/>
          <a:stretch>
            <a:fillRect/>
          </a:stretch>
        </p:blipFill>
        <p:spPr>
          <a:xfrm>
            <a:off x="5421549" y="4437602"/>
            <a:ext cx="3113834" cy="984210"/>
          </a:xfrm>
          <a:prstGeom prst="rect">
            <a:avLst/>
          </a:prstGeom>
        </p:spPr>
      </p:pic>
      <p:sp>
        <p:nvSpPr>
          <p:cNvPr id="26" name="Oval 25">
            <a:extLst>
              <a:ext uri="{FF2B5EF4-FFF2-40B4-BE49-F238E27FC236}">
                <a16:creationId xmlns:a16="http://schemas.microsoft.com/office/drawing/2014/main" id="{E7A31354-1561-47F8-94A1-79FD05FD597F}"/>
              </a:ext>
            </a:extLst>
          </p:cNvPr>
          <p:cNvSpPr/>
          <p:nvPr/>
        </p:nvSpPr>
        <p:spPr>
          <a:xfrm>
            <a:off x="8379562" y="497855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2" name="TextBox 1">
            <a:extLst>
              <a:ext uri="{FF2B5EF4-FFF2-40B4-BE49-F238E27FC236}">
                <a16:creationId xmlns:a16="http://schemas.microsoft.com/office/drawing/2014/main" id="{2600B948-CE36-4118-BF31-4E8180EBDB03}"/>
              </a:ext>
            </a:extLst>
          </p:cNvPr>
          <p:cNvSpPr txBox="1"/>
          <p:nvPr/>
        </p:nvSpPr>
        <p:spPr>
          <a:xfrm>
            <a:off x="605554" y="1129735"/>
            <a:ext cx="6096000" cy="369332"/>
          </a:xfrm>
          <a:prstGeom prst="rect">
            <a:avLst/>
          </a:prstGeom>
          <a:noFill/>
        </p:spPr>
        <p:txBody>
          <a:bodyPr wrap="square">
            <a:spAutoFit/>
          </a:bodyPr>
          <a:lstStyle/>
          <a:p>
            <a:r>
              <a:rPr lang="en-US" sz="1800" b="1" dirty="0">
                <a:solidFill>
                  <a:srgbClr val="FF0000"/>
                </a:solidFill>
                <a:latin typeface="Arial Narrow" panose="020B0606020202030204" pitchFamily="34" charset="0"/>
              </a:rPr>
              <a:t>NOTE: </a:t>
            </a:r>
            <a:r>
              <a:rPr lang="en-US" sz="1800" b="1" dirty="0">
                <a:latin typeface="Arial Narrow" panose="020B0606020202030204" pitchFamily="34" charset="0"/>
              </a:rPr>
              <a:t>This is Optional</a:t>
            </a:r>
            <a:endParaRPr lang="en-US" sz="1800" dirty="0">
              <a:latin typeface="Arial Narrow" panose="020B0606020202030204" pitchFamily="34" charset="0"/>
            </a:endParaRPr>
          </a:p>
        </p:txBody>
      </p:sp>
    </p:spTree>
    <p:extLst>
      <p:ext uri="{BB962C8B-B14F-4D97-AF65-F5344CB8AC3E}">
        <p14:creationId xmlns:p14="http://schemas.microsoft.com/office/powerpoint/2010/main" val="3521987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5A367A-3A50-45F4-AA99-850D795E286E}"/>
              </a:ext>
            </a:extLst>
          </p:cNvPr>
          <p:cNvPicPr>
            <a:picLocks noChangeAspect="1"/>
          </p:cNvPicPr>
          <p:nvPr/>
        </p:nvPicPr>
        <p:blipFill>
          <a:blip r:embed="rId2"/>
          <a:stretch>
            <a:fillRect/>
          </a:stretch>
        </p:blipFill>
        <p:spPr>
          <a:xfrm>
            <a:off x="371619" y="608505"/>
            <a:ext cx="11049649" cy="3546730"/>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2" y="4111046"/>
            <a:ext cx="10643151" cy="1311128"/>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to </a:t>
            </a:r>
            <a:r>
              <a:rPr lang="en-US" b="1" kern="0" dirty="0">
                <a:solidFill>
                  <a:srgbClr val="000000"/>
                </a:solidFill>
                <a:latin typeface="Arial Narrow"/>
                <a:ea typeface="ＭＳ Ｐゴシック" pitchFamily="-106" charset="-128"/>
              </a:rPr>
              <a:t>Multiple Divisions </a:t>
            </a:r>
            <a:r>
              <a:rPr lang="en-US" kern="0" dirty="0">
                <a:solidFill>
                  <a:srgbClr val="000000"/>
                </a:solidFill>
                <a:latin typeface="Arial Narrow"/>
                <a:ea typeface="ＭＳ Ｐゴシック" pitchFamily="-106" charset="-128"/>
              </a:rPr>
              <a:t>by Account and Fund</a:t>
            </a:r>
            <a:r>
              <a:rPr lang="en-US" b="1" kern="0" dirty="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Account and Fund member for your institution limited to your security profile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Input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and </a:t>
            </a:r>
            <a:r>
              <a:rPr lang="en-US" b="1" kern="0" dirty="0">
                <a:solidFill>
                  <a:srgbClr val="000000"/>
                </a:solidFill>
                <a:latin typeface="Arial Narrow"/>
                <a:ea typeface="ＭＳ Ｐゴシック" pitchFamily="-106" charset="-128"/>
              </a:rPr>
              <a:t>Comments</a:t>
            </a:r>
            <a:r>
              <a:rPr lang="en-US" kern="0" dirty="0">
                <a:solidFill>
                  <a:srgbClr val="000000"/>
                </a:solidFill>
                <a:latin typeface="Arial Narrow"/>
                <a:ea typeface="ＭＳ Ｐゴシック" pitchFamily="-106" charset="-128"/>
              </a:rPr>
              <a:t> Columns. All other cells should be grey</a:t>
            </a:r>
          </a:p>
        </p:txBody>
      </p:sp>
      <p:sp>
        <p:nvSpPr>
          <p:cNvPr id="7" name="Rectangle 6">
            <a:extLst>
              <a:ext uri="{FF2B5EF4-FFF2-40B4-BE49-F238E27FC236}">
                <a16:creationId xmlns:a16="http://schemas.microsoft.com/office/drawing/2014/main" id="{B0663B7C-5F8D-41DC-B931-8DF8F3E71701}"/>
              </a:ext>
            </a:extLst>
          </p:cNvPr>
          <p:cNvSpPr/>
          <p:nvPr/>
        </p:nvSpPr>
        <p:spPr>
          <a:xfrm>
            <a:off x="1203052" y="5912762"/>
            <a:ext cx="8127023" cy="369332"/>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The form is Un-suppressed and displays all Divisions although data might not exist. </a:t>
            </a:r>
            <a:endParaRPr lang="en-US" dirty="0"/>
          </a:p>
        </p:txBody>
      </p:sp>
      <p:pic>
        <p:nvPicPr>
          <p:cNvPr id="8" name="Graphic 7" descr="Information">
            <a:extLst>
              <a:ext uri="{FF2B5EF4-FFF2-40B4-BE49-F238E27FC236}">
                <a16:creationId xmlns:a16="http://schemas.microsoft.com/office/drawing/2014/main" id="{A5CC4B48-D39E-41BD-944B-C4AAA4C19B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732" y="5827257"/>
            <a:ext cx="432320" cy="43232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Division-Level By Division Form – Salary, Wages and Fringe</a:t>
            </a:r>
          </a:p>
        </p:txBody>
      </p:sp>
      <p:sp>
        <p:nvSpPr>
          <p:cNvPr id="9" name="Rectangle 8">
            <a:extLst>
              <a:ext uri="{FF2B5EF4-FFF2-40B4-BE49-F238E27FC236}">
                <a16:creationId xmlns:a16="http://schemas.microsoft.com/office/drawing/2014/main" id="{070FC484-136F-44CF-8638-4EA68F1D50A8}"/>
              </a:ext>
            </a:extLst>
          </p:cNvPr>
          <p:cNvSpPr/>
          <p:nvPr/>
        </p:nvSpPr>
        <p:spPr>
          <a:xfrm>
            <a:off x="700235" y="2643723"/>
            <a:ext cx="2487498" cy="15115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9814905" y="252063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0" name="Rectangle 19">
            <a:extLst>
              <a:ext uri="{FF2B5EF4-FFF2-40B4-BE49-F238E27FC236}">
                <a16:creationId xmlns:a16="http://schemas.microsoft.com/office/drawing/2014/main" id="{295C5F4E-BAA9-451B-924D-6E90FAB507AD}"/>
              </a:ext>
            </a:extLst>
          </p:cNvPr>
          <p:cNvSpPr/>
          <p:nvPr/>
        </p:nvSpPr>
        <p:spPr>
          <a:xfrm>
            <a:off x="8095662" y="2669528"/>
            <a:ext cx="616259" cy="150661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9198646" y="2692613"/>
            <a:ext cx="616259" cy="153242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D9E17AC-A74C-4C8F-A546-4E31A04FE818}"/>
              </a:ext>
            </a:extLst>
          </p:cNvPr>
          <p:cNvSpPr/>
          <p:nvPr/>
        </p:nvSpPr>
        <p:spPr>
          <a:xfrm>
            <a:off x="2043635" y="1169144"/>
            <a:ext cx="1814932" cy="2992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B3D7D10-40F4-429C-AE5E-39F8AAC5485B}"/>
              </a:ext>
            </a:extLst>
          </p:cNvPr>
          <p:cNvSpPr/>
          <p:nvPr/>
        </p:nvSpPr>
        <p:spPr>
          <a:xfrm>
            <a:off x="3828954" y="103413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7" name="TextBox 16">
            <a:extLst>
              <a:ext uri="{FF2B5EF4-FFF2-40B4-BE49-F238E27FC236}">
                <a16:creationId xmlns:a16="http://schemas.microsoft.com/office/drawing/2014/main" id="{343B0930-0300-49C2-BBC2-CB939F520DA9}"/>
              </a:ext>
            </a:extLst>
          </p:cNvPr>
          <p:cNvSpPr txBox="1"/>
          <p:nvPr/>
        </p:nvSpPr>
        <p:spPr>
          <a:xfrm>
            <a:off x="5556090" y="3705963"/>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Tree>
    <p:extLst>
      <p:ext uri="{BB962C8B-B14F-4D97-AF65-F5344CB8AC3E}">
        <p14:creationId xmlns:p14="http://schemas.microsoft.com/office/powerpoint/2010/main" val="9243438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69F9C6-E91E-474D-B46B-FFA96038164F}"/>
              </a:ext>
            </a:extLst>
          </p:cNvPr>
          <p:cNvPicPr>
            <a:picLocks noChangeAspect="1"/>
          </p:cNvPicPr>
          <p:nvPr/>
        </p:nvPicPr>
        <p:blipFill>
          <a:blip r:embed="rId2"/>
          <a:stretch>
            <a:fillRect/>
          </a:stretch>
        </p:blipFill>
        <p:spPr>
          <a:xfrm>
            <a:off x="110532" y="928769"/>
            <a:ext cx="11646039" cy="3758356"/>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546224" y="11305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Division-Level By Division Form – Salary, Wages and Fringe</a:t>
            </a:r>
          </a:p>
        </p:txBody>
      </p:sp>
      <p:sp>
        <p:nvSpPr>
          <p:cNvPr id="17" name="TextBox 16">
            <a:extLst>
              <a:ext uri="{FF2B5EF4-FFF2-40B4-BE49-F238E27FC236}">
                <a16:creationId xmlns:a16="http://schemas.microsoft.com/office/drawing/2014/main" id="{D2EE376D-22D5-4196-80C1-41D4742C328B}"/>
              </a:ext>
            </a:extLst>
          </p:cNvPr>
          <p:cNvSpPr txBox="1"/>
          <p:nvPr/>
        </p:nvSpPr>
        <p:spPr>
          <a:xfrm>
            <a:off x="443224" y="5008886"/>
            <a:ext cx="7954542"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(or expand to enter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Quarter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or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Month</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0980562" y="1238831"/>
            <a:ext cx="335251" cy="24618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10815908" y="91054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8220761" y="3159343"/>
            <a:ext cx="641886" cy="145399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8151582" y="296246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9489364" y="3159343"/>
            <a:ext cx="641886" cy="142412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7138787" y="16051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4529137" y="608505"/>
            <a:ext cx="3133725" cy="1685925"/>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6989954" y="1869530"/>
            <a:ext cx="543850" cy="4249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190828C-E2F3-4B02-95BA-CBD54EAF0AD3}"/>
              </a:ext>
            </a:extLst>
          </p:cNvPr>
          <p:cNvSpPr/>
          <p:nvPr/>
        </p:nvSpPr>
        <p:spPr>
          <a:xfrm>
            <a:off x="7138787" y="159641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19" name="TextBox 18">
            <a:extLst>
              <a:ext uri="{FF2B5EF4-FFF2-40B4-BE49-F238E27FC236}">
                <a16:creationId xmlns:a16="http://schemas.microsoft.com/office/drawing/2014/main" id="{59A3EFDB-F55B-4A34-8024-FDA050F485C5}"/>
              </a:ext>
            </a:extLst>
          </p:cNvPr>
          <p:cNvSpPr txBox="1"/>
          <p:nvPr/>
        </p:nvSpPr>
        <p:spPr>
          <a:xfrm>
            <a:off x="4060500" y="4183354"/>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18" name="Oval 17">
            <a:extLst>
              <a:ext uri="{FF2B5EF4-FFF2-40B4-BE49-F238E27FC236}">
                <a16:creationId xmlns:a16="http://schemas.microsoft.com/office/drawing/2014/main" id="{15B853A5-31A1-4349-9C9E-B26AEA0B8582}"/>
              </a:ext>
            </a:extLst>
          </p:cNvPr>
          <p:cNvSpPr/>
          <p:nvPr/>
        </p:nvSpPr>
        <p:spPr>
          <a:xfrm>
            <a:off x="10063425" y="305568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588421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A9AA0B-01D3-4B5D-BABA-1C063C0483F2}"/>
              </a:ext>
            </a:extLst>
          </p:cNvPr>
          <p:cNvPicPr>
            <a:picLocks noChangeAspect="1"/>
          </p:cNvPicPr>
          <p:nvPr/>
        </p:nvPicPr>
        <p:blipFill>
          <a:blip r:embed="rId2"/>
          <a:stretch>
            <a:fillRect/>
          </a:stretch>
        </p:blipFill>
        <p:spPr>
          <a:xfrm>
            <a:off x="5227736" y="4810267"/>
            <a:ext cx="3032009" cy="1059272"/>
          </a:xfrm>
          <a:prstGeom prst="rect">
            <a:avLst/>
          </a:prstGeom>
        </p:spPr>
      </p:pic>
      <p:pic>
        <p:nvPicPr>
          <p:cNvPr id="3" name="Picture 2">
            <a:extLst>
              <a:ext uri="{FF2B5EF4-FFF2-40B4-BE49-F238E27FC236}">
                <a16:creationId xmlns:a16="http://schemas.microsoft.com/office/drawing/2014/main" id="{AE858FAF-CEB7-4001-AFFB-7CDD688D475F}"/>
              </a:ext>
            </a:extLst>
          </p:cNvPr>
          <p:cNvPicPr>
            <a:picLocks noChangeAspect="1"/>
          </p:cNvPicPr>
          <p:nvPr/>
        </p:nvPicPr>
        <p:blipFill>
          <a:blip r:embed="rId3"/>
          <a:stretch>
            <a:fillRect/>
          </a:stretch>
        </p:blipFill>
        <p:spPr>
          <a:xfrm>
            <a:off x="9136430" y="931415"/>
            <a:ext cx="2445026" cy="4502721"/>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605554" y="1467236"/>
            <a:ext cx="7592633" cy="3416320"/>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When entering a Forecast Adjustment at the total year, it will spread to open months using a straight spread by default. </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If you want to apply a seasonal spread the following will occur:</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The Respread Forecast Adjustments action will distribute amounts entered in Year Total column to the individual months following the Forecast Base trend average of 2 prior years of Actuals. </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If there was no Baseline Forecast, the amounts will be spread evenly across the remaining open months.</a:t>
            </a:r>
            <a:endParaRPr lang="en-US" sz="1400" kern="0" dirty="0">
              <a:solidFill>
                <a:srgbClr val="000000"/>
              </a:solidFill>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u="sng" kern="0" dirty="0">
                <a:solidFill>
                  <a:srgbClr val="000000"/>
                </a:solidFill>
                <a:latin typeface="Arial Narrow"/>
                <a:ea typeface="ＭＳ Ｐゴシック" pitchFamily="-106" charset="-128"/>
              </a:rPr>
              <a:t>You will only see the Respread Forecast Adjustments function applicable to your Divisional setting based on your security profile.  </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Respread Forecast Adjustments– Salary, Wages and Fringe</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421" y="4913437"/>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46510" y="4884271"/>
            <a:ext cx="7376473" cy="1366528"/>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After entering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a:t>
            </a:r>
            <a:r>
              <a:rPr lang="en-US" kern="0" dirty="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Respread Forecast Adjustments</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9210600" y="1361826"/>
            <a:ext cx="2296685" cy="101963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10938975" y="960205"/>
            <a:ext cx="642481" cy="33746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3EDB0A5-AD3E-47E7-BF61-52D167F74BF7}"/>
              </a:ext>
            </a:extLst>
          </p:cNvPr>
          <p:cNvSpPr/>
          <p:nvPr/>
        </p:nvSpPr>
        <p:spPr>
          <a:xfrm>
            <a:off x="7679646" y="5506496"/>
            <a:ext cx="443337" cy="20695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7A31354-1561-47F8-94A1-79FD05FD597F}"/>
              </a:ext>
            </a:extLst>
          </p:cNvPr>
          <p:cNvSpPr/>
          <p:nvPr/>
        </p:nvSpPr>
        <p:spPr>
          <a:xfrm>
            <a:off x="8037493" y="539076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27" name="Oval 26">
            <a:extLst>
              <a:ext uri="{FF2B5EF4-FFF2-40B4-BE49-F238E27FC236}">
                <a16:creationId xmlns:a16="http://schemas.microsoft.com/office/drawing/2014/main" id="{B2969B91-3642-4187-83F0-A12926F388BF}"/>
              </a:ext>
            </a:extLst>
          </p:cNvPr>
          <p:cNvSpPr/>
          <p:nvPr/>
        </p:nvSpPr>
        <p:spPr>
          <a:xfrm>
            <a:off x="11458364" y="134414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0815883" y="83109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Tree>
    <p:extLst>
      <p:ext uri="{BB962C8B-B14F-4D97-AF65-F5344CB8AC3E}">
        <p14:creationId xmlns:p14="http://schemas.microsoft.com/office/powerpoint/2010/main" val="4224693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8C8B81-4D23-4896-9D1D-2A292F4FBB7D}"/>
              </a:ext>
            </a:extLst>
          </p:cNvPr>
          <p:cNvPicPr>
            <a:picLocks noChangeAspect="1"/>
          </p:cNvPicPr>
          <p:nvPr/>
        </p:nvPicPr>
        <p:blipFill>
          <a:blip r:embed="rId2"/>
          <a:stretch>
            <a:fillRect/>
          </a:stretch>
        </p:blipFill>
        <p:spPr>
          <a:xfrm>
            <a:off x="308622" y="752687"/>
            <a:ext cx="10007239" cy="3743565"/>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0" y="4539005"/>
            <a:ext cx="10643151" cy="1034129"/>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to </a:t>
            </a:r>
            <a:r>
              <a:rPr lang="en-US" b="1" kern="0" dirty="0">
                <a:solidFill>
                  <a:srgbClr val="000000"/>
                </a:solidFill>
                <a:latin typeface="Arial Narrow"/>
                <a:ea typeface="ＭＳ Ｐゴシック" pitchFamily="-106" charset="-128"/>
              </a:rPr>
              <a:t>Multiple Divisions and Accounts</a:t>
            </a:r>
            <a:r>
              <a:rPr lang="en-US" kern="0" dirty="0">
                <a:solidFill>
                  <a:srgbClr val="000000"/>
                </a:solidFill>
                <a:latin typeface="Arial Narrow"/>
                <a:ea typeface="ＭＳ Ｐゴシック" pitchFamily="-106" charset="-128"/>
              </a:rPr>
              <a:t> by Fund</a:t>
            </a:r>
            <a:r>
              <a:rPr lang="en-US" b="1" kern="0" dirty="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Fund member for your institution limited to your security profile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Input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and </a:t>
            </a:r>
            <a:r>
              <a:rPr lang="en-US" b="1" kern="0" dirty="0">
                <a:solidFill>
                  <a:srgbClr val="000000"/>
                </a:solidFill>
                <a:latin typeface="Arial Narrow"/>
                <a:ea typeface="ＭＳ Ｐゴシック" pitchFamily="-106" charset="-128"/>
              </a:rPr>
              <a:t>Comments</a:t>
            </a:r>
            <a:r>
              <a:rPr lang="en-US" kern="0" dirty="0">
                <a:solidFill>
                  <a:srgbClr val="000000"/>
                </a:solidFill>
                <a:latin typeface="Arial Narrow"/>
                <a:ea typeface="ＭＳ Ｐゴシック" pitchFamily="-106" charset="-128"/>
              </a:rPr>
              <a:t> Columns. All other cells should be grey</a:t>
            </a:r>
          </a:p>
        </p:txBody>
      </p:sp>
      <p:sp>
        <p:nvSpPr>
          <p:cNvPr id="7" name="Rectangle 6">
            <a:extLst>
              <a:ext uri="{FF2B5EF4-FFF2-40B4-BE49-F238E27FC236}">
                <a16:creationId xmlns:a16="http://schemas.microsoft.com/office/drawing/2014/main" id="{B0663B7C-5F8D-41DC-B931-8DF8F3E71701}"/>
              </a:ext>
            </a:extLst>
          </p:cNvPr>
          <p:cNvSpPr/>
          <p:nvPr/>
        </p:nvSpPr>
        <p:spPr>
          <a:xfrm>
            <a:off x="1203052" y="5912762"/>
            <a:ext cx="8127023"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The form only displays </a:t>
            </a:r>
            <a:r>
              <a:rPr lang="en-US" b="1" kern="0" dirty="0">
                <a:solidFill>
                  <a:srgbClr val="000000"/>
                </a:solidFill>
                <a:latin typeface="Arial Narrow"/>
                <a:ea typeface="ＭＳ Ｐゴシック" pitchFamily="-106" charset="-128"/>
              </a:rPr>
              <a:t>Accounts</a:t>
            </a:r>
            <a:r>
              <a:rPr lang="en-US" kern="0" dirty="0">
                <a:solidFill>
                  <a:srgbClr val="000000"/>
                </a:solidFill>
                <a:latin typeface="Arial Narrow"/>
                <a:ea typeface="ＭＳ Ｐゴシック" pitchFamily="-106" charset="-128"/>
              </a:rPr>
              <a:t> or </a:t>
            </a:r>
            <a:r>
              <a:rPr lang="en-US" b="1" kern="0" dirty="0">
                <a:solidFill>
                  <a:srgbClr val="000000"/>
                </a:solidFill>
                <a:latin typeface="Arial Narrow"/>
                <a:ea typeface="ＭＳ Ｐゴシック" pitchFamily="-106" charset="-128"/>
              </a:rPr>
              <a:t>Divisions</a:t>
            </a:r>
            <a:r>
              <a:rPr lang="en-US" kern="0" dirty="0">
                <a:solidFill>
                  <a:srgbClr val="000000"/>
                </a:solidFill>
                <a:latin typeface="Arial Narrow"/>
                <a:ea typeface="ＭＳ Ｐゴシック" pitchFamily="-106" charset="-128"/>
              </a:rPr>
              <a:t> with activity.  Use the Action menu </a:t>
            </a:r>
            <a:r>
              <a:rPr lang="en-US" b="1" kern="0" dirty="0">
                <a:solidFill>
                  <a:srgbClr val="000000"/>
                </a:solidFill>
                <a:latin typeface="Arial Narrow"/>
                <a:ea typeface="ＭＳ Ｐゴシック" pitchFamily="-106" charset="-128"/>
              </a:rPr>
              <a:t>Open Forecast Accounts</a:t>
            </a:r>
            <a:r>
              <a:rPr lang="en-US" kern="0" dirty="0">
                <a:solidFill>
                  <a:srgbClr val="000000"/>
                </a:solidFill>
                <a:latin typeface="Arial Narrow"/>
                <a:ea typeface="ＭＳ Ｐゴシック" pitchFamily="-106" charset="-128"/>
              </a:rPr>
              <a:t> if needed. </a:t>
            </a:r>
            <a:endParaRPr lang="en-US" dirty="0"/>
          </a:p>
        </p:txBody>
      </p:sp>
      <p:pic>
        <p:nvPicPr>
          <p:cNvPr id="8" name="Graphic 7" descr="Information">
            <a:extLst>
              <a:ext uri="{FF2B5EF4-FFF2-40B4-BE49-F238E27FC236}">
                <a16:creationId xmlns:a16="http://schemas.microsoft.com/office/drawing/2014/main" id="{A5CC4B48-D39E-41BD-944B-C4AAA4C19B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732" y="5827257"/>
            <a:ext cx="432320" cy="43232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213711" y="59865"/>
            <a:ext cx="1177509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Division-Level By Account and Division – Salary, Wages and Fringe</a:t>
            </a:r>
          </a:p>
        </p:txBody>
      </p:sp>
      <p:sp>
        <p:nvSpPr>
          <p:cNvPr id="9" name="Rectangle 8">
            <a:extLst>
              <a:ext uri="{FF2B5EF4-FFF2-40B4-BE49-F238E27FC236}">
                <a16:creationId xmlns:a16="http://schemas.microsoft.com/office/drawing/2014/main" id="{070FC484-136F-44CF-8638-4EA68F1D50A8}"/>
              </a:ext>
            </a:extLst>
          </p:cNvPr>
          <p:cNvSpPr/>
          <p:nvPr/>
        </p:nvSpPr>
        <p:spPr>
          <a:xfrm>
            <a:off x="538425" y="2625308"/>
            <a:ext cx="3262911" cy="187094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5C5F4E-BAA9-451B-924D-6E90FAB507AD}"/>
              </a:ext>
            </a:extLst>
          </p:cNvPr>
          <p:cNvSpPr/>
          <p:nvPr/>
        </p:nvSpPr>
        <p:spPr>
          <a:xfrm>
            <a:off x="8358942" y="2648850"/>
            <a:ext cx="473559" cy="184740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9355303" y="2678526"/>
            <a:ext cx="552372" cy="181772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D9E17AC-A74C-4C8F-A546-4E31A04FE818}"/>
              </a:ext>
            </a:extLst>
          </p:cNvPr>
          <p:cNvSpPr/>
          <p:nvPr/>
        </p:nvSpPr>
        <p:spPr>
          <a:xfrm>
            <a:off x="1876140" y="1284803"/>
            <a:ext cx="1091179" cy="31365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42D9D11-F6D0-4361-BFDF-1E1C6A704D50}"/>
              </a:ext>
            </a:extLst>
          </p:cNvPr>
          <p:cNvSpPr/>
          <p:nvPr/>
        </p:nvSpPr>
        <p:spPr>
          <a:xfrm>
            <a:off x="2967319" y="121660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7" name="TextBox 16">
            <a:extLst>
              <a:ext uri="{FF2B5EF4-FFF2-40B4-BE49-F238E27FC236}">
                <a16:creationId xmlns:a16="http://schemas.microsoft.com/office/drawing/2014/main" id="{A773D363-5221-4831-91C9-822479B6266C}"/>
              </a:ext>
            </a:extLst>
          </p:cNvPr>
          <p:cNvSpPr txBox="1"/>
          <p:nvPr/>
        </p:nvSpPr>
        <p:spPr>
          <a:xfrm>
            <a:off x="4575506" y="3535847"/>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
        <p:nvSpPr>
          <p:cNvPr id="14" name="Oval 13">
            <a:extLst>
              <a:ext uri="{FF2B5EF4-FFF2-40B4-BE49-F238E27FC236}">
                <a16:creationId xmlns:a16="http://schemas.microsoft.com/office/drawing/2014/main" id="{F63FF0C3-9961-44CD-8CBF-154E96720EFF}"/>
              </a:ext>
            </a:extLst>
          </p:cNvPr>
          <p:cNvSpPr/>
          <p:nvPr/>
        </p:nvSpPr>
        <p:spPr>
          <a:xfrm>
            <a:off x="9865584" y="252575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Tree>
    <p:extLst>
      <p:ext uri="{BB962C8B-B14F-4D97-AF65-F5344CB8AC3E}">
        <p14:creationId xmlns:p14="http://schemas.microsoft.com/office/powerpoint/2010/main" val="220331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F4C3E2-DFA0-4BFF-8ADF-0621E586315D}"/>
              </a:ext>
            </a:extLst>
          </p:cNvPr>
          <p:cNvSpPr txBox="1">
            <a:spLocks noChangeArrowheads="1"/>
          </p:cNvSpPr>
          <p:nvPr/>
        </p:nvSpPr>
        <p:spPr>
          <a:xfrm>
            <a:off x="2844800" y="59865"/>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Forecasting Process – UW System Requirements</a:t>
            </a:r>
          </a:p>
        </p:txBody>
      </p:sp>
      <p:sp>
        <p:nvSpPr>
          <p:cNvPr id="3" name="Rectangle: Rounded Corners 17">
            <a:extLst>
              <a:ext uri="{FF2B5EF4-FFF2-40B4-BE49-F238E27FC236}">
                <a16:creationId xmlns:a16="http://schemas.microsoft.com/office/drawing/2014/main" id="{73019A4F-0A52-4715-8091-923C66A82B53}"/>
              </a:ext>
            </a:extLst>
          </p:cNvPr>
          <p:cNvSpPr/>
          <p:nvPr/>
        </p:nvSpPr>
        <p:spPr>
          <a:xfrm>
            <a:off x="261936" y="979488"/>
            <a:ext cx="11668126" cy="716820"/>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38E2AE1C-05DC-43F9-9525-38B2A53B2A6A}"/>
              </a:ext>
            </a:extLst>
          </p:cNvPr>
          <p:cNvSpPr/>
          <p:nvPr/>
        </p:nvSpPr>
        <p:spPr>
          <a:xfrm>
            <a:off x="519112" y="1050563"/>
            <a:ext cx="11410950"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92934"/>
                </a:solidFill>
                <a:effectLst/>
                <a:uLnTx/>
                <a:uFillTx/>
                <a:latin typeface="Arial" panose="020B0604020202020204" pitchFamily="34" charset="0"/>
                <a:cs typeface="Arial" panose="020B0604020202020204" pitchFamily="34" charset="0"/>
              </a:rPr>
              <a:t>Below are submission requirements from UW System with expectations that data will be provided/loaded from institutional pods to the foundational pod at the frequency and level of detail described below.</a:t>
            </a:r>
          </a:p>
        </p:txBody>
      </p:sp>
      <p:graphicFrame>
        <p:nvGraphicFramePr>
          <p:cNvPr id="5" name="Table 4">
            <a:extLst>
              <a:ext uri="{FF2B5EF4-FFF2-40B4-BE49-F238E27FC236}">
                <a16:creationId xmlns:a16="http://schemas.microsoft.com/office/drawing/2014/main" id="{A1E82FED-0F44-4AE1-BBD2-C057C672B978}"/>
              </a:ext>
            </a:extLst>
          </p:cNvPr>
          <p:cNvGraphicFramePr>
            <a:graphicFrameLocks noGrp="1"/>
          </p:cNvGraphicFramePr>
          <p:nvPr>
            <p:extLst>
              <p:ext uri="{D42A27DB-BD31-4B8C-83A1-F6EECF244321}">
                <p14:modId xmlns:p14="http://schemas.microsoft.com/office/powerpoint/2010/main" val="833996720"/>
              </p:ext>
            </p:extLst>
          </p:nvPr>
        </p:nvGraphicFramePr>
        <p:xfrm>
          <a:off x="1876425" y="2067291"/>
          <a:ext cx="8439149" cy="2645731"/>
        </p:xfrm>
        <a:graphic>
          <a:graphicData uri="http://schemas.openxmlformats.org/drawingml/2006/table">
            <a:tbl>
              <a:tblPr bandRow="1">
                <a:tableStyleId>{1E171933-4619-4E11-9A3F-F7608DF75F80}</a:tableStyleId>
              </a:tblPr>
              <a:tblGrid>
                <a:gridCol w="3603579">
                  <a:extLst>
                    <a:ext uri="{9D8B030D-6E8A-4147-A177-3AD203B41FA5}">
                      <a16:colId xmlns:a16="http://schemas.microsoft.com/office/drawing/2014/main" val="875735985"/>
                    </a:ext>
                  </a:extLst>
                </a:gridCol>
                <a:gridCol w="4835570">
                  <a:extLst>
                    <a:ext uri="{9D8B030D-6E8A-4147-A177-3AD203B41FA5}">
                      <a16:colId xmlns:a16="http://schemas.microsoft.com/office/drawing/2014/main" val="282913728"/>
                    </a:ext>
                  </a:extLst>
                </a:gridCol>
              </a:tblGrid>
              <a:tr h="271909">
                <a:tc>
                  <a:txBody>
                    <a:bodyPr/>
                    <a:lstStyle/>
                    <a:p>
                      <a:pPr algn="ctr" fontAlgn="ctr"/>
                      <a:r>
                        <a:rPr lang="en-US" sz="1600" b="1" u="none" strike="noStrike" dirty="0">
                          <a:solidFill>
                            <a:schemeClr val="bg1"/>
                          </a:solidFill>
                          <a:effectLst/>
                          <a:latin typeface="Arial" panose="020B0604020202020204" pitchFamily="34" charset="0"/>
                          <a:cs typeface="Arial" panose="020B0604020202020204" pitchFamily="34" charset="0"/>
                        </a:rPr>
                        <a:t>Category</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990033"/>
                    </a:solidFill>
                  </a:tcPr>
                </a:tc>
                <a:tc>
                  <a:txBody>
                    <a:bodyPr/>
                    <a:lstStyle/>
                    <a:p>
                      <a:pPr algn="ctr" fontAlgn="ctr"/>
                      <a:r>
                        <a:rPr lang="en-US" sz="1600" b="1" u="none" strike="noStrike" dirty="0">
                          <a:solidFill>
                            <a:schemeClr val="bg1"/>
                          </a:solidFill>
                          <a:effectLst/>
                          <a:latin typeface="Arial" panose="020B0604020202020204" pitchFamily="34" charset="0"/>
                          <a:cs typeface="Arial" panose="020B0604020202020204" pitchFamily="34" charset="0"/>
                        </a:rPr>
                        <a:t>System Requirement</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990033"/>
                    </a:solidFill>
                  </a:tcPr>
                </a:tc>
                <a:extLst>
                  <a:ext uri="{0D108BD9-81ED-4DB2-BD59-A6C34878D82A}">
                    <a16:rowId xmlns:a16="http://schemas.microsoft.com/office/drawing/2014/main" val="553569018"/>
                  </a:ext>
                </a:extLst>
              </a:tr>
              <a:tr h="618313">
                <a:tc>
                  <a:txBody>
                    <a:bodyPr/>
                    <a:lstStyle/>
                    <a:p>
                      <a:pPr algn="l" fontAlgn="ctr"/>
                      <a:r>
                        <a:rPr lang="en-US" sz="1400" u="none" strike="noStrike" dirty="0">
                          <a:effectLst/>
                          <a:latin typeface="Arial" panose="020B0604020202020204" pitchFamily="34" charset="0"/>
                          <a:cs typeface="Arial" panose="020B0604020202020204" pitchFamily="34" charset="0"/>
                        </a:rPr>
                        <a:t>Forecast Submission Frequency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l" fontAlgn="ctr"/>
                      <a:r>
                        <a:rPr lang="en-US" sz="1400" b="0" i="0" u="none" strike="noStrike" dirty="0">
                          <a:solidFill>
                            <a:srgbClr val="000000"/>
                          </a:solidFill>
                          <a:effectLst/>
                          <a:latin typeface="Arial" panose="020B0604020202020204" pitchFamily="34" charset="0"/>
                          <a:cs typeface="Arial" panose="020B0604020202020204" pitchFamily="34" charset="0"/>
                        </a:rPr>
                        <a:t>1</a:t>
                      </a:r>
                      <a:r>
                        <a:rPr lang="en-US" sz="1400" b="0" i="0" u="none" strike="noStrike" baseline="30000" dirty="0">
                          <a:solidFill>
                            <a:srgbClr val="000000"/>
                          </a:solidFill>
                          <a:effectLst/>
                          <a:latin typeface="Arial" panose="020B0604020202020204" pitchFamily="34" charset="0"/>
                          <a:cs typeface="Arial" panose="020B0604020202020204" pitchFamily="34" charset="0"/>
                        </a:rPr>
                        <a:t>st</a:t>
                      </a:r>
                      <a:r>
                        <a:rPr lang="en-US" sz="1400" b="0" i="0" u="none" strike="noStrike" dirty="0">
                          <a:solidFill>
                            <a:srgbClr val="000000"/>
                          </a:solidFill>
                          <a:effectLst/>
                          <a:latin typeface="Arial" panose="020B0604020202020204" pitchFamily="34" charset="0"/>
                          <a:cs typeface="Arial" panose="020B0604020202020204" pitchFamily="34" charset="0"/>
                        </a:rPr>
                        <a:t> Submission Due: December (October Actuals)</a:t>
                      </a:r>
                    </a:p>
                    <a:p>
                      <a:pPr algn="l" fontAlgn="ctr"/>
                      <a:r>
                        <a:rPr lang="en-US" sz="1400" b="0" i="0" u="none" strike="noStrike" dirty="0">
                          <a:solidFill>
                            <a:srgbClr val="000000"/>
                          </a:solidFill>
                          <a:effectLst/>
                          <a:latin typeface="Arial" panose="020B0604020202020204" pitchFamily="34" charset="0"/>
                          <a:cs typeface="Arial" panose="020B0604020202020204" pitchFamily="34" charset="0"/>
                        </a:rPr>
                        <a:t>2</a:t>
                      </a:r>
                      <a:r>
                        <a:rPr lang="en-US" sz="1400" b="0" i="0" u="none" strike="noStrike" baseline="30000" dirty="0">
                          <a:solidFill>
                            <a:srgbClr val="000000"/>
                          </a:solidFill>
                          <a:effectLst/>
                          <a:latin typeface="Arial" panose="020B0604020202020204" pitchFamily="34" charset="0"/>
                          <a:cs typeface="Arial" panose="020B0604020202020204" pitchFamily="34" charset="0"/>
                        </a:rPr>
                        <a:t>nd</a:t>
                      </a:r>
                      <a:r>
                        <a:rPr lang="en-US" sz="1400" b="0" i="0" u="none" strike="noStrike" dirty="0">
                          <a:solidFill>
                            <a:srgbClr val="000000"/>
                          </a:solidFill>
                          <a:effectLst/>
                          <a:latin typeface="Arial" panose="020B0604020202020204" pitchFamily="34" charset="0"/>
                          <a:cs typeface="Arial" panose="020B0604020202020204" pitchFamily="34" charset="0"/>
                        </a:rPr>
                        <a:t> Submission Due:  April (February Actuals)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26508980"/>
                  </a:ext>
                </a:extLst>
              </a:tr>
              <a:tr h="250787">
                <a:tc>
                  <a:txBody>
                    <a:bodyPr/>
                    <a:lstStyle/>
                    <a:p>
                      <a:pPr algn="l" fontAlgn="ctr"/>
                      <a:r>
                        <a:rPr lang="en-US" sz="1400" u="none" strike="noStrike" dirty="0">
                          <a:effectLst/>
                          <a:latin typeface="Arial" panose="020B0604020202020204" pitchFamily="34" charset="0"/>
                          <a:cs typeface="Arial" panose="020B0604020202020204" pitchFamily="34" charset="0"/>
                        </a:rPr>
                        <a:t>Fund Balance Reporting Frequency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l" fontAlgn="b"/>
                      <a:r>
                        <a:rPr lang="en-US" sz="1400" u="none" strike="noStrike" dirty="0">
                          <a:effectLst/>
                          <a:latin typeface="Arial" panose="020B0604020202020204" pitchFamily="34" charset="0"/>
                          <a:cs typeface="Arial" panose="020B0604020202020204" pitchFamily="34" charset="0"/>
                        </a:rPr>
                        <a:t>One time a year after the books are closed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1443676"/>
                  </a:ext>
                </a:extLst>
              </a:tr>
              <a:tr h="250787">
                <a:tc>
                  <a:txBody>
                    <a:bodyPr/>
                    <a:lstStyle/>
                    <a:p>
                      <a:pPr algn="l" fontAlgn="b"/>
                      <a:r>
                        <a:rPr lang="en-US" sz="1400" u="none" strike="noStrike" dirty="0">
                          <a:effectLst/>
                          <a:latin typeface="Arial" panose="020B0604020202020204" pitchFamily="34" charset="0"/>
                          <a:cs typeface="Arial" panose="020B0604020202020204" pitchFamily="34" charset="0"/>
                        </a:rPr>
                        <a:t>Level of Detail: </a:t>
                      </a:r>
                      <a:r>
                        <a:rPr lang="en-US" sz="1400" b="1" u="none" strike="noStrike" dirty="0">
                          <a:effectLst/>
                          <a:latin typeface="Arial" panose="020B0604020202020204" pitchFamily="34" charset="0"/>
                          <a:cs typeface="Arial" panose="020B0604020202020204" pitchFamily="34" charset="0"/>
                        </a:rPr>
                        <a:t>Department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l" fontAlgn="ctr"/>
                      <a:r>
                        <a:rPr lang="en-US" sz="1400" u="none" strike="noStrike" dirty="0">
                          <a:effectLst/>
                          <a:latin typeface="Arial" panose="020B0604020202020204" pitchFamily="34" charset="0"/>
                          <a:cs typeface="Arial" panose="020B0604020202020204" pitchFamily="34" charset="0"/>
                        </a:rPr>
                        <a:t>Division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21461590"/>
                  </a:ext>
                </a:extLst>
              </a:tr>
              <a:tr h="250787">
                <a:tc>
                  <a:txBody>
                    <a:bodyPr/>
                    <a:lstStyle/>
                    <a:p>
                      <a:pPr algn="l" fontAlgn="b"/>
                      <a:r>
                        <a:rPr lang="en-US" sz="1400" u="none" strike="noStrike" dirty="0">
                          <a:effectLst/>
                          <a:latin typeface="Arial" panose="020B0604020202020204" pitchFamily="34" charset="0"/>
                          <a:cs typeface="Arial" panose="020B0604020202020204" pitchFamily="34" charset="0"/>
                        </a:rPr>
                        <a:t>Level of Detail: </a:t>
                      </a:r>
                      <a:r>
                        <a:rPr lang="en-US" sz="1400" b="1" u="none" strike="noStrike" dirty="0">
                          <a:effectLst/>
                          <a:latin typeface="Arial" panose="020B0604020202020204" pitchFamily="34" charset="0"/>
                          <a:cs typeface="Arial" panose="020B0604020202020204" pitchFamily="34" charset="0"/>
                        </a:rPr>
                        <a:t>Fund</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l" fontAlgn="ctr"/>
                      <a:r>
                        <a:rPr lang="en-US" sz="1400" u="none" strike="noStrike" dirty="0">
                          <a:effectLst/>
                          <a:latin typeface="Arial" panose="020B0604020202020204" pitchFamily="34" charset="0"/>
                          <a:cs typeface="Arial" panose="020B0604020202020204" pitchFamily="34" charset="0"/>
                        </a:rPr>
                        <a:t>All Funds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640953"/>
                  </a:ext>
                </a:extLst>
              </a:tr>
              <a:tr h="250787">
                <a:tc>
                  <a:txBody>
                    <a:bodyPr/>
                    <a:lstStyle/>
                    <a:p>
                      <a:pPr algn="l" fontAlgn="b"/>
                      <a:r>
                        <a:rPr lang="en-US" sz="1400" u="none" strike="noStrike" dirty="0">
                          <a:effectLst/>
                          <a:latin typeface="Arial" panose="020B0604020202020204" pitchFamily="34" charset="0"/>
                          <a:cs typeface="Arial" panose="020B0604020202020204" pitchFamily="34" charset="0"/>
                        </a:rPr>
                        <a:t>Level of Detail: </a:t>
                      </a:r>
                      <a:r>
                        <a:rPr lang="en-US" sz="1400" b="1" u="none" strike="noStrike" dirty="0">
                          <a:effectLst/>
                          <a:latin typeface="Arial" panose="020B0604020202020204" pitchFamily="34" charset="0"/>
                          <a:cs typeface="Arial" panose="020B0604020202020204" pitchFamily="34" charset="0"/>
                        </a:rPr>
                        <a:t>Program</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l" fontAlgn="ctr"/>
                      <a:r>
                        <a:rPr lang="en-US" sz="1400" u="none" strike="noStrike" dirty="0">
                          <a:effectLst/>
                          <a:latin typeface="Arial" panose="020B0604020202020204" pitchFamily="34" charset="0"/>
                          <a:cs typeface="Arial" panose="020B0604020202020204" pitchFamily="34" charset="0"/>
                        </a:rPr>
                        <a:t>Total Program (Roll up all Programs)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0038962"/>
                  </a:ext>
                </a:extLst>
              </a:tr>
              <a:tr h="250787">
                <a:tc>
                  <a:txBody>
                    <a:bodyPr/>
                    <a:lstStyle/>
                    <a:p>
                      <a:pPr algn="l" fontAlgn="b"/>
                      <a:r>
                        <a:rPr lang="en-US" sz="1400" u="none" strike="noStrike" dirty="0">
                          <a:effectLst/>
                          <a:latin typeface="Arial" panose="020B0604020202020204" pitchFamily="34" charset="0"/>
                          <a:cs typeface="Arial" panose="020B0604020202020204" pitchFamily="34" charset="0"/>
                        </a:rPr>
                        <a:t>Level of Detail: </a:t>
                      </a:r>
                      <a:r>
                        <a:rPr lang="en-US" sz="1400" b="1" u="none" strike="noStrike" dirty="0">
                          <a:effectLst/>
                          <a:latin typeface="Arial" panose="020B0604020202020204" pitchFamily="34" charset="0"/>
                          <a:cs typeface="Arial" panose="020B0604020202020204" pitchFamily="34" charset="0"/>
                        </a:rPr>
                        <a:t>Project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l" fontAlgn="ctr"/>
                      <a:r>
                        <a:rPr lang="en-US" sz="1400" u="none" strike="noStrike" dirty="0">
                          <a:effectLst/>
                          <a:latin typeface="Arial" panose="020B0604020202020204" pitchFamily="34" charset="0"/>
                          <a:cs typeface="Arial" panose="020B0604020202020204" pitchFamily="34" charset="0"/>
                        </a:rPr>
                        <a:t>Total Project (Roll up all Projects)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0825962"/>
                  </a:ext>
                </a:extLst>
              </a:tr>
              <a:tr h="250787">
                <a:tc>
                  <a:txBody>
                    <a:bodyPr/>
                    <a:lstStyle/>
                    <a:p>
                      <a:pPr algn="l" fontAlgn="b"/>
                      <a:r>
                        <a:rPr lang="en-US" sz="1400" u="none" strike="noStrike" dirty="0">
                          <a:effectLst/>
                          <a:latin typeface="Arial" panose="020B0604020202020204" pitchFamily="34" charset="0"/>
                          <a:cs typeface="Arial" panose="020B0604020202020204" pitchFamily="34" charset="0"/>
                        </a:rPr>
                        <a:t>Level of Detail: </a:t>
                      </a:r>
                      <a:r>
                        <a:rPr lang="en-US" sz="1400" b="1" u="none" strike="noStrike" dirty="0">
                          <a:effectLst/>
                          <a:latin typeface="Arial" panose="020B0604020202020204" pitchFamily="34" charset="0"/>
                          <a:cs typeface="Arial" panose="020B0604020202020204" pitchFamily="34" charset="0"/>
                        </a:rPr>
                        <a:t>Account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l" fontAlgn="ctr"/>
                      <a:r>
                        <a:rPr lang="en-US" sz="1400" b="0" i="0" u="none" strike="noStrike" dirty="0">
                          <a:solidFill>
                            <a:srgbClr val="000000"/>
                          </a:solidFill>
                          <a:effectLst/>
                          <a:latin typeface="Arial" panose="020B0604020202020204" pitchFamily="34" charset="0"/>
                          <a:cs typeface="Arial" panose="020B0604020202020204" pitchFamily="34" charset="0"/>
                        </a:rPr>
                        <a:t>See Forecast Account Rollup Excel Support File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52786"/>
                  </a:ext>
                </a:extLst>
              </a:tr>
              <a:tr h="250787">
                <a:tc>
                  <a:txBody>
                    <a:bodyPr/>
                    <a:lstStyle/>
                    <a:p>
                      <a:pPr algn="l" fontAlgn="b"/>
                      <a:r>
                        <a:rPr lang="en-US" sz="1400" u="none" strike="noStrike" dirty="0">
                          <a:effectLst/>
                          <a:latin typeface="Arial" panose="020B0604020202020204" pitchFamily="34" charset="0"/>
                          <a:cs typeface="Arial" panose="020B0604020202020204" pitchFamily="34" charset="0"/>
                        </a:rPr>
                        <a:t>Budget Transfer Spread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l" fontAlgn="ctr"/>
                      <a:r>
                        <a:rPr lang="en-US" sz="1400" u="none" strike="noStrike" dirty="0">
                          <a:effectLst/>
                          <a:latin typeface="Arial" panose="020B0604020202020204" pitchFamily="34" charset="0"/>
                          <a:cs typeface="Arial" panose="020B0604020202020204" pitchFamily="34" charset="0"/>
                        </a:rPr>
                        <a:t>No System Preference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8628784"/>
                  </a:ext>
                </a:extLst>
              </a:tr>
            </a:tbl>
          </a:graphicData>
        </a:graphic>
      </p:graphicFrame>
    </p:spTree>
    <p:extLst>
      <p:ext uri="{BB962C8B-B14F-4D97-AF65-F5344CB8AC3E}">
        <p14:creationId xmlns:p14="http://schemas.microsoft.com/office/powerpoint/2010/main" val="3498334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40FBEDE-B147-4D09-BB55-5506039C2981}"/>
              </a:ext>
            </a:extLst>
          </p:cNvPr>
          <p:cNvPicPr>
            <a:picLocks noChangeAspect="1"/>
          </p:cNvPicPr>
          <p:nvPr/>
        </p:nvPicPr>
        <p:blipFill>
          <a:blip r:embed="rId2"/>
          <a:stretch>
            <a:fillRect/>
          </a:stretch>
        </p:blipFill>
        <p:spPr>
          <a:xfrm>
            <a:off x="6227824" y="3944300"/>
            <a:ext cx="2339543" cy="1104996"/>
          </a:xfrm>
          <a:prstGeom prst="rect">
            <a:avLst/>
          </a:prstGeom>
        </p:spPr>
      </p:pic>
      <p:pic>
        <p:nvPicPr>
          <p:cNvPr id="7" name="Picture 6">
            <a:extLst>
              <a:ext uri="{FF2B5EF4-FFF2-40B4-BE49-F238E27FC236}">
                <a16:creationId xmlns:a16="http://schemas.microsoft.com/office/drawing/2014/main" id="{A2A2BAAC-8338-49D6-9286-66B1424B9D04}"/>
              </a:ext>
            </a:extLst>
          </p:cNvPr>
          <p:cNvPicPr>
            <a:picLocks noChangeAspect="1"/>
          </p:cNvPicPr>
          <p:nvPr/>
        </p:nvPicPr>
        <p:blipFill>
          <a:blip r:embed="rId3"/>
          <a:stretch>
            <a:fillRect/>
          </a:stretch>
        </p:blipFill>
        <p:spPr>
          <a:xfrm>
            <a:off x="557556" y="2363849"/>
            <a:ext cx="7340447" cy="1539373"/>
          </a:xfrm>
          <a:prstGeom prst="rect">
            <a:avLst/>
          </a:prstGeom>
        </p:spPr>
      </p:pic>
      <p:pic>
        <p:nvPicPr>
          <p:cNvPr id="3" name="Picture 2">
            <a:extLst>
              <a:ext uri="{FF2B5EF4-FFF2-40B4-BE49-F238E27FC236}">
                <a16:creationId xmlns:a16="http://schemas.microsoft.com/office/drawing/2014/main" id="{A06D8BF4-B2E2-4326-A048-02C6D3BE8B0C}"/>
              </a:ext>
            </a:extLst>
          </p:cNvPr>
          <p:cNvPicPr>
            <a:picLocks noChangeAspect="1"/>
          </p:cNvPicPr>
          <p:nvPr/>
        </p:nvPicPr>
        <p:blipFill rotWithShape="1">
          <a:blip r:embed="rId4"/>
          <a:srcRect b="71543"/>
          <a:stretch/>
        </p:blipFill>
        <p:spPr>
          <a:xfrm>
            <a:off x="9203839" y="1456969"/>
            <a:ext cx="2309060" cy="1205769"/>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497472" y="870972"/>
            <a:ext cx="7592633" cy="1255728"/>
          </a:xfrm>
          <a:prstGeom prst="rect">
            <a:avLst/>
          </a:prstGeom>
        </p:spPr>
        <p:txBody>
          <a:bodyPr vert="horz" wrap="square" rtlCol="0">
            <a:spAutoFit/>
          </a:bodyPr>
          <a:lstStyle/>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If there was no Baseline Forecast for a Division or Account combination, the members will not display in the form</a:t>
            </a:r>
            <a:r>
              <a:rPr lang="en-US" sz="1400" kern="0" dirty="0">
                <a:solidFill>
                  <a:srgbClr val="000000"/>
                </a:solidFill>
                <a:latin typeface="Arial Narrow"/>
                <a:ea typeface="ＭＳ Ｐゴシック" pitchFamily="-106" charset="-128"/>
              </a:rPr>
              <a:t>.</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The Open Forecast Accounts action will let you add a Division or Account to enter Forecast against</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Open Forecast Accounts - Salary, Wages and Fringe</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170" y="4140370"/>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67172" y="4157904"/>
            <a:ext cx="6974242"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To insert a wedge: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a:t>
            </a:r>
            <a:r>
              <a:rPr lang="en-US" kern="0" dirty="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Open Forecast Accounts</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Select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Division</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Account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Fund</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using the selector</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Launch</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OK</a:t>
            </a:r>
            <a:r>
              <a:rPr lang="en-US" kern="0" dirty="0">
                <a:solidFill>
                  <a:srgbClr val="000000"/>
                </a:solidFill>
                <a:latin typeface="Arial Narrow"/>
                <a:ea typeface="ＭＳ Ｐゴシック" pitchFamily="-106" charset="-128"/>
              </a:rPr>
              <a:t> in pop up message</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9" name="Rectangle 8">
            <a:extLst>
              <a:ext uri="{FF2B5EF4-FFF2-40B4-BE49-F238E27FC236}">
                <a16:creationId xmlns:a16="http://schemas.microsoft.com/office/drawing/2014/main" id="{070FC484-136F-44CF-8638-4EA68F1D50A8}"/>
              </a:ext>
            </a:extLst>
          </p:cNvPr>
          <p:cNvSpPr/>
          <p:nvPr/>
        </p:nvSpPr>
        <p:spPr>
          <a:xfrm>
            <a:off x="9196837" y="1804415"/>
            <a:ext cx="1665394" cy="37769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10862230" y="1516720"/>
            <a:ext cx="714375" cy="28769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3EDB0A5-AD3E-47E7-BF61-52D167F74BF7}"/>
              </a:ext>
            </a:extLst>
          </p:cNvPr>
          <p:cNvSpPr/>
          <p:nvPr/>
        </p:nvSpPr>
        <p:spPr>
          <a:xfrm>
            <a:off x="6782525" y="2528125"/>
            <a:ext cx="520734"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7A31354-1561-47F8-94A1-79FD05FD597F}"/>
              </a:ext>
            </a:extLst>
          </p:cNvPr>
          <p:cNvSpPr/>
          <p:nvPr/>
        </p:nvSpPr>
        <p:spPr>
          <a:xfrm>
            <a:off x="7527522" y="325789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27" name="Oval 26">
            <a:extLst>
              <a:ext uri="{FF2B5EF4-FFF2-40B4-BE49-F238E27FC236}">
                <a16:creationId xmlns:a16="http://schemas.microsoft.com/office/drawing/2014/main" id="{B2969B91-3642-4187-83F0-A12926F388BF}"/>
              </a:ext>
            </a:extLst>
          </p:cNvPr>
          <p:cNvSpPr/>
          <p:nvPr/>
        </p:nvSpPr>
        <p:spPr>
          <a:xfrm>
            <a:off x="10739138" y="198722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1519902" y="136313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8" name="Rectangle 17">
            <a:extLst>
              <a:ext uri="{FF2B5EF4-FFF2-40B4-BE49-F238E27FC236}">
                <a16:creationId xmlns:a16="http://schemas.microsoft.com/office/drawing/2014/main" id="{176F9635-8BE9-45C0-89CF-D23F3E593C58}"/>
              </a:ext>
            </a:extLst>
          </p:cNvPr>
          <p:cNvSpPr/>
          <p:nvPr/>
        </p:nvSpPr>
        <p:spPr>
          <a:xfrm>
            <a:off x="497472" y="2410691"/>
            <a:ext cx="7400531" cy="13275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2F67FCD-A512-43BA-9ACB-C336ADBC4F15}"/>
              </a:ext>
            </a:extLst>
          </p:cNvPr>
          <p:cNvSpPr/>
          <p:nvPr/>
        </p:nvSpPr>
        <p:spPr>
          <a:xfrm>
            <a:off x="7930182" y="4642871"/>
            <a:ext cx="525561"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11E04CE2-B37A-407F-BD32-A327A6153773}"/>
              </a:ext>
            </a:extLst>
          </p:cNvPr>
          <p:cNvSpPr/>
          <p:nvPr/>
        </p:nvSpPr>
        <p:spPr>
          <a:xfrm>
            <a:off x="6587039" y="231529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23" name="Oval 22">
            <a:extLst>
              <a:ext uri="{FF2B5EF4-FFF2-40B4-BE49-F238E27FC236}">
                <a16:creationId xmlns:a16="http://schemas.microsoft.com/office/drawing/2014/main" id="{359BC386-2C82-4F97-8CC2-9091E6C30423}"/>
              </a:ext>
            </a:extLst>
          </p:cNvPr>
          <p:cNvSpPr/>
          <p:nvPr/>
        </p:nvSpPr>
        <p:spPr>
          <a:xfrm>
            <a:off x="8438575" y="451977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5</a:t>
            </a:r>
          </a:p>
        </p:txBody>
      </p:sp>
      <p:pic>
        <p:nvPicPr>
          <p:cNvPr id="25" name="Picture 24">
            <a:extLst>
              <a:ext uri="{FF2B5EF4-FFF2-40B4-BE49-F238E27FC236}">
                <a16:creationId xmlns:a16="http://schemas.microsoft.com/office/drawing/2014/main" id="{9BF02585-A2A2-46BC-97D4-247C1E16B954}"/>
              </a:ext>
            </a:extLst>
          </p:cNvPr>
          <p:cNvPicPr>
            <a:picLocks noChangeAspect="1"/>
          </p:cNvPicPr>
          <p:nvPr/>
        </p:nvPicPr>
        <p:blipFill>
          <a:blip r:embed="rId7"/>
          <a:stretch>
            <a:fillRect/>
          </a:stretch>
        </p:blipFill>
        <p:spPr>
          <a:xfrm>
            <a:off x="6569884" y="5115576"/>
            <a:ext cx="379556" cy="462068"/>
          </a:xfrm>
          <a:prstGeom prst="rect">
            <a:avLst/>
          </a:prstGeom>
        </p:spPr>
      </p:pic>
    </p:spTree>
    <p:extLst>
      <p:ext uri="{BB962C8B-B14F-4D97-AF65-F5344CB8AC3E}">
        <p14:creationId xmlns:p14="http://schemas.microsoft.com/office/powerpoint/2010/main" val="350961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A26299-C1EE-4A70-9E47-8A9F83EC65D9}"/>
              </a:ext>
            </a:extLst>
          </p:cNvPr>
          <p:cNvPicPr>
            <a:picLocks noChangeAspect="1"/>
          </p:cNvPicPr>
          <p:nvPr/>
        </p:nvPicPr>
        <p:blipFill>
          <a:blip r:embed="rId2"/>
          <a:stretch>
            <a:fillRect/>
          </a:stretch>
        </p:blipFill>
        <p:spPr>
          <a:xfrm>
            <a:off x="5666748" y="3903677"/>
            <a:ext cx="2392887" cy="1066892"/>
          </a:xfrm>
          <a:prstGeom prst="rect">
            <a:avLst/>
          </a:prstGeom>
        </p:spPr>
      </p:pic>
      <p:pic>
        <p:nvPicPr>
          <p:cNvPr id="10" name="Picture 9">
            <a:extLst>
              <a:ext uri="{FF2B5EF4-FFF2-40B4-BE49-F238E27FC236}">
                <a16:creationId xmlns:a16="http://schemas.microsoft.com/office/drawing/2014/main" id="{805F58FC-D697-4700-98DB-FA2D67756E8C}"/>
              </a:ext>
            </a:extLst>
          </p:cNvPr>
          <p:cNvPicPr>
            <a:picLocks noChangeAspect="1"/>
          </p:cNvPicPr>
          <p:nvPr/>
        </p:nvPicPr>
        <p:blipFill>
          <a:blip r:embed="rId3"/>
          <a:stretch>
            <a:fillRect/>
          </a:stretch>
        </p:blipFill>
        <p:spPr>
          <a:xfrm>
            <a:off x="528100" y="2421614"/>
            <a:ext cx="8095544" cy="1336072"/>
          </a:xfrm>
          <a:prstGeom prst="rect">
            <a:avLst/>
          </a:prstGeom>
        </p:spPr>
      </p:pic>
      <p:pic>
        <p:nvPicPr>
          <p:cNvPr id="8" name="Picture 7">
            <a:extLst>
              <a:ext uri="{FF2B5EF4-FFF2-40B4-BE49-F238E27FC236}">
                <a16:creationId xmlns:a16="http://schemas.microsoft.com/office/drawing/2014/main" id="{9D0D3A72-731C-4AE6-BD94-ECD57AA67A1B}"/>
              </a:ext>
            </a:extLst>
          </p:cNvPr>
          <p:cNvPicPr>
            <a:picLocks noChangeAspect="1"/>
          </p:cNvPicPr>
          <p:nvPr/>
        </p:nvPicPr>
        <p:blipFill rotWithShape="1">
          <a:blip r:embed="rId4"/>
          <a:srcRect b="73536"/>
          <a:stretch/>
        </p:blipFill>
        <p:spPr>
          <a:xfrm>
            <a:off x="9273823" y="1436216"/>
            <a:ext cx="2354784" cy="1131389"/>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497472" y="870972"/>
            <a:ext cx="7592633" cy="1255728"/>
          </a:xfrm>
          <a:prstGeom prst="rect">
            <a:avLst/>
          </a:prstGeom>
        </p:spPr>
        <p:txBody>
          <a:bodyPr vert="horz" wrap="square" rtlCol="0">
            <a:spAutoFit/>
          </a:bodyPr>
          <a:lstStyle/>
          <a:p>
            <a:pPr marL="628650" indent="-285750" rtl="0" fontAlgn="ctr">
              <a:spcBef>
                <a:spcPts val="400"/>
              </a:spcBef>
              <a:spcAft>
                <a:spcPts val="0"/>
              </a:spcAft>
              <a:buFont typeface="Arial" panose="020B0604020202020204" pitchFamily="34" charset="0"/>
              <a:buChar char="•"/>
            </a:pPr>
            <a:r>
              <a:rPr lang="en-US" sz="1800" dirty="0">
                <a:solidFill>
                  <a:srgbClr val="000000"/>
                </a:solidFill>
                <a:effectLst/>
                <a:latin typeface="Arial Narrow" panose="020B0606020202030204" pitchFamily="34" charset="0"/>
              </a:rPr>
              <a:t>If a member with no Baseline Forecast for a Division or Account combination is unnecessary but is showing on the form.</a:t>
            </a:r>
            <a:endParaRPr lang="en-US" sz="1800" dirty="0">
              <a:effectLst/>
              <a:latin typeface="Calibri" panose="020F0502020204030204" pitchFamily="34" charset="0"/>
            </a:endParaRPr>
          </a:p>
          <a:p>
            <a:pPr marL="628650" indent="-285750" rtl="0" fontAlgn="ctr">
              <a:spcBef>
                <a:spcPts val="400"/>
              </a:spcBef>
              <a:spcAft>
                <a:spcPts val="0"/>
              </a:spcAft>
              <a:buFont typeface="Arial" panose="020B0604020202020204" pitchFamily="34" charset="0"/>
              <a:buChar char="•"/>
            </a:pPr>
            <a:r>
              <a:rPr lang="en-US" sz="1800" dirty="0">
                <a:solidFill>
                  <a:srgbClr val="000000"/>
                </a:solidFill>
                <a:effectLst/>
                <a:latin typeface="Arial Narrow" panose="020B0606020202030204" pitchFamily="34" charset="0"/>
              </a:rPr>
              <a:t>The Remove Forecast Accounts action will let you remove a Division or Account from being displayed on the form</a:t>
            </a:r>
            <a:endParaRPr lang="en-US" sz="1800" dirty="0">
              <a:effectLst/>
              <a:latin typeface="Calibri" panose="020F0502020204030204" pitchFamily="34" charset="0"/>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Remove Forecast Accounts - Salary, Wages and Fringe</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170" y="4140370"/>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67172" y="4157904"/>
            <a:ext cx="6974242"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To insert a wedge: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a:t>
            </a:r>
            <a:r>
              <a:rPr lang="en-US" kern="0" dirty="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Remove Forecast Accounts</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Select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Division</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Fund</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using the selector</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Launch</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OK</a:t>
            </a:r>
            <a:r>
              <a:rPr lang="en-US" kern="0" dirty="0">
                <a:solidFill>
                  <a:srgbClr val="000000"/>
                </a:solidFill>
                <a:latin typeface="Arial Narrow"/>
                <a:ea typeface="ＭＳ Ｐゴシック" pitchFamily="-106" charset="-128"/>
              </a:rPr>
              <a:t> in pop up message</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9" name="Rectangle 8">
            <a:extLst>
              <a:ext uri="{FF2B5EF4-FFF2-40B4-BE49-F238E27FC236}">
                <a16:creationId xmlns:a16="http://schemas.microsoft.com/office/drawing/2014/main" id="{070FC484-136F-44CF-8638-4EA68F1D50A8}"/>
              </a:ext>
            </a:extLst>
          </p:cNvPr>
          <p:cNvSpPr/>
          <p:nvPr/>
        </p:nvSpPr>
        <p:spPr>
          <a:xfrm>
            <a:off x="9371290" y="2064019"/>
            <a:ext cx="2148613" cy="29154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11022642" y="1496835"/>
            <a:ext cx="605965" cy="26037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3EDB0A5-AD3E-47E7-BF61-52D167F74BF7}"/>
              </a:ext>
            </a:extLst>
          </p:cNvPr>
          <p:cNvSpPr/>
          <p:nvPr/>
        </p:nvSpPr>
        <p:spPr>
          <a:xfrm>
            <a:off x="7404365" y="2567605"/>
            <a:ext cx="545336" cy="2743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7A31354-1561-47F8-94A1-79FD05FD597F}"/>
              </a:ext>
            </a:extLst>
          </p:cNvPr>
          <p:cNvSpPr/>
          <p:nvPr/>
        </p:nvSpPr>
        <p:spPr>
          <a:xfrm>
            <a:off x="2175219" y="288486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27" name="Oval 26">
            <a:extLst>
              <a:ext uri="{FF2B5EF4-FFF2-40B4-BE49-F238E27FC236}">
                <a16:creationId xmlns:a16="http://schemas.microsoft.com/office/drawing/2014/main" id="{B2969B91-3642-4187-83F0-A12926F388BF}"/>
              </a:ext>
            </a:extLst>
          </p:cNvPr>
          <p:cNvSpPr/>
          <p:nvPr/>
        </p:nvSpPr>
        <p:spPr>
          <a:xfrm>
            <a:off x="11382423" y="199977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1628607" y="143621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8" name="Rectangle 17">
            <a:extLst>
              <a:ext uri="{FF2B5EF4-FFF2-40B4-BE49-F238E27FC236}">
                <a16:creationId xmlns:a16="http://schemas.microsoft.com/office/drawing/2014/main" id="{176F9635-8BE9-45C0-89CF-D23F3E593C58}"/>
              </a:ext>
            </a:extLst>
          </p:cNvPr>
          <p:cNvSpPr/>
          <p:nvPr/>
        </p:nvSpPr>
        <p:spPr>
          <a:xfrm>
            <a:off x="497472" y="2410691"/>
            <a:ext cx="8095545" cy="13275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2F67FCD-A512-43BA-9ACB-C336ADBC4F15}"/>
              </a:ext>
            </a:extLst>
          </p:cNvPr>
          <p:cNvSpPr/>
          <p:nvPr/>
        </p:nvSpPr>
        <p:spPr>
          <a:xfrm>
            <a:off x="7494994" y="4572690"/>
            <a:ext cx="454707"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11E04CE2-B37A-407F-BD32-A327A6153773}"/>
              </a:ext>
            </a:extLst>
          </p:cNvPr>
          <p:cNvSpPr/>
          <p:nvPr/>
        </p:nvSpPr>
        <p:spPr>
          <a:xfrm>
            <a:off x="7138644" y="233824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23" name="Oval 22">
            <a:extLst>
              <a:ext uri="{FF2B5EF4-FFF2-40B4-BE49-F238E27FC236}">
                <a16:creationId xmlns:a16="http://schemas.microsoft.com/office/drawing/2014/main" id="{359BC386-2C82-4F97-8CC2-9091E6C30423}"/>
              </a:ext>
            </a:extLst>
          </p:cNvPr>
          <p:cNvSpPr/>
          <p:nvPr/>
        </p:nvSpPr>
        <p:spPr>
          <a:xfrm>
            <a:off x="7849987" y="460264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5</a:t>
            </a:r>
          </a:p>
        </p:txBody>
      </p:sp>
    </p:spTree>
    <p:extLst>
      <p:ext uri="{BB962C8B-B14F-4D97-AF65-F5344CB8AC3E}">
        <p14:creationId xmlns:p14="http://schemas.microsoft.com/office/powerpoint/2010/main" val="3339530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97AA3D-E24A-4125-9C18-AEE5555D64E9}"/>
              </a:ext>
            </a:extLst>
          </p:cNvPr>
          <p:cNvPicPr>
            <a:picLocks noChangeAspect="1"/>
          </p:cNvPicPr>
          <p:nvPr/>
        </p:nvPicPr>
        <p:blipFill>
          <a:blip r:embed="rId2"/>
          <a:stretch>
            <a:fillRect/>
          </a:stretch>
        </p:blipFill>
        <p:spPr>
          <a:xfrm>
            <a:off x="708891" y="931705"/>
            <a:ext cx="10827733" cy="3965085"/>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95309" y="59865"/>
            <a:ext cx="11793492"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Division-Level By Account and Division – Salary, Wages and Fringe</a:t>
            </a:r>
          </a:p>
        </p:txBody>
      </p:sp>
      <p:sp>
        <p:nvSpPr>
          <p:cNvPr id="17" name="TextBox 16">
            <a:extLst>
              <a:ext uri="{FF2B5EF4-FFF2-40B4-BE49-F238E27FC236}">
                <a16:creationId xmlns:a16="http://schemas.microsoft.com/office/drawing/2014/main" id="{D2EE376D-22D5-4196-80C1-41D4742C328B}"/>
              </a:ext>
            </a:extLst>
          </p:cNvPr>
          <p:cNvSpPr txBox="1"/>
          <p:nvPr/>
        </p:nvSpPr>
        <p:spPr>
          <a:xfrm>
            <a:off x="443224" y="5008886"/>
            <a:ext cx="7365962"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(by Total Year, Total Quarter or Total Month)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0796115" y="1205281"/>
            <a:ext cx="329661"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11079369" y="95909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9397698" y="2943264"/>
            <a:ext cx="503039" cy="195352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9274606" y="282017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10544595" y="2943264"/>
            <a:ext cx="503040" cy="195352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7138787" y="16051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4529137" y="608505"/>
            <a:ext cx="3133725" cy="1685925"/>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6989954" y="1861194"/>
            <a:ext cx="543850" cy="45301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10FA865-602C-4AB5-8FF4-3E263DE2A61F}"/>
              </a:ext>
            </a:extLst>
          </p:cNvPr>
          <p:cNvSpPr/>
          <p:nvPr/>
        </p:nvSpPr>
        <p:spPr>
          <a:xfrm>
            <a:off x="7458939" y="16051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19" name="TextBox 18">
            <a:extLst>
              <a:ext uri="{FF2B5EF4-FFF2-40B4-BE49-F238E27FC236}">
                <a16:creationId xmlns:a16="http://schemas.microsoft.com/office/drawing/2014/main" id="{A08469F9-DAB7-4D26-ACF0-E723FB3016EE}"/>
              </a:ext>
            </a:extLst>
          </p:cNvPr>
          <p:cNvSpPr txBox="1"/>
          <p:nvPr/>
        </p:nvSpPr>
        <p:spPr>
          <a:xfrm>
            <a:off x="6288258" y="4551690"/>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
        <p:nvSpPr>
          <p:cNvPr id="5" name="TextBox 4">
            <a:extLst>
              <a:ext uri="{FF2B5EF4-FFF2-40B4-BE49-F238E27FC236}">
                <a16:creationId xmlns:a16="http://schemas.microsoft.com/office/drawing/2014/main" id="{AD3EDC53-6823-41E8-8630-1C3786A5A4A7}"/>
              </a:ext>
            </a:extLst>
          </p:cNvPr>
          <p:cNvSpPr txBox="1"/>
          <p:nvPr/>
        </p:nvSpPr>
        <p:spPr>
          <a:xfrm>
            <a:off x="8249135" y="5144792"/>
            <a:ext cx="3444240" cy="92333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NOTE: The </a:t>
            </a:r>
            <a:r>
              <a:rPr lang="en-US" b="1" kern="0" dirty="0">
                <a:solidFill>
                  <a:srgbClr val="000000"/>
                </a:solidFill>
                <a:latin typeface="Arial Narrow"/>
                <a:ea typeface="ＭＳ Ｐゴシック" pitchFamily="-106" charset="-128"/>
              </a:rPr>
              <a:t>Open/Remove Forecast Accounts </a:t>
            </a:r>
            <a:r>
              <a:rPr lang="en-US" kern="0" dirty="0">
                <a:solidFill>
                  <a:srgbClr val="000000"/>
                </a:solidFill>
                <a:latin typeface="Arial Narrow"/>
                <a:ea typeface="ＭＳ Ｐゴシック" pitchFamily="-106" charset="-128"/>
              </a:rPr>
              <a:t>functionality is available on this form. </a:t>
            </a:r>
          </a:p>
        </p:txBody>
      </p:sp>
      <p:pic>
        <p:nvPicPr>
          <p:cNvPr id="23" name="Graphic 22" descr="Information">
            <a:extLst>
              <a:ext uri="{FF2B5EF4-FFF2-40B4-BE49-F238E27FC236}">
                <a16:creationId xmlns:a16="http://schemas.microsoft.com/office/drawing/2014/main" id="{F07E7B00-BA5A-4A8D-A793-18455A494C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6815" y="5368984"/>
            <a:ext cx="432320" cy="432320"/>
          </a:xfrm>
          <a:prstGeom prst="rect">
            <a:avLst/>
          </a:prstGeom>
        </p:spPr>
      </p:pic>
      <p:sp>
        <p:nvSpPr>
          <p:cNvPr id="18" name="Oval 17">
            <a:extLst>
              <a:ext uri="{FF2B5EF4-FFF2-40B4-BE49-F238E27FC236}">
                <a16:creationId xmlns:a16="http://schemas.microsoft.com/office/drawing/2014/main" id="{15B853A5-31A1-4349-9C9E-B26AEA0B8582}"/>
              </a:ext>
            </a:extLst>
          </p:cNvPr>
          <p:cNvSpPr/>
          <p:nvPr/>
        </p:nvSpPr>
        <p:spPr>
          <a:xfrm>
            <a:off x="10993005" y="280484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7726768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F00C55-6CEB-418B-95C9-33DA7FF1034F}"/>
              </a:ext>
            </a:extLst>
          </p:cNvPr>
          <p:cNvPicPr>
            <a:picLocks noChangeAspect="1"/>
          </p:cNvPicPr>
          <p:nvPr/>
        </p:nvPicPr>
        <p:blipFill>
          <a:blip r:embed="rId2"/>
          <a:stretch>
            <a:fillRect/>
          </a:stretch>
        </p:blipFill>
        <p:spPr>
          <a:xfrm>
            <a:off x="2470316" y="719870"/>
            <a:ext cx="8001741" cy="3819135"/>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479884" y="59865"/>
            <a:ext cx="1050891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Division-Level Review – Salary, Wages and Fringe</a:t>
            </a:r>
          </a:p>
        </p:txBody>
      </p:sp>
      <p:sp>
        <p:nvSpPr>
          <p:cNvPr id="17" name="Rectangle 16">
            <a:extLst>
              <a:ext uri="{FF2B5EF4-FFF2-40B4-BE49-F238E27FC236}">
                <a16:creationId xmlns:a16="http://schemas.microsoft.com/office/drawing/2014/main" id="{91C63634-6651-43E4-8251-BAE460367B8B}"/>
              </a:ext>
            </a:extLst>
          </p:cNvPr>
          <p:cNvSpPr/>
          <p:nvPr/>
        </p:nvSpPr>
        <p:spPr>
          <a:xfrm>
            <a:off x="8295834" y="2078866"/>
            <a:ext cx="630452" cy="246013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4145938" y="1229096"/>
            <a:ext cx="3016862"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07F0B31-F808-4A1C-A4E0-0FF66D5D5E96}"/>
              </a:ext>
            </a:extLst>
          </p:cNvPr>
          <p:cNvSpPr/>
          <p:nvPr/>
        </p:nvSpPr>
        <p:spPr>
          <a:xfrm>
            <a:off x="6167176" y="98205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8" name="TextBox 17">
            <a:extLst>
              <a:ext uri="{FF2B5EF4-FFF2-40B4-BE49-F238E27FC236}">
                <a16:creationId xmlns:a16="http://schemas.microsoft.com/office/drawing/2014/main" id="{20239B07-C6A9-4916-A84F-F8B72D12E73D}"/>
              </a:ext>
            </a:extLst>
          </p:cNvPr>
          <p:cNvSpPr txBox="1"/>
          <p:nvPr/>
        </p:nvSpPr>
        <p:spPr>
          <a:xfrm>
            <a:off x="770730" y="4539005"/>
            <a:ext cx="10643151" cy="1865126"/>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historical Budget and Actual data, an overview of total forecast, as well as the variance of Forecast vs Budget and CY vs PY Actuals Year to Date.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Fund and Department member for your institution limited to your security profile.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Review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Columns and compare to Actuals and Budget Trends. All cells should be grey</a:t>
            </a:r>
          </a:p>
        </p:txBody>
      </p:sp>
      <p:sp>
        <p:nvSpPr>
          <p:cNvPr id="19" name="Rectangle 18">
            <a:extLst>
              <a:ext uri="{FF2B5EF4-FFF2-40B4-BE49-F238E27FC236}">
                <a16:creationId xmlns:a16="http://schemas.microsoft.com/office/drawing/2014/main" id="{F13D6137-D6AA-4831-B3D4-530D62E2CABC}"/>
              </a:ext>
            </a:extLst>
          </p:cNvPr>
          <p:cNvSpPr/>
          <p:nvPr/>
        </p:nvSpPr>
        <p:spPr>
          <a:xfrm>
            <a:off x="29714" y="644673"/>
            <a:ext cx="2416638" cy="1477328"/>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a historical comparison of the summarized Forecast at the Program Total and Project Total level.</a:t>
            </a:r>
          </a:p>
        </p:txBody>
      </p:sp>
      <p:sp>
        <p:nvSpPr>
          <p:cNvPr id="14" name="Oval 13">
            <a:extLst>
              <a:ext uri="{FF2B5EF4-FFF2-40B4-BE49-F238E27FC236}">
                <a16:creationId xmlns:a16="http://schemas.microsoft.com/office/drawing/2014/main" id="{F63FF0C3-9961-44CD-8CBF-154E96720EFF}"/>
              </a:ext>
            </a:extLst>
          </p:cNvPr>
          <p:cNvSpPr/>
          <p:nvPr/>
        </p:nvSpPr>
        <p:spPr>
          <a:xfrm>
            <a:off x="8926286" y="194850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Tree>
    <p:extLst>
      <p:ext uri="{BB962C8B-B14F-4D97-AF65-F5344CB8AC3E}">
        <p14:creationId xmlns:p14="http://schemas.microsoft.com/office/powerpoint/2010/main" val="2622511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8EA749-F588-40EC-8B37-CE9FEF5C4B32}"/>
              </a:ext>
            </a:extLst>
          </p:cNvPr>
          <p:cNvPicPr>
            <a:picLocks noChangeAspect="1"/>
          </p:cNvPicPr>
          <p:nvPr/>
        </p:nvPicPr>
        <p:blipFill>
          <a:blip r:embed="rId2"/>
          <a:stretch>
            <a:fillRect/>
          </a:stretch>
        </p:blipFill>
        <p:spPr>
          <a:xfrm>
            <a:off x="1525758" y="2203423"/>
            <a:ext cx="595509" cy="1937709"/>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Department-Level Salary, Wages and Fringe</a:t>
            </a:r>
          </a:p>
        </p:txBody>
      </p:sp>
      <p:sp>
        <p:nvSpPr>
          <p:cNvPr id="3" name="Rectangle 2">
            <a:extLst>
              <a:ext uri="{FF2B5EF4-FFF2-40B4-BE49-F238E27FC236}">
                <a16:creationId xmlns:a16="http://schemas.microsoft.com/office/drawing/2014/main" id="{3C2861F1-42B1-4C76-95A2-408A2F5BC104}"/>
              </a:ext>
            </a:extLst>
          </p:cNvPr>
          <p:cNvSpPr/>
          <p:nvPr/>
        </p:nvSpPr>
        <p:spPr>
          <a:xfrm>
            <a:off x="1460121" y="2192538"/>
            <a:ext cx="648598" cy="19802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peech Bubble: Rectangle 4">
            <a:extLst>
              <a:ext uri="{FF2B5EF4-FFF2-40B4-BE49-F238E27FC236}">
                <a16:creationId xmlns:a16="http://schemas.microsoft.com/office/drawing/2014/main" id="{6B00B34C-A834-4D03-97A4-95FAEAB5011C}"/>
              </a:ext>
            </a:extLst>
          </p:cNvPr>
          <p:cNvSpPr/>
          <p:nvPr/>
        </p:nvSpPr>
        <p:spPr>
          <a:xfrm>
            <a:off x="2713677" y="3612398"/>
            <a:ext cx="1347203" cy="560422"/>
          </a:xfrm>
          <a:prstGeom prst="wedgeRectCallout">
            <a:avLst>
              <a:gd name="adj1" fmla="val -97952"/>
              <a:gd name="adj2" fmla="val -1354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By Department</a:t>
            </a:r>
            <a:endParaRPr lang="en-US" b="1" dirty="0">
              <a:solidFill>
                <a:schemeClr val="tx1"/>
              </a:solidFill>
              <a:latin typeface="Arial Narrow" panose="020B0606020202030204" pitchFamily="34" charset="0"/>
            </a:endParaRPr>
          </a:p>
        </p:txBody>
      </p:sp>
      <p:sp>
        <p:nvSpPr>
          <p:cNvPr id="10" name="TextBox 9">
            <a:extLst>
              <a:ext uri="{FF2B5EF4-FFF2-40B4-BE49-F238E27FC236}">
                <a16:creationId xmlns:a16="http://schemas.microsoft.com/office/drawing/2014/main" id="{EFBAA639-FDE5-4461-988D-C91C627914C7}"/>
              </a:ext>
            </a:extLst>
          </p:cNvPr>
          <p:cNvSpPr txBox="1"/>
          <p:nvPr/>
        </p:nvSpPr>
        <p:spPr>
          <a:xfrm>
            <a:off x="4624995" y="2572112"/>
            <a:ext cx="6106884" cy="1200329"/>
          </a:xfrm>
          <a:prstGeom prst="rect">
            <a:avLst/>
          </a:prstGeom>
          <a:noFill/>
        </p:spPr>
        <p:txBody>
          <a:bodyPr wrap="square">
            <a:spAutoFit/>
          </a:bodyPr>
          <a:lstStyle/>
          <a:p>
            <a:pPr marL="285750" indent="-28575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Department-Level </a:t>
            </a:r>
            <a:r>
              <a:rPr lang="en-US" kern="0" dirty="0">
                <a:solidFill>
                  <a:srgbClr val="000000"/>
                </a:solidFill>
                <a:latin typeface="Arial Narrow"/>
                <a:ea typeface="ＭＳ Ｐゴシック" pitchFamily="-106" charset="-128"/>
              </a:rPr>
              <a:t>– Enter forecast amounts at ‘Department-Level’ using Sub-Departments, in By Account, By Department, By Account and Department Forms and use Department-Level Review to see total results.</a:t>
            </a:r>
          </a:p>
        </p:txBody>
      </p:sp>
    </p:spTree>
    <p:extLst>
      <p:ext uri="{BB962C8B-B14F-4D97-AF65-F5344CB8AC3E}">
        <p14:creationId xmlns:p14="http://schemas.microsoft.com/office/powerpoint/2010/main" val="4144254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BB490E-E9DB-408D-894C-63357C4A2D65}"/>
              </a:ext>
            </a:extLst>
          </p:cNvPr>
          <p:cNvPicPr>
            <a:picLocks noChangeAspect="1"/>
          </p:cNvPicPr>
          <p:nvPr/>
        </p:nvPicPr>
        <p:blipFill>
          <a:blip r:embed="rId3"/>
          <a:stretch>
            <a:fillRect/>
          </a:stretch>
        </p:blipFill>
        <p:spPr>
          <a:xfrm>
            <a:off x="237391" y="897367"/>
            <a:ext cx="11183877" cy="3729905"/>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2" y="4624150"/>
            <a:ext cx="10643151" cy="1311128"/>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to a </a:t>
            </a:r>
            <a:r>
              <a:rPr lang="en-US" b="1" kern="0" dirty="0">
                <a:solidFill>
                  <a:srgbClr val="000000"/>
                </a:solidFill>
                <a:latin typeface="Arial Narrow"/>
                <a:ea typeface="ＭＳ Ｐゴシック" pitchFamily="-106" charset="-128"/>
              </a:rPr>
              <a:t>single Department</a:t>
            </a:r>
            <a:r>
              <a:rPr lang="en-US" kern="0" dirty="0">
                <a:solidFill>
                  <a:srgbClr val="000000"/>
                </a:solidFill>
                <a:latin typeface="Arial Narrow"/>
                <a:ea typeface="ＭＳ Ｐゴシック" pitchFamily="-106" charset="-128"/>
              </a:rPr>
              <a:t> by </a:t>
            </a:r>
            <a:r>
              <a:rPr lang="en-US" b="1" kern="0" dirty="0">
                <a:solidFill>
                  <a:srgbClr val="000000"/>
                </a:solidFill>
                <a:latin typeface="Arial Narrow"/>
                <a:ea typeface="ＭＳ Ｐゴシック" pitchFamily="-106" charset="-128"/>
              </a:rPr>
              <a:t>Fund</a:t>
            </a:r>
            <a:endParaRPr lang="en-US" kern="0" dirty="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Division/Department and Fund member for your institution limited to your security profile.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Input data in Forecast Adjustment and Comments Columns. All other cells should be grey.</a:t>
            </a:r>
          </a:p>
        </p:txBody>
      </p:sp>
      <p:sp>
        <p:nvSpPr>
          <p:cNvPr id="7" name="Rectangle 6">
            <a:extLst>
              <a:ext uri="{FF2B5EF4-FFF2-40B4-BE49-F238E27FC236}">
                <a16:creationId xmlns:a16="http://schemas.microsoft.com/office/drawing/2014/main" id="{B0663B7C-5F8D-41DC-B931-8DF8F3E71701}"/>
              </a:ext>
            </a:extLst>
          </p:cNvPr>
          <p:cNvSpPr/>
          <p:nvPr/>
        </p:nvSpPr>
        <p:spPr>
          <a:xfrm>
            <a:off x="1148459" y="5946976"/>
            <a:ext cx="8373207" cy="369332"/>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This form is un-suppressed. The form displays all accounts although data might not exist. </a:t>
            </a:r>
            <a:endParaRPr lang="en-US" dirty="0"/>
          </a:p>
        </p:txBody>
      </p:sp>
      <p:pic>
        <p:nvPicPr>
          <p:cNvPr id="8" name="Graphic 7" descr="Information">
            <a:extLst>
              <a:ext uri="{FF2B5EF4-FFF2-40B4-BE49-F238E27FC236}">
                <a16:creationId xmlns:a16="http://schemas.microsoft.com/office/drawing/2014/main" id="{A5CC4B48-D39E-41BD-944B-C4AAA4C19B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117" y="5906495"/>
            <a:ext cx="432320" cy="43232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757365" y="39355"/>
            <a:ext cx="10295468" cy="50790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400" b="0" dirty="0">
                <a:solidFill>
                  <a:srgbClr val="700000"/>
                </a:solidFill>
              </a:rPr>
              <a:t>Department-Level By Account Form – Salary, Wages and Fringe</a:t>
            </a:r>
          </a:p>
        </p:txBody>
      </p:sp>
      <p:sp>
        <p:nvSpPr>
          <p:cNvPr id="9" name="Rectangle 8">
            <a:extLst>
              <a:ext uri="{FF2B5EF4-FFF2-40B4-BE49-F238E27FC236}">
                <a16:creationId xmlns:a16="http://schemas.microsoft.com/office/drawing/2014/main" id="{070FC484-136F-44CF-8638-4EA68F1D50A8}"/>
              </a:ext>
            </a:extLst>
          </p:cNvPr>
          <p:cNvSpPr/>
          <p:nvPr/>
        </p:nvSpPr>
        <p:spPr>
          <a:xfrm>
            <a:off x="602901" y="2964263"/>
            <a:ext cx="1154464" cy="163840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8554605" y="280988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0" name="Rectangle 19">
            <a:extLst>
              <a:ext uri="{FF2B5EF4-FFF2-40B4-BE49-F238E27FC236}">
                <a16:creationId xmlns:a16="http://schemas.microsoft.com/office/drawing/2014/main" id="{295C5F4E-BAA9-451B-924D-6E90FAB507AD}"/>
              </a:ext>
            </a:extLst>
          </p:cNvPr>
          <p:cNvSpPr/>
          <p:nvPr/>
        </p:nvSpPr>
        <p:spPr>
          <a:xfrm>
            <a:off x="6677444" y="2941657"/>
            <a:ext cx="714375" cy="170709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7840230" y="2964263"/>
            <a:ext cx="714375" cy="167470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D9E17AC-A74C-4C8F-A546-4E31A04FE818}"/>
              </a:ext>
            </a:extLst>
          </p:cNvPr>
          <p:cNvSpPr/>
          <p:nvPr/>
        </p:nvSpPr>
        <p:spPr>
          <a:xfrm>
            <a:off x="2024515" y="1487994"/>
            <a:ext cx="2688162" cy="24618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4712677" y="129894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7" name="TextBox 16">
            <a:extLst>
              <a:ext uri="{FF2B5EF4-FFF2-40B4-BE49-F238E27FC236}">
                <a16:creationId xmlns:a16="http://schemas.microsoft.com/office/drawing/2014/main" id="{CB31A779-6A5A-4D0B-9AF2-3BE604CB545C}"/>
              </a:ext>
            </a:extLst>
          </p:cNvPr>
          <p:cNvSpPr txBox="1"/>
          <p:nvPr/>
        </p:nvSpPr>
        <p:spPr>
          <a:xfrm>
            <a:off x="4543975" y="4099796"/>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Tree>
    <p:extLst>
      <p:ext uri="{BB962C8B-B14F-4D97-AF65-F5344CB8AC3E}">
        <p14:creationId xmlns:p14="http://schemas.microsoft.com/office/powerpoint/2010/main" val="806872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716AD5-FF37-4CCF-B548-3DAE6C19D840}"/>
              </a:ext>
            </a:extLst>
          </p:cNvPr>
          <p:cNvPicPr>
            <a:picLocks noChangeAspect="1"/>
          </p:cNvPicPr>
          <p:nvPr/>
        </p:nvPicPr>
        <p:blipFill>
          <a:blip r:embed="rId2"/>
          <a:stretch>
            <a:fillRect/>
          </a:stretch>
        </p:blipFill>
        <p:spPr>
          <a:xfrm>
            <a:off x="146194" y="988930"/>
            <a:ext cx="11907297" cy="3883214"/>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200" b="0" dirty="0">
                <a:solidFill>
                  <a:srgbClr val="700000"/>
                </a:solidFill>
              </a:rPr>
              <a:t>Department-Level By Account Form – Salary, Wages and Fringe</a:t>
            </a:r>
          </a:p>
        </p:txBody>
      </p:sp>
      <p:sp>
        <p:nvSpPr>
          <p:cNvPr id="17" name="TextBox 16">
            <a:extLst>
              <a:ext uri="{FF2B5EF4-FFF2-40B4-BE49-F238E27FC236}">
                <a16:creationId xmlns:a16="http://schemas.microsoft.com/office/drawing/2014/main" id="{D2EE376D-22D5-4196-80C1-41D4742C328B}"/>
              </a:ext>
            </a:extLst>
          </p:cNvPr>
          <p:cNvSpPr txBox="1"/>
          <p:nvPr/>
        </p:nvSpPr>
        <p:spPr>
          <a:xfrm>
            <a:off x="443223" y="5008886"/>
            <a:ext cx="7376473"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(by Total Year, Total Quarter or Total Month)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1081142" y="1308285"/>
            <a:ext cx="395017"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11353067" y="108706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6989955" y="3122582"/>
            <a:ext cx="666942" cy="184786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6866862" y="316102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8129801" y="3161020"/>
            <a:ext cx="714375" cy="184786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7138787" y="16051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4529137" y="628287"/>
            <a:ext cx="3133725" cy="1685925"/>
          </a:xfrm>
          <a:prstGeom prst="rect">
            <a:avLst/>
          </a:prstGeom>
        </p:spPr>
      </p:pic>
      <p:sp>
        <p:nvSpPr>
          <p:cNvPr id="23" name="Oval 22">
            <a:extLst>
              <a:ext uri="{FF2B5EF4-FFF2-40B4-BE49-F238E27FC236}">
                <a16:creationId xmlns:a16="http://schemas.microsoft.com/office/drawing/2014/main" id="{532C183C-73BC-45EF-949C-2058133793BB}"/>
              </a:ext>
            </a:extLst>
          </p:cNvPr>
          <p:cNvSpPr/>
          <p:nvPr/>
        </p:nvSpPr>
        <p:spPr>
          <a:xfrm>
            <a:off x="7410712" y="161500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22" name="Rectangle 21">
            <a:extLst>
              <a:ext uri="{FF2B5EF4-FFF2-40B4-BE49-F238E27FC236}">
                <a16:creationId xmlns:a16="http://schemas.microsoft.com/office/drawing/2014/main" id="{D910E38C-4F6B-4F04-B405-1F9778317549}"/>
              </a:ext>
            </a:extLst>
          </p:cNvPr>
          <p:cNvSpPr/>
          <p:nvPr/>
        </p:nvSpPr>
        <p:spPr>
          <a:xfrm>
            <a:off x="6989954" y="1861194"/>
            <a:ext cx="543850" cy="45301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C062D35-E98C-492E-9A95-A96A9680D753}"/>
              </a:ext>
            </a:extLst>
          </p:cNvPr>
          <p:cNvSpPr txBox="1"/>
          <p:nvPr/>
        </p:nvSpPr>
        <p:spPr>
          <a:xfrm>
            <a:off x="4543975" y="4099796"/>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18" name="Oval 17">
            <a:extLst>
              <a:ext uri="{FF2B5EF4-FFF2-40B4-BE49-F238E27FC236}">
                <a16:creationId xmlns:a16="http://schemas.microsoft.com/office/drawing/2014/main" id="{15B853A5-31A1-4349-9C9E-B26AEA0B8582}"/>
              </a:ext>
            </a:extLst>
          </p:cNvPr>
          <p:cNvSpPr/>
          <p:nvPr/>
        </p:nvSpPr>
        <p:spPr>
          <a:xfrm>
            <a:off x="8757246" y="303792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488588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C74EF-40C5-4625-9FDB-AA6174B73052}"/>
              </a:ext>
            </a:extLst>
          </p:cNvPr>
          <p:cNvPicPr>
            <a:picLocks noChangeAspect="1"/>
          </p:cNvPicPr>
          <p:nvPr/>
        </p:nvPicPr>
        <p:blipFill>
          <a:blip r:embed="rId2"/>
          <a:stretch>
            <a:fillRect/>
          </a:stretch>
        </p:blipFill>
        <p:spPr>
          <a:xfrm>
            <a:off x="9198409" y="907529"/>
            <a:ext cx="2278577" cy="4313294"/>
          </a:xfrm>
          <a:prstGeom prst="rect">
            <a:avLst/>
          </a:prstGeom>
        </p:spPr>
      </p:pic>
      <p:pic>
        <p:nvPicPr>
          <p:cNvPr id="4" name="Picture 3">
            <a:extLst>
              <a:ext uri="{FF2B5EF4-FFF2-40B4-BE49-F238E27FC236}">
                <a16:creationId xmlns:a16="http://schemas.microsoft.com/office/drawing/2014/main" id="{D2140B70-013A-4737-874A-7A2D1E98F055}"/>
              </a:ext>
            </a:extLst>
          </p:cNvPr>
          <p:cNvPicPr>
            <a:picLocks noChangeAspect="1"/>
          </p:cNvPicPr>
          <p:nvPr/>
        </p:nvPicPr>
        <p:blipFill>
          <a:blip r:embed="rId3"/>
          <a:stretch>
            <a:fillRect/>
          </a:stretch>
        </p:blipFill>
        <p:spPr>
          <a:xfrm>
            <a:off x="5596023" y="4083941"/>
            <a:ext cx="3071126" cy="1082134"/>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568064" y="1068751"/>
            <a:ext cx="7592633" cy="1532727"/>
          </a:xfrm>
          <a:prstGeom prst="rect">
            <a:avLst/>
          </a:prstGeom>
        </p:spPr>
        <p:txBody>
          <a:bodyPr vert="horz" wrap="square" rtlCol="0">
            <a:spAutoFit/>
          </a:bodyPr>
          <a:lstStyle/>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The Respread Forecast Adjustments action will distribute amounts entered in Year Total column to the individual months following the Forecast Base trend average of 2 prior years of Actuals.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If there was no monthly trend or budget amounts in the Baseline Budget, the amounts will be spread evenly across the remaining open months.</a:t>
            </a:r>
            <a:r>
              <a:rPr lang="en-US" sz="1400" kern="0" dirty="0">
                <a:solidFill>
                  <a:srgbClr val="000000"/>
                </a:solidFill>
                <a:latin typeface="Arial Narrow"/>
                <a:ea typeface="ＭＳ Ｐゴシック" pitchFamily="-106" charset="-128"/>
              </a:rPr>
              <a:t>. </a:t>
            </a: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 </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Respread Forecast Adjustments– Salary, Wages and Fringe</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904" y="4408848"/>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84224" y="4429869"/>
            <a:ext cx="7376473"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After entering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a:t>
            </a:r>
            <a:r>
              <a:rPr lang="en-US" kern="0" dirty="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Respread Forecast Adjustments</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Fund</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Account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Department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using the selector</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Launch</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9253677" y="1226731"/>
            <a:ext cx="2061082" cy="33746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10806690" y="880353"/>
            <a:ext cx="714375" cy="27727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3EDB0A5-AD3E-47E7-BF61-52D167F74BF7}"/>
              </a:ext>
            </a:extLst>
          </p:cNvPr>
          <p:cNvSpPr/>
          <p:nvPr/>
        </p:nvSpPr>
        <p:spPr>
          <a:xfrm>
            <a:off x="8073259" y="4789704"/>
            <a:ext cx="435764" cy="21242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B2969B91-3642-4187-83F0-A12926F388BF}"/>
              </a:ext>
            </a:extLst>
          </p:cNvPr>
          <p:cNvSpPr/>
          <p:nvPr/>
        </p:nvSpPr>
        <p:spPr>
          <a:xfrm>
            <a:off x="11314759" y="131801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1437851" y="74367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pic>
        <p:nvPicPr>
          <p:cNvPr id="2" name="Picture 1">
            <a:extLst>
              <a:ext uri="{FF2B5EF4-FFF2-40B4-BE49-F238E27FC236}">
                <a16:creationId xmlns:a16="http://schemas.microsoft.com/office/drawing/2014/main" id="{BFA2D60E-497A-4FFF-A4F9-948A918294C0}"/>
              </a:ext>
            </a:extLst>
          </p:cNvPr>
          <p:cNvPicPr>
            <a:picLocks noChangeAspect="1"/>
          </p:cNvPicPr>
          <p:nvPr/>
        </p:nvPicPr>
        <p:blipFill>
          <a:blip r:embed="rId6"/>
          <a:stretch>
            <a:fillRect/>
          </a:stretch>
        </p:blipFill>
        <p:spPr>
          <a:xfrm>
            <a:off x="1178226" y="2794147"/>
            <a:ext cx="6957663" cy="1265030"/>
          </a:xfrm>
          <a:prstGeom prst="rect">
            <a:avLst/>
          </a:prstGeom>
        </p:spPr>
      </p:pic>
      <p:sp>
        <p:nvSpPr>
          <p:cNvPr id="26" name="Oval 25">
            <a:extLst>
              <a:ext uri="{FF2B5EF4-FFF2-40B4-BE49-F238E27FC236}">
                <a16:creationId xmlns:a16="http://schemas.microsoft.com/office/drawing/2014/main" id="{E7A31354-1561-47F8-94A1-79FD05FD597F}"/>
              </a:ext>
            </a:extLst>
          </p:cNvPr>
          <p:cNvSpPr/>
          <p:nvPr/>
        </p:nvSpPr>
        <p:spPr>
          <a:xfrm>
            <a:off x="4395776" y="319341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8" name="Rectangle 7">
            <a:extLst>
              <a:ext uri="{FF2B5EF4-FFF2-40B4-BE49-F238E27FC236}">
                <a16:creationId xmlns:a16="http://schemas.microsoft.com/office/drawing/2014/main" id="{9E6738A2-7699-4833-8CF7-B47E8E136790}"/>
              </a:ext>
            </a:extLst>
          </p:cNvPr>
          <p:cNvSpPr/>
          <p:nvPr/>
        </p:nvSpPr>
        <p:spPr>
          <a:xfrm>
            <a:off x="1094269" y="2794147"/>
            <a:ext cx="7414754" cy="126503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D4959D-ADA0-4567-BE02-B1BFB8CDDDCC}"/>
              </a:ext>
            </a:extLst>
          </p:cNvPr>
          <p:cNvSpPr/>
          <p:nvPr/>
        </p:nvSpPr>
        <p:spPr>
          <a:xfrm>
            <a:off x="7131586" y="2930401"/>
            <a:ext cx="435764" cy="21242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E6915C1-7CFD-42AD-8A5A-C1817B104916}"/>
              </a:ext>
            </a:extLst>
          </p:cNvPr>
          <p:cNvSpPr/>
          <p:nvPr/>
        </p:nvSpPr>
        <p:spPr>
          <a:xfrm>
            <a:off x="8477849" y="466661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5</a:t>
            </a:r>
          </a:p>
        </p:txBody>
      </p:sp>
      <p:sp>
        <p:nvSpPr>
          <p:cNvPr id="12" name="Oval 11">
            <a:extLst>
              <a:ext uri="{FF2B5EF4-FFF2-40B4-BE49-F238E27FC236}">
                <a16:creationId xmlns:a16="http://schemas.microsoft.com/office/drawing/2014/main" id="{884E6C6B-7558-45A7-92E1-4D738CA0A0C8}"/>
              </a:ext>
            </a:extLst>
          </p:cNvPr>
          <p:cNvSpPr/>
          <p:nvPr/>
        </p:nvSpPr>
        <p:spPr>
          <a:xfrm>
            <a:off x="6964415" y="272598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3" name="TextBox 2">
            <a:extLst>
              <a:ext uri="{FF2B5EF4-FFF2-40B4-BE49-F238E27FC236}">
                <a16:creationId xmlns:a16="http://schemas.microsoft.com/office/drawing/2014/main" id="{0A19E3C9-9360-4D9A-BE8B-361D1FBA9AD2}"/>
              </a:ext>
            </a:extLst>
          </p:cNvPr>
          <p:cNvSpPr txBox="1"/>
          <p:nvPr/>
        </p:nvSpPr>
        <p:spPr>
          <a:xfrm>
            <a:off x="698501" y="733629"/>
            <a:ext cx="6096000" cy="369332"/>
          </a:xfrm>
          <a:prstGeom prst="rect">
            <a:avLst/>
          </a:prstGeom>
          <a:noFill/>
        </p:spPr>
        <p:txBody>
          <a:bodyPr wrap="square">
            <a:spAutoFit/>
          </a:bodyPr>
          <a:lstStyle/>
          <a:p>
            <a:r>
              <a:rPr lang="en-US" sz="1800" b="1" dirty="0">
                <a:solidFill>
                  <a:srgbClr val="FF0000"/>
                </a:solidFill>
                <a:latin typeface="Arial Narrow" panose="020B0606020202030204" pitchFamily="34" charset="0"/>
              </a:rPr>
              <a:t>NOTE: </a:t>
            </a:r>
            <a:r>
              <a:rPr lang="en-US" sz="1800" b="1" dirty="0">
                <a:latin typeface="Arial Narrow" panose="020B0606020202030204" pitchFamily="34" charset="0"/>
              </a:rPr>
              <a:t>This is Optional</a:t>
            </a:r>
            <a:endParaRPr lang="en-US" sz="1800" dirty="0">
              <a:latin typeface="Arial Narrow" panose="020B0606020202030204" pitchFamily="34" charset="0"/>
            </a:endParaRPr>
          </a:p>
        </p:txBody>
      </p:sp>
    </p:spTree>
    <p:extLst>
      <p:ext uri="{BB962C8B-B14F-4D97-AF65-F5344CB8AC3E}">
        <p14:creationId xmlns:p14="http://schemas.microsoft.com/office/powerpoint/2010/main" val="9367231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5E2FD1-ECA8-48BD-9F3A-DE13FDB81B8B}"/>
              </a:ext>
            </a:extLst>
          </p:cNvPr>
          <p:cNvPicPr>
            <a:picLocks noChangeAspect="1"/>
          </p:cNvPicPr>
          <p:nvPr/>
        </p:nvPicPr>
        <p:blipFill>
          <a:blip r:embed="rId2"/>
          <a:stretch>
            <a:fillRect/>
          </a:stretch>
        </p:blipFill>
        <p:spPr>
          <a:xfrm>
            <a:off x="376577" y="855812"/>
            <a:ext cx="10716619" cy="3620564"/>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0" y="4539005"/>
            <a:ext cx="10643151" cy="1311128"/>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to </a:t>
            </a:r>
            <a:r>
              <a:rPr lang="en-US" b="1" kern="0" dirty="0">
                <a:solidFill>
                  <a:srgbClr val="000000"/>
                </a:solidFill>
                <a:latin typeface="Arial Narrow"/>
                <a:ea typeface="ＭＳ Ｐゴシック" pitchFamily="-106" charset="-128"/>
              </a:rPr>
              <a:t>Multiple Departments </a:t>
            </a:r>
            <a:r>
              <a:rPr lang="en-US" kern="0" dirty="0">
                <a:solidFill>
                  <a:srgbClr val="000000"/>
                </a:solidFill>
                <a:latin typeface="Arial Narrow"/>
                <a:ea typeface="ＭＳ Ｐゴシック" pitchFamily="-106" charset="-128"/>
              </a:rPr>
              <a:t>by Account and Fund</a:t>
            </a:r>
            <a:endParaRPr lang="en-US" b="1" kern="0" dirty="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Account and Fund member for your institution limited to your security profile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Input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and </a:t>
            </a:r>
            <a:r>
              <a:rPr lang="en-US" b="1" kern="0" dirty="0">
                <a:solidFill>
                  <a:srgbClr val="000000"/>
                </a:solidFill>
                <a:latin typeface="Arial Narrow"/>
                <a:ea typeface="ＭＳ Ｐゴシック" pitchFamily="-106" charset="-128"/>
              </a:rPr>
              <a:t>Comments</a:t>
            </a:r>
            <a:r>
              <a:rPr lang="en-US" kern="0" dirty="0">
                <a:solidFill>
                  <a:srgbClr val="000000"/>
                </a:solidFill>
                <a:latin typeface="Arial Narrow"/>
                <a:ea typeface="ＭＳ Ｐゴシック" pitchFamily="-106" charset="-128"/>
              </a:rPr>
              <a:t> Columns. All other cells should be grey</a:t>
            </a:r>
          </a:p>
        </p:txBody>
      </p:sp>
      <p:sp>
        <p:nvSpPr>
          <p:cNvPr id="7" name="Rectangle 6">
            <a:extLst>
              <a:ext uri="{FF2B5EF4-FFF2-40B4-BE49-F238E27FC236}">
                <a16:creationId xmlns:a16="http://schemas.microsoft.com/office/drawing/2014/main" id="{B0663B7C-5F8D-41DC-B931-8DF8F3E71701}"/>
              </a:ext>
            </a:extLst>
          </p:cNvPr>
          <p:cNvSpPr/>
          <p:nvPr/>
        </p:nvSpPr>
        <p:spPr>
          <a:xfrm>
            <a:off x="1203052" y="5912762"/>
            <a:ext cx="8127023"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The form will not display Departments without activity. Use the Action menu </a:t>
            </a:r>
            <a:r>
              <a:rPr lang="en-US" b="1" kern="0" dirty="0">
                <a:solidFill>
                  <a:srgbClr val="000000"/>
                </a:solidFill>
                <a:latin typeface="Arial Narrow"/>
                <a:ea typeface="ＭＳ Ｐゴシック" pitchFamily="-106" charset="-128"/>
              </a:rPr>
              <a:t>Open Forecast Accounts</a:t>
            </a:r>
            <a:r>
              <a:rPr lang="en-US" kern="0" dirty="0">
                <a:solidFill>
                  <a:srgbClr val="000000"/>
                </a:solidFill>
                <a:latin typeface="Arial Narrow"/>
                <a:ea typeface="ＭＳ Ｐゴシック" pitchFamily="-106" charset="-128"/>
              </a:rPr>
              <a:t> if needed. </a:t>
            </a:r>
            <a:endParaRPr lang="en-US" dirty="0"/>
          </a:p>
        </p:txBody>
      </p:sp>
      <p:pic>
        <p:nvPicPr>
          <p:cNvPr id="8" name="Graphic 7" descr="Information">
            <a:extLst>
              <a:ext uri="{FF2B5EF4-FFF2-40B4-BE49-F238E27FC236}">
                <a16:creationId xmlns:a16="http://schemas.microsoft.com/office/drawing/2014/main" id="{A5CC4B48-D39E-41BD-944B-C4AAA4C19B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732" y="5827257"/>
            <a:ext cx="432320" cy="43232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012054" y="59865"/>
            <a:ext cx="1097674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200" b="0" dirty="0">
                <a:solidFill>
                  <a:srgbClr val="700000"/>
                </a:solidFill>
              </a:rPr>
              <a:t>Department-Level By Department Form – Salary, Wages and Fringe</a:t>
            </a:r>
          </a:p>
        </p:txBody>
      </p:sp>
      <p:sp>
        <p:nvSpPr>
          <p:cNvPr id="9" name="Rectangle 8">
            <a:extLst>
              <a:ext uri="{FF2B5EF4-FFF2-40B4-BE49-F238E27FC236}">
                <a16:creationId xmlns:a16="http://schemas.microsoft.com/office/drawing/2014/main" id="{070FC484-136F-44CF-8638-4EA68F1D50A8}"/>
              </a:ext>
            </a:extLst>
          </p:cNvPr>
          <p:cNvSpPr/>
          <p:nvPr/>
        </p:nvSpPr>
        <p:spPr>
          <a:xfrm>
            <a:off x="657902" y="2751424"/>
            <a:ext cx="1552735" cy="172495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8823729" y="255515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0" name="Rectangle 19">
            <a:extLst>
              <a:ext uri="{FF2B5EF4-FFF2-40B4-BE49-F238E27FC236}">
                <a16:creationId xmlns:a16="http://schemas.microsoft.com/office/drawing/2014/main" id="{295C5F4E-BAA9-451B-924D-6E90FAB507AD}"/>
              </a:ext>
            </a:extLst>
          </p:cNvPr>
          <p:cNvSpPr/>
          <p:nvPr/>
        </p:nvSpPr>
        <p:spPr>
          <a:xfrm>
            <a:off x="7087443" y="2740877"/>
            <a:ext cx="639740" cy="171688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8290483" y="2740877"/>
            <a:ext cx="533246" cy="171688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D9E17AC-A74C-4C8F-A546-4E31A04FE818}"/>
              </a:ext>
            </a:extLst>
          </p:cNvPr>
          <p:cNvSpPr/>
          <p:nvPr/>
        </p:nvSpPr>
        <p:spPr>
          <a:xfrm>
            <a:off x="2067648" y="1427836"/>
            <a:ext cx="1730629" cy="24618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C77F868-3B56-4B9F-A095-894641DC45F2}"/>
              </a:ext>
            </a:extLst>
          </p:cNvPr>
          <p:cNvSpPr txBox="1"/>
          <p:nvPr/>
        </p:nvSpPr>
        <p:spPr>
          <a:xfrm>
            <a:off x="5219946" y="4057655"/>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
        <p:nvSpPr>
          <p:cNvPr id="13" name="Oval 12">
            <a:extLst>
              <a:ext uri="{FF2B5EF4-FFF2-40B4-BE49-F238E27FC236}">
                <a16:creationId xmlns:a16="http://schemas.microsoft.com/office/drawing/2014/main" id="{C1A50DD3-B2B3-4C5D-84F8-1097DE02D93F}"/>
              </a:ext>
            </a:extLst>
          </p:cNvPr>
          <p:cNvSpPr/>
          <p:nvPr/>
        </p:nvSpPr>
        <p:spPr>
          <a:xfrm>
            <a:off x="3675185" y="115033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3174491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52BFD6-EDE4-4A90-B2E3-1CE1DB94F9DC}"/>
              </a:ext>
            </a:extLst>
          </p:cNvPr>
          <p:cNvPicPr>
            <a:picLocks noChangeAspect="1"/>
          </p:cNvPicPr>
          <p:nvPr/>
        </p:nvPicPr>
        <p:blipFill>
          <a:blip r:embed="rId2"/>
          <a:stretch>
            <a:fillRect/>
          </a:stretch>
        </p:blipFill>
        <p:spPr>
          <a:xfrm>
            <a:off x="5939904" y="3909701"/>
            <a:ext cx="2507197" cy="1051651"/>
          </a:xfrm>
          <a:prstGeom prst="rect">
            <a:avLst/>
          </a:prstGeom>
        </p:spPr>
      </p:pic>
      <p:pic>
        <p:nvPicPr>
          <p:cNvPr id="7" name="Picture 6">
            <a:extLst>
              <a:ext uri="{FF2B5EF4-FFF2-40B4-BE49-F238E27FC236}">
                <a16:creationId xmlns:a16="http://schemas.microsoft.com/office/drawing/2014/main" id="{3A248001-20E2-4B3B-B5DB-3B8C09742AD3}"/>
              </a:ext>
            </a:extLst>
          </p:cNvPr>
          <p:cNvPicPr>
            <a:picLocks noChangeAspect="1"/>
          </p:cNvPicPr>
          <p:nvPr/>
        </p:nvPicPr>
        <p:blipFill rotWithShape="1">
          <a:blip r:embed="rId3"/>
          <a:srcRect b="16796"/>
          <a:stretch/>
        </p:blipFill>
        <p:spPr>
          <a:xfrm>
            <a:off x="786163" y="2396909"/>
            <a:ext cx="6914122" cy="1305210"/>
          </a:xfrm>
          <a:prstGeom prst="rect">
            <a:avLst/>
          </a:prstGeom>
        </p:spPr>
      </p:pic>
      <p:pic>
        <p:nvPicPr>
          <p:cNvPr id="3" name="Picture 2">
            <a:extLst>
              <a:ext uri="{FF2B5EF4-FFF2-40B4-BE49-F238E27FC236}">
                <a16:creationId xmlns:a16="http://schemas.microsoft.com/office/drawing/2014/main" id="{AEFAF23F-835E-4182-A124-C9828B5FE08F}"/>
              </a:ext>
            </a:extLst>
          </p:cNvPr>
          <p:cNvPicPr>
            <a:picLocks noChangeAspect="1"/>
          </p:cNvPicPr>
          <p:nvPr/>
        </p:nvPicPr>
        <p:blipFill>
          <a:blip r:embed="rId4"/>
          <a:stretch>
            <a:fillRect/>
          </a:stretch>
        </p:blipFill>
        <p:spPr>
          <a:xfrm>
            <a:off x="9301691" y="1218852"/>
            <a:ext cx="2248095" cy="3711262"/>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497472" y="870972"/>
            <a:ext cx="7592633" cy="1588127"/>
          </a:xfrm>
          <a:prstGeom prst="rect">
            <a:avLst/>
          </a:prstGeom>
        </p:spPr>
        <p:txBody>
          <a:bodyPr vert="horz" wrap="square" rtlCol="0">
            <a:spAutoFit/>
          </a:bodyPr>
          <a:lstStyle/>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If there was no Baseline Forecast for a Department or Account, the members will not display in the form</a:t>
            </a:r>
            <a:r>
              <a:rPr lang="en-US" sz="1400" kern="0" dirty="0">
                <a:solidFill>
                  <a:srgbClr val="000000"/>
                </a:solidFill>
                <a:latin typeface="Arial Narrow"/>
                <a:ea typeface="ＭＳ Ｐゴシック" pitchFamily="-106" charset="-128"/>
              </a:rPr>
              <a:t>.</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The Open Forecast Accounts action will let you add a Department or Account to enter Forecast against.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endParaRPr lang="en-US" kern="0" dirty="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Open Forecast Accounts - Salary, Wages and Fringe</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170" y="4140370"/>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67172" y="4157904"/>
            <a:ext cx="6027329"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To insert a wedge: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a:t>
            </a:r>
            <a:r>
              <a:rPr lang="en-US" kern="0" dirty="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Open Forecast Accounts</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Select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Department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Account </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using the selector</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Launch</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OK</a:t>
            </a:r>
            <a:r>
              <a:rPr lang="en-US" kern="0" dirty="0">
                <a:solidFill>
                  <a:srgbClr val="000000"/>
                </a:solidFill>
                <a:latin typeface="Arial Narrow"/>
                <a:ea typeface="ＭＳ Ｐゴシック" pitchFamily="-106" charset="-128"/>
              </a:rPr>
              <a:t> in pop up message</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9" name="Rectangle 8">
            <a:extLst>
              <a:ext uri="{FF2B5EF4-FFF2-40B4-BE49-F238E27FC236}">
                <a16:creationId xmlns:a16="http://schemas.microsoft.com/office/drawing/2014/main" id="{070FC484-136F-44CF-8638-4EA68F1D50A8}"/>
              </a:ext>
            </a:extLst>
          </p:cNvPr>
          <p:cNvSpPr/>
          <p:nvPr/>
        </p:nvSpPr>
        <p:spPr>
          <a:xfrm>
            <a:off x="9441048" y="1561505"/>
            <a:ext cx="1939497" cy="30127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10959561" y="1325601"/>
            <a:ext cx="659903" cy="23445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3EDB0A5-AD3E-47E7-BF61-52D167F74BF7}"/>
              </a:ext>
            </a:extLst>
          </p:cNvPr>
          <p:cNvSpPr/>
          <p:nvPr/>
        </p:nvSpPr>
        <p:spPr>
          <a:xfrm>
            <a:off x="6562750" y="2534434"/>
            <a:ext cx="541435"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B2969B91-3642-4187-83F0-A12926F388BF}"/>
              </a:ext>
            </a:extLst>
          </p:cNvPr>
          <p:cNvSpPr/>
          <p:nvPr/>
        </p:nvSpPr>
        <p:spPr>
          <a:xfrm>
            <a:off x="9279462" y="140537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1531140" y="120685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8" name="Rectangle 17">
            <a:extLst>
              <a:ext uri="{FF2B5EF4-FFF2-40B4-BE49-F238E27FC236}">
                <a16:creationId xmlns:a16="http://schemas.microsoft.com/office/drawing/2014/main" id="{176F9635-8BE9-45C0-89CF-D23F3E593C58}"/>
              </a:ext>
            </a:extLst>
          </p:cNvPr>
          <p:cNvSpPr/>
          <p:nvPr/>
        </p:nvSpPr>
        <p:spPr>
          <a:xfrm>
            <a:off x="713818" y="2410691"/>
            <a:ext cx="7009906" cy="126617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2F67FCD-A512-43BA-9ACB-C336ADBC4F15}"/>
              </a:ext>
            </a:extLst>
          </p:cNvPr>
          <p:cNvSpPr/>
          <p:nvPr/>
        </p:nvSpPr>
        <p:spPr>
          <a:xfrm>
            <a:off x="7843237" y="4572690"/>
            <a:ext cx="425802" cy="23829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11E04CE2-B37A-407F-BD32-A327A6153773}"/>
              </a:ext>
            </a:extLst>
          </p:cNvPr>
          <p:cNvSpPr/>
          <p:nvPr/>
        </p:nvSpPr>
        <p:spPr>
          <a:xfrm>
            <a:off x="6406736" y="232157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23" name="Oval 22">
            <a:extLst>
              <a:ext uri="{FF2B5EF4-FFF2-40B4-BE49-F238E27FC236}">
                <a16:creationId xmlns:a16="http://schemas.microsoft.com/office/drawing/2014/main" id="{359BC386-2C82-4F97-8CC2-9091E6C30423}"/>
              </a:ext>
            </a:extLst>
          </p:cNvPr>
          <p:cNvSpPr/>
          <p:nvPr/>
        </p:nvSpPr>
        <p:spPr>
          <a:xfrm>
            <a:off x="8259716" y="447475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5</a:t>
            </a:r>
          </a:p>
        </p:txBody>
      </p:sp>
      <p:pic>
        <p:nvPicPr>
          <p:cNvPr id="25" name="Picture 24">
            <a:extLst>
              <a:ext uri="{FF2B5EF4-FFF2-40B4-BE49-F238E27FC236}">
                <a16:creationId xmlns:a16="http://schemas.microsoft.com/office/drawing/2014/main" id="{A41F3244-4FE7-4345-AA91-1B60F05487FE}"/>
              </a:ext>
            </a:extLst>
          </p:cNvPr>
          <p:cNvPicPr>
            <a:picLocks noChangeAspect="1"/>
          </p:cNvPicPr>
          <p:nvPr/>
        </p:nvPicPr>
        <p:blipFill>
          <a:blip r:embed="rId7"/>
          <a:stretch>
            <a:fillRect/>
          </a:stretch>
        </p:blipFill>
        <p:spPr>
          <a:xfrm>
            <a:off x="5792644" y="5115576"/>
            <a:ext cx="379556" cy="462068"/>
          </a:xfrm>
          <a:prstGeom prst="rect">
            <a:avLst/>
          </a:prstGeom>
        </p:spPr>
      </p:pic>
      <p:sp>
        <p:nvSpPr>
          <p:cNvPr id="26" name="Oval 25">
            <a:extLst>
              <a:ext uri="{FF2B5EF4-FFF2-40B4-BE49-F238E27FC236}">
                <a16:creationId xmlns:a16="http://schemas.microsoft.com/office/drawing/2014/main" id="{E7A31354-1561-47F8-94A1-79FD05FD597F}"/>
              </a:ext>
            </a:extLst>
          </p:cNvPr>
          <p:cNvSpPr/>
          <p:nvPr/>
        </p:nvSpPr>
        <p:spPr>
          <a:xfrm>
            <a:off x="593284" y="230906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Tree>
    <p:extLst>
      <p:ext uri="{BB962C8B-B14F-4D97-AF65-F5344CB8AC3E}">
        <p14:creationId xmlns:p14="http://schemas.microsoft.com/office/powerpoint/2010/main" val="233955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18C131-04B4-47C0-AB7F-B6B5440F8791}"/>
              </a:ext>
            </a:extLst>
          </p:cNvPr>
          <p:cNvSpPr txBox="1"/>
          <p:nvPr/>
        </p:nvSpPr>
        <p:spPr>
          <a:xfrm>
            <a:off x="329847" y="1908358"/>
            <a:ext cx="3318228"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92934"/>
                </a:solidFill>
                <a:effectLst/>
                <a:uLnTx/>
                <a:uFillTx/>
                <a:latin typeface="Arial" panose="020B0604020202020204" pitchFamily="34" charset="0"/>
                <a:cs typeface="Arial" panose="020B0604020202020204" pitchFamily="34" charset="0"/>
              </a:rPr>
              <a:t>Based on a monthly forecast approach the following table represents the combination of Actual and Forecast data that will reside in months throughout the year:</a:t>
            </a:r>
          </a:p>
        </p:txBody>
      </p:sp>
      <p:graphicFrame>
        <p:nvGraphicFramePr>
          <p:cNvPr id="3" name="Table 2">
            <a:extLst>
              <a:ext uri="{FF2B5EF4-FFF2-40B4-BE49-F238E27FC236}">
                <a16:creationId xmlns:a16="http://schemas.microsoft.com/office/drawing/2014/main" id="{5F50EEB9-CCB7-4934-9D9B-5E857C3A3A21}"/>
              </a:ext>
            </a:extLst>
          </p:cNvPr>
          <p:cNvGraphicFramePr>
            <a:graphicFrameLocks noGrp="1"/>
          </p:cNvGraphicFramePr>
          <p:nvPr>
            <p:extLst>
              <p:ext uri="{D42A27DB-BD31-4B8C-83A1-F6EECF244321}">
                <p14:modId xmlns:p14="http://schemas.microsoft.com/office/powerpoint/2010/main" val="160903799"/>
              </p:ext>
            </p:extLst>
          </p:nvPr>
        </p:nvGraphicFramePr>
        <p:xfrm>
          <a:off x="3648075" y="1202284"/>
          <a:ext cx="8099622" cy="3137640"/>
        </p:xfrm>
        <a:graphic>
          <a:graphicData uri="http://schemas.openxmlformats.org/drawingml/2006/table">
            <a:tbl>
              <a:tblPr firstRow="1" firstCol="1" bandRow="1"/>
              <a:tblGrid>
                <a:gridCol w="3010544">
                  <a:extLst>
                    <a:ext uri="{9D8B030D-6E8A-4147-A177-3AD203B41FA5}">
                      <a16:colId xmlns:a16="http://schemas.microsoft.com/office/drawing/2014/main" val="4215884458"/>
                    </a:ext>
                  </a:extLst>
                </a:gridCol>
                <a:gridCol w="2389203">
                  <a:extLst>
                    <a:ext uri="{9D8B030D-6E8A-4147-A177-3AD203B41FA5}">
                      <a16:colId xmlns:a16="http://schemas.microsoft.com/office/drawing/2014/main" val="1660514961"/>
                    </a:ext>
                  </a:extLst>
                </a:gridCol>
                <a:gridCol w="2699875">
                  <a:extLst>
                    <a:ext uri="{9D8B030D-6E8A-4147-A177-3AD203B41FA5}">
                      <a16:colId xmlns:a16="http://schemas.microsoft.com/office/drawing/2014/main" val="3421609781"/>
                    </a:ext>
                  </a:extLst>
                </a:gridCol>
              </a:tblGrid>
              <a:tr h="42422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l">
                        <a:spcBef>
                          <a:spcPts val="0"/>
                        </a:spcBef>
                        <a:spcAft>
                          <a:spcPts val="0"/>
                        </a:spcAft>
                      </a:pPr>
                      <a:r>
                        <a:rPr lang="en-US" sz="1400" dirty="0">
                          <a:effectLst/>
                          <a:latin typeface="Arial" panose="020B0604020202020204" pitchFamily="34" charset="0"/>
                          <a:cs typeface="Arial" panose="020B0604020202020204" pitchFamily="34" charset="0"/>
                        </a:rPr>
                        <a:t>Forecast Cycle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0033"/>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l">
                        <a:spcBef>
                          <a:spcPts val="0"/>
                        </a:spcBef>
                        <a:spcAft>
                          <a:spcPts val="0"/>
                        </a:spcAft>
                      </a:pPr>
                      <a:r>
                        <a:rPr lang="en-US" sz="1400" dirty="0">
                          <a:effectLst/>
                          <a:latin typeface="Arial" panose="020B0604020202020204" pitchFamily="34" charset="0"/>
                          <a:cs typeface="Arial" panose="020B0604020202020204" pitchFamily="34" charset="0"/>
                        </a:rPr>
                        <a:t>Actual data</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0033"/>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l">
                        <a:spcBef>
                          <a:spcPts val="0"/>
                        </a:spcBef>
                        <a:spcAft>
                          <a:spcPts val="0"/>
                        </a:spcAft>
                      </a:pPr>
                      <a:r>
                        <a:rPr lang="en-US" sz="1400" dirty="0">
                          <a:effectLst/>
                          <a:latin typeface="Arial" panose="020B0604020202020204" pitchFamily="34" charset="0"/>
                          <a:cs typeface="Arial" panose="020B0604020202020204" pitchFamily="34" charset="0"/>
                        </a:rPr>
                        <a:t>Forecast Base data</a:t>
                      </a:r>
                    </a:p>
                    <a:p>
                      <a:pPr marL="0" marR="0" algn="l">
                        <a:spcBef>
                          <a:spcPts val="0"/>
                        </a:spcBef>
                        <a:spcAft>
                          <a:spcPts val="0"/>
                        </a:spcAft>
                      </a:pPr>
                      <a:r>
                        <a:rPr lang="en-US" sz="1100" dirty="0">
                          <a:effectLst/>
                          <a:latin typeface="Arial" panose="020B0604020202020204" pitchFamily="34" charset="0"/>
                          <a:cs typeface="Arial" panose="020B0604020202020204" pitchFamily="34" charset="0"/>
                        </a:rPr>
                        <a:t>(Budget re-spread based on last 2 yrs avg of Actuals)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0033"/>
                    </a:solidFill>
                  </a:tcPr>
                </a:tc>
                <a:extLst>
                  <a:ext uri="{0D108BD9-81ED-4DB2-BD59-A6C34878D82A}">
                    <a16:rowId xmlns:a16="http://schemas.microsoft.com/office/drawing/2014/main" val="1419412722"/>
                  </a:ext>
                </a:extLst>
              </a:tr>
              <a:tr h="2375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July Forecast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003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July</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ECBC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August – June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40000"/>
                      </a:srgbClr>
                    </a:solidFill>
                  </a:tcPr>
                </a:tc>
                <a:extLst>
                  <a:ext uri="{0D108BD9-81ED-4DB2-BD59-A6C34878D82A}">
                    <a16:rowId xmlns:a16="http://schemas.microsoft.com/office/drawing/2014/main" val="2889828886"/>
                  </a:ext>
                </a:extLst>
              </a:tr>
              <a:tr h="2375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August Forecast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July – Aug</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September – June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20000"/>
                      </a:srgbClr>
                    </a:solidFill>
                  </a:tcPr>
                </a:tc>
                <a:extLst>
                  <a:ext uri="{0D108BD9-81ED-4DB2-BD59-A6C34878D82A}">
                    <a16:rowId xmlns:a16="http://schemas.microsoft.com/office/drawing/2014/main" val="3006565145"/>
                  </a:ext>
                </a:extLst>
              </a:tr>
              <a:tr h="2375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September Forecast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July - September</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ECBC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October - June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40000"/>
                      </a:srgbClr>
                    </a:solidFill>
                  </a:tcPr>
                </a:tc>
                <a:extLst>
                  <a:ext uri="{0D108BD9-81ED-4DB2-BD59-A6C34878D82A}">
                    <a16:rowId xmlns:a16="http://schemas.microsoft.com/office/drawing/2014/main" val="3664589490"/>
                  </a:ext>
                </a:extLst>
              </a:tr>
              <a:tr h="2375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October Forecast (Submission 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July - October</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November - June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20000"/>
                      </a:srgbClr>
                    </a:solidFill>
                  </a:tcPr>
                </a:tc>
                <a:extLst>
                  <a:ext uri="{0D108BD9-81ED-4DB2-BD59-A6C34878D82A}">
                    <a16:rowId xmlns:a16="http://schemas.microsoft.com/office/drawing/2014/main" val="1351269284"/>
                  </a:ext>
                </a:extLst>
              </a:tr>
              <a:tr h="2375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November Forecast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July - November</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December - June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40000"/>
                      </a:srgbClr>
                    </a:solidFill>
                  </a:tcPr>
                </a:tc>
                <a:extLst>
                  <a:ext uri="{0D108BD9-81ED-4DB2-BD59-A6C34878D82A}">
                    <a16:rowId xmlns:a16="http://schemas.microsoft.com/office/drawing/2014/main" val="3991587611"/>
                  </a:ext>
                </a:extLst>
              </a:tr>
              <a:tr h="14364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December Forecast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July - December</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January - June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20000"/>
                      </a:srgbClr>
                    </a:solidFill>
                  </a:tcPr>
                </a:tc>
                <a:extLst>
                  <a:ext uri="{0D108BD9-81ED-4DB2-BD59-A6C34878D82A}">
                    <a16:rowId xmlns:a16="http://schemas.microsoft.com/office/drawing/2014/main" val="3684323176"/>
                  </a:ext>
                </a:extLst>
              </a:tr>
              <a:tr h="2375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January Forecast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July - January</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February - June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40000"/>
                      </a:srgbClr>
                    </a:solidFill>
                  </a:tcPr>
                </a:tc>
                <a:extLst>
                  <a:ext uri="{0D108BD9-81ED-4DB2-BD59-A6C34878D82A}">
                    <a16:rowId xmlns:a16="http://schemas.microsoft.com/office/drawing/2014/main" val="853773413"/>
                  </a:ext>
                </a:extLst>
              </a:tr>
              <a:tr h="2375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February Forecast (Submission 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July - February</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March - June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20000"/>
                      </a:srgbClr>
                    </a:solidFill>
                  </a:tcPr>
                </a:tc>
                <a:extLst>
                  <a:ext uri="{0D108BD9-81ED-4DB2-BD59-A6C34878D82A}">
                    <a16:rowId xmlns:a16="http://schemas.microsoft.com/office/drawing/2014/main" val="3476187764"/>
                  </a:ext>
                </a:extLst>
              </a:tr>
              <a:tr h="2375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March Forecast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July - March</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April - June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40000"/>
                      </a:srgbClr>
                    </a:solidFill>
                  </a:tcPr>
                </a:tc>
                <a:extLst>
                  <a:ext uri="{0D108BD9-81ED-4DB2-BD59-A6C34878D82A}">
                    <a16:rowId xmlns:a16="http://schemas.microsoft.com/office/drawing/2014/main" val="2741273685"/>
                  </a:ext>
                </a:extLst>
              </a:tr>
              <a:tr h="2375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April Forecast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July - April</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May - June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20000"/>
                      </a:srgbClr>
                    </a:solidFill>
                  </a:tcPr>
                </a:tc>
                <a:extLst>
                  <a:ext uri="{0D108BD9-81ED-4DB2-BD59-A6C34878D82A}">
                    <a16:rowId xmlns:a16="http://schemas.microsoft.com/office/drawing/2014/main" val="906712739"/>
                  </a:ext>
                </a:extLst>
              </a:tr>
              <a:tr h="2375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May Forecast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July - May</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600"/>
                        </a:spcAft>
                      </a:pPr>
                      <a:r>
                        <a:rPr lang="en-US" sz="1400" dirty="0">
                          <a:effectLst/>
                          <a:latin typeface="Arial" panose="020B0604020202020204" pitchFamily="34" charset="0"/>
                          <a:cs typeface="Arial" panose="020B0604020202020204" pitchFamily="34" charset="0"/>
                        </a:rPr>
                        <a:t>June - June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0033">
                        <a:tint val="40000"/>
                      </a:srgbClr>
                    </a:solidFill>
                  </a:tcPr>
                </a:tc>
                <a:extLst>
                  <a:ext uri="{0D108BD9-81ED-4DB2-BD59-A6C34878D82A}">
                    <a16:rowId xmlns:a16="http://schemas.microsoft.com/office/drawing/2014/main" val="1887645718"/>
                  </a:ext>
                </a:extLst>
              </a:tr>
            </a:tbl>
          </a:graphicData>
        </a:graphic>
      </p:graphicFrame>
      <p:sp>
        <p:nvSpPr>
          <p:cNvPr id="4" name="Rectangle: Rounded Corners 3">
            <a:extLst>
              <a:ext uri="{FF2B5EF4-FFF2-40B4-BE49-F238E27FC236}">
                <a16:creationId xmlns:a16="http://schemas.microsoft.com/office/drawing/2014/main" id="{D791E438-139E-49B7-BCF8-6BBDB5F9A19A}"/>
              </a:ext>
            </a:extLst>
          </p:cNvPr>
          <p:cNvSpPr/>
          <p:nvPr/>
        </p:nvSpPr>
        <p:spPr>
          <a:xfrm>
            <a:off x="269535" y="4754582"/>
            <a:ext cx="11668126" cy="830492"/>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558653A2-ABD0-40F2-B71F-2B298B0DECE1}"/>
              </a:ext>
            </a:extLst>
          </p:cNvPr>
          <p:cNvSpPr/>
          <p:nvPr/>
        </p:nvSpPr>
        <p:spPr>
          <a:xfrm>
            <a:off x="481921" y="4816756"/>
            <a:ext cx="11410950"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92934"/>
                </a:solidFill>
                <a:effectLst/>
                <a:uLnTx/>
                <a:uFillTx/>
                <a:latin typeface="Arial" panose="020B0604020202020204" pitchFamily="34" charset="0"/>
                <a:cs typeface="Arial" panose="020B0604020202020204" pitchFamily="34" charset="0"/>
              </a:rPr>
              <a:t>The forecast scenario will be updated monthly.  Actuals replace forecast base data following each month’s close.  This will give users the ability to forecast at the UW System defined forecast dates or create any off-cycle forecasts needed at the institution level. </a:t>
            </a:r>
          </a:p>
        </p:txBody>
      </p:sp>
      <p:sp>
        <p:nvSpPr>
          <p:cNvPr id="6" name="Title 1">
            <a:extLst>
              <a:ext uri="{FF2B5EF4-FFF2-40B4-BE49-F238E27FC236}">
                <a16:creationId xmlns:a16="http://schemas.microsoft.com/office/drawing/2014/main" id="{22D5B4B0-C3B6-4E7F-9C31-6A1BDF63BA91}"/>
              </a:ext>
            </a:extLst>
          </p:cNvPr>
          <p:cNvSpPr txBox="1">
            <a:spLocks/>
          </p:cNvSpPr>
          <p:nvPr/>
        </p:nvSpPr>
        <p:spPr>
          <a:xfrm>
            <a:off x="314325" y="0"/>
            <a:ext cx="11578546" cy="663208"/>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4400" kern="1200">
                <a:solidFill>
                  <a:schemeClr val="accent3"/>
                </a:solidFill>
                <a:latin typeface="+mj-lt"/>
                <a:ea typeface="+mj-ea"/>
                <a:cs typeface="+mj-cs"/>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US" sz="3600" dirty="0">
                <a:solidFill>
                  <a:srgbClr val="700000"/>
                </a:solidFill>
                <a:latin typeface="Arial Narrow" panose="020B0606020202030204" pitchFamily="34" charset="0"/>
              </a:rPr>
              <a:t>Forecasting Process – Frequency</a:t>
            </a:r>
          </a:p>
        </p:txBody>
      </p:sp>
    </p:spTree>
    <p:extLst>
      <p:ext uri="{BB962C8B-B14F-4D97-AF65-F5344CB8AC3E}">
        <p14:creationId xmlns:p14="http://schemas.microsoft.com/office/powerpoint/2010/main" val="42779950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6DEF99-A43D-483E-A69A-85DA2207AD54}"/>
              </a:ext>
            </a:extLst>
          </p:cNvPr>
          <p:cNvPicPr>
            <a:picLocks noChangeAspect="1"/>
          </p:cNvPicPr>
          <p:nvPr/>
        </p:nvPicPr>
        <p:blipFill>
          <a:blip r:embed="rId2"/>
          <a:stretch>
            <a:fillRect/>
          </a:stretch>
        </p:blipFill>
        <p:spPr>
          <a:xfrm>
            <a:off x="5453357" y="3898953"/>
            <a:ext cx="2636748" cy="1066892"/>
          </a:xfrm>
          <a:prstGeom prst="rect">
            <a:avLst/>
          </a:prstGeom>
        </p:spPr>
      </p:pic>
      <p:pic>
        <p:nvPicPr>
          <p:cNvPr id="3" name="Picture 2">
            <a:extLst>
              <a:ext uri="{FF2B5EF4-FFF2-40B4-BE49-F238E27FC236}">
                <a16:creationId xmlns:a16="http://schemas.microsoft.com/office/drawing/2014/main" id="{75D39A4A-7369-4C72-B30A-1602DAC67491}"/>
              </a:ext>
            </a:extLst>
          </p:cNvPr>
          <p:cNvPicPr>
            <a:picLocks noChangeAspect="1"/>
          </p:cNvPicPr>
          <p:nvPr/>
        </p:nvPicPr>
        <p:blipFill>
          <a:blip r:embed="rId3"/>
          <a:stretch>
            <a:fillRect/>
          </a:stretch>
        </p:blipFill>
        <p:spPr>
          <a:xfrm>
            <a:off x="9273823" y="1206857"/>
            <a:ext cx="2263336" cy="4252328"/>
          </a:xfrm>
          <a:prstGeom prst="rect">
            <a:avLst/>
          </a:prstGeom>
        </p:spPr>
      </p:pic>
      <p:pic>
        <p:nvPicPr>
          <p:cNvPr id="2" name="Picture 1">
            <a:extLst>
              <a:ext uri="{FF2B5EF4-FFF2-40B4-BE49-F238E27FC236}">
                <a16:creationId xmlns:a16="http://schemas.microsoft.com/office/drawing/2014/main" id="{1A2F21D0-6B38-471E-895F-20251A0CA593}"/>
              </a:ext>
            </a:extLst>
          </p:cNvPr>
          <p:cNvPicPr>
            <a:picLocks noChangeAspect="1"/>
          </p:cNvPicPr>
          <p:nvPr/>
        </p:nvPicPr>
        <p:blipFill>
          <a:blip r:embed="rId4"/>
          <a:stretch>
            <a:fillRect/>
          </a:stretch>
        </p:blipFill>
        <p:spPr>
          <a:xfrm>
            <a:off x="660860" y="2456472"/>
            <a:ext cx="7942233" cy="1295512"/>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497472" y="870972"/>
            <a:ext cx="7971614" cy="1255728"/>
          </a:xfrm>
          <a:prstGeom prst="rect">
            <a:avLst/>
          </a:prstGeom>
        </p:spPr>
        <p:txBody>
          <a:bodyPr vert="horz" wrap="square" rtlCol="0">
            <a:spAutoFit/>
          </a:bodyPr>
          <a:lstStyle/>
          <a:p>
            <a:pPr marL="628650" indent="-285750" rtl="0" fontAlgn="ctr">
              <a:spcBef>
                <a:spcPts val="400"/>
              </a:spcBef>
              <a:spcAft>
                <a:spcPts val="0"/>
              </a:spcAft>
              <a:buFont typeface="Arial" panose="020B0604020202020204" pitchFamily="34" charset="0"/>
              <a:buChar char="•"/>
            </a:pPr>
            <a:r>
              <a:rPr lang="en-US" sz="1800" dirty="0">
                <a:solidFill>
                  <a:srgbClr val="000000"/>
                </a:solidFill>
                <a:effectLst/>
                <a:latin typeface="Arial Narrow" panose="020B0606020202030204" pitchFamily="34" charset="0"/>
              </a:rPr>
              <a:t>If a member with no Baseline Forecast for a Division or Account combination is unnecessary but is showing on the form</a:t>
            </a:r>
            <a:endParaRPr lang="en-US" sz="1800" dirty="0">
              <a:effectLst/>
              <a:latin typeface="Calibri" panose="020F0502020204030204" pitchFamily="34" charset="0"/>
            </a:endParaRPr>
          </a:p>
          <a:p>
            <a:pPr marL="628650" indent="-285750" rtl="0" fontAlgn="ctr">
              <a:spcBef>
                <a:spcPts val="400"/>
              </a:spcBef>
              <a:spcAft>
                <a:spcPts val="0"/>
              </a:spcAft>
              <a:buFont typeface="Arial" panose="020B0604020202020204" pitchFamily="34" charset="0"/>
              <a:buChar char="•"/>
            </a:pPr>
            <a:r>
              <a:rPr lang="en-US" sz="1800" dirty="0">
                <a:solidFill>
                  <a:srgbClr val="000000"/>
                </a:solidFill>
                <a:effectLst/>
                <a:latin typeface="Arial Narrow" panose="020B0606020202030204" pitchFamily="34" charset="0"/>
              </a:rPr>
              <a:t>The Remove Forecast Accounts action will let you remove a Division or Account from being displayed on the form</a:t>
            </a:r>
            <a:endParaRPr lang="en-US" sz="1800" dirty="0">
              <a:effectLst/>
              <a:latin typeface="Calibri" panose="020F0502020204030204" pitchFamily="34" charset="0"/>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Remove Forecast Accounts - Salary, Wages and Fringe</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170" y="4140370"/>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67172" y="4157904"/>
            <a:ext cx="6974242"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To insert a wedge: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a:t>
            </a:r>
            <a:r>
              <a:rPr lang="en-US" kern="0" dirty="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Remove Forecast Accounts</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Select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Division</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Fund</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using the selector</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Launch</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OK</a:t>
            </a:r>
            <a:r>
              <a:rPr lang="en-US" kern="0" dirty="0">
                <a:solidFill>
                  <a:srgbClr val="000000"/>
                </a:solidFill>
                <a:latin typeface="Arial Narrow"/>
                <a:ea typeface="ＭＳ Ｐゴシック" pitchFamily="-106" charset="-128"/>
              </a:rPr>
              <a:t> in pop up message</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9" name="Rectangle 8">
            <a:extLst>
              <a:ext uri="{FF2B5EF4-FFF2-40B4-BE49-F238E27FC236}">
                <a16:creationId xmlns:a16="http://schemas.microsoft.com/office/drawing/2014/main" id="{070FC484-136F-44CF-8638-4EA68F1D50A8}"/>
              </a:ext>
            </a:extLst>
          </p:cNvPr>
          <p:cNvSpPr/>
          <p:nvPr/>
        </p:nvSpPr>
        <p:spPr>
          <a:xfrm>
            <a:off x="9273823" y="1834660"/>
            <a:ext cx="2148613" cy="29154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10925175" y="1267476"/>
            <a:ext cx="605965" cy="26037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3EDB0A5-AD3E-47E7-BF61-52D167F74BF7}"/>
              </a:ext>
            </a:extLst>
          </p:cNvPr>
          <p:cNvSpPr/>
          <p:nvPr/>
        </p:nvSpPr>
        <p:spPr>
          <a:xfrm>
            <a:off x="7404365" y="2567605"/>
            <a:ext cx="545336" cy="2743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7A31354-1561-47F8-94A1-79FD05FD597F}"/>
              </a:ext>
            </a:extLst>
          </p:cNvPr>
          <p:cNvSpPr/>
          <p:nvPr/>
        </p:nvSpPr>
        <p:spPr>
          <a:xfrm>
            <a:off x="2421403" y="270479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27" name="Oval 26">
            <a:extLst>
              <a:ext uri="{FF2B5EF4-FFF2-40B4-BE49-F238E27FC236}">
                <a16:creationId xmlns:a16="http://schemas.microsoft.com/office/drawing/2014/main" id="{B2969B91-3642-4187-83F0-A12926F388BF}"/>
              </a:ext>
            </a:extLst>
          </p:cNvPr>
          <p:cNvSpPr/>
          <p:nvPr/>
        </p:nvSpPr>
        <p:spPr>
          <a:xfrm>
            <a:off x="11284956" y="177041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1531140" y="120685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8" name="Rectangle 17">
            <a:extLst>
              <a:ext uri="{FF2B5EF4-FFF2-40B4-BE49-F238E27FC236}">
                <a16:creationId xmlns:a16="http://schemas.microsoft.com/office/drawing/2014/main" id="{176F9635-8BE9-45C0-89CF-D23F3E593C58}"/>
              </a:ext>
            </a:extLst>
          </p:cNvPr>
          <p:cNvSpPr/>
          <p:nvPr/>
        </p:nvSpPr>
        <p:spPr>
          <a:xfrm>
            <a:off x="497472" y="2410691"/>
            <a:ext cx="8095545" cy="13275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2F67FCD-A512-43BA-9ACB-C336ADBC4F15}"/>
              </a:ext>
            </a:extLst>
          </p:cNvPr>
          <p:cNvSpPr/>
          <p:nvPr/>
        </p:nvSpPr>
        <p:spPr>
          <a:xfrm>
            <a:off x="7494994" y="4572690"/>
            <a:ext cx="454707"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11E04CE2-B37A-407F-BD32-A327A6153773}"/>
              </a:ext>
            </a:extLst>
          </p:cNvPr>
          <p:cNvSpPr/>
          <p:nvPr/>
        </p:nvSpPr>
        <p:spPr>
          <a:xfrm>
            <a:off x="7138644" y="233824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23" name="Oval 22">
            <a:extLst>
              <a:ext uri="{FF2B5EF4-FFF2-40B4-BE49-F238E27FC236}">
                <a16:creationId xmlns:a16="http://schemas.microsoft.com/office/drawing/2014/main" id="{359BC386-2C82-4F97-8CC2-9091E6C30423}"/>
              </a:ext>
            </a:extLst>
          </p:cNvPr>
          <p:cNvSpPr/>
          <p:nvPr/>
        </p:nvSpPr>
        <p:spPr>
          <a:xfrm>
            <a:off x="7849987" y="460264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5</a:t>
            </a:r>
          </a:p>
        </p:txBody>
      </p:sp>
    </p:spTree>
    <p:extLst>
      <p:ext uri="{BB962C8B-B14F-4D97-AF65-F5344CB8AC3E}">
        <p14:creationId xmlns:p14="http://schemas.microsoft.com/office/powerpoint/2010/main" val="29731221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800B37-3A32-49B1-AAAC-90BB341728BF}"/>
              </a:ext>
            </a:extLst>
          </p:cNvPr>
          <p:cNvPicPr>
            <a:picLocks noChangeAspect="1"/>
          </p:cNvPicPr>
          <p:nvPr/>
        </p:nvPicPr>
        <p:blipFill>
          <a:blip r:embed="rId2"/>
          <a:stretch>
            <a:fillRect/>
          </a:stretch>
        </p:blipFill>
        <p:spPr>
          <a:xfrm>
            <a:off x="446874" y="751106"/>
            <a:ext cx="10878784" cy="3812465"/>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032933" y="59865"/>
            <a:ext cx="10955868"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200" b="0" dirty="0">
                <a:solidFill>
                  <a:srgbClr val="700000"/>
                </a:solidFill>
              </a:rPr>
              <a:t>Department-Level By Department Form – Salary, Wages and Fringe</a:t>
            </a:r>
          </a:p>
        </p:txBody>
      </p:sp>
      <p:sp>
        <p:nvSpPr>
          <p:cNvPr id="17" name="TextBox 16">
            <a:extLst>
              <a:ext uri="{FF2B5EF4-FFF2-40B4-BE49-F238E27FC236}">
                <a16:creationId xmlns:a16="http://schemas.microsoft.com/office/drawing/2014/main" id="{D2EE376D-22D5-4196-80C1-41D4742C328B}"/>
              </a:ext>
            </a:extLst>
          </p:cNvPr>
          <p:cNvSpPr txBox="1"/>
          <p:nvPr/>
        </p:nvSpPr>
        <p:spPr>
          <a:xfrm>
            <a:off x="446874" y="4704086"/>
            <a:ext cx="4963326" cy="1643527"/>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(by Total Year, Total Quarter or Total Month)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0484483" y="1053198"/>
            <a:ext cx="424168"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10870970" y="88735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7305674" y="2773345"/>
            <a:ext cx="501895" cy="175251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7649622" y="264895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8441138" y="2773345"/>
            <a:ext cx="501895" cy="172656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7138787" y="16051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5094514" y="608506"/>
            <a:ext cx="2568348" cy="1381756"/>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7089861" y="1684389"/>
            <a:ext cx="543850"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4298754-A4DA-4055-AD63-B2A96493BCBB}"/>
              </a:ext>
            </a:extLst>
          </p:cNvPr>
          <p:cNvSpPr/>
          <p:nvPr/>
        </p:nvSpPr>
        <p:spPr>
          <a:xfrm>
            <a:off x="7347343" y="143249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19" name="TextBox 18">
            <a:extLst>
              <a:ext uri="{FF2B5EF4-FFF2-40B4-BE49-F238E27FC236}">
                <a16:creationId xmlns:a16="http://schemas.microsoft.com/office/drawing/2014/main" id="{94F1304A-9C99-48D5-92BC-3F8A47FD05CC}"/>
              </a:ext>
            </a:extLst>
          </p:cNvPr>
          <p:cNvSpPr txBox="1"/>
          <p:nvPr/>
        </p:nvSpPr>
        <p:spPr>
          <a:xfrm>
            <a:off x="4543975" y="4099796"/>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
        <p:nvSpPr>
          <p:cNvPr id="23" name="Rectangle 22">
            <a:extLst>
              <a:ext uri="{FF2B5EF4-FFF2-40B4-BE49-F238E27FC236}">
                <a16:creationId xmlns:a16="http://schemas.microsoft.com/office/drawing/2014/main" id="{9C295CA6-FAAC-4A7D-AEB8-C552A93EF3E0}"/>
              </a:ext>
            </a:extLst>
          </p:cNvPr>
          <p:cNvSpPr/>
          <p:nvPr/>
        </p:nvSpPr>
        <p:spPr>
          <a:xfrm>
            <a:off x="6987801" y="4936534"/>
            <a:ext cx="4533639" cy="923330"/>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The form only displays </a:t>
            </a:r>
            <a:r>
              <a:rPr lang="en-US" b="1" kern="0" dirty="0">
                <a:solidFill>
                  <a:srgbClr val="000000"/>
                </a:solidFill>
                <a:latin typeface="Arial Narrow"/>
                <a:ea typeface="ＭＳ Ｐゴシック" pitchFamily="-106" charset="-128"/>
              </a:rPr>
              <a:t>Departments </a:t>
            </a:r>
            <a:r>
              <a:rPr lang="en-US" kern="0" dirty="0">
                <a:solidFill>
                  <a:srgbClr val="000000"/>
                </a:solidFill>
                <a:latin typeface="Arial Narrow"/>
                <a:ea typeface="ＭＳ Ｐゴシック" pitchFamily="-106" charset="-128"/>
              </a:rPr>
              <a:t>with activity.  Use the Action menu </a:t>
            </a:r>
            <a:r>
              <a:rPr lang="en-US" b="1" kern="0" dirty="0">
                <a:solidFill>
                  <a:srgbClr val="000000"/>
                </a:solidFill>
                <a:latin typeface="Arial Narrow"/>
                <a:ea typeface="ＭＳ Ｐゴシック" pitchFamily="-106" charset="-128"/>
              </a:rPr>
              <a:t>Open Forecast Accounts</a:t>
            </a:r>
            <a:r>
              <a:rPr lang="en-US" kern="0" dirty="0">
                <a:solidFill>
                  <a:srgbClr val="000000"/>
                </a:solidFill>
                <a:latin typeface="Arial Narrow"/>
                <a:ea typeface="ＭＳ Ｐゴシック" pitchFamily="-106" charset="-128"/>
              </a:rPr>
              <a:t> if needed. </a:t>
            </a:r>
            <a:endParaRPr lang="en-US" dirty="0"/>
          </a:p>
        </p:txBody>
      </p:sp>
      <p:pic>
        <p:nvPicPr>
          <p:cNvPr id="24" name="Graphic 23" descr="Information">
            <a:extLst>
              <a:ext uri="{FF2B5EF4-FFF2-40B4-BE49-F238E27FC236}">
                <a16:creationId xmlns:a16="http://schemas.microsoft.com/office/drawing/2014/main" id="{BDF084C7-EEAA-473C-885F-D1620ED9D1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5481" y="4851029"/>
            <a:ext cx="432320" cy="432320"/>
          </a:xfrm>
          <a:prstGeom prst="rect">
            <a:avLst/>
          </a:prstGeom>
        </p:spPr>
      </p:pic>
      <p:sp>
        <p:nvSpPr>
          <p:cNvPr id="18" name="Oval 17">
            <a:extLst>
              <a:ext uri="{FF2B5EF4-FFF2-40B4-BE49-F238E27FC236}">
                <a16:creationId xmlns:a16="http://schemas.microsoft.com/office/drawing/2014/main" id="{15B853A5-31A1-4349-9C9E-B26AEA0B8582}"/>
              </a:ext>
            </a:extLst>
          </p:cNvPr>
          <p:cNvSpPr/>
          <p:nvPr/>
        </p:nvSpPr>
        <p:spPr>
          <a:xfrm>
            <a:off x="8832674" y="263074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405320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E286F7-5F19-4D64-B1EC-360750BCB70B}"/>
              </a:ext>
            </a:extLst>
          </p:cNvPr>
          <p:cNvPicPr>
            <a:picLocks noChangeAspect="1"/>
          </p:cNvPicPr>
          <p:nvPr/>
        </p:nvPicPr>
        <p:blipFill>
          <a:blip r:embed="rId2"/>
          <a:stretch>
            <a:fillRect/>
          </a:stretch>
        </p:blipFill>
        <p:spPr>
          <a:xfrm>
            <a:off x="8995786" y="798027"/>
            <a:ext cx="2688249" cy="4264747"/>
          </a:xfrm>
          <a:prstGeom prst="rect">
            <a:avLst/>
          </a:prstGeom>
        </p:spPr>
      </p:pic>
      <p:pic>
        <p:nvPicPr>
          <p:cNvPr id="7" name="Picture 6">
            <a:extLst>
              <a:ext uri="{FF2B5EF4-FFF2-40B4-BE49-F238E27FC236}">
                <a16:creationId xmlns:a16="http://schemas.microsoft.com/office/drawing/2014/main" id="{3EA9B7A6-D2F1-4814-BEE3-82F18EB3F465}"/>
              </a:ext>
            </a:extLst>
          </p:cNvPr>
          <p:cNvPicPr>
            <a:picLocks noChangeAspect="1"/>
          </p:cNvPicPr>
          <p:nvPr/>
        </p:nvPicPr>
        <p:blipFill>
          <a:blip r:embed="rId3"/>
          <a:stretch>
            <a:fillRect/>
          </a:stretch>
        </p:blipFill>
        <p:spPr>
          <a:xfrm>
            <a:off x="5512195" y="4213390"/>
            <a:ext cx="3238781" cy="1074513"/>
          </a:xfrm>
          <a:prstGeom prst="rect">
            <a:avLst/>
          </a:prstGeom>
        </p:spPr>
      </p:pic>
      <p:pic>
        <p:nvPicPr>
          <p:cNvPr id="3" name="Picture 2">
            <a:extLst>
              <a:ext uri="{FF2B5EF4-FFF2-40B4-BE49-F238E27FC236}">
                <a16:creationId xmlns:a16="http://schemas.microsoft.com/office/drawing/2014/main" id="{428754E9-FD66-436A-A9E9-E8A9D7D28807}"/>
              </a:ext>
            </a:extLst>
          </p:cNvPr>
          <p:cNvPicPr>
            <a:picLocks noChangeAspect="1"/>
          </p:cNvPicPr>
          <p:nvPr/>
        </p:nvPicPr>
        <p:blipFill rotWithShape="1">
          <a:blip r:embed="rId4"/>
          <a:srcRect b="16155"/>
          <a:stretch/>
        </p:blipFill>
        <p:spPr>
          <a:xfrm>
            <a:off x="1155394" y="2774060"/>
            <a:ext cx="7005304" cy="1285118"/>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568064" y="1068751"/>
            <a:ext cx="7592633" cy="1532727"/>
          </a:xfrm>
          <a:prstGeom prst="rect">
            <a:avLst/>
          </a:prstGeom>
        </p:spPr>
        <p:txBody>
          <a:bodyPr vert="horz" wrap="square" rtlCol="0">
            <a:spAutoFit/>
          </a:bodyPr>
          <a:lstStyle/>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The Respread Forecast Adjustments action will distribute amounts entered in Year Total column to the individual months following the Forecast Base trend average of 2 prior years of Actuals.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If there was no monthly trend or budget amounts in the Baseline Budget, the amounts will be spread evenly across the remaining open months.</a:t>
            </a:r>
            <a:r>
              <a:rPr lang="en-US" sz="1400" kern="0" dirty="0">
                <a:solidFill>
                  <a:srgbClr val="000000"/>
                </a:solidFill>
                <a:latin typeface="Arial Narrow"/>
                <a:ea typeface="ＭＳ Ｐゴシック" pitchFamily="-106" charset="-128"/>
              </a:rPr>
              <a:t>. </a:t>
            </a: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 </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Respread Forecast Adjustments– Salary, Wages and Fringe</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1904" y="4408848"/>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84224" y="4429869"/>
            <a:ext cx="7376473"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After entering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a:t>
            </a:r>
            <a:r>
              <a:rPr lang="en-US" kern="0" dirty="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Respread Forecast Adjustments</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Fund</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Account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Department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using the selector</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Launch</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9153509" y="1570901"/>
            <a:ext cx="2291563" cy="33746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10982455" y="803792"/>
            <a:ext cx="714375" cy="27727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3EDB0A5-AD3E-47E7-BF61-52D167F74BF7}"/>
              </a:ext>
            </a:extLst>
          </p:cNvPr>
          <p:cNvSpPr/>
          <p:nvPr/>
        </p:nvSpPr>
        <p:spPr>
          <a:xfrm>
            <a:off x="8119370" y="4900031"/>
            <a:ext cx="435764" cy="21242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B2969B91-3642-4187-83F0-A12926F388BF}"/>
              </a:ext>
            </a:extLst>
          </p:cNvPr>
          <p:cNvSpPr/>
          <p:nvPr/>
        </p:nvSpPr>
        <p:spPr>
          <a:xfrm>
            <a:off x="11314759" y="131801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1642428" y="64535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6" name="Oval 25">
            <a:extLst>
              <a:ext uri="{FF2B5EF4-FFF2-40B4-BE49-F238E27FC236}">
                <a16:creationId xmlns:a16="http://schemas.microsoft.com/office/drawing/2014/main" id="{E7A31354-1561-47F8-94A1-79FD05FD597F}"/>
              </a:ext>
            </a:extLst>
          </p:cNvPr>
          <p:cNvSpPr/>
          <p:nvPr/>
        </p:nvSpPr>
        <p:spPr>
          <a:xfrm>
            <a:off x="4395776" y="319341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8" name="Rectangle 7">
            <a:extLst>
              <a:ext uri="{FF2B5EF4-FFF2-40B4-BE49-F238E27FC236}">
                <a16:creationId xmlns:a16="http://schemas.microsoft.com/office/drawing/2014/main" id="{9E6738A2-7699-4833-8CF7-B47E8E136790}"/>
              </a:ext>
            </a:extLst>
          </p:cNvPr>
          <p:cNvSpPr/>
          <p:nvPr/>
        </p:nvSpPr>
        <p:spPr>
          <a:xfrm>
            <a:off x="1094269" y="2794147"/>
            <a:ext cx="7066428" cy="126503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D4959D-ADA0-4567-BE02-B1BFB8CDDDCC}"/>
              </a:ext>
            </a:extLst>
          </p:cNvPr>
          <p:cNvSpPr/>
          <p:nvPr/>
        </p:nvSpPr>
        <p:spPr>
          <a:xfrm>
            <a:off x="7131586" y="2930401"/>
            <a:ext cx="435764" cy="21242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E6915C1-7CFD-42AD-8A5A-C1817B104916}"/>
              </a:ext>
            </a:extLst>
          </p:cNvPr>
          <p:cNvSpPr/>
          <p:nvPr/>
        </p:nvSpPr>
        <p:spPr>
          <a:xfrm>
            <a:off x="8477849" y="466661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5</a:t>
            </a:r>
          </a:p>
        </p:txBody>
      </p:sp>
      <p:sp>
        <p:nvSpPr>
          <p:cNvPr id="12" name="Oval 11">
            <a:extLst>
              <a:ext uri="{FF2B5EF4-FFF2-40B4-BE49-F238E27FC236}">
                <a16:creationId xmlns:a16="http://schemas.microsoft.com/office/drawing/2014/main" id="{884E6C6B-7558-45A7-92E1-4D738CA0A0C8}"/>
              </a:ext>
            </a:extLst>
          </p:cNvPr>
          <p:cNvSpPr/>
          <p:nvPr/>
        </p:nvSpPr>
        <p:spPr>
          <a:xfrm>
            <a:off x="6964415" y="272598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2" name="TextBox 1">
            <a:extLst>
              <a:ext uri="{FF2B5EF4-FFF2-40B4-BE49-F238E27FC236}">
                <a16:creationId xmlns:a16="http://schemas.microsoft.com/office/drawing/2014/main" id="{D14E7BDD-D281-411F-AA66-60EFBE57FD4E}"/>
              </a:ext>
            </a:extLst>
          </p:cNvPr>
          <p:cNvSpPr txBox="1"/>
          <p:nvPr/>
        </p:nvSpPr>
        <p:spPr>
          <a:xfrm>
            <a:off x="698501" y="762717"/>
            <a:ext cx="6096000" cy="369332"/>
          </a:xfrm>
          <a:prstGeom prst="rect">
            <a:avLst/>
          </a:prstGeom>
          <a:noFill/>
        </p:spPr>
        <p:txBody>
          <a:bodyPr wrap="square">
            <a:spAutoFit/>
          </a:bodyPr>
          <a:lstStyle/>
          <a:p>
            <a:r>
              <a:rPr lang="en-US" sz="1800" b="1" dirty="0">
                <a:solidFill>
                  <a:srgbClr val="FF0000"/>
                </a:solidFill>
                <a:latin typeface="Arial Narrow" panose="020B0606020202030204" pitchFamily="34" charset="0"/>
              </a:rPr>
              <a:t>NOTE: </a:t>
            </a:r>
            <a:r>
              <a:rPr lang="en-US" sz="1800" b="1" dirty="0">
                <a:latin typeface="Arial Narrow" panose="020B0606020202030204" pitchFamily="34" charset="0"/>
              </a:rPr>
              <a:t>This is Optional</a:t>
            </a:r>
            <a:endParaRPr lang="en-US" sz="1800" dirty="0">
              <a:latin typeface="Arial Narrow" panose="020B0606020202030204" pitchFamily="34" charset="0"/>
            </a:endParaRPr>
          </a:p>
        </p:txBody>
      </p:sp>
    </p:spTree>
    <p:extLst>
      <p:ext uri="{BB962C8B-B14F-4D97-AF65-F5344CB8AC3E}">
        <p14:creationId xmlns:p14="http://schemas.microsoft.com/office/powerpoint/2010/main" val="17447135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309944-0220-4C34-BDE4-983F9BE4BB47}"/>
              </a:ext>
            </a:extLst>
          </p:cNvPr>
          <p:cNvPicPr>
            <a:picLocks noChangeAspect="1"/>
          </p:cNvPicPr>
          <p:nvPr/>
        </p:nvPicPr>
        <p:blipFill>
          <a:blip r:embed="rId2"/>
          <a:stretch>
            <a:fillRect/>
          </a:stretch>
        </p:blipFill>
        <p:spPr>
          <a:xfrm>
            <a:off x="161181" y="694010"/>
            <a:ext cx="11072875" cy="3853325"/>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0" y="4539005"/>
            <a:ext cx="10643151" cy="1034129"/>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to </a:t>
            </a:r>
            <a:r>
              <a:rPr lang="en-US" b="1" kern="0" dirty="0">
                <a:solidFill>
                  <a:srgbClr val="000000"/>
                </a:solidFill>
                <a:latin typeface="Arial Narrow"/>
                <a:ea typeface="ＭＳ Ｐゴシック" pitchFamily="-106" charset="-128"/>
              </a:rPr>
              <a:t>Multiple Departments and Accounts</a:t>
            </a:r>
            <a:r>
              <a:rPr lang="en-US" kern="0" dirty="0">
                <a:solidFill>
                  <a:srgbClr val="000000"/>
                </a:solidFill>
                <a:latin typeface="Arial Narrow"/>
                <a:ea typeface="ＭＳ Ｐゴシック" pitchFamily="-106" charset="-128"/>
              </a:rPr>
              <a:t> by Fund</a:t>
            </a:r>
            <a:r>
              <a:rPr lang="en-US" b="1" kern="0" dirty="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Fund member for your institution limited to your security profile.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Input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and </a:t>
            </a:r>
            <a:r>
              <a:rPr lang="en-US" b="1" kern="0" dirty="0">
                <a:solidFill>
                  <a:srgbClr val="000000"/>
                </a:solidFill>
                <a:latin typeface="Arial Narrow"/>
                <a:ea typeface="ＭＳ Ｐゴシック" pitchFamily="-106" charset="-128"/>
              </a:rPr>
              <a:t>Comments</a:t>
            </a:r>
            <a:r>
              <a:rPr lang="en-US" kern="0" dirty="0">
                <a:solidFill>
                  <a:srgbClr val="000000"/>
                </a:solidFill>
                <a:latin typeface="Arial Narrow"/>
                <a:ea typeface="ＭＳ Ｐゴシック" pitchFamily="-106" charset="-128"/>
              </a:rPr>
              <a:t> Columns. All other cells should be grey.</a:t>
            </a:r>
          </a:p>
        </p:txBody>
      </p:sp>
      <p:sp>
        <p:nvSpPr>
          <p:cNvPr id="7" name="Rectangle 6">
            <a:extLst>
              <a:ext uri="{FF2B5EF4-FFF2-40B4-BE49-F238E27FC236}">
                <a16:creationId xmlns:a16="http://schemas.microsoft.com/office/drawing/2014/main" id="{B0663B7C-5F8D-41DC-B931-8DF8F3E71701}"/>
              </a:ext>
            </a:extLst>
          </p:cNvPr>
          <p:cNvSpPr/>
          <p:nvPr/>
        </p:nvSpPr>
        <p:spPr>
          <a:xfrm>
            <a:off x="1203052" y="5912762"/>
            <a:ext cx="8127023"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The form only displays Accounts and Departments combinations with activity.  Use the action menu  </a:t>
            </a:r>
            <a:r>
              <a:rPr lang="en-US" b="1" kern="0" dirty="0">
                <a:solidFill>
                  <a:srgbClr val="000000"/>
                </a:solidFill>
                <a:latin typeface="Arial Narrow"/>
                <a:ea typeface="ＭＳ Ｐゴシック" pitchFamily="-106" charset="-128"/>
              </a:rPr>
              <a:t>Open Forecast Accounts</a:t>
            </a:r>
            <a:r>
              <a:rPr lang="en-US" kern="0" dirty="0">
                <a:solidFill>
                  <a:srgbClr val="000000"/>
                </a:solidFill>
                <a:latin typeface="Arial Narrow"/>
                <a:ea typeface="ＭＳ Ｐゴシック" pitchFamily="-106" charset="-128"/>
              </a:rPr>
              <a:t> if needed. </a:t>
            </a:r>
            <a:endParaRPr lang="en-US" dirty="0"/>
          </a:p>
        </p:txBody>
      </p:sp>
      <p:pic>
        <p:nvPicPr>
          <p:cNvPr id="8" name="Graphic 7" descr="Information">
            <a:extLst>
              <a:ext uri="{FF2B5EF4-FFF2-40B4-BE49-F238E27FC236}">
                <a16:creationId xmlns:a16="http://schemas.microsoft.com/office/drawing/2014/main" id="{A5CC4B48-D39E-41BD-944B-C4AAA4C19B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732" y="5827257"/>
            <a:ext cx="432320" cy="43232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1182" y="59865"/>
            <a:ext cx="11940622"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200" b="0" dirty="0">
                <a:solidFill>
                  <a:srgbClr val="700000"/>
                </a:solidFill>
              </a:rPr>
              <a:t>Department-Level By Account &amp; Department Form – Salary, Wages and Fringe</a:t>
            </a:r>
          </a:p>
        </p:txBody>
      </p:sp>
      <p:sp>
        <p:nvSpPr>
          <p:cNvPr id="10" name="Rectangle 9">
            <a:extLst>
              <a:ext uri="{FF2B5EF4-FFF2-40B4-BE49-F238E27FC236}">
                <a16:creationId xmlns:a16="http://schemas.microsoft.com/office/drawing/2014/main" id="{0D9E17AC-A74C-4C8F-A546-4E31A04FE818}"/>
              </a:ext>
            </a:extLst>
          </p:cNvPr>
          <p:cNvSpPr/>
          <p:nvPr/>
        </p:nvSpPr>
        <p:spPr>
          <a:xfrm>
            <a:off x="1935299" y="1222258"/>
            <a:ext cx="1248555" cy="29864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70FC484-136F-44CF-8638-4EA68F1D50A8}"/>
              </a:ext>
            </a:extLst>
          </p:cNvPr>
          <p:cNvSpPr/>
          <p:nvPr/>
        </p:nvSpPr>
        <p:spPr>
          <a:xfrm>
            <a:off x="533597" y="2590636"/>
            <a:ext cx="2650257" cy="19798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9825501" y="248427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0" name="Rectangle 19">
            <a:extLst>
              <a:ext uri="{FF2B5EF4-FFF2-40B4-BE49-F238E27FC236}">
                <a16:creationId xmlns:a16="http://schemas.microsoft.com/office/drawing/2014/main" id="{295C5F4E-BAA9-451B-924D-6E90FAB507AD}"/>
              </a:ext>
            </a:extLst>
          </p:cNvPr>
          <p:cNvSpPr/>
          <p:nvPr/>
        </p:nvSpPr>
        <p:spPr>
          <a:xfrm>
            <a:off x="8113844" y="2637243"/>
            <a:ext cx="557883" cy="187857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9276171" y="2607369"/>
            <a:ext cx="537013" cy="190845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3060762" y="109916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5" name="TextBox 14">
            <a:extLst>
              <a:ext uri="{FF2B5EF4-FFF2-40B4-BE49-F238E27FC236}">
                <a16:creationId xmlns:a16="http://schemas.microsoft.com/office/drawing/2014/main" id="{F3AC5C10-EDA1-4DAE-A74F-4DAE362EAA22}"/>
              </a:ext>
            </a:extLst>
          </p:cNvPr>
          <p:cNvSpPr txBox="1"/>
          <p:nvPr/>
        </p:nvSpPr>
        <p:spPr>
          <a:xfrm>
            <a:off x="5266563" y="4115712"/>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Tree>
    <p:extLst>
      <p:ext uri="{BB962C8B-B14F-4D97-AF65-F5344CB8AC3E}">
        <p14:creationId xmlns:p14="http://schemas.microsoft.com/office/powerpoint/2010/main" val="16942076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E71F65-DE3D-4D4D-980E-395524498CBA}"/>
              </a:ext>
            </a:extLst>
          </p:cNvPr>
          <p:cNvPicPr>
            <a:picLocks noChangeAspect="1"/>
          </p:cNvPicPr>
          <p:nvPr/>
        </p:nvPicPr>
        <p:blipFill>
          <a:blip r:embed="rId2"/>
          <a:stretch>
            <a:fillRect/>
          </a:stretch>
        </p:blipFill>
        <p:spPr>
          <a:xfrm>
            <a:off x="9301691" y="1218852"/>
            <a:ext cx="2248095" cy="3711262"/>
          </a:xfrm>
          <a:prstGeom prst="rect">
            <a:avLst/>
          </a:prstGeom>
        </p:spPr>
      </p:pic>
      <p:pic>
        <p:nvPicPr>
          <p:cNvPr id="2" name="Picture 1">
            <a:extLst>
              <a:ext uri="{FF2B5EF4-FFF2-40B4-BE49-F238E27FC236}">
                <a16:creationId xmlns:a16="http://schemas.microsoft.com/office/drawing/2014/main" id="{C6EFAC6A-4583-4C7E-879D-E2993DDD42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1253" y="2323032"/>
            <a:ext cx="8553450" cy="1401735"/>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94E55D21-CA8A-4731-A6F0-72A5C1A5181F}"/>
              </a:ext>
            </a:extLst>
          </p:cNvPr>
          <p:cNvSpPr txBox="1"/>
          <p:nvPr/>
        </p:nvSpPr>
        <p:spPr>
          <a:xfrm>
            <a:off x="497472" y="870972"/>
            <a:ext cx="7592633" cy="1588127"/>
          </a:xfrm>
          <a:prstGeom prst="rect">
            <a:avLst/>
          </a:prstGeom>
        </p:spPr>
        <p:txBody>
          <a:bodyPr vert="horz" wrap="square" rtlCol="0">
            <a:spAutoFit/>
          </a:bodyPr>
          <a:lstStyle/>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If there was no Baseline Forecast for a Department or Account, the members will not display in the form</a:t>
            </a:r>
            <a:r>
              <a:rPr lang="en-US" sz="1400" kern="0" dirty="0">
                <a:solidFill>
                  <a:srgbClr val="000000"/>
                </a:solidFill>
                <a:latin typeface="Arial Narrow"/>
                <a:ea typeface="ＭＳ Ｐゴシック" pitchFamily="-106" charset="-128"/>
              </a:rPr>
              <a:t>.</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dirty="0">
                <a:solidFill>
                  <a:srgbClr val="000000"/>
                </a:solidFill>
                <a:latin typeface="Arial Narrow"/>
                <a:ea typeface="ＭＳ Ｐゴシック" pitchFamily="-106" charset="-128"/>
              </a:rPr>
              <a:t>The Open Forecast Accounts action will let you add a Department or Account to enter Forecast against.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endParaRPr lang="en-US" kern="0" dirty="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Open Forecast Accounts - Salary, Wages and Fringe</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170" y="4140370"/>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67172" y="4157904"/>
            <a:ext cx="6027329"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To insert a wedge: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a:t>
            </a:r>
            <a:r>
              <a:rPr lang="en-US" kern="0" dirty="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Open Forecast Accounts</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Select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Department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Account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using the selector</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Launch</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OK</a:t>
            </a:r>
            <a:r>
              <a:rPr lang="en-US" kern="0" dirty="0">
                <a:solidFill>
                  <a:srgbClr val="000000"/>
                </a:solidFill>
                <a:latin typeface="Arial Narrow"/>
                <a:ea typeface="ＭＳ Ｐゴシック" pitchFamily="-106" charset="-128"/>
              </a:rPr>
              <a:t> in pop up message</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9" name="Rectangle 8">
            <a:extLst>
              <a:ext uri="{FF2B5EF4-FFF2-40B4-BE49-F238E27FC236}">
                <a16:creationId xmlns:a16="http://schemas.microsoft.com/office/drawing/2014/main" id="{070FC484-136F-44CF-8638-4EA68F1D50A8}"/>
              </a:ext>
            </a:extLst>
          </p:cNvPr>
          <p:cNvSpPr/>
          <p:nvPr/>
        </p:nvSpPr>
        <p:spPr>
          <a:xfrm>
            <a:off x="9441048" y="1588474"/>
            <a:ext cx="2041786" cy="29576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10952467" y="1328851"/>
            <a:ext cx="540179" cy="2483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3EDB0A5-AD3E-47E7-BF61-52D167F74BF7}"/>
              </a:ext>
            </a:extLst>
          </p:cNvPr>
          <p:cNvSpPr/>
          <p:nvPr/>
        </p:nvSpPr>
        <p:spPr>
          <a:xfrm>
            <a:off x="7741414" y="2511972"/>
            <a:ext cx="851603" cy="34684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7A31354-1561-47F8-94A1-79FD05FD597F}"/>
              </a:ext>
            </a:extLst>
          </p:cNvPr>
          <p:cNvSpPr/>
          <p:nvPr/>
        </p:nvSpPr>
        <p:spPr>
          <a:xfrm>
            <a:off x="9060006" y="216450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27" name="Oval 26">
            <a:extLst>
              <a:ext uri="{FF2B5EF4-FFF2-40B4-BE49-F238E27FC236}">
                <a16:creationId xmlns:a16="http://schemas.microsoft.com/office/drawing/2014/main" id="{B2969B91-3642-4187-83F0-A12926F388BF}"/>
              </a:ext>
            </a:extLst>
          </p:cNvPr>
          <p:cNvSpPr/>
          <p:nvPr/>
        </p:nvSpPr>
        <p:spPr>
          <a:xfrm>
            <a:off x="11519902" y="158847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1531140" y="120685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pic>
        <p:nvPicPr>
          <p:cNvPr id="3" name="Picture 2">
            <a:extLst>
              <a:ext uri="{FF2B5EF4-FFF2-40B4-BE49-F238E27FC236}">
                <a16:creationId xmlns:a16="http://schemas.microsoft.com/office/drawing/2014/main" id="{C7502222-7815-41C7-ADB4-D39C806D4C95}"/>
              </a:ext>
            </a:extLst>
          </p:cNvPr>
          <p:cNvPicPr>
            <a:picLocks noChangeAspect="1"/>
          </p:cNvPicPr>
          <p:nvPr/>
        </p:nvPicPr>
        <p:blipFill>
          <a:blip r:embed="rId6"/>
          <a:stretch>
            <a:fillRect/>
          </a:stretch>
        </p:blipFill>
        <p:spPr>
          <a:xfrm>
            <a:off x="5762164" y="5115576"/>
            <a:ext cx="379556" cy="462068"/>
          </a:xfrm>
          <a:prstGeom prst="rect">
            <a:avLst/>
          </a:prstGeom>
        </p:spPr>
      </p:pic>
      <p:pic>
        <p:nvPicPr>
          <p:cNvPr id="4" name="Picture 3">
            <a:extLst>
              <a:ext uri="{FF2B5EF4-FFF2-40B4-BE49-F238E27FC236}">
                <a16:creationId xmlns:a16="http://schemas.microsoft.com/office/drawing/2014/main" id="{3354C9AA-EF33-4677-8AE4-DC7C65D238D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554542" y="3915095"/>
            <a:ext cx="3038475" cy="987504"/>
          </a:xfrm>
          <a:prstGeom prst="rect">
            <a:avLst/>
          </a:prstGeom>
        </p:spPr>
      </p:pic>
      <p:sp>
        <p:nvSpPr>
          <p:cNvPr id="18" name="Rectangle 17">
            <a:extLst>
              <a:ext uri="{FF2B5EF4-FFF2-40B4-BE49-F238E27FC236}">
                <a16:creationId xmlns:a16="http://schemas.microsoft.com/office/drawing/2014/main" id="{176F9635-8BE9-45C0-89CF-D23F3E593C58}"/>
              </a:ext>
            </a:extLst>
          </p:cNvPr>
          <p:cNvSpPr/>
          <p:nvPr/>
        </p:nvSpPr>
        <p:spPr>
          <a:xfrm>
            <a:off x="497472" y="2410691"/>
            <a:ext cx="8727231" cy="13275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2F67FCD-A512-43BA-9ACB-C336ADBC4F15}"/>
              </a:ext>
            </a:extLst>
          </p:cNvPr>
          <p:cNvSpPr/>
          <p:nvPr/>
        </p:nvSpPr>
        <p:spPr>
          <a:xfrm>
            <a:off x="7700776" y="4474754"/>
            <a:ext cx="759261" cy="33623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11E04CE2-B37A-407F-BD32-A327A6153773}"/>
              </a:ext>
            </a:extLst>
          </p:cNvPr>
          <p:cNvSpPr/>
          <p:nvPr/>
        </p:nvSpPr>
        <p:spPr>
          <a:xfrm>
            <a:off x="7477539" y="252812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23" name="Oval 22">
            <a:extLst>
              <a:ext uri="{FF2B5EF4-FFF2-40B4-BE49-F238E27FC236}">
                <a16:creationId xmlns:a16="http://schemas.microsoft.com/office/drawing/2014/main" id="{359BC386-2C82-4F97-8CC2-9091E6C30423}"/>
              </a:ext>
            </a:extLst>
          </p:cNvPr>
          <p:cNvSpPr/>
          <p:nvPr/>
        </p:nvSpPr>
        <p:spPr>
          <a:xfrm>
            <a:off x="8500552" y="447475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5</a:t>
            </a:r>
          </a:p>
        </p:txBody>
      </p:sp>
    </p:spTree>
    <p:extLst>
      <p:ext uri="{BB962C8B-B14F-4D97-AF65-F5344CB8AC3E}">
        <p14:creationId xmlns:p14="http://schemas.microsoft.com/office/powerpoint/2010/main" val="11336793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6DEF99-A43D-483E-A69A-85DA2207AD54}"/>
              </a:ext>
            </a:extLst>
          </p:cNvPr>
          <p:cNvPicPr>
            <a:picLocks noChangeAspect="1"/>
          </p:cNvPicPr>
          <p:nvPr/>
        </p:nvPicPr>
        <p:blipFill>
          <a:blip r:embed="rId2"/>
          <a:stretch>
            <a:fillRect/>
          </a:stretch>
        </p:blipFill>
        <p:spPr>
          <a:xfrm>
            <a:off x="5453357" y="3898953"/>
            <a:ext cx="2636748" cy="1066892"/>
          </a:xfrm>
          <a:prstGeom prst="rect">
            <a:avLst/>
          </a:prstGeom>
        </p:spPr>
      </p:pic>
      <p:pic>
        <p:nvPicPr>
          <p:cNvPr id="3" name="Picture 2">
            <a:extLst>
              <a:ext uri="{FF2B5EF4-FFF2-40B4-BE49-F238E27FC236}">
                <a16:creationId xmlns:a16="http://schemas.microsoft.com/office/drawing/2014/main" id="{75D39A4A-7369-4C72-B30A-1602DAC67491}"/>
              </a:ext>
            </a:extLst>
          </p:cNvPr>
          <p:cNvPicPr>
            <a:picLocks noChangeAspect="1"/>
          </p:cNvPicPr>
          <p:nvPr/>
        </p:nvPicPr>
        <p:blipFill>
          <a:blip r:embed="rId3"/>
          <a:stretch>
            <a:fillRect/>
          </a:stretch>
        </p:blipFill>
        <p:spPr>
          <a:xfrm>
            <a:off x="9273823" y="1206857"/>
            <a:ext cx="2263336" cy="4252328"/>
          </a:xfrm>
          <a:prstGeom prst="rect">
            <a:avLst/>
          </a:prstGeom>
        </p:spPr>
      </p:pic>
      <p:pic>
        <p:nvPicPr>
          <p:cNvPr id="2" name="Picture 1">
            <a:extLst>
              <a:ext uri="{FF2B5EF4-FFF2-40B4-BE49-F238E27FC236}">
                <a16:creationId xmlns:a16="http://schemas.microsoft.com/office/drawing/2014/main" id="{1A2F21D0-6B38-471E-895F-20251A0CA593}"/>
              </a:ext>
            </a:extLst>
          </p:cNvPr>
          <p:cNvPicPr>
            <a:picLocks noChangeAspect="1"/>
          </p:cNvPicPr>
          <p:nvPr/>
        </p:nvPicPr>
        <p:blipFill>
          <a:blip r:embed="rId4"/>
          <a:stretch>
            <a:fillRect/>
          </a:stretch>
        </p:blipFill>
        <p:spPr>
          <a:xfrm>
            <a:off x="660860" y="2456472"/>
            <a:ext cx="7942233" cy="1295512"/>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81014" y="904624"/>
            <a:ext cx="8015157" cy="1255728"/>
          </a:xfrm>
          <a:prstGeom prst="rect">
            <a:avLst/>
          </a:prstGeom>
        </p:spPr>
        <p:txBody>
          <a:bodyPr vert="horz" wrap="square" rtlCol="0">
            <a:spAutoFit/>
          </a:bodyPr>
          <a:lstStyle/>
          <a:p>
            <a:pPr marL="628650" indent="-285750" rtl="0" fontAlgn="ctr">
              <a:spcBef>
                <a:spcPts val="400"/>
              </a:spcBef>
              <a:spcAft>
                <a:spcPts val="0"/>
              </a:spcAft>
              <a:buFont typeface="Arial" panose="020B0604020202020204" pitchFamily="34" charset="0"/>
              <a:buChar char="•"/>
            </a:pPr>
            <a:r>
              <a:rPr lang="en-US" sz="1800" dirty="0">
                <a:solidFill>
                  <a:srgbClr val="000000"/>
                </a:solidFill>
                <a:effectLst/>
                <a:latin typeface="Arial Narrow" panose="020B0606020202030204" pitchFamily="34" charset="0"/>
              </a:rPr>
              <a:t>If a member with no Baseline Forecast for a Division or Account combination is unnecessary but is showing on the form</a:t>
            </a:r>
            <a:endParaRPr lang="en-US" sz="1800" dirty="0">
              <a:effectLst/>
              <a:latin typeface="Calibri" panose="020F0502020204030204" pitchFamily="34" charset="0"/>
            </a:endParaRPr>
          </a:p>
          <a:p>
            <a:pPr marL="628650" indent="-285750" rtl="0" fontAlgn="ctr">
              <a:spcBef>
                <a:spcPts val="400"/>
              </a:spcBef>
              <a:spcAft>
                <a:spcPts val="0"/>
              </a:spcAft>
              <a:buFont typeface="Arial" panose="020B0604020202020204" pitchFamily="34" charset="0"/>
              <a:buChar char="•"/>
            </a:pPr>
            <a:r>
              <a:rPr lang="en-US" sz="1800" dirty="0">
                <a:solidFill>
                  <a:srgbClr val="000000"/>
                </a:solidFill>
                <a:effectLst/>
                <a:latin typeface="Arial Narrow" panose="020B0606020202030204" pitchFamily="34" charset="0"/>
              </a:rPr>
              <a:t>The Remove Forecast Accounts action will let you remove a Division or Account from being displayed on the form</a:t>
            </a:r>
            <a:endParaRPr lang="en-US" sz="1800" dirty="0">
              <a:effectLst/>
              <a:latin typeface="Calibri" panose="020F0502020204030204" pitchFamily="34" charset="0"/>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Remove Forecast Accounts - Salary, Wages and Fringe</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170" y="4140370"/>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67172" y="4157904"/>
            <a:ext cx="6974242"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To insert a wedge: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Action</a:t>
            </a:r>
            <a:r>
              <a:rPr lang="en-US" kern="0" dirty="0">
                <a:solidFill>
                  <a:srgbClr val="000000"/>
                </a:solidFill>
                <a:latin typeface="Arial Narrow"/>
                <a:ea typeface="ＭＳ Ｐゴシック" pitchFamily="-106" charset="-128"/>
              </a:rPr>
              <a: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Remove Forecast Accounts</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Select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Division</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and/or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Fund</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using the selector</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Launch</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OK</a:t>
            </a:r>
            <a:r>
              <a:rPr lang="en-US" kern="0" dirty="0">
                <a:solidFill>
                  <a:srgbClr val="000000"/>
                </a:solidFill>
                <a:latin typeface="Arial Narrow"/>
                <a:ea typeface="ＭＳ Ｐゴシック" pitchFamily="-106" charset="-128"/>
              </a:rPr>
              <a:t> in pop up message</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9" name="Rectangle 8">
            <a:extLst>
              <a:ext uri="{FF2B5EF4-FFF2-40B4-BE49-F238E27FC236}">
                <a16:creationId xmlns:a16="http://schemas.microsoft.com/office/drawing/2014/main" id="{070FC484-136F-44CF-8638-4EA68F1D50A8}"/>
              </a:ext>
            </a:extLst>
          </p:cNvPr>
          <p:cNvSpPr/>
          <p:nvPr/>
        </p:nvSpPr>
        <p:spPr>
          <a:xfrm>
            <a:off x="9273823" y="1834660"/>
            <a:ext cx="2148613" cy="29154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10925175" y="1267476"/>
            <a:ext cx="605965" cy="26037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3EDB0A5-AD3E-47E7-BF61-52D167F74BF7}"/>
              </a:ext>
            </a:extLst>
          </p:cNvPr>
          <p:cNvSpPr/>
          <p:nvPr/>
        </p:nvSpPr>
        <p:spPr>
          <a:xfrm>
            <a:off x="7404365" y="2567605"/>
            <a:ext cx="545336" cy="2743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7A31354-1561-47F8-94A1-79FD05FD597F}"/>
              </a:ext>
            </a:extLst>
          </p:cNvPr>
          <p:cNvSpPr/>
          <p:nvPr/>
        </p:nvSpPr>
        <p:spPr>
          <a:xfrm>
            <a:off x="2421403" y="270479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27" name="Oval 26">
            <a:extLst>
              <a:ext uri="{FF2B5EF4-FFF2-40B4-BE49-F238E27FC236}">
                <a16:creationId xmlns:a16="http://schemas.microsoft.com/office/drawing/2014/main" id="{B2969B91-3642-4187-83F0-A12926F388BF}"/>
              </a:ext>
            </a:extLst>
          </p:cNvPr>
          <p:cNvSpPr/>
          <p:nvPr/>
        </p:nvSpPr>
        <p:spPr>
          <a:xfrm>
            <a:off x="11284956" y="177041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1531140" y="120685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8" name="Rectangle 17">
            <a:extLst>
              <a:ext uri="{FF2B5EF4-FFF2-40B4-BE49-F238E27FC236}">
                <a16:creationId xmlns:a16="http://schemas.microsoft.com/office/drawing/2014/main" id="{176F9635-8BE9-45C0-89CF-D23F3E593C58}"/>
              </a:ext>
            </a:extLst>
          </p:cNvPr>
          <p:cNvSpPr/>
          <p:nvPr/>
        </p:nvSpPr>
        <p:spPr>
          <a:xfrm>
            <a:off x="497472" y="2410691"/>
            <a:ext cx="8095545" cy="13275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2F67FCD-A512-43BA-9ACB-C336ADBC4F15}"/>
              </a:ext>
            </a:extLst>
          </p:cNvPr>
          <p:cNvSpPr/>
          <p:nvPr/>
        </p:nvSpPr>
        <p:spPr>
          <a:xfrm>
            <a:off x="7494994" y="4572690"/>
            <a:ext cx="454707"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11E04CE2-B37A-407F-BD32-A327A6153773}"/>
              </a:ext>
            </a:extLst>
          </p:cNvPr>
          <p:cNvSpPr/>
          <p:nvPr/>
        </p:nvSpPr>
        <p:spPr>
          <a:xfrm>
            <a:off x="7138644" y="233824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23" name="Oval 22">
            <a:extLst>
              <a:ext uri="{FF2B5EF4-FFF2-40B4-BE49-F238E27FC236}">
                <a16:creationId xmlns:a16="http://schemas.microsoft.com/office/drawing/2014/main" id="{359BC386-2C82-4F97-8CC2-9091E6C30423}"/>
              </a:ext>
            </a:extLst>
          </p:cNvPr>
          <p:cNvSpPr/>
          <p:nvPr/>
        </p:nvSpPr>
        <p:spPr>
          <a:xfrm>
            <a:off x="7849987" y="460264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5</a:t>
            </a:r>
          </a:p>
        </p:txBody>
      </p:sp>
    </p:spTree>
    <p:extLst>
      <p:ext uri="{BB962C8B-B14F-4D97-AF65-F5344CB8AC3E}">
        <p14:creationId xmlns:p14="http://schemas.microsoft.com/office/powerpoint/2010/main" val="36081490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EBEF5D-EBEB-41F0-96BA-D67583B71091}"/>
              </a:ext>
            </a:extLst>
          </p:cNvPr>
          <p:cNvPicPr>
            <a:picLocks noChangeAspect="1"/>
          </p:cNvPicPr>
          <p:nvPr/>
        </p:nvPicPr>
        <p:blipFill>
          <a:blip r:embed="rId2"/>
          <a:stretch>
            <a:fillRect/>
          </a:stretch>
        </p:blipFill>
        <p:spPr>
          <a:xfrm>
            <a:off x="285209" y="1211623"/>
            <a:ext cx="11571846" cy="3647496"/>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02637" y="59865"/>
            <a:ext cx="11886164"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200" b="0" dirty="0">
                <a:solidFill>
                  <a:srgbClr val="700000"/>
                </a:solidFill>
              </a:rPr>
              <a:t>Department-Level By Account &amp; Department Form – Salary, Wages and Fringe</a:t>
            </a:r>
          </a:p>
        </p:txBody>
      </p:sp>
      <p:sp>
        <p:nvSpPr>
          <p:cNvPr id="17" name="TextBox 16">
            <a:extLst>
              <a:ext uri="{FF2B5EF4-FFF2-40B4-BE49-F238E27FC236}">
                <a16:creationId xmlns:a16="http://schemas.microsoft.com/office/drawing/2014/main" id="{D2EE376D-22D5-4196-80C1-41D4742C328B}"/>
              </a:ext>
            </a:extLst>
          </p:cNvPr>
          <p:cNvSpPr txBox="1"/>
          <p:nvPr/>
        </p:nvSpPr>
        <p:spPr>
          <a:xfrm>
            <a:off x="443223" y="5008886"/>
            <a:ext cx="7397493" cy="13665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(by Total Year, Total Quarter or Total Month)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1082347" y="1483884"/>
            <a:ext cx="360871" cy="22732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11346609" y="120913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15B853A5-31A1-4349-9C9E-B26AEA0B8582}"/>
              </a:ext>
            </a:extLst>
          </p:cNvPr>
          <p:cNvSpPr/>
          <p:nvPr/>
        </p:nvSpPr>
        <p:spPr>
          <a:xfrm>
            <a:off x="10385071" y="29999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8567175" y="3180445"/>
            <a:ext cx="627067" cy="160776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9154246" y="303067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9752751" y="3180445"/>
            <a:ext cx="627067" cy="167867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7138787" y="16051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5147526" y="655178"/>
            <a:ext cx="2386278" cy="1283803"/>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7002824" y="1640790"/>
            <a:ext cx="518109" cy="28518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FB975A7-72C7-4A14-8CAA-87F498D23CE0}"/>
              </a:ext>
            </a:extLst>
          </p:cNvPr>
          <p:cNvSpPr/>
          <p:nvPr/>
        </p:nvSpPr>
        <p:spPr>
          <a:xfrm>
            <a:off x="7261879" y="129707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19" name="TextBox 18">
            <a:extLst>
              <a:ext uri="{FF2B5EF4-FFF2-40B4-BE49-F238E27FC236}">
                <a16:creationId xmlns:a16="http://schemas.microsoft.com/office/drawing/2014/main" id="{C5C6DCD6-E43C-4564-95DB-0E1678AAFA99}"/>
              </a:ext>
            </a:extLst>
          </p:cNvPr>
          <p:cNvSpPr txBox="1"/>
          <p:nvPr/>
        </p:nvSpPr>
        <p:spPr>
          <a:xfrm>
            <a:off x="4529137" y="3943142"/>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Tree>
    <p:extLst>
      <p:ext uri="{BB962C8B-B14F-4D97-AF65-F5344CB8AC3E}">
        <p14:creationId xmlns:p14="http://schemas.microsoft.com/office/powerpoint/2010/main" val="2075363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E5E216-DC8C-4FD8-9ED9-21E7F0C4158C}"/>
              </a:ext>
            </a:extLst>
          </p:cNvPr>
          <p:cNvPicPr>
            <a:picLocks noChangeAspect="1"/>
          </p:cNvPicPr>
          <p:nvPr/>
        </p:nvPicPr>
        <p:blipFill>
          <a:blip r:embed="rId2"/>
          <a:stretch>
            <a:fillRect/>
          </a:stretch>
        </p:blipFill>
        <p:spPr>
          <a:xfrm>
            <a:off x="2153755" y="763675"/>
            <a:ext cx="6970147" cy="3924216"/>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479884" y="59865"/>
            <a:ext cx="1050891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Department-Level Review – Salary, Wages and Fringe Data</a:t>
            </a:r>
          </a:p>
        </p:txBody>
      </p:sp>
      <p:sp>
        <p:nvSpPr>
          <p:cNvPr id="14" name="Oval 13">
            <a:extLst>
              <a:ext uri="{FF2B5EF4-FFF2-40B4-BE49-F238E27FC236}">
                <a16:creationId xmlns:a16="http://schemas.microsoft.com/office/drawing/2014/main" id="{F63FF0C3-9961-44CD-8CBF-154E96720EFF}"/>
              </a:ext>
            </a:extLst>
          </p:cNvPr>
          <p:cNvSpPr/>
          <p:nvPr/>
        </p:nvSpPr>
        <p:spPr>
          <a:xfrm>
            <a:off x="7808762" y="207305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1" name="Rectangle 20">
            <a:extLst>
              <a:ext uri="{FF2B5EF4-FFF2-40B4-BE49-F238E27FC236}">
                <a16:creationId xmlns:a16="http://schemas.microsoft.com/office/drawing/2014/main" id="{73174730-BFEE-4995-9981-8AFCDD2BB217}"/>
              </a:ext>
            </a:extLst>
          </p:cNvPr>
          <p:cNvSpPr/>
          <p:nvPr/>
        </p:nvSpPr>
        <p:spPr>
          <a:xfrm>
            <a:off x="3631330" y="1197471"/>
            <a:ext cx="2062765" cy="2947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1C63634-6651-43E4-8251-BAE460367B8B}"/>
              </a:ext>
            </a:extLst>
          </p:cNvPr>
          <p:cNvSpPr/>
          <p:nvPr/>
        </p:nvSpPr>
        <p:spPr>
          <a:xfrm>
            <a:off x="8054946" y="2351314"/>
            <a:ext cx="578847" cy="228299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7D42F0E-1C0E-415F-B41E-DCCF4C260005}"/>
              </a:ext>
            </a:extLst>
          </p:cNvPr>
          <p:cNvPicPr>
            <a:picLocks noChangeAspect="1"/>
          </p:cNvPicPr>
          <p:nvPr/>
        </p:nvPicPr>
        <p:blipFill>
          <a:blip r:embed="rId3"/>
          <a:stretch>
            <a:fillRect/>
          </a:stretch>
        </p:blipFill>
        <p:spPr>
          <a:xfrm>
            <a:off x="5273794" y="684228"/>
            <a:ext cx="1552575" cy="209550"/>
          </a:xfrm>
          <a:prstGeom prst="rect">
            <a:avLst/>
          </a:prstGeom>
        </p:spPr>
      </p:pic>
      <p:sp>
        <p:nvSpPr>
          <p:cNvPr id="15" name="Oval 14">
            <a:extLst>
              <a:ext uri="{FF2B5EF4-FFF2-40B4-BE49-F238E27FC236}">
                <a16:creationId xmlns:a16="http://schemas.microsoft.com/office/drawing/2014/main" id="{007F0B31-F808-4A1C-A4E0-0FF66D5D5E96}"/>
              </a:ext>
            </a:extLst>
          </p:cNvPr>
          <p:cNvSpPr/>
          <p:nvPr/>
        </p:nvSpPr>
        <p:spPr>
          <a:xfrm>
            <a:off x="5447911" y="89377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1" name="Rectangle 10">
            <a:extLst>
              <a:ext uri="{FF2B5EF4-FFF2-40B4-BE49-F238E27FC236}">
                <a16:creationId xmlns:a16="http://schemas.microsoft.com/office/drawing/2014/main" id="{6E835A97-FA10-4388-8ED5-CA4F78EDC54F}"/>
              </a:ext>
            </a:extLst>
          </p:cNvPr>
          <p:cNvSpPr/>
          <p:nvPr/>
        </p:nvSpPr>
        <p:spPr>
          <a:xfrm>
            <a:off x="7173353" y="2351314"/>
            <a:ext cx="664361" cy="229968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EA8E12B-B280-4913-80EE-3403E66FF31C}"/>
              </a:ext>
            </a:extLst>
          </p:cNvPr>
          <p:cNvSpPr txBox="1"/>
          <p:nvPr/>
        </p:nvSpPr>
        <p:spPr>
          <a:xfrm>
            <a:off x="770730" y="4650997"/>
            <a:ext cx="10643151" cy="1865126"/>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historical Budget and Actual data, an overview of total forecast, as well as the variance of Forecast vs Budget and CY vs PY Actuals Year to Date.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Fund and Department member for your institution limited to your security profile.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Review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Columns and compare to Actuals and Budget Trends. All cells should be grey</a:t>
            </a:r>
          </a:p>
        </p:txBody>
      </p:sp>
      <p:sp>
        <p:nvSpPr>
          <p:cNvPr id="18" name="Rectangle 17">
            <a:extLst>
              <a:ext uri="{FF2B5EF4-FFF2-40B4-BE49-F238E27FC236}">
                <a16:creationId xmlns:a16="http://schemas.microsoft.com/office/drawing/2014/main" id="{556BA7AE-A46B-43FF-9185-F82725527AC7}"/>
              </a:ext>
            </a:extLst>
          </p:cNvPr>
          <p:cNvSpPr/>
          <p:nvPr/>
        </p:nvSpPr>
        <p:spPr>
          <a:xfrm>
            <a:off x="29714" y="1951672"/>
            <a:ext cx="2416638" cy="1477328"/>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a historical comparison of the summarized Forecast at the Program Total and Project Total level.</a:t>
            </a:r>
          </a:p>
        </p:txBody>
      </p:sp>
    </p:spTree>
    <p:extLst>
      <p:ext uri="{BB962C8B-B14F-4D97-AF65-F5344CB8AC3E}">
        <p14:creationId xmlns:p14="http://schemas.microsoft.com/office/powerpoint/2010/main" val="24993716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800" dirty="0">
                <a:solidFill>
                  <a:srgbClr val="700000"/>
                </a:solidFill>
              </a:rPr>
              <a:t>UW Current Year Forecast</a:t>
            </a:r>
            <a:r>
              <a:rPr lang="en-US" sz="4400" dirty="0">
                <a:solidFill>
                  <a:srgbClr val="700000"/>
                </a:solidFill>
              </a:rPr>
              <a:t> </a:t>
            </a:r>
          </a:p>
          <a:p>
            <a:r>
              <a:rPr lang="en-US" sz="4400" dirty="0">
                <a:solidFill>
                  <a:schemeClr val="tx1">
                    <a:lumMod val="65000"/>
                    <a:lumOff val="35000"/>
                  </a:schemeClr>
                </a:solidFill>
              </a:rPr>
              <a:t>Non-Compensation</a:t>
            </a:r>
          </a:p>
          <a:p>
            <a:endParaRPr lang="en-US" sz="40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42010304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571499" y="2880360"/>
            <a:ext cx="1105023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dirty="0">
                <a:solidFill>
                  <a:srgbClr val="700000"/>
                </a:solidFill>
              </a:rPr>
              <a:t>Rinse and Repeat </a:t>
            </a:r>
          </a:p>
        </p:txBody>
      </p:sp>
      <p:pic>
        <p:nvPicPr>
          <p:cNvPr id="3" name="Picture 2">
            <a:extLst>
              <a:ext uri="{FF2B5EF4-FFF2-40B4-BE49-F238E27FC236}">
                <a16:creationId xmlns:a16="http://schemas.microsoft.com/office/drawing/2014/main" id="{62C558A7-ADD5-4347-AC9F-FBBDC732DD4C}"/>
              </a:ext>
            </a:extLst>
          </p:cNvPr>
          <p:cNvPicPr>
            <a:picLocks noChangeAspect="1"/>
          </p:cNvPicPr>
          <p:nvPr/>
        </p:nvPicPr>
        <p:blipFill>
          <a:blip r:embed="rId2"/>
          <a:stretch>
            <a:fillRect/>
          </a:stretch>
        </p:blipFill>
        <p:spPr>
          <a:xfrm>
            <a:off x="5595937" y="3627270"/>
            <a:ext cx="1000125" cy="1095375"/>
          </a:xfrm>
          <a:prstGeom prst="rect">
            <a:avLst/>
          </a:prstGeom>
        </p:spPr>
      </p:pic>
      <p:sp>
        <p:nvSpPr>
          <p:cNvPr id="5" name="Rectangle 4">
            <a:extLst>
              <a:ext uri="{FF2B5EF4-FFF2-40B4-BE49-F238E27FC236}">
                <a16:creationId xmlns:a16="http://schemas.microsoft.com/office/drawing/2014/main" id="{9DEE3161-AA11-4884-924A-79A8381D99C0}"/>
              </a:ext>
            </a:extLst>
          </p:cNvPr>
          <p:cNvSpPr/>
          <p:nvPr/>
        </p:nvSpPr>
        <p:spPr>
          <a:xfrm>
            <a:off x="1696798" y="4956444"/>
            <a:ext cx="9500853" cy="923330"/>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NOTE: This section is an abridged version of what is covered in the Salary, Wages and Fringe Input section.  All processes are applicable in this section; however, you will need to refer to the Salary, Wages and Fringe Input section for additional details.</a:t>
            </a:r>
          </a:p>
        </p:txBody>
      </p:sp>
      <p:pic>
        <p:nvPicPr>
          <p:cNvPr id="6" name="Graphic 5" descr="Information">
            <a:extLst>
              <a:ext uri="{FF2B5EF4-FFF2-40B4-BE49-F238E27FC236}">
                <a16:creationId xmlns:a16="http://schemas.microsoft.com/office/drawing/2014/main" id="{87C3416A-CEEE-40DF-B19C-0B1BDDBBB1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9535" y="4985789"/>
            <a:ext cx="432320" cy="432320"/>
          </a:xfrm>
          <a:prstGeom prst="rect">
            <a:avLst/>
          </a:prstGeom>
        </p:spPr>
      </p:pic>
    </p:spTree>
    <p:extLst>
      <p:ext uri="{BB962C8B-B14F-4D97-AF65-F5344CB8AC3E}">
        <p14:creationId xmlns:p14="http://schemas.microsoft.com/office/powerpoint/2010/main" val="378473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EA2BF00-C9D6-4AC3-9B89-5634F6AA4E10}"/>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dirty="0">
                <a:solidFill>
                  <a:srgbClr val="700000"/>
                </a:solidFill>
              </a:rPr>
              <a:t>UW Current Year Forecast</a:t>
            </a:r>
            <a:r>
              <a:rPr lang="en-US" sz="4000" dirty="0">
                <a:solidFill>
                  <a:srgbClr val="700000"/>
                </a:solidFill>
              </a:rPr>
              <a:t> </a:t>
            </a:r>
          </a:p>
          <a:p>
            <a:r>
              <a:rPr lang="en-US" sz="4000" dirty="0">
                <a:solidFill>
                  <a:schemeClr val="tx1">
                    <a:lumMod val="65000"/>
                    <a:lumOff val="35000"/>
                  </a:schemeClr>
                </a:solidFill>
              </a:rPr>
              <a:t>Forecast Tasks</a:t>
            </a:r>
            <a:endParaRPr lang="en-US" sz="4400" dirty="0">
              <a:solidFill>
                <a:srgbClr val="700000"/>
              </a:solidFill>
            </a:endParaRPr>
          </a:p>
        </p:txBody>
      </p:sp>
      <p:pic>
        <p:nvPicPr>
          <p:cNvPr id="4" name="Graphic 3" descr="Calculator">
            <a:extLst>
              <a:ext uri="{FF2B5EF4-FFF2-40B4-BE49-F238E27FC236}">
                <a16:creationId xmlns:a16="http://schemas.microsoft.com/office/drawing/2014/main" id="{252C234B-F708-4268-AD95-18DAB747A6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0576" y="2705100"/>
            <a:ext cx="2057399" cy="205739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12079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6C98B0-61E9-41C3-8BA0-F21D0781B2C9}"/>
              </a:ext>
            </a:extLst>
          </p:cNvPr>
          <p:cNvPicPr>
            <a:picLocks noChangeAspect="1"/>
          </p:cNvPicPr>
          <p:nvPr/>
        </p:nvPicPr>
        <p:blipFill>
          <a:blip r:embed="rId3"/>
          <a:stretch>
            <a:fillRect/>
          </a:stretch>
        </p:blipFill>
        <p:spPr>
          <a:xfrm>
            <a:off x="5603824" y="1332632"/>
            <a:ext cx="6358649" cy="2148856"/>
          </a:xfrm>
          <a:prstGeom prst="rect">
            <a:avLst/>
          </a:prstGeom>
        </p:spPr>
      </p:pic>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Non-Compensation</a:t>
            </a:r>
          </a:p>
        </p:txBody>
      </p:sp>
      <p:sp>
        <p:nvSpPr>
          <p:cNvPr id="8" name="TextBox 7">
            <a:extLst>
              <a:ext uri="{FF2B5EF4-FFF2-40B4-BE49-F238E27FC236}">
                <a16:creationId xmlns:a16="http://schemas.microsoft.com/office/drawing/2014/main" id="{48288EDD-AD66-44D8-B993-2484F1F16DEE}"/>
              </a:ext>
            </a:extLst>
          </p:cNvPr>
          <p:cNvSpPr txBox="1"/>
          <p:nvPr/>
        </p:nvSpPr>
        <p:spPr>
          <a:xfrm>
            <a:off x="764930" y="1025389"/>
            <a:ext cx="4545624" cy="5299912"/>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Use this card to Forecast for Non-Compensation.</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Enter adjustments to manipulate the prepopulated base Forecast</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View how Forecast  Base, Transfers, and Adjustments cumulate to gain the full picture of your Forecast</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Review historical data, total Forecast and key variances scenarios</a:t>
            </a:r>
          </a:p>
          <a:p>
            <a:pPr marL="285750" indent="-285750" eaLnBrk="0" fontAlgn="base" hangingPunct="0">
              <a:spcBef>
                <a:spcPct val="20000"/>
              </a:spcBef>
              <a:spcAft>
                <a:spcPct val="0"/>
              </a:spcAft>
              <a:buFont typeface="Arial" panose="020B0604020202020204" pitchFamily="34" charset="0"/>
              <a:buChar char="•"/>
            </a:pPr>
            <a:endParaRPr lang="en-US" kern="0" dirty="0">
              <a:solidFill>
                <a:srgbClr val="000000"/>
              </a:solidFill>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To begin the </a:t>
            </a:r>
            <a:r>
              <a:rPr lang="en-US" kern="0" dirty="0">
                <a:solidFill>
                  <a:srgbClr val="000000"/>
                </a:solidFill>
                <a:latin typeface="Arial Narrow"/>
                <a:ea typeface="ＭＳ Ｐゴシック" pitchFamily="-106" charset="-128"/>
              </a:rPr>
              <a:t>Non-compensation data input and review process</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Forecast </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tile to open the cluster</a:t>
            </a:r>
            <a:endParaRPr lang="en-US" kern="0" dirty="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Non-Compensation</a:t>
            </a:r>
            <a:r>
              <a:rPr lang="en-US" kern="0" dirty="0">
                <a:solidFill>
                  <a:srgbClr val="000000"/>
                </a:solidFill>
                <a:latin typeface="Arial Narrow"/>
                <a:ea typeface="ＭＳ Ｐゴシック" pitchFamily="-106" charset="-128"/>
              </a:rPr>
              <a:t> tile to open the forms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This process will open the Non-compensation input and review forms</a:t>
            </a: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36" name="Rectangle 35">
            <a:extLst>
              <a:ext uri="{FF2B5EF4-FFF2-40B4-BE49-F238E27FC236}">
                <a16:creationId xmlns:a16="http://schemas.microsoft.com/office/drawing/2014/main" id="{D602FA54-2D66-463C-A591-43A85FE054A2}"/>
              </a:ext>
            </a:extLst>
          </p:cNvPr>
          <p:cNvSpPr/>
          <p:nvPr/>
        </p:nvSpPr>
        <p:spPr>
          <a:xfrm>
            <a:off x="6519075" y="2409090"/>
            <a:ext cx="920833" cy="77913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B13F4D-5B6E-4F0E-833E-7BFDBE670CE8}"/>
              </a:ext>
            </a:extLst>
          </p:cNvPr>
          <p:cNvSpPr/>
          <p:nvPr/>
        </p:nvSpPr>
        <p:spPr>
          <a:xfrm>
            <a:off x="6559992" y="1401527"/>
            <a:ext cx="970352" cy="88447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E255C76-5EC0-499E-A9F4-F6F1D8EEC3DB}"/>
              </a:ext>
            </a:extLst>
          </p:cNvPr>
          <p:cNvSpPr/>
          <p:nvPr/>
        </p:nvSpPr>
        <p:spPr>
          <a:xfrm>
            <a:off x="7284160" y="234551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pic>
        <p:nvPicPr>
          <p:cNvPr id="5" name="Picture 4">
            <a:extLst>
              <a:ext uri="{FF2B5EF4-FFF2-40B4-BE49-F238E27FC236}">
                <a16:creationId xmlns:a16="http://schemas.microsoft.com/office/drawing/2014/main" id="{414341C6-724E-4491-835C-45642AD714FF}"/>
              </a:ext>
            </a:extLst>
          </p:cNvPr>
          <p:cNvPicPr>
            <a:picLocks noChangeAspect="1"/>
          </p:cNvPicPr>
          <p:nvPr/>
        </p:nvPicPr>
        <p:blipFill>
          <a:blip r:embed="rId4"/>
          <a:stretch>
            <a:fillRect/>
          </a:stretch>
        </p:blipFill>
        <p:spPr>
          <a:xfrm>
            <a:off x="8958247" y="4073054"/>
            <a:ext cx="1314450" cy="1171575"/>
          </a:xfrm>
          <a:prstGeom prst="rect">
            <a:avLst/>
          </a:prstGeom>
        </p:spPr>
      </p:pic>
      <p:sp>
        <p:nvSpPr>
          <p:cNvPr id="11" name="Oval 10">
            <a:extLst>
              <a:ext uri="{FF2B5EF4-FFF2-40B4-BE49-F238E27FC236}">
                <a16:creationId xmlns:a16="http://schemas.microsoft.com/office/drawing/2014/main" id="{46700EB9-F3E3-47B5-8B55-3BCB2CD44EEC}"/>
              </a:ext>
            </a:extLst>
          </p:cNvPr>
          <p:cNvSpPr/>
          <p:nvPr/>
        </p:nvSpPr>
        <p:spPr>
          <a:xfrm>
            <a:off x="7328336" y="120953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4262605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Non-Compensation</a:t>
            </a:r>
          </a:p>
        </p:txBody>
      </p:sp>
      <p:sp>
        <p:nvSpPr>
          <p:cNvPr id="14" name="TextBox 13">
            <a:extLst>
              <a:ext uri="{FF2B5EF4-FFF2-40B4-BE49-F238E27FC236}">
                <a16:creationId xmlns:a16="http://schemas.microsoft.com/office/drawing/2014/main" id="{F8B13ECC-0D5A-4638-942F-CA15D3DCABAB}"/>
              </a:ext>
            </a:extLst>
          </p:cNvPr>
          <p:cNvSpPr txBox="1"/>
          <p:nvPr/>
        </p:nvSpPr>
        <p:spPr>
          <a:xfrm>
            <a:off x="5121219" y="2699569"/>
            <a:ext cx="5273083" cy="1458861"/>
          </a:xfrm>
          <a:prstGeom prst="rect">
            <a:avLst/>
          </a:prstGeom>
        </p:spPr>
        <p:txBody>
          <a:bodyPr vert="horz" wrap="square" rtlCol="0">
            <a:spAutoFit/>
          </a:bodyPr>
          <a:lstStyle/>
          <a:p>
            <a:pPr marL="285750" indent="-28575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Campus-Level – </a:t>
            </a:r>
            <a:r>
              <a:rPr lang="en-US" kern="0" dirty="0">
                <a:solidFill>
                  <a:srgbClr val="000000"/>
                </a:solidFill>
                <a:latin typeface="Arial Narrow"/>
                <a:ea typeface="ＭＳ Ｐゴシック" pitchFamily="-106" charset="-128"/>
              </a:rPr>
              <a:t>Enter forecast amounts at ‘Campus-Level’ using Divisions, in By Account, By Division, By Account and Division Forms and use Campus-Level Review to see total results.</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400" b="0" i="0" u="sng"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3" name="Rectangle 2">
            <a:extLst>
              <a:ext uri="{FF2B5EF4-FFF2-40B4-BE49-F238E27FC236}">
                <a16:creationId xmlns:a16="http://schemas.microsoft.com/office/drawing/2014/main" id="{18B6E2C2-4968-432C-A019-57378D81CCD6}"/>
              </a:ext>
            </a:extLst>
          </p:cNvPr>
          <p:cNvSpPr/>
          <p:nvPr/>
        </p:nvSpPr>
        <p:spPr>
          <a:xfrm>
            <a:off x="1602619" y="2386798"/>
            <a:ext cx="801892" cy="188671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peech Bubble: Rectangle 4">
            <a:extLst>
              <a:ext uri="{FF2B5EF4-FFF2-40B4-BE49-F238E27FC236}">
                <a16:creationId xmlns:a16="http://schemas.microsoft.com/office/drawing/2014/main" id="{8006D1C5-2FEE-40A4-8F31-88C37C94CB59}"/>
              </a:ext>
            </a:extLst>
          </p:cNvPr>
          <p:cNvSpPr/>
          <p:nvPr/>
        </p:nvSpPr>
        <p:spPr>
          <a:xfrm>
            <a:off x="2966381" y="2608937"/>
            <a:ext cx="1450661" cy="376431"/>
          </a:xfrm>
          <a:prstGeom prst="wedgeRectCallout">
            <a:avLst>
              <a:gd name="adj1" fmla="val -97952"/>
              <a:gd name="adj2" fmla="val -1354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By Campus</a:t>
            </a:r>
            <a:endParaRPr lang="en-US" b="1" dirty="0">
              <a:solidFill>
                <a:schemeClr val="tx1"/>
              </a:solidFill>
              <a:latin typeface="Arial Narrow" panose="020B0606020202030204" pitchFamily="34" charset="0"/>
            </a:endParaRPr>
          </a:p>
        </p:txBody>
      </p:sp>
      <p:pic>
        <p:nvPicPr>
          <p:cNvPr id="6" name="Picture 5">
            <a:extLst>
              <a:ext uri="{FF2B5EF4-FFF2-40B4-BE49-F238E27FC236}">
                <a16:creationId xmlns:a16="http://schemas.microsoft.com/office/drawing/2014/main" id="{8287BCC8-B231-4941-9E9B-518635F59EBC}"/>
              </a:ext>
            </a:extLst>
          </p:cNvPr>
          <p:cNvPicPr>
            <a:picLocks noChangeAspect="1"/>
          </p:cNvPicPr>
          <p:nvPr/>
        </p:nvPicPr>
        <p:blipFill>
          <a:blip r:embed="rId2"/>
          <a:stretch>
            <a:fillRect/>
          </a:stretch>
        </p:blipFill>
        <p:spPr>
          <a:xfrm>
            <a:off x="1720889" y="2416472"/>
            <a:ext cx="584330" cy="1827362"/>
          </a:xfrm>
          <a:prstGeom prst="rect">
            <a:avLst/>
          </a:prstGeom>
        </p:spPr>
      </p:pic>
    </p:spTree>
    <p:extLst>
      <p:ext uri="{BB962C8B-B14F-4D97-AF65-F5344CB8AC3E}">
        <p14:creationId xmlns:p14="http://schemas.microsoft.com/office/powerpoint/2010/main" val="36991407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8B9BA0-1406-421C-B43A-14BB2F3592EC}"/>
              </a:ext>
            </a:extLst>
          </p:cNvPr>
          <p:cNvPicPr>
            <a:picLocks noChangeAspect="1"/>
          </p:cNvPicPr>
          <p:nvPr/>
        </p:nvPicPr>
        <p:blipFill>
          <a:blip r:embed="rId2"/>
          <a:stretch>
            <a:fillRect/>
          </a:stretch>
        </p:blipFill>
        <p:spPr>
          <a:xfrm>
            <a:off x="518483" y="659429"/>
            <a:ext cx="9640401" cy="2929876"/>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By Account Form - Non-Compensation</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1" y="4803446"/>
            <a:ext cx="5380384" cy="1643527"/>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(by Total Year, Total Quarter or Total Month)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9445450" y="962367"/>
            <a:ext cx="321548"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9716757" y="80792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7138787" y="2732012"/>
            <a:ext cx="543850" cy="8884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7609897" y="273201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8244191" y="2760258"/>
            <a:ext cx="606758" cy="84487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4F42951-BB50-40C8-872A-C2B3B530E4C3}"/>
              </a:ext>
            </a:extLst>
          </p:cNvPr>
          <p:cNvSpPr txBox="1"/>
          <p:nvPr/>
        </p:nvSpPr>
        <p:spPr>
          <a:xfrm>
            <a:off x="347661" y="3605130"/>
            <a:ext cx="10643151" cy="978729"/>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efficiency for forecasting to a </a:t>
            </a:r>
            <a:r>
              <a:rPr lang="en-US" b="1" kern="0" dirty="0">
                <a:solidFill>
                  <a:srgbClr val="000000"/>
                </a:solidFill>
                <a:latin typeface="Arial Narrow"/>
                <a:ea typeface="ＭＳ Ｐゴシック" pitchFamily="-106" charset="-128"/>
              </a:rPr>
              <a:t>single Division. </a:t>
            </a:r>
            <a:r>
              <a:rPr lang="en-US" kern="0" dirty="0">
                <a:solidFill>
                  <a:srgbClr val="000000"/>
                </a:solidFill>
                <a:latin typeface="Arial Narrow"/>
                <a:ea typeface="ＭＳ Ｐゴシック" pitchFamily="-106" charset="-128"/>
              </a:rPr>
              <a:t>The Point of View section can be changed to the Fund and Division/Department for your institution limited to your security profile. </a:t>
            </a: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Input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Columns and </a:t>
            </a:r>
            <a:r>
              <a:rPr lang="en-US" b="1" kern="0" dirty="0">
                <a:solidFill>
                  <a:srgbClr val="000000"/>
                </a:solidFill>
                <a:latin typeface="Arial Narrow"/>
                <a:ea typeface="ＭＳ Ｐゴシック" pitchFamily="-106" charset="-128"/>
              </a:rPr>
              <a:t>Comments </a:t>
            </a:r>
            <a:r>
              <a:rPr lang="en-US" kern="0" dirty="0">
                <a:solidFill>
                  <a:srgbClr val="000000"/>
                </a:solidFill>
                <a:latin typeface="Arial Narrow"/>
                <a:ea typeface="ＭＳ Ｐゴシック" pitchFamily="-106" charset="-128"/>
              </a:rPr>
              <a:t>if needed. All other cells should be grey</a:t>
            </a:r>
          </a:p>
        </p:txBody>
      </p:sp>
      <p:sp>
        <p:nvSpPr>
          <p:cNvPr id="13" name="Oval 12">
            <a:extLst>
              <a:ext uri="{FF2B5EF4-FFF2-40B4-BE49-F238E27FC236}">
                <a16:creationId xmlns:a16="http://schemas.microsoft.com/office/drawing/2014/main" id="{C1A50DD3-B2B3-4C5D-84F8-1097DE02D93F}"/>
              </a:ext>
            </a:extLst>
          </p:cNvPr>
          <p:cNvSpPr/>
          <p:nvPr/>
        </p:nvSpPr>
        <p:spPr>
          <a:xfrm>
            <a:off x="7138787" y="16051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5049784" y="587409"/>
            <a:ext cx="1744717" cy="938647"/>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6399484" y="1295695"/>
            <a:ext cx="395017"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933DDBE3-517C-4525-A433-341C401A1273}"/>
              </a:ext>
            </a:extLst>
          </p:cNvPr>
          <p:cNvSpPr/>
          <p:nvPr/>
        </p:nvSpPr>
        <p:spPr>
          <a:xfrm>
            <a:off x="6794501" y="107610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24" name="TextBox 23">
            <a:extLst>
              <a:ext uri="{FF2B5EF4-FFF2-40B4-BE49-F238E27FC236}">
                <a16:creationId xmlns:a16="http://schemas.microsoft.com/office/drawing/2014/main" id="{2160E5EA-54B4-49BB-BFAE-4F7B84C7E3A5}"/>
              </a:ext>
            </a:extLst>
          </p:cNvPr>
          <p:cNvSpPr txBox="1"/>
          <p:nvPr/>
        </p:nvSpPr>
        <p:spPr>
          <a:xfrm>
            <a:off x="4738836" y="3207532"/>
            <a:ext cx="1660648"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18" name="Oval 17">
            <a:extLst>
              <a:ext uri="{FF2B5EF4-FFF2-40B4-BE49-F238E27FC236}">
                <a16:creationId xmlns:a16="http://schemas.microsoft.com/office/drawing/2014/main" id="{15B853A5-31A1-4349-9C9E-B26AEA0B8582}"/>
              </a:ext>
            </a:extLst>
          </p:cNvPr>
          <p:cNvSpPr/>
          <p:nvPr/>
        </p:nvSpPr>
        <p:spPr>
          <a:xfrm>
            <a:off x="8764374" y="273543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5828949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6AAF76-598B-42B9-9328-BD67130B2E24}"/>
              </a:ext>
            </a:extLst>
          </p:cNvPr>
          <p:cNvPicPr>
            <a:picLocks noChangeAspect="1"/>
          </p:cNvPicPr>
          <p:nvPr/>
        </p:nvPicPr>
        <p:blipFill>
          <a:blip r:embed="rId2"/>
          <a:stretch>
            <a:fillRect/>
          </a:stretch>
        </p:blipFill>
        <p:spPr>
          <a:xfrm>
            <a:off x="490797" y="608506"/>
            <a:ext cx="9973138" cy="3138685"/>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By Division Form - Non-Compensation</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1" y="4803446"/>
            <a:ext cx="5380384" cy="1643527"/>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(by Total Year, Total Quarter or Total Month)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9768373" y="894960"/>
            <a:ext cx="259191" cy="15178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9957447" y="60850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8337369" y="2479176"/>
            <a:ext cx="548685" cy="12056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8786800" y="23654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9520588" y="2491266"/>
            <a:ext cx="518382" cy="12042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4F42951-BB50-40C8-872A-C2B3B530E4C3}"/>
              </a:ext>
            </a:extLst>
          </p:cNvPr>
          <p:cNvSpPr txBox="1"/>
          <p:nvPr/>
        </p:nvSpPr>
        <p:spPr>
          <a:xfrm>
            <a:off x="347661" y="3743725"/>
            <a:ext cx="10643151" cy="978729"/>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efficiency for users that are forecasting to </a:t>
            </a:r>
            <a:r>
              <a:rPr lang="en-US" b="1" kern="0" dirty="0">
                <a:solidFill>
                  <a:srgbClr val="000000"/>
                </a:solidFill>
                <a:latin typeface="Arial Narrow"/>
                <a:ea typeface="ＭＳ Ｐゴシック" pitchFamily="-106" charset="-128"/>
              </a:rPr>
              <a:t>multiple Divisions</a:t>
            </a:r>
            <a:r>
              <a:rPr lang="en-US" kern="0" dirty="0">
                <a:solidFill>
                  <a:srgbClr val="000000"/>
                </a:solidFill>
                <a:latin typeface="Arial Narrow"/>
                <a:ea typeface="ＭＳ Ｐゴシック" pitchFamily="-106" charset="-128"/>
              </a:rPr>
              <a:t>. The Point of View section can be changed to the Fund and Account member for your institution limited to your security profile. </a:t>
            </a: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Input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Columns and </a:t>
            </a:r>
            <a:r>
              <a:rPr lang="en-US" b="1" kern="0" dirty="0">
                <a:solidFill>
                  <a:srgbClr val="000000"/>
                </a:solidFill>
                <a:latin typeface="Arial Narrow"/>
                <a:ea typeface="ＭＳ Ｐゴシック" pitchFamily="-106" charset="-128"/>
              </a:rPr>
              <a:t>Comments </a:t>
            </a:r>
            <a:r>
              <a:rPr lang="en-US" kern="0" dirty="0">
                <a:solidFill>
                  <a:srgbClr val="000000"/>
                </a:solidFill>
                <a:latin typeface="Arial Narrow"/>
                <a:ea typeface="ＭＳ Ｐゴシック" pitchFamily="-106" charset="-128"/>
              </a:rPr>
              <a:t>if needed. All other cells should be grey</a:t>
            </a:r>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6636373" y="608506"/>
            <a:ext cx="2040239" cy="1097636"/>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8236150" y="1442933"/>
            <a:ext cx="335094"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7989966" y="134599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sp>
        <p:nvSpPr>
          <p:cNvPr id="19" name="TextBox 18">
            <a:extLst>
              <a:ext uri="{FF2B5EF4-FFF2-40B4-BE49-F238E27FC236}">
                <a16:creationId xmlns:a16="http://schemas.microsoft.com/office/drawing/2014/main" id="{7504E80B-F028-4EC7-BF00-D1AA58F54705}"/>
              </a:ext>
            </a:extLst>
          </p:cNvPr>
          <p:cNvSpPr txBox="1"/>
          <p:nvPr/>
        </p:nvSpPr>
        <p:spPr>
          <a:xfrm>
            <a:off x="5049784" y="3295442"/>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18" name="Oval 17">
            <a:extLst>
              <a:ext uri="{FF2B5EF4-FFF2-40B4-BE49-F238E27FC236}">
                <a16:creationId xmlns:a16="http://schemas.microsoft.com/office/drawing/2014/main" id="{15B853A5-31A1-4349-9C9E-B26AEA0B8582}"/>
              </a:ext>
            </a:extLst>
          </p:cNvPr>
          <p:cNvSpPr/>
          <p:nvPr/>
        </p:nvSpPr>
        <p:spPr>
          <a:xfrm>
            <a:off x="9915878" y="23387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8698852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8F43B2-D79D-4FCF-9354-87779B4776F6}"/>
              </a:ext>
            </a:extLst>
          </p:cNvPr>
          <p:cNvPicPr>
            <a:picLocks noChangeAspect="1"/>
          </p:cNvPicPr>
          <p:nvPr/>
        </p:nvPicPr>
        <p:blipFill>
          <a:blip r:embed="rId2"/>
          <a:stretch>
            <a:fillRect/>
          </a:stretch>
        </p:blipFill>
        <p:spPr>
          <a:xfrm>
            <a:off x="522904" y="606843"/>
            <a:ext cx="10527436" cy="313513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793102" y="59865"/>
            <a:ext cx="1119569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By Account and Division Form- Non-Compensation</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1" y="4991141"/>
            <a:ext cx="5380384" cy="1643527"/>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(by Total Year, Total Quarter or Total Month)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 </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0399637" y="845537"/>
            <a:ext cx="246184"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10522729" y="64477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21" name="Rectangle 20">
            <a:extLst>
              <a:ext uri="{FF2B5EF4-FFF2-40B4-BE49-F238E27FC236}">
                <a16:creationId xmlns:a16="http://schemas.microsoft.com/office/drawing/2014/main" id="{73174730-BFEE-4995-9981-8AFCDD2BB217}"/>
              </a:ext>
            </a:extLst>
          </p:cNvPr>
          <p:cNvSpPr/>
          <p:nvPr/>
        </p:nvSpPr>
        <p:spPr>
          <a:xfrm>
            <a:off x="8688431" y="2428803"/>
            <a:ext cx="507490" cy="127046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4F42951-BB50-40C8-872A-C2B3B530E4C3}"/>
              </a:ext>
            </a:extLst>
          </p:cNvPr>
          <p:cNvSpPr txBox="1"/>
          <p:nvPr/>
        </p:nvSpPr>
        <p:spPr>
          <a:xfrm>
            <a:off x="368520" y="3784725"/>
            <a:ext cx="10643151" cy="1255728"/>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to </a:t>
            </a:r>
            <a:r>
              <a:rPr lang="en-US" b="1" kern="0" dirty="0">
                <a:solidFill>
                  <a:srgbClr val="000000"/>
                </a:solidFill>
                <a:latin typeface="Arial Narrow"/>
                <a:ea typeface="ＭＳ Ｐゴシック" pitchFamily="-106" charset="-128"/>
              </a:rPr>
              <a:t>Multiple Divisions and Accounts</a:t>
            </a:r>
            <a:r>
              <a:rPr lang="en-US" kern="0" dirty="0">
                <a:solidFill>
                  <a:srgbClr val="000000"/>
                </a:solidFill>
                <a:latin typeface="Arial Narrow"/>
                <a:ea typeface="ＭＳ Ｐゴシック" pitchFamily="-106" charset="-128"/>
              </a:rPr>
              <a:t> by Fund. The Point of View section can be changed to the Fund member for your institution limited to your security profile. Add an account by using Action menu </a:t>
            </a:r>
            <a:r>
              <a:rPr lang="en-US" b="1" kern="0" dirty="0">
                <a:solidFill>
                  <a:srgbClr val="000000"/>
                </a:solidFill>
                <a:latin typeface="Arial Narrow"/>
                <a:ea typeface="ＭＳ Ｐゴシック" pitchFamily="-106" charset="-128"/>
              </a:rPr>
              <a:t>Open Forecast Account</a:t>
            </a:r>
            <a:r>
              <a:rPr lang="en-US" kern="0" dirty="0">
                <a:solidFill>
                  <a:srgbClr val="000000"/>
                </a:solidFill>
                <a:latin typeface="Arial Narrow"/>
                <a:ea typeface="ＭＳ Ｐゴシック" pitchFamily="-106" charset="-128"/>
              </a:rPr>
              <a:t> if needed.</a:t>
            </a: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Input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Columns and </a:t>
            </a:r>
            <a:r>
              <a:rPr lang="en-US" b="1" kern="0" dirty="0">
                <a:solidFill>
                  <a:srgbClr val="000000"/>
                </a:solidFill>
                <a:latin typeface="Arial Narrow"/>
                <a:ea typeface="ＭＳ Ｐゴシック" pitchFamily="-106" charset="-128"/>
              </a:rPr>
              <a:t>Comments </a:t>
            </a:r>
            <a:r>
              <a:rPr lang="en-US" kern="0" dirty="0">
                <a:solidFill>
                  <a:srgbClr val="000000"/>
                </a:solidFill>
                <a:latin typeface="Arial Narrow"/>
                <a:ea typeface="ＭＳ Ｐゴシック" pitchFamily="-106" charset="-128"/>
              </a:rPr>
              <a:t>if needed. All other cells should be grey</a:t>
            </a:r>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4373554" y="796216"/>
            <a:ext cx="2055882" cy="1106052"/>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6008678" y="1636961"/>
            <a:ext cx="341880" cy="24530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6222691" y="140526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sp>
        <p:nvSpPr>
          <p:cNvPr id="19" name="TextBox 18">
            <a:extLst>
              <a:ext uri="{FF2B5EF4-FFF2-40B4-BE49-F238E27FC236}">
                <a16:creationId xmlns:a16="http://schemas.microsoft.com/office/drawing/2014/main" id="{20A058D4-A11F-4BA9-ACA8-30A67A4E9FFD}"/>
              </a:ext>
            </a:extLst>
          </p:cNvPr>
          <p:cNvSpPr txBox="1"/>
          <p:nvPr/>
        </p:nvSpPr>
        <p:spPr>
          <a:xfrm>
            <a:off x="6173461" y="3349114"/>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
        <p:nvSpPr>
          <p:cNvPr id="24" name="Rectangle 23">
            <a:extLst>
              <a:ext uri="{FF2B5EF4-FFF2-40B4-BE49-F238E27FC236}">
                <a16:creationId xmlns:a16="http://schemas.microsoft.com/office/drawing/2014/main" id="{5F8604C8-24AD-4AEA-91C8-03AC6D8E4430}"/>
              </a:ext>
            </a:extLst>
          </p:cNvPr>
          <p:cNvSpPr/>
          <p:nvPr/>
        </p:nvSpPr>
        <p:spPr>
          <a:xfrm>
            <a:off x="6463957" y="5211417"/>
            <a:ext cx="4586383" cy="923330"/>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The form only displays Account and Division combinations with activity.  Use the action menu  </a:t>
            </a:r>
            <a:r>
              <a:rPr lang="en-US" b="1" kern="0" dirty="0">
                <a:solidFill>
                  <a:srgbClr val="000000"/>
                </a:solidFill>
                <a:latin typeface="Arial Narrow"/>
                <a:ea typeface="ＭＳ Ｐゴシック" pitchFamily="-106" charset="-128"/>
              </a:rPr>
              <a:t>Open Forecast Accounts</a:t>
            </a:r>
            <a:r>
              <a:rPr lang="en-US" kern="0" dirty="0">
                <a:solidFill>
                  <a:srgbClr val="000000"/>
                </a:solidFill>
                <a:latin typeface="Arial Narrow"/>
                <a:ea typeface="ＭＳ Ｐゴシック" pitchFamily="-106" charset="-128"/>
              </a:rPr>
              <a:t> if needed. </a:t>
            </a:r>
            <a:endParaRPr lang="en-US" dirty="0"/>
          </a:p>
        </p:txBody>
      </p:sp>
      <p:pic>
        <p:nvPicPr>
          <p:cNvPr id="25" name="Graphic 24" descr="Information">
            <a:extLst>
              <a:ext uri="{FF2B5EF4-FFF2-40B4-BE49-F238E27FC236}">
                <a16:creationId xmlns:a16="http://schemas.microsoft.com/office/drawing/2014/main" id="{6EE8DC3A-2514-4989-8A9B-F0F4FB60B2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31637" y="5125912"/>
            <a:ext cx="432320" cy="432320"/>
          </a:xfrm>
          <a:prstGeom prst="rect">
            <a:avLst/>
          </a:prstGeom>
        </p:spPr>
      </p:pic>
      <p:sp>
        <p:nvSpPr>
          <p:cNvPr id="14" name="Oval 13">
            <a:extLst>
              <a:ext uri="{FF2B5EF4-FFF2-40B4-BE49-F238E27FC236}">
                <a16:creationId xmlns:a16="http://schemas.microsoft.com/office/drawing/2014/main" id="{F63FF0C3-9961-44CD-8CBF-154E96720EFF}"/>
              </a:ext>
            </a:extLst>
          </p:cNvPr>
          <p:cNvSpPr/>
          <p:nvPr/>
        </p:nvSpPr>
        <p:spPr>
          <a:xfrm>
            <a:off x="9072829" y="233404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0" name="Rectangle 19">
            <a:extLst>
              <a:ext uri="{FF2B5EF4-FFF2-40B4-BE49-F238E27FC236}">
                <a16:creationId xmlns:a16="http://schemas.microsoft.com/office/drawing/2014/main" id="{295C5F4E-BAA9-451B-924D-6E90FAB507AD}"/>
              </a:ext>
            </a:extLst>
          </p:cNvPr>
          <p:cNvSpPr/>
          <p:nvPr/>
        </p:nvSpPr>
        <p:spPr>
          <a:xfrm>
            <a:off x="9750783" y="2434852"/>
            <a:ext cx="529304" cy="130712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15B853A5-31A1-4349-9C9E-B26AEA0B8582}"/>
              </a:ext>
            </a:extLst>
          </p:cNvPr>
          <p:cNvSpPr/>
          <p:nvPr/>
        </p:nvSpPr>
        <p:spPr>
          <a:xfrm>
            <a:off x="10237876" y="234939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4381276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AF6FFF-D1AF-4B8C-BDAF-C7255D408966}"/>
              </a:ext>
            </a:extLst>
          </p:cNvPr>
          <p:cNvPicPr>
            <a:picLocks noChangeAspect="1"/>
          </p:cNvPicPr>
          <p:nvPr/>
        </p:nvPicPr>
        <p:blipFill>
          <a:blip r:embed="rId2"/>
          <a:stretch>
            <a:fillRect/>
          </a:stretch>
        </p:blipFill>
        <p:spPr>
          <a:xfrm>
            <a:off x="2617174" y="634805"/>
            <a:ext cx="6024408" cy="3836742"/>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0" y="4539005"/>
            <a:ext cx="10643151" cy="1865126"/>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historical Budget and Actual data, an overview of total forecast, as well as the variance of Forecast vs Budget and CY vs PY Actuals Year to Date.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Fund and Department member for your institution limited to your security profile.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Review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Columns and compare to Actuals and Budget Trends. All cells should be grey</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479884" y="59865"/>
            <a:ext cx="1050891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Review – Non-Compensation</a:t>
            </a:r>
          </a:p>
        </p:txBody>
      </p:sp>
      <p:sp>
        <p:nvSpPr>
          <p:cNvPr id="21" name="Rectangle 20">
            <a:extLst>
              <a:ext uri="{FF2B5EF4-FFF2-40B4-BE49-F238E27FC236}">
                <a16:creationId xmlns:a16="http://schemas.microsoft.com/office/drawing/2014/main" id="{73174730-BFEE-4995-9981-8AFCDD2BB217}"/>
              </a:ext>
            </a:extLst>
          </p:cNvPr>
          <p:cNvSpPr/>
          <p:nvPr/>
        </p:nvSpPr>
        <p:spPr>
          <a:xfrm>
            <a:off x="3918120" y="1068157"/>
            <a:ext cx="2271665" cy="2947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1C63634-6651-43E4-8251-BAE460367B8B}"/>
              </a:ext>
            </a:extLst>
          </p:cNvPr>
          <p:cNvSpPr/>
          <p:nvPr/>
        </p:nvSpPr>
        <p:spPr>
          <a:xfrm>
            <a:off x="7000720" y="2200589"/>
            <a:ext cx="465206" cy="227095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07F0B31-F808-4A1C-A4E0-0FF66D5D5E96}"/>
              </a:ext>
            </a:extLst>
          </p:cNvPr>
          <p:cNvSpPr/>
          <p:nvPr/>
        </p:nvSpPr>
        <p:spPr>
          <a:xfrm>
            <a:off x="5997891" y="87760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0" name="Rectangle 9">
            <a:extLst>
              <a:ext uri="{FF2B5EF4-FFF2-40B4-BE49-F238E27FC236}">
                <a16:creationId xmlns:a16="http://schemas.microsoft.com/office/drawing/2014/main" id="{67B77DF3-5026-427B-A2D5-74E857A66244}"/>
              </a:ext>
            </a:extLst>
          </p:cNvPr>
          <p:cNvSpPr/>
          <p:nvPr/>
        </p:nvSpPr>
        <p:spPr>
          <a:xfrm>
            <a:off x="29714" y="644673"/>
            <a:ext cx="2416638" cy="1477328"/>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a historical comparison of the summarized Forecast at the Program Total and Project Total level.</a:t>
            </a:r>
          </a:p>
        </p:txBody>
      </p:sp>
      <p:sp>
        <p:nvSpPr>
          <p:cNvPr id="14" name="Oval 13">
            <a:extLst>
              <a:ext uri="{FF2B5EF4-FFF2-40B4-BE49-F238E27FC236}">
                <a16:creationId xmlns:a16="http://schemas.microsoft.com/office/drawing/2014/main" id="{F63FF0C3-9961-44CD-8CBF-154E96720EFF}"/>
              </a:ext>
            </a:extLst>
          </p:cNvPr>
          <p:cNvSpPr/>
          <p:nvPr/>
        </p:nvSpPr>
        <p:spPr>
          <a:xfrm>
            <a:off x="7390564" y="201003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Tree>
    <p:extLst>
      <p:ext uri="{BB962C8B-B14F-4D97-AF65-F5344CB8AC3E}">
        <p14:creationId xmlns:p14="http://schemas.microsoft.com/office/powerpoint/2010/main" val="29970983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B338E1-5989-4F67-8D11-F537963B031A}"/>
              </a:ext>
            </a:extLst>
          </p:cNvPr>
          <p:cNvPicPr>
            <a:picLocks noChangeAspect="1"/>
          </p:cNvPicPr>
          <p:nvPr/>
        </p:nvPicPr>
        <p:blipFill>
          <a:blip r:embed="rId2"/>
          <a:stretch>
            <a:fillRect/>
          </a:stretch>
        </p:blipFill>
        <p:spPr>
          <a:xfrm>
            <a:off x="1744878" y="2420422"/>
            <a:ext cx="699742" cy="1856783"/>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Division-Level Non-Compensation</a:t>
            </a:r>
          </a:p>
        </p:txBody>
      </p:sp>
      <p:sp>
        <p:nvSpPr>
          <p:cNvPr id="3" name="Rectangle 2">
            <a:extLst>
              <a:ext uri="{FF2B5EF4-FFF2-40B4-BE49-F238E27FC236}">
                <a16:creationId xmlns:a16="http://schemas.microsoft.com/office/drawing/2014/main" id="{18B6E2C2-4968-432C-A019-57378D81CCD6}"/>
              </a:ext>
            </a:extLst>
          </p:cNvPr>
          <p:cNvSpPr/>
          <p:nvPr/>
        </p:nvSpPr>
        <p:spPr>
          <a:xfrm>
            <a:off x="1744878" y="2405459"/>
            <a:ext cx="699742" cy="188671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peech Bubble: Rectangle 4">
            <a:extLst>
              <a:ext uri="{FF2B5EF4-FFF2-40B4-BE49-F238E27FC236}">
                <a16:creationId xmlns:a16="http://schemas.microsoft.com/office/drawing/2014/main" id="{8006D1C5-2FEE-40A4-8F31-88C37C94CB59}"/>
              </a:ext>
            </a:extLst>
          </p:cNvPr>
          <p:cNvSpPr/>
          <p:nvPr/>
        </p:nvSpPr>
        <p:spPr>
          <a:xfrm>
            <a:off x="3129398" y="3268246"/>
            <a:ext cx="1265867" cy="376431"/>
          </a:xfrm>
          <a:prstGeom prst="wedgeRectCallout">
            <a:avLst>
              <a:gd name="adj1" fmla="val -97952"/>
              <a:gd name="adj2" fmla="val -1354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By Division</a:t>
            </a:r>
            <a:endParaRPr lang="en-US" b="1" dirty="0">
              <a:solidFill>
                <a:schemeClr val="tx1"/>
              </a:solidFill>
              <a:latin typeface="Arial Narrow" panose="020B0606020202030204" pitchFamily="34" charset="0"/>
            </a:endParaRPr>
          </a:p>
        </p:txBody>
      </p:sp>
      <p:sp>
        <p:nvSpPr>
          <p:cNvPr id="10" name="TextBox 9">
            <a:extLst>
              <a:ext uri="{FF2B5EF4-FFF2-40B4-BE49-F238E27FC236}">
                <a16:creationId xmlns:a16="http://schemas.microsoft.com/office/drawing/2014/main" id="{CBE60EB9-FFC6-4234-9737-7E65B16FD754}"/>
              </a:ext>
            </a:extLst>
          </p:cNvPr>
          <p:cNvSpPr txBox="1"/>
          <p:nvPr/>
        </p:nvSpPr>
        <p:spPr>
          <a:xfrm>
            <a:off x="5518042" y="2748648"/>
            <a:ext cx="4829606" cy="1200329"/>
          </a:xfrm>
          <a:prstGeom prst="rect">
            <a:avLst/>
          </a:prstGeom>
          <a:noFill/>
        </p:spPr>
        <p:txBody>
          <a:bodyPr wrap="square">
            <a:spAutoFit/>
          </a:bodyPr>
          <a:lstStyle/>
          <a:p>
            <a:pPr marL="285750" indent="-28575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Division-Level </a:t>
            </a:r>
            <a:r>
              <a:rPr lang="en-US" kern="0" dirty="0">
                <a:solidFill>
                  <a:srgbClr val="000000"/>
                </a:solidFill>
                <a:latin typeface="Arial Narrow"/>
                <a:ea typeface="ＭＳ Ｐゴシック" pitchFamily="-106" charset="-128"/>
              </a:rPr>
              <a:t>– Enter forecast amounts at ‘Divisional-Level’ using Divisions, in By Account, By Division, By Account and Division Forms and use Divisional-Level Review to see total results.</a:t>
            </a:r>
          </a:p>
        </p:txBody>
      </p:sp>
    </p:spTree>
    <p:extLst>
      <p:ext uri="{BB962C8B-B14F-4D97-AF65-F5344CB8AC3E}">
        <p14:creationId xmlns:p14="http://schemas.microsoft.com/office/powerpoint/2010/main" val="14693775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5544A8-289D-47D0-A788-FF02D75A6D98}"/>
              </a:ext>
            </a:extLst>
          </p:cNvPr>
          <p:cNvPicPr>
            <a:picLocks noChangeAspect="1"/>
          </p:cNvPicPr>
          <p:nvPr/>
        </p:nvPicPr>
        <p:blipFill>
          <a:blip r:embed="rId2"/>
          <a:stretch>
            <a:fillRect/>
          </a:stretch>
        </p:blipFill>
        <p:spPr>
          <a:xfrm>
            <a:off x="214656" y="916026"/>
            <a:ext cx="11762685" cy="2611881"/>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Division-Level By Account Form - Non-Compensation</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1" y="4803446"/>
            <a:ext cx="5380384" cy="1643527"/>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(by Total Year, Total Quarter or Total Month)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1270808" y="1133971"/>
            <a:ext cx="365835"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11520621" y="93365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6209880" y="2767085"/>
            <a:ext cx="522847" cy="77318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6548317" y="263140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7249323" y="2754241"/>
            <a:ext cx="512354" cy="77318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4F42951-BB50-40C8-872A-C2B3B530E4C3}"/>
              </a:ext>
            </a:extLst>
          </p:cNvPr>
          <p:cNvSpPr txBox="1"/>
          <p:nvPr/>
        </p:nvSpPr>
        <p:spPr>
          <a:xfrm>
            <a:off x="347661" y="3605130"/>
            <a:ext cx="10643151" cy="978729"/>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efficiency for forecasting to a </a:t>
            </a:r>
            <a:r>
              <a:rPr lang="en-US" b="1" kern="0" dirty="0">
                <a:solidFill>
                  <a:srgbClr val="000000"/>
                </a:solidFill>
                <a:latin typeface="Arial Narrow"/>
                <a:ea typeface="ＭＳ Ｐゴシック" pitchFamily="-106" charset="-128"/>
              </a:rPr>
              <a:t>single Division. </a:t>
            </a:r>
            <a:r>
              <a:rPr lang="en-US" kern="0" dirty="0">
                <a:solidFill>
                  <a:srgbClr val="000000"/>
                </a:solidFill>
                <a:latin typeface="Arial Narrow"/>
                <a:ea typeface="ＭＳ Ｐゴシック" pitchFamily="-106" charset="-128"/>
              </a:rPr>
              <a:t>The Point of View section can be changed to the Fund and Department member for your institution limited to your security profile. </a:t>
            </a: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Input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Columns and </a:t>
            </a:r>
            <a:r>
              <a:rPr lang="en-US" b="1" kern="0" dirty="0">
                <a:solidFill>
                  <a:srgbClr val="000000"/>
                </a:solidFill>
                <a:latin typeface="Arial Narrow"/>
                <a:ea typeface="ＭＳ Ｐゴシック" pitchFamily="-106" charset="-128"/>
              </a:rPr>
              <a:t>Comments </a:t>
            </a:r>
            <a:r>
              <a:rPr lang="en-US" kern="0" dirty="0">
                <a:solidFill>
                  <a:srgbClr val="000000"/>
                </a:solidFill>
                <a:latin typeface="Arial Narrow"/>
                <a:ea typeface="ＭＳ Ｐゴシック" pitchFamily="-106" charset="-128"/>
              </a:rPr>
              <a:t>if needed. All other cells should be grey</a:t>
            </a:r>
          </a:p>
        </p:txBody>
      </p:sp>
      <p:sp>
        <p:nvSpPr>
          <p:cNvPr id="13" name="Oval 12">
            <a:extLst>
              <a:ext uri="{FF2B5EF4-FFF2-40B4-BE49-F238E27FC236}">
                <a16:creationId xmlns:a16="http://schemas.microsoft.com/office/drawing/2014/main" id="{C1A50DD3-B2B3-4C5D-84F8-1097DE02D93F}"/>
              </a:ext>
            </a:extLst>
          </p:cNvPr>
          <p:cNvSpPr/>
          <p:nvPr/>
        </p:nvSpPr>
        <p:spPr>
          <a:xfrm>
            <a:off x="7138787" y="16051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5387109" y="618313"/>
            <a:ext cx="2374568" cy="1277503"/>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7286543" y="1624794"/>
            <a:ext cx="376319" cy="27102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933DDBE3-517C-4525-A433-341C401A1273}"/>
              </a:ext>
            </a:extLst>
          </p:cNvPr>
          <p:cNvSpPr/>
          <p:nvPr/>
        </p:nvSpPr>
        <p:spPr>
          <a:xfrm>
            <a:off x="7450232" y="135487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24" name="TextBox 23">
            <a:extLst>
              <a:ext uri="{FF2B5EF4-FFF2-40B4-BE49-F238E27FC236}">
                <a16:creationId xmlns:a16="http://schemas.microsoft.com/office/drawing/2014/main" id="{16550035-A545-4008-A15A-89652470FCDF}"/>
              </a:ext>
            </a:extLst>
          </p:cNvPr>
          <p:cNvSpPr txBox="1"/>
          <p:nvPr/>
        </p:nvSpPr>
        <p:spPr>
          <a:xfrm>
            <a:off x="3642392" y="3185488"/>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18" name="Oval 17">
            <a:extLst>
              <a:ext uri="{FF2B5EF4-FFF2-40B4-BE49-F238E27FC236}">
                <a16:creationId xmlns:a16="http://schemas.microsoft.com/office/drawing/2014/main" id="{15B853A5-31A1-4349-9C9E-B26AEA0B8582}"/>
              </a:ext>
            </a:extLst>
          </p:cNvPr>
          <p:cNvSpPr/>
          <p:nvPr/>
        </p:nvSpPr>
        <p:spPr>
          <a:xfrm>
            <a:off x="7662862" y="263140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0271709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4D8A9-D2C5-455D-8537-6AF79E093D02}"/>
              </a:ext>
            </a:extLst>
          </p:cNvPr>
          <p:cNvPicPr>
            <a:picLocks noChangeAspect="1"/>
          </p:cNvPicPr>
          <p:nvPr/>
        </p:nvPicPr>
        <p:blipFill>
          <a:blip r:embed="rId2"/>
          <a:stretch>
            <a:fillRect/>
          </a:stretch>
        </p:blipFill>
        <p:spPr>
          <a:xfrm>
            <a:off x="367014" y="723253"/>
            <a:ext cx="10238199" cy="2924444"/>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Division-Level By Division Form- Non-Compensation</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1" y="4803446"/>
            <a:ext cx="5380384" cy="1643527"/>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(by Total Year, Total Quarter or Total Month)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9894780" y="929363"/>
            <a:ext cx="294249"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10135644" y="75643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7366259" y="2324264"/>
            <a:ext cx="462139" cy="132343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7723897" y="218547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1" name="Rectangle 20">
            <a:extLst>
              <a:ext uri="{FF2B5EF4-FFF2-40B4-BE49-F238E27FC236}">
                <a16:creationId xmlns:a16="http://schemas.microsoft.com/office/drawing/2014/main" id="{73174730-BFEE-4995-9981-8AFCDD2BB217}"/>
              </a:ext>
            </a:extLst>
          </p:cNvPr>
          <p:cNvSpPr/>
          <p:nvPr/>
        </p:nvSpPr>
        <p:spPr>
          <a:xfrm>
            <a:off x="8249772" y="2336566"/>
            <a:ext cx="462139" cy="131113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4F42951-BB50-40C8-872A-C2B3B530E4C3}"/>
              </a:ext>
            </a:extLst>
          </p:cNvPr>
          <p:cNvSpPr txBox="1"/>
          <p:nvPr/>
        </p:nvSpPr>
        <p:spPr>
          <a:xfrm>
            <a:off x="347661" y="3605130"/>
            <a:ext cx="10643151" cy="978729"/>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efficiency for users that are forecasting to </a:t>
            </a:r>
            <a:r>
              <a:rPr lang="en-US" b="1" kern="0" dirty="0">
                <a:solidFill>
                  <a:srgbClr val="000000"/>
                </a:solidFill>
                <a:latin typeface="Arial Narrow"/>
                <a:ea typeface="ＭＳ Ｐゴシック" pitchFamily="-106" charset="-128"/>
              </a:rPr>
              <a:t>multiple Divisions</a:t>
            </a:r>
            <a:r>
              <a:rPr lang="en-US" kern="0" dirty="0">
                <a:solidFill>
                  <a:srgbClr val="000000"/>
                </a:solidFill>
                <a:latin typeface="Arial Narrow"/>
                <a:ea typeface="ＭＳ Ｐゴシック" pitchFamily="-106" charset="-128"/>
              </a:rPr>
              <a:t>. The Point of View section can be changed to the Fund and Account member for your institution limited to your security profile. </a:t>
            </a: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Input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Columns and </a:t>
            </a:r>
            <a:r>
              <a:rPr lang="en-US" b="1" kern="0" dirty="0">
                <a:solidFill>
                  <a:srgbClr val="000000"/>
                </a:solidFill>
                <a:latin typeface="Arial Narrow"/>
                <a:ea typeface="ＭＳ Ｐゴシック" pitchFamily="-106" charset="-128"/>
              </a:rPr>
              <a:t>Comments </a:t>
            </a:r>
            <a:r>
              <a:rPr lang="en-US" kern="0" dirty="0">
                <a:solidFill>
                  <a:srgbClr val="000000"/>
                </a:solidFill>
                <a:latin typeface="Arial Narrow"/>
                <a:ea typeface="ＭＳ Ｐゴシック" pitchFamily="-106" charset="-128"/>
              </a:rPr>
              <a:t>if needed. All other cells should be grey</a:t>
            </a:r>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5728046" y="628288"/>
            <a:ext cx="1848412" cy="994435"/>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7168751" y="1359156"/>
            <a:ext cx="395017"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7124785" y="111297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sp>
        <p:nvSpPr>
          <p:cNvPr id="19" name="TextBox 18">
            <a:extLst>
              <a:ext uri="{FF2B5EF4-FFF2-40B4-BE49-F238E27FC236}">
                <a16:creationId xmlns:a16="http://schemas.microsoft.com/office/drawing/2014/main" id="{94525496-274A-44B8-A4BA-7EC30A6AA24B}"/>
              </a:ext>
            </a:extLst>
          </p:cNvPr>
          <p:cNvSpPr txBox="1"/>
          <p:nvPr/>
        </p:nvSpPr>
        <p:spPr>
          <a:xfrm>
            <a:off x="5049784" y="3286275"/>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
        <p:nvSpPr>
          <p:cNvPr id="24" name="Rectangle 23">
            <a:extLst>
              <a:ext uri="{FF2B5EF4-FFF2-40B4-BE49-F238E27FC236}">
                <a16:creationId xmlns:a16="http://schemas.microsoft.com/office/drawing/2014/main" id="{C652764B-85E0-449D-981A-D0114A3404B1}"/>
              </a:ext>
            </a:extLst>
          </p:cNvPr>
          <p:cNvSpPr/>
          <p:nvPr/>
        </p:nvSpPr>
        <p:spPr>
          <a:xfrm>
            <a:off x="6463957" y="5211417"/>
            <a:ext cx="4586383" cy="923330"/>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The form only displays departments with activity.  Use the action menu  </a:t>
            </a:r>
            <a:r>
              <a:rPr lang="en-US" b="1" kern="0" dirty="0">
                <a:solidFill>
                  <a:srgbClr val="000000"/>
                </a:solidFill>
                <a:latin typeface="Arial Narrow"/>
                <a:ea typeface="ＭＳ Ｐゴシック" pitchFamily="-106" charset="-128"/>
              </a:rPr>
              <a:t>Open Forecast Accounts</a:t>
            </a:r>
            <a:r>
              <a:rPr lang="en-US" kern="0" dirty="0">
                <a:solidFill>
                  <a:srgbClr val="000000"/>
                </a:solidFill>
                <a:latin typeface="Arial Narrow"/>
                <a:ea typeface="ＭＳ Ｐゴシック" pitchFamily="-106" charset="-128"/>
              </a:rPr>
              <a:t> if needed. </a:t>
            </a:r>
            <a:endParaRPr lang="en-US" dirty="0"/>
          </a:p>
        </p:txBody>
      </p:sp>
      <p:pic>
        <p:nvPicPr>
          <p:cNvPr id="25" name="Graphic 24" descr="Information">
            <a:extLst>
              <a:ext uri="{FF2B5EF4-FFF2-40B4-BE49-F238E27FC236}">
                <a16:creationId xmlns:a16="http://schemas.microsoft.com/office/drawing/2014/main" id="{3CA3B1B1-9107-4814-9C8A-8BF6E20EA0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31637" y="5125912"/>
            <a:ext cx="432320" cy="432320"/>
          </a:xfrm>
          <a:prstGeom prst="rect">
            <a:avLst/>
          </a:prstGeom>
        </p:spPr>
      </p:pic>
      <p:sp>
        <p:nvSpPr>
          <p:cNvPr id="18" name="Oval 17">
            <a:extLst>
              <a:ext uri="{FF2B5EF4-FFF2-40B4-BE49-F238E27FC236}">
                <a16:creationId xmlns:a16="http://schemas.microsoft.com/office/drawing/2014/main" id="{15B853A5-31A1-4349-9C9E-B26AEA0B8582}"/>
              </a:ext>
            </a:extLst>
          </p:cNvPr>
          <p:cNvSpPr/>
          <p:nvPr/>
        </p:nvSpPr>
        <p:spPr>
          <a:xfrm>
            <a:off x="8634056" y="222181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6172408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6355C9-9AFA-44DE-988D-A4B7AB205849}"/>
              </a:ext>
            </a:extLst>
          </p:cNvPr>
          <p:cNvPicPr>
            <a:picLocks noChangeAspect="1"/>
          </p:cNvPicPr>
          <p:nvPr/>
        </p:nvPicPr>
        <p:blipFill>
          <a:blip r:embed="rId2"/>
          <a:stretch>
            <a:fillRect/>
          </a:stretch>
        </p:blipFill>
        <p:spPr>
          <a:xfrm>
            <a:off x="151797" y="666861"/>
            <a:ext cx="11306489" cy="3002454"/>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682312" y="59865"/>
            <a:ext cx="1130648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Division-Level By Account &amp; Division Form- Non-Compensation</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1" y="4803446"/>
            <a:ext cx="5380384" cy="1643527"/>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(by Total Year, Total Quarter or Total Month)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Save</a:t>
            </a:r>
            <a:r>
              <a:rPr lang="en-US" kern="0" dirty="0">
                <a:solidFill>
                  <a:srgbClr val="000000"/>
                </a:solidFill>
                <a:latin typeface="Arial Narrow"/>
                <a:ea typeface="ＭＳ Ｐゴシック" pitchFamily="-106" charset="-128"/>
              </a:rPr>
              <a:t> to save the sheet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Click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OK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in pop up message</a:t>
            </a:r>
          </a:p>
        </p:txBody>
      </p:sp>
      <p:sp>
        <p:nvSpPr>
          <p:cNvPr id="9" name="Rectangle 8">
            <a:extLst>
              <a:ext uri="{FF2B5EF4-FFF2-40B4-BE49-F238E27FC236}">
                <a16:creationId xmlns:a16="http://schemas.microsoft.com/office/drawing/2014/main" id="{070FC484-136F-44CF-8638-4EA68F1D50A8}"/>
              </a:ext>
            </a:extLst>
          </p:cNvPr>
          <p:cNvSpPr/>
          <p:nvPr/>
        </p:nvSpPr>
        <p:spPr>
          <a:xfrm>
            <a:off x="10809363" y="899473"/>
            <a:ext cx="345478" cy="23680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474D27-507F-4CEA-99B1-20895A6997EA}"/>
              </a:ext>
            </a:extLst>
          </p:cNvPr>
          <p:cNvSpPr/>
          <p:nvPr/>
        </p:nvSpPr>
        <p:spPr>
          <a:xfrm>
            <a:off x="10989715" y="66686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8962800" y="2481717"/>
            <a:ext cx="444117" cy="118759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7996498" y="2448193"/>
            <a:ext cx="444117" cy="125641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4F42951-BB50-40C8-872A-C2B3B530E4C3}"/>
              </a:ext>
            </a:extLst>
          </p:cNvPr>
          <p:cNvSpPr txBox="1"/>
          <p:nvPr/>
        </p:nvSpPr>
        <p:spPr>
          <a:xfrm>
            <a:off x="347661" y="3605130"/>
            <a:ext cx="11496675" cy="1311128"/>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to </a:t>
            </a:r>
            <a:r>
              <a:rPr lang="en-US" b="1" kern="0" dirty="0">
                <a:solidFill>
                  <a:srgbClr val="000000"/>
                </a:solidFill>
                <a:latin typeface="Arial Narrow"/>
                <a:ea typeface="ＭＳ Ｐゴシック" pitchFamily="-106" charset="-128"/>
              </a:rPr>
              <a:t>Multiple Divisions and Accounts</a:t>
            </a:r>
            <a:r>
              <a:rPr lang="en-US" kern="0" dirty="0">
                <a:solidFill>
                  <a:srgbClr val="000000"/>
                </a:solidFill>
                <a:latin typeface="Arial Narrow"/>
                <a:ea typeface="ＭＳ Ｐゴシック" pitchFamily="-106" charset="-128"/>
              </a:rPr>
              <a:t> by Fund</a:t>
            </a:r>
            <a:r>
              <a:rPr lang="en-US" b="1" kern="0" dirty="0">
                <a:solidFill>
                  <a:srgbClr val="000000"/>
                </a:solidFill>
                <a:latin typeface="Arial Narrow"/>
                <a:ea typeface="ＭＳ Ｐゴシック" pitchFamily="-106" charset="-128"/>
              </a:rPr>
              <a:t>.</a:t>
            </a:r>
            <a:r>
              <a:rPr lang="en-US" kern="0" dirty="0">
                <a:solidFill>
                  <a:srgbClr val="000000"/>
                </a:solidFill>
                <a:latin typeface="Arial Narrow"/>
                <a:ea typeface="ＭＳ Ｐゴシック" pitchFamily="-106" charset="-128"/>
              </a:rPr>
              <a:t> The Point of View section can be changed to the Fund member for your institution limited to your security profile. </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Input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Columns and </a:t>
            </a:r>
            <a:r>
              <a:rPr lang="en-US" b="1" kern="0" dirty="0">
                <a:solidFill>
                  <a:srgbClr val="000000"/>
                </a:solidFill>
                <a:latin typeface="Arial Narrow"/>
                <a:ea typeface="ＭＳ Ｐゴシック" pitchFamily="-106" charset="-128"/>
              </a:rPr>
              <a:t>Comments </a:t>
            </a:r>
            <a:r>
              <a:rPr lang="en-US" kern="0" dirty="0">
                <a:solidFill>
                  <a:srgbClr val="000000"/>
                </a:solidFill>
                <a:latin typeface="Arial Narrow"/>
                <a:ea typeface="ＭＳ Ｐゴシック" pitchFamily="-106" charset="-128"/>
              </a:rPr>
              <a:t>if needed. All other cells should be grey</a:t>
            </a:r>
          </a:p>
        </p:txBody>
      </p:sp>
      <p:pic>
        <p:nvPicPr>
          <p:cNvPr id="4" name="Picture 3">
            <a:extLst>
              <a:ext uri="{FF2B5EF4-FFF2-40B4-BE49-F238E27FC236}">
                <a16:creationId xmlns:a16="http://schemas.microsoft.com/office/drawing/2014/main" id="{41EB6416-28D2-4FC2-B9EC-D255968DE0D9}"/>
              </a:ext>
            </a:extLst>
          </p:cNvPr>
          <p:cNvPicPr>
            <a:picLocks noChangeAspect="1"/>
          </p:cNvPicPr>
          <p:nvPr/>
        </p:nvPicPr>
        <p:blipFill>
          <a:blip r:embed="rId3"/>
          <a:stretch>
            <a:fillRect/>
          </a:stretch>
        </p:blipFill>
        <p:spPr>
          <a:xfrm>
            <a:off x="5426110" y="628287"/>
            <a:ext cx="2236752" cy="1203359"/>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7162561" y="1526380"/>
            <a:ext cx="389748" cy="26087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7306125" y="122183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4</a:t>
            </a:r>
            <a:endParaRPr lang="en-US" dirty="0">
              <a:solidFill>
                <a:schemeClr val="tx1"/>
              </a:solidFill>
              <a:latin typeface="Arial Narrow" panose="020B0606020202030204" pitchFamily="34" charset="0"/>
            </a:endParaRPr>
          </a:p>
        </p:txBody>
      </p:sp>
      <p:sp>
        <p:nvSpPr>
          <p:cNvPr id="19" name="TextBox 18">
            <a:extLst>
              <a:ext uri="{FF2B5EF4-FFF2-40B4-BE49-F238E27FC236}">
                <a16:creationId xmlns:a16="http://schemas.microsoft.com/office/drawing/2014/main" id="{E792FA3F-9A78-4A17-8F35-CEE5779ADFFC}"/>
              </a:ext>
            </a:extLst>
          </p:cNvPr>
          <p:cNvSpPr txBox="1"/>
          <p:nvPr/>
        </p:nvSpPr>
        <p:spPr>
          <a:xfrm>
            <a:off x="5684500" y="3304498"/>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
        <p:nvSpPr>
          <p:cNvPr id="24" name="Rectangle 23">
            <a:extLst>
              <a:ext uri="{FF2B5EF4-FFF2-40B4-BE49-F238E27FC236}">
                <a16:creationId xmlns:a16="http://schemas.microsoft.com/office/drawing/2014/main" id="{BAA7DE64-B912-4B78-8142-20E74A2FDF37}"/>
              </a:ext>
            </a:extLst>
          </p:cNvPr>
          <p:cNvSpPr/>
          <p:nvPr/>
        </p:nvSpPr>
        <p:spPr>
          <a:xfrm>
            <a:off x="6463957" y="5211417"/>
            <a:ext cx="4586383" cy="923330"/>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The form only displays Account and Department combinations with activity.  Use the action menu  </a:t>
            </a:r>
            <a:r>
              <a:rPr lang="en-US" b="1" kern="0" dirty="0">
                <a:solidFill>
                  <a:srgbClr val="000000"/>
                </a:solidFill>
                <a:latin typeface="Arial Narrow"/>
                <a:ea typeface="ＭＳ Ｐゴシック" pitchFamily="-106" charset="-128"/>
              </a:rPr>
              <a:t>Open Forecast Accounts</a:t>
            </a:r>
            <a:r>
              <a:rPr lang="en-US" kern="0" dirty="0">
                <a:solidFill>
                  <a:srgbClr val="000000"/>
                </a:solidFill>
                <a:latin typeface="Arial Narrow"/>
                <a:ea typeface="ＭＳ Ｐゴシック" pitchFamily="-106" charset="-128"/>
              </a:rPr>
              <a:t> if needed. </a:t>
            </a:r>
            <a:endParaRPr lang="en-US" dirty="0"/>
          </a:p>
        </p:txBody>
      </p:sp>
      <p:pic>
        <p:nvPicPr>
          <p:cNvPr id="25" name="Graphic 24" descr="Information">
            <a:extLst>
              <a:ext uri="{FF2B5EF4-FFF2-40B4-BE49-F238E27FC236}">
                <a16:creationId xmlns:a16="http://schemas.microsoft.com/office/drawing/2014/main" id="{4D008EDA-7DB5-4B50-ABDD-3E3E5D49EE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31637" y="5125912"/>
            <a:ext cx="432320" cy="432320"/>
          </a:xfrm>
          <a:prstGeom prst="rect">
            <a:avLst/>
          </a:prstGeom>
        </p:spPr>
      </p:pic>
      <p:sp>
        <p:nvSpPr>
          <p:cNvPr id="14" name="Oval 13">
            <a:extLst>
              <a:ext uri="{FF2B5EF4-FFF2-40B4-BE49-F238E27FC236}">
                <a16:creationId xmlns:a16="http://schemas.microsoft.com/office/drawing/2014/main" id="{F63FF0C3-9961-44CD-8CBF-154E96720EFF}"/>
              </a:ext>
            </a:extLst>
          </p:cNvPr>
          <p:cNvSpPr/>
          <p:nvPr/>
        </p:nvSpPr>
        <p:spPr>
          <a:xfrm>
            <a:off x="8261416" y="232510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8" name="Oval 17">
            <a:extLst>
              <a:ext uri="{FF2B5EF4-FFF2-40B4-BE49-F238E27FC236}">
                <a16:creationId xmlns:a16="http://schemas.microsoft.com/office/drawing/2014/main" id="{15B853A5-31A1-4349-9C9E-B26AEA0B8582}"/>
              </a:ext>
            </a:extLst>
          </p:cNvPr>
          <p:cNvSpPr/>
          <p:nvPr/>
        </p:nvSpPr>
        <p:spPr>
          <a:xfrm>
            <a:off x="9283825" y="238933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56644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1EB09E-435F-4ECE-AA48-B4640AF2EBEC}"/>
              </a:ext>
            </a:extLst>
          </p:cNvPr>
          <p:cNvSpPr>
            <a:spLocks noGrp="1"/>
          </p:cNvSpPr>
          <p:nvPr>
            <p:ph type="sldNum" sz="quarter" idx="4"/>
          </p:nvPr>
        </p:nvSpPr>
        <p:spPr/>
        <p:txBody>
          <a:bodyPr/>
          <a:lstStyle/>
          <a:p>
            <a:fld id="{678F7216-1C8D-9C4B-8765-95E531582293}" type="slidenum">
              <a:rPr lang="en-US" smtClean="0"/>
              <a:pPr/>
              <a:t>8</a:t>
            </a:fld>
            <a:endParaRPr lang="en-US" dirty="0"/>
          </a:p>
        </p:txBody>
      </p:sp>
      <p:sp>
        <p:nvSpPr>
          <p:cNvPr id="5" name="Rectangle 4">
            <a:extLst>
              <a:ext uri="{FF2B5EF4-FFF2-40B4-BE49-F238E27FC236}">
                <a16:creationId xmlns:a16="http://schemas.microsoft.com/office/drawing/2014/main" id="{181477C8-19F0-4E32-8120-AEDCB10C71B4}"/>
              </a:ext>
            </a:extLst>
          </p:cNvPr>
          <p:cNvSpPr txBox="1">
            <a:spLocks noChangeArrowheads="1"/>
          </p:cNvSpPr>
          <p:nvPr/>
        </p:nvSpPr>
        <p:spPr>
          <a:xfrm>
            <a:off x="2874617" y="192742"/>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PlanUW Forecast Tasks and Processes</a:t>
            </a:r>
          </a:p>
        </p:txBody>
      </p:sp>
      <p:sp>
        <p:nvSpPr>
          <p:cNvPr id="6" name="Rectangle 5">
            <a:extLst>
              <a:ext uri="{FF2B5EF4-FFF2-40B4-BE49-F238E27FC236}">
                <a16:creationId xmlns:a16="http://schemas.microsoft.com/office/drawing/2014/main" id="{CB9CDD70-75F0-4926-B53F-24F94F1F1DB4}"/>
              </a:ext>
            </a:extLst>
          </p:cNvPr>
          <p:cNvSpPr/>
          <p:nvPr/>
        </p:nvSpPr>
        <p:spPr>
          <a:xfrm>
            <a:off x="630114" y="1184901"/>
            <a:ext cx="10500947" cy="707886"/>
          </a:xfrm>
          <a:prstGeom prst="rect">
            <a:avLst/>
          </a:prstGeom>
        </p:spPr>
        <p:txBody>
          <a:bodyPr wrap="square">
            <a:spAutoFit/>
          </a:bodyPr>
          <a:lstStyle/>
          <a:p>
            <a:r>
              <a:rPr lang="en-US" sz="2000" dirty="0">
                <a:latin typeface="Arial Narrow" panose="020B0606020202030204" pitchFamily="34" charset="0"/>
              </a:rPr>
              <a:t>Moving forward, this document will cover on a step-by-step basis, the “how” to complete Forecast tasks in the PlanUW system. Each process will be accompanied with the Quick Reference Guide book. </a:t>
            </a:r>
          </a:p>
        </p:txBody>
      </p:sp>
      <p:sp>
        <p:nvSpPr>
          <p:cNvPr id="7" name="Rectangle 6">
            <a:extLst>
              <a:ext uri="{FF2B5EF4-FFF2-40B4-BE49-F238E27FC236}">
                <a16:creationId xmlns:a16="http://schemas.microsoft.com/office/drawing/2014/main" id="{711CE058-41D6-4585-BDE0-8C9F21645581}"/>
              </a:ext>
            </a:extLst>
          </p:cNvPr>
          <p:cNvSpPr/>
          <p:nvPr/>
        </p:nvSpPr>
        <p:spPr>
          <a:xfrm>
            <a:off x="630114" y="2231186"/>
            <a:ext cx="10500947" cy="400110"/>
          </a:xfrm>
          <a:prstGeom prst="rect">
            <a:avLst/>
          </a:prstGeom>
        </p:spPr>
        <p:txBody>
          <a:bodyPr wrap="square">
            <a:spAutoFit/>
          </a:bodyPr>
          <a:lstStyle/>
          <a:p>
            <a:r>
              <a:rPr lang="en-US" sz="2000" dirty="0">
                <a:latin typeface="Arial Narrow" panose="020B0606020202030204" pitchFamily="34" charset="0"/>
              </a:rPr>
              <a:t>The following Processes are detailed in the QRG</a:t>
            </a:r>
          </a:p>
        </p:txBody>
      </p:sp>
      <p:sp>
        <p:nvSpPr>
          <p:cNvPr id="10" name="Rectangle 9">
            <a:extLst>
              <a:ext uri="{FF2B5EF4-FFF2-40B4-BE49-F238E27FC236}">
                <a16:creationId xmlns:a16="http://schemas.microsoft.com/office/drawing/2014/main" id="{2832824E-1494-4286-B453-2A1EE2B4548D}"/>
              </a:ext>
            </a:extLst>
          </p:cNvPr>
          <p:cNvSpPr/>
          <p:nvPr/>
        </p:nvSpPr>
        <p:spPr>
          <a:xfrm>
            <a:off x="1419893" y="2969696"/>
            <a:ext cx="10219593" cy="1257010"/>
          </a:xfrm>
          <a:prstGeom prst="rect">
            <a:avLst/>
          </a:prstGeom>
        </p:spPr>
        <p:txBody>
          <a:bodyPr wrap="square" numCol="2">
            <a:noAutofit/>
          </a:bodyPr>
          <a:lstStyle/>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Input and review for Transfers</a:t>
            </a:r>
          </a:p>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Input and review for Salary, Wages and Fringe</a:t>
            </a:r>
          </a:p>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Input and review for Non-Compensation</a:t>
            </a:r>
          </a:p>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Input and review for Revenue</a:t>
            </a:r>
          </a:p>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Reviewing Forecast</a:t>
            </a:r>
          </a:p>
          <a:p>
            <a:pPr marL="342900" indent="-342900">
              <a:buFont typeface="Wingdings" panose="05000000000000000000" pitchFamily="2" charset="2"/>
              <a:buChar char="ü"/>
            </a:pPr>
            <a:r>
              <a:rPr lang="en-US" sz="2000" dirty="0">
                <a:solidFill>
                  <a:srgbClr val="000000"/>
                </a:solidFill>
                <a:latin typeface="Arial Narrow" panose="020B0606020202030204" pitchFamily="34" charset="0"/>
              </a:rPr>
              <a:t>Reviewing Forecast Reports</a:t>
            </a:r>
          </a:p>
        </p:txBody>
      </p:sp>
    </p:spTree>
    <p:extLst>
      <p:ext uri="{BB962C8B-B14F-4D97-AF65-F5344CB8AC3E}">
        <p14:creationId xmlns:p14="http://schemas.microsoft.com/office/powerpoint/2010/main" val="16908608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FF15BE-0FCD-417F-B6C7-B3730547E0C1}"/>
              </a:ext>
            </a:extLst>
          </p:cNvPr>
          <p:cNvPicPr>
            <a:picLocks noChangeAspect="1"/>
          </p:cNvPicPr>
          <p:nvPr/>
        </p:nvPicPr>
        <p:blipFill>
          <a:blip r:embed="rId2"/>
          <a:stretch>
            <a:fillRect/>
          </a:stretch>
        </p:blipFill>
        <p:spPr>
          <a:xfrm>
            <a:off x="2580414" y="644672"/>
            <a:ext cx="6221942" cy="3956811"/>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0" y="4539005"/>
            <a:ext cx="10643151" cy="1865126"/>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historical Budget and Actual data, an overview of total forecast, as well as the variance of Forecast vs Budget and CY vs PY Actuals Year to Date.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Fund and Department member for your institution limited to your security profile.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Review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Columns and compare to Actuals and Budget Trends. All cells should be grey</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479884" y="59865"/>
            <a:ext cx="1050891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Division-Level Review – Non-Compensation</a:t>
            </a:r>
          </a:p>
        </p:txBody>
      </p:sp>
      <p:sp>
        <p:nvSpPr>
          <p:cNvPr id="17" name="Rectangle 16">
            <a:extLst>
              <a:ext uri="{FF2B5EF4-FFF2-40B4-BE49-F238E27FC236}">
                <a16:creationId xmlns:a16="http://schemas.microsoft.com/office/drawing/2014/main" id="{91C63634-6651-43E4-8251-BAE460367B8B}"/>
              </a:ext>
            </a:extLst>
          </p:cNvPr>
          <p:cNvSpPr/>
          <p:nvPr/>
        </p:nvSpPr>
        <p:spPr>
          <a:xfrm>
            <a:off x="7116295" y="2230734"/>
            <a:ext cx="578847" cy="237074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3908595" y="1062757"/>
            <a:ext cx="2321383" cy="2947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F23F440-39FC-4D3A-A6D4-FE4B65B2EF39}"/>
              </a:ext>
            </a:extLst>
          </p:cNvPr>
          <p:cNvSpPr/>
          <p:nvPr/>
        </p:nvSpPr>
        <p:spPr>
          <a:xfrm>
            <a:off x="6127672" y="90349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1" name="Rectangle 10">
            <a:extLst>
              <a:ext uri="{FF2B5EF4-FFF2-40B4-BE49-F238E27FC236}">
                <a16:creationId xmlns:a16="http://schemas.microsoft.com/office/drawing/2014/main" id="{28973CE0-330A-4138-AC81-04F2C1887169}"/>
              </a:ext>
            </a:extLst>
          </p:cNvPr>
          <p:cNvSpPr/>
          <p:nvPr/>
        </p:nvSpPr>
        <p:spPr>
          <a:xfrm>
            <a:off x="29714" y="644673"/>
            <a:ext cx="2416638" cy="1477328"/>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a historical comparison of the summarized Forecast at the Program Total and Project Total level.</a:t>
            </a:r>
          </a:p>
        </p:txBody>
      </p:sp>
      <p:sp>
        <p:nvSpPr>
          <p:cNvPr id="14" name="Oval 13">
            <a:extLst>
              <a:ext uri="{FF2B5EF4-FFF2-40B4-BE49-F238E27FC236}">
                <a16:creationId xmlns:a16="http://schemas.microsoft.com/office/drawing/2014/main" id="{F63FF0C3-9961-44CD-8CBF-154E96720EFF}"/>
              </a:ext>
            </a:extLst>
          </p:cNvPr>
          <p:cNvSpPr/>
          <p:nvPr/>
        </p:nvSpPr>
        <p:spPr>
          <a:xfrm>
            <a:off x="7583020" y="207147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Tree>
    <p:extLst>
      <p:ext uri="{BB962C8B-B14F-4D97-AF65-F5344CB8AC3E}">
        <p14:creationId xmlns:p14="http://schemas.microsoft.com/office/powerpoint/2010/main" val="14395618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8EA749-F588-40EC-8B37-CE9FEF5C4B32}"/>
              </a:ext>
            </a:extLst>
          </p:cNvPr>
          <p:cNvPicPr>
            <a:picLocks noChangeAspect="1"/>
          </p:cNvPicPr>
          <p:nvPr/>
        </p:nvPicPr>
        <p:blipFill>
          <a:blip r:embed="rId2"/>
          <a:stretch>
            <a:fillRect/>
          </a:stretch>
        </p:blipFill>
        <p:spPr>
          <a:xfrm>
            <a:off x="1525758" y="2203423"/>
            <a:ext cx="595509" cy="1937709"/>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Department-Level Non-Compensation</a:t>
            </a:r>
          </a:p>
        </p:txBody>
      </p:sp>
      <p:sp>
        <p:nvSpPr>
          <p:cNvPr id="3" name="Rectangle 2">
            <a:extLst>
              <a:ext uri="{FF2B5EF4-FFF2-40B4-BE49-F238E27FC236}">
                <a16:creationId xmlns:a16="http://schemas.microsoft.com/office/drawing/2014/main" id="{3C2861F1-42B1-4C76-95A2-408A2F5BC104}"/>
              </a:ext>
            </a:extLst>
          </p:cNvPr>
          <p:cNvSpPr/>
          <p:nvPr/>
        </p:nvSpPr>
        <p:spPr>
          <a:xfrm>
            <a:off x="1460121" y="2192538"/>
            <a:ext cx="648598" cy="19802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peech Bubble: Rectangle 4">
            <a:extLst>
              <a:ext uri="{FF2B5EF4-FFF2-40B4-BE49-F238E27FC236}">
                <a16:creationId xmlns:a16="http://schemas.microsoft.com/office/drawing/2014/main" id="{6B00B34C-A834-4D03-97A4-95FAEAB5011C}"/>
              </a:ext>
            </a:extLst>
          </p:cNvPr>
          <p:cNvSpPr/>
          <p:nvPr/>
        </p:nvSpPr>
        <p:spPr>
          <a:xfrm>
            <a:off x="2713677" y="3612398"/>
            <a:ext cx="1347203" cy="560422"/>
          </a:xfrm>
          <a:prstGeom prst="wedgeRectCallout">
            <a:avLst>
              <a:gd name="adj1" fmla="val -97952"/>
              <a:gd name="adj2" fmla="val -1354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By Department</a:t>
            </a:r>
            <a:endParaRPr lang="en-US" b="1" dirty="0">
              <a:solidFill>
                <a:schemeClr val="tx1"/>
              </a:solidFill>
              <a:latin typeface="Arial Narrow" panose="020B0606020202030204" pitchFamily="34" charset="0"/>
            </a:endParaRPr>
          </a:p>
        </p:txBody>
      </p:sp>
      <p:sp>
        <p:nvSpPr>
          <p:cNvPr id="10" name="TextBox 9">
            <a:extLst>
              <a:ext uri="{FF2B5EF4-FFF2-40B4-BE49-F238E27FC236}">
                <a16:creationId xmlns:a16="http://schemas.microsoft.com/office/drawing/2014/main" id="{EFBAA639-FDE5-4461-988D-C91C627914C7}"/>
              </a:ext>
            </a:extLst>
          </p:cNvPr>
          <p:cNvSpPr txBox="1"/>
          <p:nvPr/>
        </p:nvSpPr>
        <p:spPr>
          <a:xfrm>
            <a:off x="4624995" y="2572112"/>
            <a:ext cx="6106884" cy="1200329"/>
          </a:xfrm>
          <a:prstGeom prst="rect">
            <a:avLst/>
          </a:prstGeom>
          <a:noFill/>
        </p:spPr>
        <p:txBody>
          <a:bodyPr wrap="square">
            <a:spAutoFit/>
          </a:bodyPr>
          <a:lstStyle/>
          <a:p>
            <a:pPr marL="285750" indent="-28575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Department-Level </a:t>
            </a:r>
            <a:r>
              <a:rPr lang="en-US" kern="0" dirty="0">
                <a:solidFill>
                  <a:srgbClr val="000000"/>
                </a:solidFill>
                <a:latin typeface="Arial Narrow"/>
                <a:ea typeface="ＭＳ Ｐゴシック" pitchFamily="-106" charset="-128"/>
              </a:rPr>
              <a:t>– Enter forecast amounts at ‘Department-Level’ using Sub-Departments, in By Account, By Department, By Account and Department Forms and use Department-Level Review to see total results.</a:t>
            </a:r>
          </a:p>
        </p:txBody>
      </p:sp>
    </p:spTree>
    <p:extLst>
      <p:ext uri="{BB962C8B-B14F-4D97-AF65-F5344CB8AC3E}">
        <p14:creationId xmlns:p14="http://schemas.microsoft.com/office/powerpoint/2010/main" val="37302130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AF393F-956C-4541-91F1-0627811FB0D9}"/>
              </a:ext>
            </a:extLst>
          </p:cNvPr>
          <p:cNvPicPr>
            <a:picLocks noChangeAspect="1"/>
          </p:cNvPicPr>
          <p:nvPr/>
        </p:nvPicPr>
        <p:blipFill>
          <a:blip r:embed="rId3"/>
          <a:stretch>
            <a:fillRect/>
          </a:stretch>
        </p:blipFill>
        <p:spPr>
          <a:xfrm>
            <a:off x="192692" y="1110010"/>
            <a:ext cx="11563879" cy="2912598"/>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2" y="4624150"/>
            <a:ext cx="10643151" cy="1311128"/>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to a </a:t>
            </a:r>
            <a:r>
              <a:rPr lang="en-US" b="1" kern="0" dirty="0">
                <a:solidFill>
                  <a:srgbClr val="000000"/>
                </a:solidFill>
                <a:latin typeface="Arial Narrow"/>
                <a:ea typeface="ＭＳ Ｐゴシック" pitchFamily="-106" charset="-128"/>
              </a:rPr>
              <a:t>single Division </a:t>
            </a:r>
            <a:r>
              <a:rPr lang="en-US" kern="0" dirty="0">
                <a:solidFill>
                  <a:srgbClr val="000000"/>
                </a:solidFill>
                <a:latin typeface="Arial Narrow"/>
                <a:ea typeface="ＭＳ Ｐゴシック" pitchFamily="-106" charset="-128"/>
              </a:rPr>
              <a:t>by </a:t>
            </a:r>
            <a:r>
              <a:rPr lang="en-US" b="1" kern="0" dirty="0">
                <a:solidFill>
                  <a:srgbClr val="000000"/>
                </a:solidFill>
                <a:latin typeface="Arial Narrow"/>
                <a:ea typeface="ＭＳ Ｐゴシック" pitchFamily="-106" charset="-128"/>
              </a:rPr>
              <a:t>Fund </a:t>
            </a:r>
            <a:r>
              <a:rPr lang="en-US" kern="0" dirty="0">
                <a:solidFill>
                  <a:srgbClr val="000000"/>
                </a:solidFill>
                <a:latin typeface="Arial Narrow"/>
                <a:ea typeface="ＭＳ Ｐゴシック" pitchFamily="-106" charset="-128"/>
              </a:rPr>
              <a:t>(similar to the By Division form)</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Division/Department and Fund member for your institution limited to your security profile.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Input data in Forecast Adjustment and Comments Columns. All other cells should be grey.</a:t>
            </a:r>
          </a:p>
        </p:txBody>
      </p:sp>
      <p:sp>
        <p:nvSpPr>
          <p:cNvPr id="7" name="Rectangle 6">
            <a:extLst>
              <a:ext uri="{FF2B5EF4-FFF2-40B4-BE49-F238E27FC236}">
                <a16:creationId xmlns:a16="http://schemas.microsoft.com/office/drawing/2014/main" id="{B0663B7C-5F8D-41DC-B931-8DF8F3E71701}"/>
              </a:ext>
            </a:extLst>
          </p:cNvPr>
          <p:cNvSpPr/>
          <p:nvPr/>
        </p:nvSpPr>
        <p:spPr>
          <a:xfrm>
            <a:off x="1148459" y="5946976"/>
            <a:ext cx="8373207" cy="369332"/>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This form is un-suppressed. The form displays all accounts although data might not exist. </a:t>
            </a:r>
            <a:endParaRPr lang="en-US" dirty="0"/>
          </a:p>
        </p:txBody>
      </p:sp>
      <p:pic>
        <p:nvPicPr>
          <p:cNvPr id="8" name="Graphic 7" descr="Information">
            <a:extLst>
              <a:ext uri="{FF2B5EF4-FFF2-40B4-BE49-F238E27FC236}">
                <a16:creationId xmlns:a16="http://schemas.microsoft.com/office/drawing/2014/main" id="{A5CC4B48-D39E-41BD-944B-C4AAA4C19B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117" y="5906495"/>
            <a:ext cx="432320" cy="43232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757365" y="39355"/>
            <a:ext cx="10295468" cy="50790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Department-Level By Account Form – Non-Compensation</a:t>
            </a:r>
          </a:p>
        </p:txBody>
      </p:sp>
      <p:sp>
        <p:nvSpPr>
          <p:cNvPr id="9" name="Rectangle 8">
            <a:extLst>
              <a:ext uri="{FF2B5EF4-FFF2-40B4-BE49-F238E27FC236}">
                <a16:creationId xmlns:a16="http://schemas.microsoft.com/office/drawing/2014/main" id="{070FC484-136F-44CF-8638-4EA68F1D50A8}"/>
              </a:ext>
            </a:extLst>
          </p:cNvPr>
          <p:cNvSpPr/>
          <p:nvPr/>
        </p:nvSpPr>
        <p:spPr>
          <a:xfrm>
            <a:off x="464477" y="3054303"/>
            <a:ext cx="1292887" cy="9329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7568720" y="301060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0" name="Rectangle 19">
            <a:extLst>
              <a:ext uri="{FF2B5EF4-FFF2-40B4-BE49-F238E27FC236}">
                <a16:creationId xmlns:a16="http://schemas.microsoft.com/office/drawing/2014/main" id="{295C5F4E-BAA9-451B-924D-6E90FAB507AD}"/>
              </a:ext>
            </a:extLst>
          </p:cNvPr>
          <p:cNvSpPr/>
          <p:nvPr/>
        </p:nvSpPr>
        <p:spPr>
          <a:xfrm>
            <a:off x="6004048" y="3133702"/>
            <a:ext cx="597720" cy="94358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7046411" y="3118523"/>
            <a:ext cx="522310" cy="98127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D9E17AC-A74C-4C8F-A546-4E31A04FE818}"/>
              </a:ext>
            </a:extLst>
          </p:cNvPr>
          <p:cNvSpPr/>
          <p:nvPr/>
        </p:nvSpPr>
        <p:spPr>
          <a:xfrm>
            <a:off x="1672823" y="1689348"/>
            <a:ext cx="2396759" cy="24618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4069582" y="153231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7" name="TextBox 16">
            <a:extLst>
              <a:ext uri="{FF2B5EF4-FFF2-40B4-BE49-F238E27FC236}">
                <a16:creationId xmlns:a16="http://schemas.microsoft.com/office/drawing/2014/main" id="{CB31A779-6A5A-4D0B-9AF2-3BE604CB545C}"/>
              </a:ext>
            </a:extLst>
          </p:cNvPr>
          <p:cNvSpPr txBox="1"/>
          <p:nvPr/>
        </p:nvSpPr>
        <p:spPr>
          <a:xfrm>
            <a:off x="3671616" y="3628347"/>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Tree>
    <p:extLst>
      <p:ext uri="{BB962C8B-B14F-4D97-AF65-F5344CB8AC3E}">
        <p14:creationId xmlns:p14="http://schemas.microsoft.com/office/powerpoint/2010/main" val="30655633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8431F1-82B3-4923-8399-E2E528B7881B}"/>
              </a:ext>
            </a:extLst>
          </p:cNvPr>
          <p:cNvPicPr>
            <a:picLocks noChangeAspect="1"/>
          </p:cNvPicPr>
          <p:nvPr/>
        </p:nvPicPr>
        <p:blipFill>
          <a:blip r:embed="rId2"/>
          <a:stretch>
            <a:fillRect/>
          </a:stretch>
        </p:blipFill>
        <p:spPr>
          <a:xfrm>
            <a:off x="150725" y="939408"/>
            <a:ext cx="11838076" cy="3584856"/>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0" y="4539005"/>
            <a:ext cx="10643151" cy="1311128"/>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to </a:t>
            </a:r>
            <a:r>
              <a:rPr lang="en-US" b="1" kern="0" dirty="0">
                <a:solidFill>
                  <a:srgbClr val="000000"/>
                </a:solidFill>
                <a:latin typeface="Arial Narrow"/>
                <a:ea typeface="ＭＳ Ｐゴシック" pitchFamily="-106" charset="-128"/>
              </a:rPr>
              <a:t>Multiple Departments </a:t>
            </a:r>
            <a:r>
              <a:rPr lang="en-US" kern="0" dirty="0">
                <a:solidFill>
                  <a:srgbClr val="000000"/>
                </a:solidFill>
                <a:latin typeface="Arial Narrow"/>
                <a:ea typeface="ＭＳ Ｐゴシック" pitchFamily="-106" charset="-128"/>
              </a:rPr>
              <a:t>by Account and Fund</a:t>
            </a:r>
            <a:endParaRPr lang="en-US" b="1" kern="0" dirty="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Account and Fund member for your institution limited to your security profile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Input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and </a:t>
            </a:r>
            <a:r>
              <a:rPr lang="en-US" b="1" kern="0" dirty="0">
                <a:solidFill>
                  <a:srgbClr val="000000"/>
                </a:solidFill>
                <a:latin typeface="Arial Narrow"/>
                <a:ea typeface="ＭＳ Ｐゴシック" pitchFamily="-106" charset="-128"/>
              </a:rPr>
              <a:t>Comments</a:t>
            </a:r>
            <a:r>
              <a:rPr lang="en-US" kern="0" dirty="0">
                <a:solidFill>
                  <a:srgbClr val="000000"/>
                </a:solidFill>
                <a:latin typeface="Arial Narrow"/>
                <a:ea typeface="ＭＳ Ｐゴシック" pitchFamily="-106" charset="-128"/>
              </a:rPr>
              <a:t> Columns. All other cells should be grey</a:t>
            </a:r>
          </a:p>
        </p:txBody>
      </p:sp>
      <p:sp>
        <p:nvSpPr>
          <p:cNvPr id="7" name="Rectangle 6">
            <a:extLst>
              <a:ext uri="{FF2B5EF4-FFF2-40B4-BE49-F238E27FC236}">
                <a16:creationId xmlns:a16="http://schemas.microsoft.com/office/drawing/2014/main" id="{B0663B7C-5F8D-41DC-B931-8DF8F3E71701}"/>
              </a:ext>
            </a:extLst>
          </p:cNvPr>
          <p:cNvSpPr/>
          <p:nvPr/>
        </p:nvSpPr>
        <p:spPr>
          <a:xfrm>
            <a:off x="1203052" y="5912762"/>
            <a:ext cx="8127023"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The form will not display Departments without activity. Use the Action menu </a:t>
            </a:r>
            <a:r>
              <a:rPr lang="en-US" b="1" kern="0" dirty="0">
                <a:solidFill>
                  <a:srgbClr val="000000"/>
                </a:solidFill>
                <a:latin typeface="Arial Narrow"/>
                <a:ea typeface="ＭＳ Ｐゴシック" pitchFamily="-106" charset="-128"/>
              </a:rPr>
              <a:t>Open Forecast Accounts</a:t>
            </a:r>
            <a:r>
              <a:rPr lang="en-US" kern="0" dirty="0">
                <a:solidFill>
                  <a:srgbClr val="000000"/>
                </a:solidFill>
                <a:latin typeface="Arial Narrow"/>
                <a:ea typeface="ＭＳ Ｐゴシック" pitchFamily="-106" charset="-128"/>
              </a:rPr>
              <a:t> if needed. </a:t>
            </a:r>
            <a:endParaRPr lang="en-US" dirty="0"/>
          </a:p>
        </p:txBody>
      </p:sp>
      <p:pic>
        <p:nvPicPr>
          <p:cNvPr id="8" name="Graphic 7" descr="Information">
            <a:extLst>
              <a:ext uri="{FF2B5EF4-FFF2-40B4-BE49-F238E27FC236}">
                <a16:creationId xmlns:a16="http://schemas.microsoft.com/office/drawing/2014/main" id="{A5CC4B48-D39E-41BD-944B-C4AAA4C19B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732" y="5827257"/>
            <a:ext cx="432320" cy="43232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012054" y="59865"/>
            <a:ext cx="1097674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Department-Level By Department Form – Non-Compensation</a:t>
            </a:r>
          </a:p>
        </p:txBody>
      </p:sp>
      <p:sp>
        <p:nvSpPr>
          <p:cNvPr id="9" name="Rectangle 8">
            <a:extLst>
              <a:ext uri="{FF2B5EF4-FFF2-40B4-BE49-F238E27FC236}">
                <a16:creationId xmlns:a16="http://schemas.microsoft.com/office/drawing/2014/main" id="{070FC484-136F-44CF-8638-4EA68F1D50A8}"/>
              </a:ext>
            </a:extLst>
          </p:cNvPr>
          <p:cNvSpPr/>
          <p:nvPr/>
        </p:nvSpPr>
        <p:spPr>
          <a:xfrm>
            <a:off x="426684" y="2799312"/>
            <a:ext cx="1552735" cy="172495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7917366" y="272817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0" name="Rectangle 19">
            <a:extLst>
              <a:ext uri="{FF2B5EF4-FFF2-40B4-BE49-F238E27FC236}">
                <a16:creationId xmlns:a16="http://schemas.microsoft.com/office/drawing/2014/main" id="{295C5F4E-BAA9-451B-924D-6E90FAB507AD}"/>
              </a:ext>
            </a:extLst>
          </p:cNvPr>
          <p:cNvSpPr/>
          <p:nvPr/>
        </p:nvSpPr>
        <p:spPr>
          <a:xfrm>
            <a:off x="6351093" y="2822117"/>
            <a:ext cx="639740" cy="171688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7384120" y="2790803"/>
            <a:ext cx="533246" cy="171688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D9E17AC-A74C-4C8F-A546-4E31A04FE818}"/>
              </a:ext>
            </a:extLst>
          </p:cNvPr>
          <p:cNvSpPr/>
          <p:nvPr/>
        </p:nvSpPr>
        <p:spPr>
          <a:xfrm>
            <a:off x="1705907" y="1476136"/>
            <a:ext cx="1969278" cy="24618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C77F868-3B56-4B9F-A095-894641DC45F2}"/>
              </a:ext>
            </a:extLst>
          </p:cNvPr>
          <p:cNvSpPr txBox="1"/>
          <p:nvPr/>
        </p:nvSpPr>
        <p:spPr>
          <a:xfrm>
            <a:off x="3946466" y="4155469"/>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
        <p:nvSpPr>
          <p:cNvPr id="13" name="Oval 12">
            <a:extLst>
              <a:ext uri="{FF2B5EF4-FFF2-40B4-BE49-F238E27FC236}">
                <a16:creationId xmlns:a16="http://schemas.microsoft.com/office/drawing/2014/main" id="{C1A50DD3-B2B3-4C5D-84F8-1097DE02D93F}"/>
              </a:ext>
            </a:extLst>
          </p:cNvPr>
          <p:cNvSpPr/>
          <p:nvPr/>
        </p:nvSpPr>
        <p:spPr>
          <a:xfrm>
            <a:off x="3552093" y="127342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1973954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11C48B-C258-4D8D-9910-EE87A80268EE}"/>
              </a:ext>
            </a:extLst>
          </p:cNvPr>
          <p:cNvPicPr>
            <a:picLocks noChangeAspect="1"/>
          </p:cNvPicPr>
          <p:nvPr/>
        </p:nvPicPr>
        <p:blipFill>
          <a:blip r:embed="rId2"/>
          <a:stretch>
            <a:fillRect/>
          </a:stretch>
        </p:blipFill>
        <p:spPr>
          <a:xfrm>
            <a:off x="215070" y="703523"/>
            <a:ext cx="11847701" cy="3520104"/>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70730" y="4539005"/>
            <a:ext cx="10643151" cy="1034129"/>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forecasting to </a:t>
            </a:r>
            <a:r>
              <a:rPr lang="en-US" b="1" kern="0" dirty="0">
                <a:solidFill>
                  <a:srgbClr val="000000"/>
                </a:solidFill>
                <a:latin typeface="Arial Narrow"/>
                <a:ea typeface="ＭＳ Ｐゴシック" pitchFamily="-106" charset="-128"/>
              </a:rPr>
              <a:t>Multiple Departments and Accounts</a:t>
            </a:r>
            <a:r>
              <a:rPr lang="en-US" kern="0" dirty="0">
                <a:solidFill>
                  <a:srgbClr val="000000"/>
                </a:solidFill>
                <a:latin typeface="Arial Narrow"/>
                <a:ea typeface="ＭＳ Ｐゴシック" pitchFamily="-106" charset="-128"/>
              </a:rPr>
              <a:t> by Fund</a:t>
            </a:r>
            <a:r>
              <a:rPr lang="en-US" b="1" kern="0" dirty="0">
                <a:solidFill>
                  <a:srgbClr val="000000"/>
                </a:solidFill>
                <a:latin typeface="Arial Narrow"/>
                <a:ea typeface="ＭＳ Ｐゴシック" pitchFamily="-106" charset="-128"/>
              </a:rPr>
              <a:t>.</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Fund member for your institution limited to your security profile.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Input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and </a:t>
            </a:r>
            <a:r>
              <a:rPr lang="en-US" b="1" kern="0" dirty="0">
                <a:solidFill>
                  <a:srgbClr val="000000"/>
                </a:solidFill>
                <a:latin typeface="Arial Narrow"/>
                <a:ea typeface="ＭＳ Ｐゴシック" pitchFamily="-106" charset="-128"/>
              </a:rPr>
              <a:t>Comments</a:t>
            </a:r>
            <a:r>
              <a:rPr lang="en-US" kern="0" dirty="0">
                <a:solidFill>
                  <a:srgbClr val="000000"/>
                </a:solidFill>
                <a:latin typeface="Arial Narrow"/>
                <a:ea typeface="ＭＳ Ｐゴシック" pitchFamily="-106" charset="-128"/>
              </a:rPr>
              <a:t> Columns. All other cells should be grey.</a:t>
            </a:r>
          </a:p>
        </p:txBody>
      </p:sp>
      <p:sp>
        <p:nvSpPr>
          <p:cNvPr id="7" name="Rectangle 6">
            <a:extLst>
              <a:ext uri="{FF2B5EF4-FFF2-40B4-BE49-F238E27FC236}">
                <a16:creationId xmlns:a16="http://schemas.microsoft.com/office/drawing/2014/main" id="{B0663B7C-5F8D-41DC-B931-8DF8F3E71701}"/>
              </a:ext>
            </a:extLst>
          </p:cNvPr>
          <p:cNvSpPr/>
          <p:nvPr/>
        </p:nvSpPr>
        <p:spPr>
          <a:xfrm>
            <a:off x="1203052" y="5912762"/>
            <a:ext cx="8127023" cy="646331"/>
          </a:xfrm>
          <a:prstGeom prst="rect">
            <a:avLst/>
          </a:prstGeom>
        </p:spPr>
        <p:txBody>
          <a:bodyPr wrap="square">
            <a:spAutoFit/>
          </a:bodyPr>
          <a:lstStyle/>
          <a:p>
            <a:r>
              <a:rPr lang="en-US" kern="0" dirty="0">
                <a:solidFill>
                  <a:srgbClr val="000000"/>
                </a:solidFill>
                <a:latin typeface="Arial Narrow"/>
                <a:ea typeface="ＭＳ Ｐゴシック" pitchFamily="-106" charset="-128"/>
              </a:rPr>
              <a:t>NOTE: The form only displays Accounts and Departments combinations with activity.  Use the action menu  </a:t>
            </a:r>
            <a:r>
              <a:rPr lang="en-US" b="1" kern="0" dirty="0">
                <a:solidFill>
                  <a:srgbClr val="000000"/>
                </a:solidFill>
                <a:latin typeface="Arial Narrow"/>
                <a:ea typeface="ＭＳ Ｐゴシック" pitchFamily="-106" charset="-128"/>
              </a:rPr>
              <a:t>Open Forecast Accounts</a:t>
            </a:r>
            <a:r>
              <a:rPr lang="en-US" kern="0" dirty="0">
                <a:solidFill>
                  <a:srgbClr val="000000"/>
                </a:solidFill>
                <a:latin typeface="Arial Narrow"/>
                <a:ea typeface="ＭＳ Ｐゴシック" pitchFamily="-106" charset="-128"/>
              </a:rPr>
              <a:t> if needed. </a:t>
            </a:r>
            <a:endParaRPr lang="en-US" dirty="0"/>
          </a:p>
        </p:txBody>
      </p:sp>
      <p:pic>
        <p:nvPicPr>
          <p:cNvPr id="8" name="Graphic 7" descr="Information">
            <a:extLst>
              <a:ext uri="{FF2B5EF4-FFF2-40B4-BE49-F238E27FC236}">
                <a16:creationId xmlns:a16="http://schemas.microsoft.com/office/drawing/2014/main" id="{A5CC4B48-D39E-41BD-944B-C4AAA4C19B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732" y="5827257"/>
            <a:ext cx="432320" cy="43232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41101" y="59865"/>
            <a:ext cx="11847701"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200" b="0" dirty="0">
                <a:solidFill>
                  <a:srgbClr val="700000"/>
                </a:solidFill>
              </a:rPr>
              <a:t>Department-Level By Account &amp; Department Form – Non-Compensation</a:t>
            </a:r>
          </a:p>
        </p:txBody>
      </p:sp>
      <p:sp>
        <p:nvSpPr>
          <p:cNvPr id="10" name="Rectangle 9">
            <a:extLst>
              <a:ext uri="{FF2B5EF4-FFF2-40B4-BE49-F238E27FC236}">
                <a16:creationId xmlns:a16="http://schemas.microsoft.com/office/drawing/2014/main" id="{0D9E17AC-A74C-4C8F-A546-4E31A04FE818}"/>
              </a:ext>
            </a:extLst>
          </p:cNvPr>
          <p:cNvSpPr/>
          <p:nvPr/>
        </p:nvSpPr>
        <p:spPr>
          <a:xfrm>
            <a:off x="1733121" y="1196030"/>
            <a:ext cx="1110563" cy="29864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70FC484-136F-44CF-8638-4EA68F1D50A8}"/>
              </a:ext>
            </a:extLst>
          </p:cNvPr>
          <p:cNvSpPr/>
          <p:nvPr/>
        </p:nvSpPr>
        <p:spPr>
          <a:xfrm>
            <a:off x="532124" y="2484276"/>
            <a:ext cx="2401995" cy="173935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3FF0C3-9961-44CD-8CBF-154E96720EFF}"/>
              </a:ext>
            </a:extLst>
          </p:cNvPr>
          <p:cNvSpPr/>
          <p:nvPr/>
        </p:nvSpPr>
        <p:spPr>
          <a:xfrm>
            <a:off x="8918880" y="240772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0" name="Rectangle 19">
            <a:extLst>
              <a:ext uri="{FF2B5EF4-FFF2-40B4-BE49-F238E27FC236}">
                <a16:creationId xmlns:a16="http://schemas.microsoft.com/office/drawing/2014/main" id="{295C5F4E-BAA9-451B-924D-6E90FAB507AD}"/>
              </a:ext>
            </a:extLst>
          </p:cNvPr>
          <p:cNvSpPr/>
          <p:nvPr/>
        </p:nvSpPr>
        <p:spPr>
          <a:xfrm>
            <a:off x="7285085" y="2542404"/>
            <a:ext cx="557883" cy="165697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174730-BFEE-4995-9981-8AFCDD2BB217}"/>
              </a:ext>
            </a:extLst>
          </p:cNvPr>
          <p:cNvSpPr/>
          <p:nvPr/>
        </p:nvSpPr>
        <p:spPr>
          <a:xfrm>
            <a:off x="8381867" y="2542404"/>
            <a:ext cx="537013" cy="168122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A50DD3-B2B3-4C5D-84F8-1097DE02D93F}"/>
              </a:ext>
            </a:extLst>
          </p:cNvPr>
          <p:cNvSpPr/>
          <p:nvPr/>
        </p:nvSpPr>
        <p:spPr>
          <a:xfrm>
            <a:off x="2843684" y="109916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5" name="TextBox 14">
            <a:extLst>
              <a:ext uri="{FF2B5EF4-FFF2-40B4-BE49-F238E27FC236}">
                <a16:creationId xmlns:a16="http://schemas.microsoft.com/office/drawing/2014/main" id="{F3AC5C10-EDA1-4DAE-A74F-4DAE362EAA22}"/>
              </a:ext>
            </a:extLst>
          </p:cNvPr>
          <p:cNvSpPr txBox="1"/>
          <p:nvPr/>
        </p:nvSpPr>
        <p:spPr>
          <a:xfrm>
            <a:off x="5135934" y="3823517"/>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Suppressed</a:t>
            </a:r>
          </a:p>
        </p:txBody>
      </p:sp>
    </p:spTree>
    <p:extLst>
      <p:ext uri="{BB962C8B-B14F-4D97-AF65-F5344CB8AC3E}">
        <p14:creationId xmlns:p14="http://schemas.microsoft.com/office/powerpoint/2010/main" val="14318869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32871D-F5D0-45E3-999D-E462B5239D1F}"/>
              </a:ext>
            </a:extLst>
          </p:cNvPr>
          <p:cNvPicPr>
            <a:picLocks noChangeAspect="1"/>
          </p:cNvPicPr>
          <p:nvPr/>
        </p:nvPicPr>
        <p:blipFill>
          <a:blip r:embed="rId2"/>
          <a:stretch>
            <a:fillRect/>
          </a:stretch>
        </p:blipFill>
        <p:spPr>
          <a:xfrm>
            <a:off x="2271908" y="625194"/>
            <a:ext cx="6361885" cy="4017110"/>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479884" y="59865"/>
            <a:ext cx="1050891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Department-Level Review – Non-Compensation</a:t>
            </a:r>
          </a:p>
        </p:txBody>
      </p:sp>
      <p:sp>
        <p:nvSpPr>
          <p:cNvPr id="14" name="Oval 13">
            <a:extLst>
              <a:ext uri="{FF2B5EF4-FFF2-40B4-BE49-F238E27FC236}">
                <a16:creationId xmlns:a16="http://schemas.microsoft.com/office/drawing/2014/main" id="{F63FF0C3-9961-44CD-8CBF-154E96720EFF}"/>
              </a:ext>
            </a:extLst>
          </p:cNvPr>
          <p:cNvSpPr/>
          <p:nvPr/>
        </p:nvSpPr>
        <p:spPr>
          <a:xfrm>
            <a:off x="7396360" y="219614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1" name="Rectangle 20">
            <a:extLst>
              <a:ext uri="{FF2B5EF4-FFF2-40B4-BE49-F238E27FC236}">
                <a16:creationId xmlns:a16="http://schemas.microsoft.com/office/drawing/2014/main" id="{73174730-BFEE-4995-9981-8AFCDD2BB217}"/>
              </a:ext>
            </a:extLst>
          </p:cNvPr>
          <p:cNvSpPr/>
          <p:nvPr/>
        </p:nvSpPr>
        <p:spPr>
          <a:xfrm>
            <a:off x="3631330" y="1103328"/>
            <a:ext cx="1724441"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7D42F0E-1C0E-415F-B41E-DCCF4C260005}"/>
              </a:ext>
            </a:extLst>
          </p:cNvPr>
          <p:cNvPicPr>
            <a:picLocks noChangeAspect="1"/>
          </p:cNvPicPr>
          <p:nvPr/>
        </p:nvPicPr>
        <p:blipFill>
          <a:blip r:embed="rId3"/>
          <a:stretch>
            <a:fillRect/>
          </a:stretch>
        </p:blipFill>
        <p:spPr>
          <a:xfrm>
            <a:off x="5273794" y="684228"/>
            <a:ext cx="1552575" cy="209550"/>
          </a:xfrm>
          <a:prstGeom prst="rect">
            <a:avLst/>
          </a:prstGeom>
        </p:spPr>
      </p:pic>
      <p:sp>
        <p:nvSpPr>
          <p:cNvPr id="15" name="Oval 14">
            <a:extLst>
              <a:ext uri="{FF2B5EF4-FFF2-40B4-BE49-F238E27FC236}">
                <a16:creationId xmlns:a16="http://schemas.microsoft.com/office/drawing/2014/main" id="{007F0B31-F808-4A1C-A4E0-0FF66D5D5E96}"/>
              </a:ext>
            </a:extLst>
          </p:cNvPr>
          <p:cNvSpPr/>
          <p:nvPr/>
        </p:nvSpPr>
        <p:spPr>
          <a:xfrm>
            <a:off x="5293888" y="101687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1" name="Rectangle 10">
            <a:extLst>
              <a:ext uri="{FF2B5EF4-FFF2-40B4-BE49-F238E27FC236}">
                <a16:creationId xmlns:a16="http://schemas.microsoft.com/office/drawing/2014/main" id="{6E835A97-FA10-4388-8ED5-CA4F78EDC54F}"/>
              </a:ext>
            </a:extLst>
          </p:cNvPr>
          <p:cNvSpPr/>
          <p:nvPr/>
        </p:nvSpPr>
        <p:spPr>
          <a:xfrm>
            <a:off x="6817513" y="2272932"/>
            <a:ext cx="578847" cy="237806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EA8E12B-B280-4913-80EE-3403E66FF31C}"/>
              </a:ext>
            </a:extLst>
          </p:cNvPr>
          <p:cNvSpPr txBox="1"/>
          <p:nvPr/>
        </p:nvSpPr>
        <p:spPr>
          <a:xfrm>
            <a:off x="770730" y="4650997"/>
            <a:ext cx="10643151" cy="1865126"/>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historical Budget and Actual data, an overview of total forecast, as well as the variance of Forecast vs Budget and CY vs PY Actuals Year to Date.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Fund and Department member for your institution limited to your security profile. </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Review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Columns and compare to Actuals and Budget Trends. All cells should be grey</a:t>
            </a:r>
          </a:p>
        </p:txBody>
      </p:sp>
      <p:sp>
        <p:nvSpPr>
          <p:cNvPr id="18" name="Rectangle 17">
            <a:extLst>
              <a:ext uri="{FF2B5EF4-FFF2-40B4-BE49-F238E27FC236}">
                <a16:creationId xmlns:a16="http://schemas.microsoft.com/office/drawing/2014/main" id="{556BA7AE-A46B-43FF-9185-F82725527AC7}"/>
              </a:ext>
            </a:extLst>
          </p:cNvPr>
          <p:cNvSpPr/>
          <p:nvPr/>
        </p:nvSpPr>
        <p:spPr>
          <a:xfrm>
            <a:off x="29714" y="644673"/>
            <a:ext cx="2416638" cy="1477328"/>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a historical comparison of the summarized Forecast at the Program Total and Project Total level.</a:t>
            </a:r>
          </a:p>
        </p:txBody>
      </p:sp>
    </p:spTree>
    <p:extLst>
      <p:ext uri="{BB962C8B-B14F-4D97-AF65-F5344CB8AC3E}">
        <p14:creationId xmlns:p14="http://schemas.microsoft.com/office/powerpoint/2010/main" val="21802471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dirty="0">
                <a:solidFill>
                  <a:srgbClr val="700000"/>
                </a:solidFill>
              </a:rPr>
              <a:t>UW Current Year Forecast</a:t>
            </a:r>
            <a:r>
              <a:rPr lang="en-US" sz="4000" dirty="0">
                <a:solidFill>
                  <a:srgbClr val="700000"/>
                </a:solidFill>
              </a:rPr>
              <a:t> </a:t>
            </a:r>
          </a:p>
          <a:p>
            <a:r>
              <a:rPr lang="en-US" sz="4000" dirty="0">
                <a:solidFill>
                  <a:schemeClr val="tx1">
                    <a:lumMod val="65000"/>
                    <a:lumOff val="35000"/>
                  </a:schemeClr>
                </a:solidFill>
              </a:rPr>
              <a:t>Revenue</a:t>
            </a:r>
            <a:endParaRPr lang="en-US" sz="4400" dirty="0">
              <a:solidFill>
                <a:srgbClr val="700000"/>
              </a:solidFill>
            </a:endParaRPr>
          </a:p>
        </p:txBody>
      </p:sp>
    </p:spTree>
    <p:custDataLst>
      <p:tags r:id="rId1"/>
    </p:custDataLst>
    <p:extLst>
      <p:ext uri="{BB962C8B-B14F-4D97-AF65-F5344CB8AC3E}">
        <p14:creationId xmlns:p14="http://schemas.microsoft.com/office/powerpoint/2010/main" val="26623618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FB9D37-F68C-4D16-B8FB-EB904A5B2B0F}"/>
              </a:ext>
            </a:extLst>
          </p:cNvPr>
          <p:cNvSpPr txBox="1">
            <a:spLocks noChangeArrowheads="1"/>
          </p:cNvSpPr>
          <p:nvPr/>
        </p:nvSpPr>
        <p:spPr>
          <a:xfrm>
            <a:off x="571499" y="2428668"/>
            <a:ext cx="1105023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dirty="0">
                <a:solidFill>
                  <a:srgbClr val="700000"/>
                </a:solidFill>
              </a:rPr>
              <a:t>Rinse and Repeat </a:t>
            </a:r>
          </a:p>
        </p:txBody>
      </p:sp>
      <p:pic>
        <p:nvPicPr>
          <p:cNvPr id="4" name="Picture 3">
            <a:extLst>
              <a:ext uri="{FF2B5EF4-FFF2-40B4-BE49-F238E27FC236}">
                <a16:creationId xmlns:a16="http://schemas.microsoft.com/office/drawing/2014/main" id="{CF9DBF41-3BB0-4950-9767-573BDA3E3980}"/>
              </a:ext>
            </a:extLst>
          </p:cNvPr>
          <p:cNvPicPr>
            <a:picLocks noChangeAspect="1"/>
          </p:cNvPicPr>
          <p:nvPr/>
        </p:nvPicPr>
        <p:blipFill>
          <a:blip r:embed="rId2"/>
          <a:stretch>
            <a:fillRect/>
          </a:stretch>
        </p:blipFill>
        <p:spPr>
          <a:xfrm>
            <a:off x="5667375" y="3078824"/>
            <a:ext cx="857250" cy="1000125"/>
          </a:xfrm>
          <a:prstGeom prst="rect">
            <a:avLst/>
          </a:prstGeom>
        </p:spPr>
      </p:pic>
      <p:sp>
        <p:nvSpPr>
          <p:cNvPr id="5" name="Rectangle 4">
            <a:extLst>
              <a:ext uri="{FF2B5EF4-FFF2-40B4-BE49-F238E27FC236}">
                <a16:creationId xmlns:a16="http://schemas.microsoft.com/office/drawing/2014/main" id="{4DE28529-32C6-40E9-87B5-8735886AA1D5}"/>
              </a:ext>
            </a:extLst>
          </p:cNvPr>
          <p:cNvSpPr/>
          <p:nvPr/>
        </p:nvSpPr>
        <p:spPr>
          <a:xfrm>
            <a:off x="1696798" y="4956444"/>
            <a:ext cx="9500853" cy="923330"/>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NOTE: This section is an abridged version of what is covered in the Salary, Wages and Fringe Input section.  All processes are applicable in this section, but this section will demonstrate the clicks as the forms would be used in Smart View. </a:t>
            </a:r>
          </a:p>
        </p:txBody>
      </p:sp>
      <p:pic>
        <p:nvPicPr>
          <p:cNvPr id="6" name="Graphic 5" descr="Information">
            <a:extLst>
              <a:ext uri="{FF2B5EF4-FFF2-40B4-BE49-F238E27FC236}">
                <a16:creationId xmlns:a16="http://schemas.microsoft.com/office/drawing/2014/main" id="{EC4637CB-D57C-485A-87A9-9B51D2F3B44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9535" y="4985789"/>
            <a:ext cx="432320" cy="432320"/>
          </a:xfrm>
          <a:prstGeom prst="rect">
            <a:avLst/>
          </a:prstGeom>
        </p:spPr>
      </p:pic>
      <p:sp>
        <p:nvSpPr>
          <p:cNvPr id="7" name="Rectangle 4">
            <a:extLst>
              <a:ext uri="{FF2B5EF4-FFF2-40B4-BE49-F238E27FC236}">
                <a16:creationId xmlns:a16="http://schemas.microsoft.com/office/drawing/2014/main" id="{FCE4EED7-2435-48E3-823D-0CB349454AA4}"/>
              </a:ext>
            </a:extLst>
          </p:cNvPr>
          <p:cNvSpPr txBox="1">
            <a:spLocks noChangeArrowheads="1"/>
          </p:cNvSpPr>
          <p:nvPr/>
        </p:nvSpPr>
        <p:spPr>
          <a:xfrm>
            <a:off x="570885" y="4024782"/>
            <a:ext cx="1105023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ctr"/>
            <a:r>
              <a:rPr lang="en-US" sz="3600" dirty="0">
                <a:solidFill>
                  <a:srgbClr val="700000"/>
                </a:solidFill>
              </a:rPr>
              <a:t>In Smart View! </a:t>
            </a:r>
          </a:p>
        </p:txBody>
      </p:sp>
    </p:spTree>
    <p:extLst>
      <p:ext uri="{BB962C8B-B14F-4D97-AF65-F5344CB8AC3E}">
        <p14:creationId xmlns:p14="http://schemas.microsoft.com/office/powerpoint/2010/main" val="34534924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539532-A627-4BF2-9D8F-3E11E4C53868}"/>
              </a:ext>
            </a:extLst>
          </p:cNvPr>
          <p:cNvPicPr>
            <a:picLocks noChangeAspect="1"/>
          </p:cNvPicPr>
          <p:nvPr/>
        </p:nvPicPr>
        <p:blipFill>
          <a:blip r:embed="rId3"/>
          <a:stretch>
            <a:fillRect/>
          </a:stretch>
        </p:blipFill>
        <p:spPr>
          <a:xfrm>
            <a:off x="5758390" y="1441833"/>
            <a:ext cx="6113000" cy="2058306"/>
          </a:xfrm>
          <a:prstGeom prst="rect">
            <a:avLst/>
          </a:prstGeom>
        </p:spPr>
      </p:pic>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a:t>
            </a:r>
          </a:p>
        </p:txBody>
      </p:sp>
      <p:sp>
        <p:nvSpPr>
          <p:cNvPr id="8" name="TextBox 7">
            <a:extLst>
              <a:ext uri="{FF2B5EF4-FFF2-40B4-BE49-F238E27FC236}">
                <a16:creationId xmlns:a16="http://schemas.microsoft.com/office/drawing/2014/main" id="{48288EDD-AD66-44D8-B993-2484F1F16DEE}"/>
              </a:ext>
            </a:extLst>
          </p:cNvPr>
          <p:cNvSpPr txBox="1"/>
          <p:nvPr/>
        </p:nvSpPr>
        <p:spPr>
          <a:xfrm>
            <a:off x="764930" y="1025389"/>
            <a:ext cx="4545624" cy="5022914"/>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Use this card to Forecast for Revenue.</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Enter adjustments to manipulate the prepopulated base Forecast</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View how Forecast  Base, Transfers, and Adjustments cumulate to gain the full picture of your Forecast</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Review historical data, total Forecast and key variances scenarios</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To begin the </a:t>
            </a:r>
            <a:r>
              <a:rPr lang="en-US" kern="0" dirty="0">
                <a:solidFill>
                  <a:srgbClr val="000000"/>
                </a:solidFill>
                <a:latin typeface="Arial Narrow"/>
                <a:ea typeface="ＭＳ Ｐゴシック" pitchFamily="-106" charset="-128"/>
              </a:rPr>
              <a:t>Revenue data input and review process</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Forecast </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tile to open the cluster</a:t>
            </a:r>
            <a:endParaRPr lang="en-US" kern="0" dirty="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Revenue</a:t>
            </a:r>
            <a:r>
              <a:rPr lang="en-US" kern="0" dirty="0">
                <a:solidFill>
                  <a:srgbClr val="000000"/>
                </a:solidFill>
                <a:latin typeface="Arial Narrow"/>
                <a:ea typeface="ＭＳ Ｐゴシック" pitchFamily="-106" charset="-128"/>
              </a:rPr>
              <a:t> tile to open the forms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This process will open the Revenue input and review forms</a:t>
            </a: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36" name="Rectangle 35">
            <a:extLst>
              <a:ext uri="{FF2B5EF4-FFF2-40B4-BE49-F238E27FC236}">
                <a16:creationId xmlns:a16="http://schemas.microsoft.com/office/drawing/2014/main" id="{D602FA54-2D66-463C-A591-43A85FE054A2}"/>
              </a:ext>
            </a:extLst>
          </p:cNvPr>
          <p:cNvSpPr/>
          <p:nvPr/>
        </p:nvSpPr>
        <p:spPr>
          <a:xfrm>
            <a:off x="7676942" y="2544161"/>
            <a:ext cx="734645" cy="73086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6700EB9-F3E3-47B5-8B55-3BCB2CD44EEC}"/>
              </a:ext>
            </a:extLst>
          </p:cNvPr>
          <p:cNvSpPr/>
          <p:nvPr/>
        </p:nvSpPr>
        <p:spPr>
          <a:xfrm>
            <a:off x="7197735" y="108644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2" name="Rectangle 11">
            <a:extLst>
              <a:ext uri="{FF2B5EF4-FFF2-40B4-BE49-F238E27FC236}">
                <a16:creationId xmlns:a16="http://schemas.microsoft.com/office/drawing/2014/main" id="{91B13F4D-5B6E-4F0E-833E-7BFDBE670CE8}"/>
              </a:ext>
            </a:extLst>
          </p:cNvPr>
          <p:cNvSpPr/>
          <p:nvPr/>
        </p:nvSpPr>
        <p:spPr>
          <a:xfrm>
            <a:off x="6794502" y="1524147"/>
            <a:ext cx="882440" cy="9377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E255C76-5EC0-499E-A9F4-F6F1D8EEC3DB}"/>
              </a:ext>
            </a:extLst>
          </p:cNvPr>
          <p:cNvSpPr/>
          <p:nvPr/>
        </p:nvSpPr>
        <p:spPr>
          <a:xfrm>
            <a:off x="8288495" y="242261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pic>
        <p:nvPicPr>
          <p:cNvPr id="5" name="Picture 4">
            <a:extLst>
              <a:ext uri="{FF2B5EF4-FFF2-40B4-BE49-F238E27FC236}">
                <a16:creationId xmlns:a16="http://schemas.microsoft.com/office/drawing/2014/main" id="{414341C6-724E-4491-835C-45642AD714FF}"/>
              </a:ext>
            </a:extLst>
          </p:cNvPr>
          <p:cNvPicPr>
            <a:picLocks noChangeAspect="1"/>
          </p:cNvPicPr>
          <p:nvPr/>
        </p:nvPicPr>
        <p:blipFill>
          <a:blip r:embed="rId4"/>
          <a:stretch>
            <a:fillRect/>
          </a:stretch>
        </p:blipFill>
        <p:spPr>
          <a:xfrm>
            <a:off x="8958247" y="4073054"/>
            <a:ext cx="1314450" cy="1171575"/>
          </a:xfrm>
          <a:prstGeom prst="rect">
            <a:avLst/>
          </a:prstGeom>
        </p:spPr>
      </p:pic>
    </p:spTree>
    <p:custDataLst>
      <p:tags r:id="rId1"/>
    </p:custDataLst>
    <p:extLst>
      <p:ext uri="{BB962C8B-B14F-4D97-AF65-F5344CB8AC3E}">
        <p14:creationId xmlns:p14="http://schemas.microsoft.com/office/powerpoint/2010/main" val="33132468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Revenue</a:t>
            </a:r>
          </a:p>
        </p:txBody>
      </p:sp>
      <p:sp>
        <p:nvSpPr>
          <p:cNvPr id="14" name="TextBox 13">
            <a:extLst>
              <a:ext uri="{FF2B5EF4-FFF2-40B4-BE49-F238E27FC236}">
                <a16:creationId xmlns:a16="http://schemas.microsoft.com/office/drawing/2014/main" id="{F8B13ECC-0D5A-4638-942F-CA15D3DCABAB}"/>
              </a:ext>
            </a:extLst>
          </p:cNvPr>
          <p:cNvSpPr txBox="1"/>
          <p:nvPr/>
        </p:nvSpPr>
        <p:spPr>
          <a:xfrm>
            <a:off x="5121219" y="2699569"/>
            <a:ext cx="5273083" cy="1458861"/>
          </a:xfrm>
          <a:prstGeom prst="rect">
            <a:avLst/>
          </a:prstGeom>
        </p:spPr>
        <p:txBody>
          <a:bodyPr vert="horz" wrap="square" rtlCol="0">
            <a:spAutoFit/>
          </a:bodyPr>
          <a:lstStyle/>
          <a:p>
            <a:pPr marL="285750" indent="-285750" eaLnBrk="0" fontAlgn="base" hangingPunct="0">
              <a:spcBef>
                <a:spcPct val="20000"/>
              </a:spcBef>
              <a:spcAft>
                <a:spcPct val="0"/>
              </a:spcAft>
              <a:buFont typeface="Arial" panose="020B0604020202020204" pitchFamily="34" charset="0"/>
              <a:buChar char="•"/>
            </a:pPr>
            <a:r>
              <a:rPr lang="en-US" b="1" kern="0" dirty="0">
                <a:solidFill>
                  <a:srgbClr val="000000"/>
                </a:solidFill>
                <a:latin typeface="Arial Narrow"/>
                <a:ea typeface="ＭＳ Ｐゴシック" pitchFamily="-106" charset="-128"/>
              </a:rPr>
              <a:t>Campus-Level – </a:t>
            </a:r>
            <a:r>
              <a:rPr lang="en-US" kern="0" dirty="0">
                <a:solidFill>
                  <a:srgbClr val="000000"/>
                </a:solidFill>
                <a:latin typeface="Arial Narrow"/>
                <a:ea typeface="ＭＳ Ｐゴシック" pitchFamily="-106" charset="-128"/>
              </a:rPr>
              <a:t>Enter forecast amounts at ‘Campus-Level’ using Divisions, in By Account, By Division, By Account and Division Forms and use Campus-Level Review to see total results.</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400" b="0" i="0" u="sng"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3" name="Rectangle 2">
            <a:extLst>
              <a:ext uri="{FF2B5EF4-FFF2-40B4-BE49-F238E27FC236}">
                <a16:creationId xmlns:a16="http://schemas.microsoft.com/office/drawing/2014/main" id="{18B6E2C2-4968-432C-A019-57378D81CCD6}"/>
              </a:ext>
            </a:extLst>
          </p:cNvPr>
          <p:cNvSpPr/>
          <p:nvPr/>
        </p:nvSpPr>
        <p:spPr>
          <a:xfrm>
            <a:off x="1602619" y="2386798"/>
            <a:ext cx="801892" cy="188671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peech Bubble: Rectangle 4">
            <a:extLst>
              <a:ext uri="{FF2B5EF4-FFF2-40B4-BE49-F238E27FC236}">
                <a16:creationId xmlns:a16="http://schemas.microsoft.com/office/drawing/2014/main" id="{8006D1C5-2FEE-40A4-8F31-88C37C94CB59}"/>
              </a:ext>
            </a:extLst>
          </p:cNvPr>
          <p:cNvSpPr/>
          <p:nvPr/>
        </p:nvSpPr>
        <p:spPr>
          <a:xfrm>
            <a:off x="2966381" y="2608937"/>
            <a:ext cx="1450661" cy="376431"/>
          </a:xfrm>
          <a:prstGeom prst="wedgeRectCallout">
            <a:avLst>
              <a:gd name="adj1" fmla="val -97952"/>
              <a:gd name="adj2" fmla="val -13540"/>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By Campus</a:t>
            </a:r>
            <a:endParaRPr lang="en-US" b="1" dirty="0">
              <a:solidFill>
                <a:schemeClr val="tx1"/>
              </a:solidFill>
              <a:latin typeface="Arial Narrow" panose="020B0606020202030204" pitchFamily="34" charset="0"/>
            </a:endParaRPr>
          </a:p>
        </p:txBody>
      </p:sp>
      <p:pic>
        <p:nvPicPr>
          <p:cNvPr id="6" name="Picture 5">
            <a:extLst>
              <a:ext uri="{FF2B5EF4-FFF2-40B4-BE49-F238E27FC236}">
                <a16:creationId xmlns:a16="http://schemas.microsoft.com/office/drawing/2014/main" id="{8287BCC8-B231-4941-9E9B-518635F59EBC}"/>
              </a:ext>
            </a:extLst>
          </p:cNvPr>
          <p:cNvPicPr>
            <a:picLocks noChangeAspect="1"/>
          </p:cNvPicPr>
          <p:nvPr/>
        </p:nvPicPr>
        <p:blipFill>
          <a:blip r:embed="rId2"/>
          <a:stretch>
            <a:fillRect/>
          </a:stretch>
        </p:blipFill>
        <p:spPr>
          <a:xfrm>
            <a:off x="1720889" y="2416472"/>
            <a:ext cx="584330" cy="1827362"/>
          </a:xfrm>
          <a:prstGeom prst="rect">
            <a:avLst/>
          </a:prstGeom>
        </p:spPr>
      </p:pic>
    </p:spTree>
    <p:extLst>
      <p:ext uri="{BB962C8B-B14F-4D97-AF65-F5344CB8AC3E}">
        <p14:creationId xmlns:p14="http://schemas.microsoft.com/office/powerpoint/2010/main" val="66302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1477C8-19F0-4E32-8120-AEDCB10C71B4}"/>
              </a:ext>
            </a:extLst>
          </p:cNvPr>
          <p:cNvSpPr txBox="1">
            <a:spLocks noChangeArrowheads="1"/>
          </p:cNvSpPr>
          <p:nvPr/>
        </p:nvSpPr>
        <p:spPr>
          <a:xfrm>
            <a:off x="2874617" y="192742"/>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PlanUW Forecast Tasks and Processes</a:t>
            </a:r>
          </a:p>
        </p:txBody>
      </p:sp>
      <p:sp>
        <p:nvSpPr>
          <p:cNvPr id="6" name="Rectangle 5">
            <a:extLst>
              <a:ext uri="{FF2B5EF4-FFF2-40B4-BE49-F238E27FC236}">
                <a16:creationId xmlns:a16="http://schemas.microsoft.com/office/drawing/2014/main" id="{CB9CDD70-75F0-4926-B53F-24F94F1F1DB4}"/>
              </a:ext>
            </a:extLst>
          </p:cNvPr>
          <p:cNvSpPr/>
          <p:nvPr/>
        </p:nvSpPr>
        <p:spPr>
          <a:xfrm>
            <a:off x="533401" y="1386969"/>
            <a:ext cx="9841900" cy="1015663"/>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492F24"/>
                </a:solidFill>
                <a:latin typeface="Arial Narrow" panose="020B0606020202030204" pitchFamily="34" charset="0"/>
              </a:rPr>
              <a:t>Forecast data is made up of Actuals and Budget</a:t>
            </a:r>
          </a:p>
          <a:p>
            <a:pPr marL="342900" indent="-342900">
              <a:buFont typeface="Arial" panose="020B0604020202020204" pitchFamily="34" charset="0"/>
              <a:buChar char="•"/>
            </a:pPr>
            <a:r>
              <a:rPr lang="en-US" sz="2000" dirty="0">
                <a:solidFill>
                  <a:srgbClr val="492F24"/>
                </a:solidFill>
                <a:latin typeface="Arial Narrow" panose="020B0606020202030204" pitchFamily="34" charset="0"/>
              </a:rPr>
              <a:t>Actuals are updated on a monthly basis and will overwrite the budget amount previously existing</a:t>
            </a:r>
          </a:p>
          <a:p>
            <a:pPr marL="342900" indent="-342900">
              <a:buFont typeface="Arial" panose="020B0604020202020204" pitchFamily="34" charset="0"/>
              <a:buChar char="•"/>
            </a:pPr>
            <a:endParaRPr lang="en-US" sz="2000" dirty="0">
              <a:solidFill>
                <a:srgbClr val="FF0000"/>
              </a:solidFill>
              <a:latin typeface="Arial Narrow" panose="020B0606020202030204" pitchFamily="34" charset="0"/>
            </a:endParaRPr>
          </a:p>
        </p:txBody>
      </p:sp>
      <p:graphicFrame>
        <p:nvGraphicFramePr>
          <p:cNvPr id="3" name="Table 2">
            <a:extLst>
              <a:ext uri="{FF2B5EF4-FFF2-40B4-BE49-F238E27FC236}">
                <a16:creationId xmlns:a16="http://schemas.microsoft.com/office/drawing/2014/main" id="{F816DD6E-B78A-4162-83EF-7EBF8BD9C6BB}"/>
              </a:ext>
            </a:extLst>
          </p:cNvPr>
          <p:cNvGraphicFramePr>
            <a:graphicFrameLocks noGrp="1"/>
          </p:cNvGraphicFramePr>
          <p:nvPr>
            <p:extLst>
              <p:ext uri="{D42A27DB-BD31-4B8C-83A1-F6EECF244321}">
                <p14:modId xmlns:p14="http://schemas.microsoft.com/office/powerpoint/2010/main" val="1143941546"/>
              </p:ext>
            </p:extLst>
          </p:nvPr>
        </p:nvGraphicFramePr>
        <p:xfrm>
          <a:off x="137160" y="2402632"/>
          <a:ext cx="11881454" cy="3031345"/>
        </p:xfrm>
        <a:graphic>
          <a:graphicData uri="http://schemas.openxmlformats.org/drawingml/2006/table">
            <a:tbl>
              <a:tblPr>
                <a:effectLst>
                  <a:outerShdw blurRad="50800" dist="38100" dir="2700000" algn="tl" rotWithShape="0">
                    <a:prstClr val="black">
                      <a:alpha val="40000"/>
                    </a:prstClr>
                  </a:outerShdw>
                </a:effectLst>
              </a:tblPr>
              <a:tblGrid>
                <a:gridCol w="2720052">
                  <a:extLst>
                    <a:ext uri="{9D8B030D-6E8A-4147-A177-3AD203B41FA5}">
                      <a16:colId xmlns:a16="http://schemas.microsoft.com/office/drawing/2014/main" val="2044459927"/>
                    </a:ext>
                  </a:extLst>
                </a:gridCol>
                <a:gridCol w="483936">
                  <a:extLst>
                    <a:ext uri="{9D8B030D-6E8A-4147-A177-3AD203B41FA5}">
                      <a16:colId xmlns:a16="http://schemas.microsoft.com/office/drawing/2014/main" val="2866781269"/>
                    </a:ext>
                  </a:extLst>
                </a:gridCol>
                <a:gridCol w="868588">
                  <a:extLst>
                    <a:ext uri="{9D8B030D-6E8A-4147-A177-3AD203B41FA5}">
                      <a16:colId xmlns:a16="http://schemas.microsoft.com/office/drawing/2014/main" val="3267304841"/>
                    </a:ext>
                  </a:extLst>
                </a:gridCol>
                <a:gridCol w="709898">
                  <a:extLst>
                    <a:ext uri="{9D8B030D-6E8A-4147-A177-3AD203B41FA5}">
                      <a16:colId xmlns:a16="http://schemas.microsoft.com/office/drawing/2014/main" val="1741494179"/>
                    </a:ext>
                  </a:extLst>
                </a:gridCol>
                <a:gridCol w="709898">
                  <a:extLst>
                    <a:ext uri="{9D8B030D-6E8A-4147-A177-3AD203B41FA5}">
                      <a16:colId xmlns:a16="http://schemas.microsoft.com/office/drawing/2014/main" val="911987726"/>
                    </a:ext>
                  </a:extLst>
                </a:gridCol>
                <a:gridCol w="709898">
                  <a:extLst>
                    <a:ext uri="{9D8B030D-6E8A-4147-A177-3AD203B41FA5}">
                      <a16:colId xmlns:a16="http://schemas.microsoft.com/office/drawing/2014/main" val="2345901777"/>
                    </a:ext>
                  </a:extLst>
                </a:gridCol>
                <a:gridCol w="709898">
                  <a:extLst>
                    <a:ext uri="{9D8B030D-6E8A-4147-A177-3AD203B41FA5}">
                      <a16:colId xmlns:a16="http://schemas.microsoft.com/office/drawing/2014/main" val="3382391609"/>
                    </a:ext>
                  </a:extLst>
                </a:gridCol>
                <a:gridCol w="709898">
                  <a:extLst>
                    <a:ext uri="{9D8B030D-6E8A-4147-A177-3AD203B41FA5}">
                      <a16:colId xmlns:a16="http://schemas.microsoft.com/office/drawing/2014/main" val="1225445261"/>
                    </a:ext>
                  </a:extLst>
                </a:gridCol>
                <a:gridCol w="709898">
                  <a:extLst>
                    <a:ext uri="{9D8B030D-6E8A-4147-A177-3AD203B41FA5}">
                      <a16:colId xmlns:a16="http://schemas.microsoft.com/office/drawing/2014/main" val="3800521343"/>
                    </a:ext>
                  </a:extLst>
                </a:gridCol>
                <a:gridCol w="709898">
                  <a:extLst>
                    <a:ext uri="{9D8B030D-6E8A-4147-A177-3AD203B41FA5}">
                      <a16:colId xmlns:a16="http://schemas.microsoft.com/office/drawing/2014/main" val="2007418723"/>
                    </a:ext>
                  </a:extLst>
                </a:gridCol>
                <a:gridCol w="709898">
                  <a:extLst>
                    <a:ext uri="{9D8B030D-6E8A-4147-A177-3AD203B41FA5}">
                      <a16:colId xmlns:a16="http://schemas.microsoft.com/office/drawing/2014/main" val="1982229583"/>
                    </a:ext>
                  </a:extLst>
                </a:gridCol>
                <a:gridCol w="709898">
                  <a:extLst>
                    <a:ext uri="{9D8B030D-6E8A-4147-A177-3AD203B41FA5}">
                      <a16:colId xmlns:a16="http://schemas.microsoft.com/office/drawing/2014/main" val="2080172122"/>
                    </a:ext>
                  </a:extLst>
                </a:gridCol>
                <a:gridCol w="709898">
                  <a:extLst>
                    <a:ext uri="{9D8B030D-6E8A-4147-A177-3AD203B41FA5}">
                      <a16:colId xmlns:a16="http://schemas.microsoft.com/office/drawing/2014/main" val="1882231064"/>
                    </a:ext>
                  </a:extLst>
                </a:gridCol>
                <a:gridCol w="709898">
                  <a:extLst>
                    <a:ext uri="{9D8B030D-6E8A-4147-A177-3AD203B41FA5}">
                      <a16:colId xmlns:a16="http://schemas.microsoft.com/office/drawing/2014/main" val="2548190688"/>
                    </a:ext>
                  </a:extLst>
                </a:gridCol>
              </a:tblGrid>
              <a:tr h="79968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Jul</a:t>
                      </a:r>
                    </a:p>
                  </a:txBody>
                  <a:tcPr marL="7620" marR="7620" marT="7620"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Aug</a:t>
                      </a:r>
                    </a:p>
                  </a:txBody>
                  <a:tcPr marL="7620" marR="7620" marT="7620"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Sep</a:t>
                      </a:r>
                    </a:p>
                  </a:txBody>
                  <a:tcPr marL="7620" marR="7620" marT="7620"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Oct</a:t>
                      </a:r>
                    </a:p>
                  </a:txBody>
                  <a:tcPr marL="7620" marR="7620" marT="7620"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Nov</a:t>
                      </a:r>
                    </a:p>
                  </a:txBody>
                  <a:tcPr marL="7620" marR="7620" marT="7620"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Dec</a:t>
                      </a:r>
                    </a:p>
                  </a:txBody>
                  <a:tcPr marL="7620" marR="7620" marT="7620"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Jan</a:t>
                      </a:r>
                    </a:p>
                  </a:txBody>
                  <a:tcPr marL="7620" marR="7620" marT="7620"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Feb</a:t>
                      </a:r>
                    </a:p>
                  </a:txBody>
                  <a:tcPr marL="7620" marR="7620" marT="7620"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Mar</a:t>
                      </a:r>
                    </a:p>
                  </a:txBody>
                  <a:tcPr marL="7620" marR="7620" marT="7620"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Apr</a:t>
                      </a:r>
                    </a:p>
                  </a:txBody>
                  <a:tcPr marL="7620" marR="7620" marT="7620"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May</a:t>
                      </a:r>
                    </a:p>
                  </a:txBody>
                  <a:tcPr marL="7620" marR="7620" marT="7620"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Jun</a:t>
                      </a:r>
                    </a:p>
                  </a:txBody>
                  <a:tcPr marL="7620" marR="7620" marT="7620" marB="0" vert="vert27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322872"/>
                  </a:ext>
                </a:extLst>
              </a:tr>
              <a:tr h="446333">
                <a:tc gridSpan="2">
                  <a:txBody>
                    <a:bodyPr/>
                    <a:lstStyle/>
                    <a:p>
                      <a:pPr algn="l" fontAlgn="b"/>
                      <a:r>
                        <a:rPr lang="en-US" sz="1800" b="1" i="0" u="none" strike="noStrike" dirty="0">
                          <a:solidFill>
                            <a:srgbClr val="000000"/>
                          </a:solidFill>
                          <a:effectLst/>
                          <a:latin typeface="Calibri" panose="020F0502020204030204" pitchFamily="34" charset="0"/>
                        </a:rPr>
                        <a:t>1</a:t>
                      </a:r>
                      <a:r>
                        <a:rPr lang="en-US" sz="1800" b="1" i="0" u="none" strike="noStrike" baseline="30000" dirty="0">
                          <a:solidFill>
                            <a:srgbClr val="000000"/>
                          </a:solidFill>
                          <a:effectLst/>
                          <a:latin typeface="Calibri" panose="020F0502020204030204" pitchFamily="34" charset="0"/>
                        </a:rPr>
                        <a:t>st</a:t>
                      </a:r>
                      <a:r>
                        <a:rPr lang="en-US" sz="1800" b="1" i="0" u="none" strike="noStrike" dirty="0">
                          <a:solidFill>
                            <a:srgbClr val="000000"/>
                          </a:solidFill>
                          <a:effectLst/>
                          <a:latin typeface="Calibri" panose="020F0502020204030204" pitchFamily="34" charset="0"/>
                        </a:rPr>
                        <a:t> Submission – Due December</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1"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000000"/>
                          </a:solidFill>
                          <a:effectLst/>
                          <a:latin typeface="Calibri" panose="020F0502020204030204" pitchFamily="34" charset="0"/>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39354578"/>
                  </a:ext>
                </a:extLst>
              </a:tr>
              <a:tr h="446333">
                <a:tc gridSpan="2">
                  <a:txBody>
                    <a:bodyPr/>
                    <a:lstStyle/>
                    <a:p>
                      <a:pPr algn="l" fontAlgn="b"/>
                      <a:r>
                        <a:rPr lang="en-US" sz="1800" b="1" i="0" u="none" strike="noStrike" dirty="0">
                          <a:solidFill>
                            <a:srgbClr val="000000"/>
                          </a:solidFill>
                          <a:effectLst/>
                          <a:latin typeface="Calibri" panose="020F0502020204030204" pitchFamily="34" charset="0"/>
                        </a:rPr>
                        <a:t>2</a:t>
                      </a:r>
                      <a:r>
                        <a:rPr lang="en-US" sz="1800" b="1" i="0" u="none" strike="noStrike" baseline="30000" dirty="0">
                          <a:solidFill>
                            <a:srgbClr val="000000"/>
                          </a:solidFill>
                          <a:effectLst/>
                          <a:latin typeface="Calibri" panose="020F0502020204030204" pitchFamily="34" charset="0"/>
                        </a:rPr>
                        <a:t>nd</a:t>
                      </a:r>
                      <a:r>
                        <a:rPr lang="en-US" sz="1800" b="1" i="0" u="none" strike="noStrike" dirty="0">
                          <a:solidFill>
                            <a:srgbClr val="000000"/>
                          </a:solidFill>
                          <a:effectLst/>
                          <a:latin typeface="Calibri" panose="020F0502020204030204" pitchFamily="34" charset="0"/>
                        </a:rPr>
                        <a:t> Submission – Due April</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100" b="1"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000000"/>
                          </a:solidFill>
                          <a:effectLst/>
                          <a:latin typeface="Calibri" panose="020F0502020204030204" pitchFamily="34" charset="0"/>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000000"/>
                          </a:solidFill>
                          <a:effectLst/>
                          <a:latin typeface="Calibri" panose="020F0502020204030204" pitchFamily="34" charset="0"/>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000000"/>
                          </a:solidFill>
                          <a:effectLst/>
                          <a:latin typeface="Calibri" panose="020F0502020204030204" pitchFamily="34" charset="0"/>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000000"/>
                          </a:solidFill>
                          <a:effectLst/>
                          <a:latin typeface="Calibri" panose="020F0502020204030204" pitchFamily="34" charset="0"/>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000000"/>
                          </a:solidFill>
                          <a:effectLst/>
                          <a:latin typeface="Calibri" panose="020F0502020204030204" pitchFamily="34" charset="0"/>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000000"/>
                          </a:solidFill>
                          <a:effectLst/>
                          <a:latin typeface="Calibri" panose="020F0502020204030204" pitchFamily="34" charset="0"/>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000000"/>
                          </a:solidFill>
                          <a:effectLst/>
                          <a:latin typeface="Calibri" panose="020F0502020204030204" pitchFamily="34" charset="0"/>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77500549"/>
                  </a:ext>
                </a:extLst>
              </a:tr>
              <a:tr h="446333">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13879606"/>
                  </a:ext>
                </a:extLst>
              </a:tr>
              <a:tr h="446333">
                <a:tc>
                  <a:txBody>
                    <a:bodyPr/>
                    <a:lstStyle/>
                    <a:p>
                      <a:pPr algn="l" fontAlgn="b"/>
                      <a:r>
                        <a:rPr lang="en-US" sz="1400" b="1" i="0" u="none" strike="noStrike" dirty="0">
                          <a:solidFill>
                            <a:srgbClr val="000000"/>
                          </a:solidFill>
                          <a:effectLst/>
                          <a:latin typeface="Calibri" panose="020F0502020204030204" pitchFamily="34" charset="0"/>
                        </a:rPr>
                        <a:t>Actuals</a:t>
                      </a:r>
                    </a:p>
                  </a:txBody>
                  <a:tcPr marL="7620" marR="7620" marT="7620"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A</a:t>
                      </a:r>
                    </a:p>
                  </a:txBody>
                  <a:tcPr marL="7620" marR="7620" marT="7620" marB="0" anchor="b">
                    <a:lnL>
                      <a:noFill/>
                    </a:lnL>
                    <a:lnR>
                      <a:noFill/>
                    </a:lnR>
                    <a:lnT>
                      <a:noFill/>
                    </a:lnT>
                    <a:lnB>
                      <a:noFill/>
                    </a:lnB>
                    <a:solidFill>
                      <a:srgbClr val="92D05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no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no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no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no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no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no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no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no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no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no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no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415381472"/>
                  </a:ext>
                </a:extLst>
              </a:tr>
              <a:tr h="446333">
                <a:tc>
                  <a:txBody>
                    <a:bodyPr/>
                    <a:lstStyle/>
                    <a:p>
                      <a:pPr algn="l" fontAlgn="b"/>
                      <a:r>
                        <a:rPr lang="en-US" sz="1400" b="1" i="0" u="none" strike="noStrike" dirty="0">
                          <a:solidFill>
                            <a:srgbClr val="000000"/>
                          </a:solidFill>
                          <a:effectLst/>
                          <a:latin typeface="Calibri" panose="020F0502020204030204" pitchFamily="34" charset="0"/>
                        </a:rPr>
                        <a:t>Budget</a:t>
                      </a:r>
                    </a:p>
                  </a:txBody>
                  <a:tcPr marL="7620" marR="7620" marT="7620"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B</a:t>
                      </a:r>
                    </a:p>
                  </a:txBody>
                  <a:tcPr marL="7620" marR="7620" marT="7620" marB="0" anchor="b">
                    <a:lnL>
                      <a:noFill/>
                    </a:lnL>
                    <a:lnR>
                      <a:noFill/>
                    </a:lnR>
                    <a:lnT>
                      <a:noFill/>
                    </a:lnT>
                    <a:lnB>
                      <a:noFill/>
                    </a:lnB>
                    <a:solidFill>
                      <a:srgbClr val="FFFF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417267249"/>
                  </a:ext>
                </a:extLst>
              </a:tr>
            </a:tbl>
          </a:graphicData>
        </a:graphic>
      </p:graphicFrame>
    </p:spTree>
    <p:extLst>
      <p:ext uri="{BB962C8B-B14F-4D97-AF65-F5344CB8AC3E}">
        <p14:creationId xmlns:p14="http://schemas.microsoft.com/office/powerpoint/2010/main" val="9938784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80DE4-0728-45A2-A31E-9A0FD6590874}"/>
              </a:ext>
            </a:extLst>
          </p:cNvPr>
          <p:cNvPicPr>
            <a:picLocks noChangeAspect="1"/>
          </p:cNvPicPr>
          <p:nvPr/>
        </p:nvPicPr>
        <p:blipFill>
          <a:blip r:embed="rId2"/>
          <a:stretch>
            <a:fillRect/>
          </a:stretch>
        </p:blipFill>
        <p:spPr>
          <a:xfrm>
            <a:off x="482066" y="659448"/>
            <a:ext cx="11227867" cy="2395905"/>
          </a:xfrm>
          <a:prstGeom prst="rect">
            <a:avLst/>
          </a:prstGeom>
        </p:spPr>
      </p:pic>
      <p:pic>
        <p:nvPicPr>
          <p:cNvPr id="4" name="Picture 3">
            <a:extLst>
              <a:ext uri="{FF2B5EF4-FFF2-40B4-BE49-F238E27FC236}">
                <a16:creationId xmlns:a16="http://schemas.microsoft.com/office/drawing/2014/main" id="{B71A1B72-20E2-42DD-9001-FE1EE9B951CC}"/>
              </a:ext>
            </a:extLst>
          </p:cNvPr>
          <p:cNvPicPr>
            <a:picLocks noChangeAspect="1"/>
          </p:cNvPicPr>
          <p:nvPr/>
        </p:nvPicPr>
        <p:blipFill rotWithShape="1">
          <a:blip r:embed="rId3"/>
          <a:srcRect t="6472"/>
          <a:stretch/>
        </p:blipFill>
        <p:spPr>
          <a:xfrm>
            <a:off x="9502626" y="1361896"/>
            <a:ext cx="2486175" cy="3870933"/>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By Account - Revenue Data Smart View</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1" y="3640051"/>
            <a:ext cx="5380384" cy="1643527"/>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Select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Actions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menu</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Open in Smart View </a:t>
            </a:r>
            <a:r>
              <a:rPr lang="en-US" kern="0" dirty="0">
                <a:solidFill>
                  <a:srgbClr val="000000"/>
                </a:solidFill>
                <a:latin typeface="Arial Narrow"/>
                <a:ea typeface="ＭＳ Ｐゴシック" pitchFamily="-106" charset="-128"/>
              </a:rPr>
              <a: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Use the scroll icon to scroll to the bottom of the list,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Navigate to open downloaded file Excel workbook, or open a blank workbook</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23" name="TextBox 22">
            <a:extLst>
              <a:ext uri="{FF2B5EF4-FFF2-40B4-BE49-F238E27FC236}">
                <a16:creationId xmlns:a16="http://schemas.microsoft.com/office/drawing/2014/main" id="{74F42951-BB50-40C8-872A-C2B3B530E4C3}"/>
              </a:ext>
            </a:extLst>
          </p:cNvPr>
          <p:cNvSpPr txBox="1"/>
          <p:nvPr/>
        </p:nvSpPr>
        <p:spPr>
          <a:xfrm>
            <a:off x="259527" y="3028709"/>
            <a:ext cx="8939558" cy="369332"/>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To open this form in Smart View: </a:t>
            </a:r>
          </a:p>
        </p:txBody>
      </p:sp>
      <p:sp>
        <p:nvSpPr>
          <p:cNvPr id="24" name="Oval 23">
            <a:extLst>
              <a:ext uri="{FF2B5EF4-FFF2-40B4-BE49-F238E27FC236}">
                <a16:creationId xmlns:a16="http://schemas.microsoft.com/office/drawing/2014/main" id="{FD1DBF85-C1F6-4BA1-929F-3ABC1FFD0AF5}"/>
              </a:ext>
            </a:extLst>
          </p:cNvPr>
          <p:cNvSpPr/>
          <p:nvPr/>
        </p:nvSpPr>
        <p:spPr>
          <a:xfrm>
            <a:off x="10764948" y="77302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5" name="Oval 24">
            <a:extLst>
              <a:ext uri="{FF2B5EF4-FFF2-40B4-BE49-F238E27FC236}">
                <a16:creationId xmlns:a16="http://schemas.microsoft.com/office/drawing/2014/main" id="{381A694E-2252-4183-B93A-89C74456E970}"/>
              </a:ext>
            </a:extLst>
          </p:cNvPr>
          <p:cNvSpPr/>
          <p:nvPr/>
        </p:nvSpPr>
        <p:spPr>
          <a:xfrm>
            <a:off x="11023221" y="480080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pic>
        <p:nvPicPr>
          <p:cNvPr id="27" name="Graphic 26" descr="Information">
            <a:extLst>
              <a:ext uri="{FF2B5EF4-FFF2-40B4-BE49-F238E27FC236}">
                <a16:creationId xmlns:a16="http://schemas.microsoft.com/office/drawing/2014/main" id="{B1580537-2D2F-483C-9371-47F162B4D7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5755" y="3297363"/>
            <a:ext cx="432320" cy="432320"/>
          </a:xfrm>
          <a:prstGeom prst="rect">
            <a:avLst/>
          </a:prstGeom>
        </p:spPr>
      </p:pic>
      <p:sp>
        <p:nvSpPr>
          <p:cNvPr id="28" name="TextBox 27">
            <a:extLst>
              <a:ext uri="{FF2B5EF4-FFF2-40B4-BE49-F238E27FC236}">
                <a16:creationId xmlns:a16="http://schemas.microsoft.com/office/drawing/2014/main" id="{BD413818-86CD-47A4-A7F0-245F31CDD3C9}"/>
              </a:ext>
            </a:extLst>
          </p:cNvPr>
          <p:cNvSpPr txBox="1"/>
          <p:nvPr/>
        </p:nvSpPr>
        <p:spPr>
          <a:xfrm>
            <a:off x="6175879" y="3048820"/>
            <a:ext cx="3269389" cy="1200329"/>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Depending on the browser being used the pop up will look different please refer to the Smart View training guide for more information. </a:t>
            </a:r>
          </a:p>
        </p:txBody>
      </p:sp>
      <p:sp>
        <p:nvSpPr>
          <p:cNvPr id="5" name="Rectangle 4">
            <a:extLst>
              <a:ext uri="{FF2B5EF4-FFF2-40B4-BE49-F238E27FC236}">
                <a16:creationId xmlns:a16="http://schemas.microsoft.com/office/drawing/2014/main" id="{AD24B8D2-C16F-49E9-A05D-76FE56B3FD61}"/>
              </a:ext>
            </a:extLst>
          </p:cNvPr>
          <p:cNvSpPr/>
          <p:nvPr/>
        </p:nvSpPr>
        <p:spPr>
          <a:xfrm>
            <a:off x="9900569" y="4929315"/>
            <a:ext cx="1110563" cy="29864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4F0FA97-5580-4960-8D85-702AE3ABFFF3}"/>
              </a:ext>
            </a:extLst>
          </p:cNvPr>
          <p:cNvSpPr/>
          <p:nvPr/>
        </p:nvSpPr>
        <p:spPr>
          <a:xfrm>
            <a:off x="10344847" y="1020908"/>
            <a:ext cx="591985"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29CF855-9E4D-4685-9615-E82A01256037}"/>
              </a:ext>
            </a:extLst>
          </p:cNvPr>
          <p:cNvPicPr>
            <a:picLocks noChangeAspect="1"/>
          </p:cNvPicPr>
          <p:nvPr/>
        </p:nvPicPr>
        <p:blipFill>
          <a:blip r:embed="rId6"/>
          <a:stretch>
            <a:fillRect/>
          </a:stretch>
        </p:blipFill>
        <p:spPr>
          <a:xfrm>
            <a:off x="4963886" y="5515359"/>
            <a:ext cx="6852793" cy="479246"/>
          </a:xfrm>
          <a:prstGeom prst="rect">
            <a:avLst/>
          </a:prstGeom>
        </p:spPr>
      </p:pic>
      <p:sp>
        <p:nvSpPr>
          <p:cNvPr id="8" name="Rectangle 7">
            <a:extLst>
              <a:ext uri="{FF2B5EF4-FFF2-40B4-BE49-F238E27FC236}">
                <a16:creationId xmlns:a16="http://schemas.microsoft.com/office/drawing/2014/main" id="{63882A51-E8FF-460C-9053-1A5ACBA15F5E}"/>
              </a:ext>
            </a:extLst>
          </p:cNvPr>
          <p:cNvSpPr/>
          <p:nvPr/>
        </p:nvSpPr>
        <p:spPr>
          <a:xfrm>
            <a:off x="4963886" y="5544465"/>
            <a:ext cx="1110563" cy="45014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B16E12B-B1A5-4D4A-814B-569F331A6DAB}"/>
              </a:ext>
            </a:extLst>
          </p:cNvPr>
          <p:cNvSpPr/>
          <p:nvPr/>
        </p:nvSpPr>
        <p:spPr>
          <a:xfrm>
            <a:off x="5929695" y="537771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4647793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Changing POV - Revenue Data Smart View</a:t>
            </a:r>
          </a:p>
        </p:txBody>
      </p:sp>
      <p:sp>
        <p:nvSpPr>
          <p:cNvPr id="17" name="TextBox 16">
            <a:extLst>
              <a:ext uri="{FF2B5EF4-FFF2-40B4-BE49-F238E27FC236}">
                <a16:creationId xmlns:a16="http://schemas.microsoft.com/office/drawing/2014/main" id="{D2EE376D-22D5-4196-80C1-41D4742C328B}"/>
              </a:ext>
            </a:extLst>
          </p:cNvPr>
          <p:cNvSpPr txBox="1"/>
          <p:nvPr/>
        </p:nvSpPr>
        <p:spPr>
          <a:xfrm>
            <a:off x="715616" y="4591785"/>
            <a:ext cx="5380384" cy="978729"/>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Use the dropdowns to select the new member.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After all new members have been selected, users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must click Refresh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for those changes to apply. </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23" name="TextBox 22">
            <a:extLst>
              <a:ext uri="{FF2B5EF4-FFF2-40B4-BE49-F238E27FC236}">
                <a16:creationId xmlns:a16="http://schemas.microsoft.com/office/drawing/2014/main" id="{74F42951-BB50-40C8-872A-C2B3B530E4C3}"/>
              </a:ext>
            </a:extLst>
          </p:cNvPr>
          <p:cNvSpPr txBox="1"/>
          <p:nvPr/>
        </p:nvSpPr>
        <p:spPr>
          <a:xfrm>
            <a:off x="347661" y="3776293"/>
            <a:ext cx="10643151" cy="6463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Smart View forms have all the same functionality as Web forms, the clicks are just different. To change the POV in Smart View forms: </a:t>
            </a:r>
          </a:p>
        </p:txBody>
      </p:sp>
      <p:pic>
        <p:nvPicPr>
          <p:cNvPr id="24" name="Graphic 23" descr="Information">
            <a:extLst>
              <a:ext uri="{FF2B5EF4-FFF2-40B4-BE49-F238E27FC236}">
                <a16:creationId xmlns:a16="http://schemas.microsoft.com/office/drawing/2014/main" id="{BD4B53F2-AE41-4DD9-8853-44FE0C6F4F7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3712" y="4740572"/>
            <a:ext cx="432320" cy="432320"/>
          </a:xfrm>
          <a:prstGeom prst="rect">
            <a:avLst/>
          </a:prstGeom>
        </p:spPr>
      </p:pic>
      <p:sp>
        <p:nvSpPr>
          <p:cNvPr id="25" name="TextBox 24">
            <a:extLst>
              <a:ext uri="{FF2B5EF4-FFF2-40B4-BE49-F238E27FC236}">
                <a16:creationId xmlns:a16="http://schemas.microsoft.com/office/drawing/2014/main" id="{7CCCBA94-8696-4F59-971A-B5A2CC38358E}"/>
              </a:ext>
            </a:extLst>
          </p:cNvPr>
          <p:cNvSpPr txBox="1"/>
          <p:nvPr/>
        </p:nvSpPr>
        <p:spPr>
          <a:xfrm>
            <a:off x="7509252" y="4480984"/>
            <a:ext cx="4212696" cy="923330"/>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If you know the name of the member you are looking for you can type it into the dropdown, and Smart View will filter the list. </a:t>
            </a:r>
            <a:endParaRPr kumimoji="0" lang="en-US" i="0" strike="noStrike" kern="0" cap="none" spc="0" normalizeH="0" baseline="0" noProof="0" dirty="0">
              <a:ln>
                <a:noFill/>
              </a:ln>
              <a:solidFill>
                <a:srgbClr val="000000"/>
              </a:solidFill>
              <a:effectLst/>
              <a:uLnTx/>
              <a:uFillTx/>
              <a:latin typeface="Arial Narrow"/>
              <a:ea typeface="ＭＳ Ｐゴシック" pitchFamily="-106" charset="-128"/>
            </a:endParaRPr>
          </a:p>
        </p:txBody>
      </p:sp>
      <p:pic>
        <p:nvPicPr>
          <p:cNvPr id="2" name="Picture 1">
            <a:extLst>
              <a:ext uri="{FF2B5EF4-FFF2-40B4-BE49-F238E27FC236}">
                <a16:creationId xmlns:a16="http://schemas.microsoft.com/office/drawing/2014/main" id="{D8BE63FF-48C0-45F3-93DB-1F828E898A3A}"/>
              </a:ext>
            </a:extLst>
          </p:cNvPr>
          <p:cNvPicPr>
            <a:picLocks noChangeAspect="1"/>
          </p:cNvPicPr>
          <p:nvPr/>
        </p:nvPicPr>
        <p:blipFill rotWithShape="1">
          <a:blip r:embed="rId4"/>
          <a:srcRect b="8954"/>
          <a:stretch/>
        </p:blipFill>
        <p:spPr>
          <a:xfrm>
            <a:off x="2609514" y="709837"/>
            <a:ext cx="6948929" cy="3013174"/>
          </a:xfrm>
          <a:prstGeom prst="rect">
            <a:avLst/>
          </a:prstGeom>
        </p:spPr>
      </p:pic>
      <p:sp>
        <p:nvSpPr>
          <p:cNvPr id="4" name="Oval 3">
            <a:extLst>
              <a:ext uri="{FF2B5EF4-FFF2-40B4-BE49-F238E27FC236}">
                <a16:creationId xmlns:a16="http://schemas.microsoft.com/office/drawing/2014/main" id="{8622D77C-BBD4-4C04-A774-5064AB6A16EE}"/>
              </a:ext>
            </a:extLst>
          </p:cNvPr>
          <p:cNvSpPr/>
          <p:nvPr/>
        </p:nvSpPr>
        <p:spPr>
          <a:xfrm>
            <a:off x="5583153" y="81833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5" name="Oval 4">
            <a:extLst>
              <a:ext uri="{FF2B5EF4-FFF2-40B4-BE49-F238E27FC236}">
                <a16:creationId xmlns:a16="http://schemas.microsoft.com/office/drawing/2014/main" id="{3ABE3CF3-DBC7-4BAD-B757-28A84F5A0EFD}"/>
              </a:ext>
            </a:extLst>
          </p:cNvPr>
          <p:cNvSpPr/>
          <p:nvPr/>
        </p:nvSpPr>
        <p:spPr>
          <a:xfrm>
            <a:off x="7509252" y="83986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Tree>
    <p:extLst>
      <p:ext uri="{BB962C8B-B14F-4D97-AF65-F5344CB8AC3E}">
        <p14:creationId xmlns:p14="http://schemas.microsoft.com/office/powerpoint/2010/main" val="31713833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E4A991-34AB-40F2-B2A9-51546CB8E24E}"/>
              </a:ext>
            </a:extLst>
          </p:cNvPr>
          <p:cNvPicPr>
            <a:picLocks noChangeAspect="1"/>
          </p:cNvPicPr>
          <p:nvPr/>
        </p:nvPicPr>
        <p:blipFill>
          <a:blip r:embed="rId2"/>
          <a:stretch>
            <a:fillRect/>
          </a:stretch>
        </p:blipFill>
        <p:spPr>
          <a:xfrm>
            <a:off x="1285875" y="721393"/>
            <a:ext cx="8667749" cy="2830713"/>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By Account Form - Revenue Data Smart View</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1" y="5011778"/>
            <a:ext cx="5380384" cy="1311128"/>
          </a:xfrm>
          <a:prstGeom prst="rect">
            <a:avLst/>
          </a:prstGeom>
        </p:spPr>
        <p:txBody>
          <a:bodyPr vert="horz"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Enter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(by Total Year, Total Quarter or Total Month)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Enter comments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Comment</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 column, if needed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Submit Data</a:t>
            </a:r>
            <a:r>
              <a:rPr lang="en-US" kern="0" dirty="0">
                <a:solidFill>
                  <a:srgbClr val="000000"/>
                </a:solidFill>
                <a:latin typeface="Arial Narrow"/>
                <a:ea typeface="ＭＳ Ｐゴシック" pitchFamily="-106" charset="-128"/>
              </a:rPr>
              <a:t> to save the sheet</a:t>
            </a:r>
          </a:p>
        </p:txBody>
      </p:sp>
      <p:sp>
        <p:nvSpPr>
          <p:cNvPr id="12" name="Oval 11">
            <a:extLst>
              <a:ext uri="{FF2B5EF4-FFF2-40B4-BE49-F238E27FC236}">
                <a16:creationId xmlns:a16="http://schemas.microsoft.com/office/drawing/2014/main" id="{C9474D27-507F-4CEA-99B1-20895A6997EA}"/>
              </a:ext>
            </a:extLst>
          </p:cNvPr>
          <p:cNvSpPr/>
          <p:nvPr/>
        </p:nvSpPr>
        <p:spPr>
          <a:xfrm>
            <a:off x="4912110" y="93221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15B853A5-31A1-4349-9C9E-B26AEA0B8582}"/>
              </a:ext>
            </a:extLst>
          </p:cNvPr>
          <p:cNvSpPr/>
          <p:nvPr/>
        </p:nvSpPr>
        <p:spPr>
          <a:xfrm>
            <a:off x="9172431" y="339060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4" name="Oval 13">
            <a:extLst>
              <a:ext uri="{FF2B5EF4-FFF2-40B4-BE49-F238E27FC236}">
                <a16:creationId xmlns:a16="http://schemas.microsoft.com/office/drawing/2014/main" id="{F63FF0C3-9961-44CD-8CBF-154E96720EFF}"/>
              </a:ext>
            </a:extLst>
          </p:cNvPr>
          <p:cNvSpPr/>
          <p:nvPr/>
        </p:nvSpPr>
        <p:spPr>
          <a:xfrm>
            <a:off x="7702773" y="334806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3" name="TextBox 22">
            <a:extLst>
              <a:ext uri="{FF2B5EF4-FFF2-40B4-BE49-F238E27FC236}">
                <a16:creationId xmlns:a16="http://schemas.microsoft.com/office/drawing/2014/main" id="{74F42951-BB50-40C8-872A-C2B3B530E4C3}"/>
              </a:ext>
            </a:extLst>
          </p:cNvPr>
          <p:cNvSpPr txBox="1"/>
          <p:nvPr/>
        </p:nvSpPr>
        <p:spPr>
          <a:xfrm>
            <a:off x="492465" y="3586683"/>
            <a:ext cx="10643151" cy="1255728"/>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efficiency for forecasting to a </a:t>
            </a:r>
            <a:r>
              <a:rPr lang="en-US" b="1" kern="0" dirty="0">
                <a:solidFill>
                  <a:srgbClr val="000000"/>
                </a:solidFill>
                <a:latin typeface="Arial Narrow"/>
                <a:ea typeface="ＭＳ Ｐゴシック" pitchFamily="-106" charset="-128"/>
              </a:rPr>
              <a:t>single Division. </a:t>
            </a:r>
            <a:r>
              <a:rPr lang="en-US" kern="0" dirty="0">
                <a:solidFill>
                  <a:srgbClr val="000000"/>
                </a:solidFill>
                <a:latin typeface="Arial Narrow"/>
                <a:ea typeface="ＭＳ Ｐゴシック" pitchFamily="-106" charset="-128"/>
              </a:rPr>
              <a:t>The Point of View section can be changed to the Fund and Department member for your institution limited to your security profile. </a:t>
            </a: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Input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Columns and </a:t>
            </a:r>
            <a:r>
              <a:rPr lang="en-US" b="1" kern="0" dirty="0">
                <a:solidFill>
                  <a:srgbClr val="000000"/>
                </a:solidFill>
                <a:latin typeface="Arial Narrow"/>
                <a:ea typeface="ＭＳ Ｐゴシック" pitchFamily="-106" charset="-128"/>
              </a:rPr>
              <a:t>Comments, </a:t>
            </a:r>
            <a:r>
              <a:rPr lang="en-US" kern="0" dirty="0">
                <a:solidFill>
                  <a:srgbClr val="000000"/>
                </a:solidFill>
                <a:latin typeface="Arial Narrow"/>
                <a:ea typeface="ＭＳ Ｐゴシック" pitchFamily="-106" charset="-128"/>
              </a:rPr>
              <a:t>these columns will be light yellow. Once data is entered, they will change to a dark yellow. All other cells should be grey.</a:t>
            </a:r>
          </a:p>
        </p:txBody>
      </p:sp>
      <p:sp>
        <p:nvSpPr>
          <p:cNvPr id="19" name="TextBox 18">
            <a:extLst>
              <a:ext uri="{FF2B5EF4-FFF2-40B4-BE49-F238E27FC236}">
                <a16:creationId xmlns:a16="http://schemas.microsoft.com/office/drawing/2014/main" id="{280F2BB8-596B-4730-92BB-BEFC888CCA51}"/>
              </a:ext>
            </a:extLst>
          </p:cNvPr>
          <p:cNvSpPr txBox="1"/>
          <p:nvPr/>
        </p:nvSpPr>
        <p:spPr>
          <a:xfrm>
            <a:off x="4440603" y="2414002"/>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pic>
        <p:nvPicPr>
          <p:cNvPr id="3074" name="Picture 2" descr="C:\Users\mbridges\AppData\Local\Temp\SNAGHTML6b54f97.PNG">
            <a:extLst>
              <a:ext uri="{FF2B5EF4-FFF2-40B4-BE49-F238E27FC236}">
                <a16:creationId xmlns:a16="http://schemas.microsoft.com/office/drawing/2014/main" id="{F27A427E-690C-4F9B-899F-461853918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097" y="995476"/>
            <a:ext cx="943013" cy="238983"/>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24" descr="Information">
            <a:extLst>
              <a:ext uri="{FF2B5EF4-FFF2-40B4-BE49-F238E27FC236}">
                <a16:creationId xmlns:a16="http://schemas.microsoft.com/office/drawing/2014/main" id="{75E54F83-C039-431D-9B37-914F25E712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2292" y="5172892"/>
            <a:ext cx="432320" cy="432320"/>
          </a:xfrm>
          <a:prstGeom prst="rect">
            <a:avLst/>
          </a:prstGeom>
        </p:spPr>
      </p:pic>
      <p:sp>
        <p:nvSpPr>
          <p:cNvPr id="6" name="TextBox 5">
            <a:extLst>
              <a:ext uri="{FF2B5EF4-FFF2-40B4-BE49-F238E27FC236}">
                <a16:creationId xmlns:a16="http://schemas.microsoft.com/office/drawing/2014/main" id="{6B4479F1-C01D-4825-88D9-955BA645EEDD}"/>
              </a:ext>
            </a:extLst>
          </p:cNvPr>
          <p:cNvSpPr txBox="1"/>
          <p:nvPr/>
        </p:nvSpPr>
        <p:spPr>
          <a:xfrm>
            <a:off x="7500935" y="5019720"/>
            <a:ext cx="3634681" cy="830997"/>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1600" b="0" i="0" strike="noStrike" kern="0" cap="none" spc="0" normalizeH="0" baseline="0" noProof="0" dirty="0">
                <a:ln>
                  <a:noFill/>
                </a:ln>
                <a:solidFill>
                  <a:srgbClr val="000000"/>
                </a:solidFill>
                <a:effectLst/>
                <a:uLnTx/>
                <a:uFillTx/>
                <a:latin typeface="Arial Narrow"/>
                <a:ea typeface="ＭＳ Ｐゴシック" pitchFamily="-106" charset="-128"/>
              </a:rPr>
              <a:t>There is no pop up to confirm that data has saved, if this is a step that frustrates you in the web. Smart View is a great</a:t>
            </a:r>
            <a:r>
              <a:rPr lang="en-US" sz="1600" kern="0" dirty="0">
                <a:solidFill>
                  <a:srgbClr val="000000"/>
                </a:solidFill>
                <a:latin typeface="Arial Narrow"/>
                <a:ea typeface="ＭＳ Ｐゴシック" pitchFamily="-106" charset="-128"/>
              </a:rPr>
              <a:t> option! </a:t>
            </a:r>
            <a:endParaRPr kumimoji="0" lang="en-US" sz="1600"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7" name="Rectangle 6">
            <a:extLst>
              <a:ext uri="{FF2B5EF4-FFF2-40B4-BE49-F238E27FC236}">
                <a16:creationId xmlns:a16="http://schemas.microsoft.com/office/drawing/2014/main" id="{7FA26B40-2B02-4FB9-AB4C-1D5D801377F9}"/>
              </a:ext>
            </a:extLst>
          </p:cNvPr>
          <p:cNvSpPr/>
          <p:nvPr/>
        </p:nvSpPr>
        <p:spPr>
          <a:xfrm>
            <a:off x="9418615" y="2975844"/>
            <a:ext cx="535009" cy="613947"/>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F6BA4B-3A08-4AFF-B82B-D2471CA90A5F}"/>
              </a:ext>
            </a:extLst>
          </p:cNvPr>
          <p:cNvSpPr/>
          <p:nvPr/>
        </p:nvSpPr>
        <p:spPr>
          <a:xfrm>
            <a:off x="7930694" y="2975844"/>
            <a:ext cx="487799" cy="576262"/>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24238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3E4C84-A2FE-4C27-A025-DB48111E8E62}"/>
              </a:ext>
            </a:extLst>
          </p:cNvPr>
          <p:cNvPicPr>
            <a:picLocks noChangeAspect="1"/>
          </p:cNvPicPr>
          <p:nvPr/>
        </p:nvPicPr>
        <p:blipFill>
          <a:blip r:embed="rId2"/>
          <a:stretch>
            <a:fillRect/>
          </a:stretch>
        </p:blipFill>
        <p:spPr>
          <a:xfrm>
            <a:off x="7127854" y="982599"/>
            <a:ext cx="818192" cy="2257796"/>
          </a:xfrm>
          <a:prstGeom prst="rect">
            <a:avLst/>
          </a:prstGeom>
        </p:spPr>
      </p:pic>
      <p:pic>
        <p:nvPicPr>
          <p:cNvPr id="5122" name="Picture 2" descr="C:\Users\mbridges\AppData\Local\Temp\SNAGHTML6c58d5e.PNG">
            <a:extLst>
              <a:ext uri="{FF2B5EF4-FFF2-40B4-BE49-F238E27FC236}">
                <a16:creationId xmlns:a16="http://schemas.microsoft.com/office/drawing/2014/main" id="{E695C805-8B83-4071-9531-3A02177CD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0639" y="690087"/>
            <a:ext cx="1718486" cy="43247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4E55D21-CA8A-4731-A6F0-72A5C1A5181F}"/>
              </a:ext>
            </a:extLst>
          </p:cNvPr>
          <p:cNvSpPr txBox="1"/>
          <p:nvPr/>
        </p:nvSpPr>
        <p:spPr>
          <a:xfrm>
            <a:off x="279607" y="1047768"/>
            <a:ext cx="6867479" cy="2806922"/>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When entering a Forecast Adjustment at the total year, it will spread to open months using a straight spread by default. </a:t>
            </a: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If you want to apply a seasonal spread the following will occur:</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The Respread Forecast Adjustments action will distribute amounts entered in Year Total column to the individual months following the Forecast Base trend average of 2 prior years of Actuals. </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u="sng" kern="0" dirty="0">
                <a:solidFill>
                  <a:srgbClr val="000000"/>
                </a:solidFill>
                <a:latin typeface="Arial Narrow"/>
                <a:ea typeface="ＭＳ Ｐゴシック" pitchFamily="-106" charset="-128"/>
              </a:rPr>
              <a:t>If there was no Baseline Forecast, the amounts will be spread evenly across the remaining open months.</a:t>
            </a:r>
            <a:endParaRPr lang="en-US" sz="1400" u="sng" kern="0" dirty="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Respread Forecast Adjustments– Revenue Smart View</a:t>
            </a: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421" y="4568970"/>
            <a:ext cx="432320" cy="43232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765741" y="4468985"/>
            <a:ext cx="7376473" cy="1698927"/>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After entering data in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Total Year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column: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Right click on the cell where data was entered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Smart View </a:t>
            </a:r>
            <a:r>
              <a:rPr lang="en-US" kern="0" dirty="0">
                <a:solidFill>
                  <a:srgbClr val="000000"/>
                </a:solidFill>
                <a:latin typeface="Arial Narrow"/>
                <a:ea typeface="ＭＳ Ｐゴシック" pitchFamily="-106" charset="-128"/>
              </a:rPr>
              <a:t>from the right click menu</a:t>
            </a:r>
            <a:endParaRPr kumimoji="0" lang="en-US" b="1" i="0" strike="noStrike" kern="0" cap="none" spc="0" normalizeH="0" baseline="0" noProof="0" dirty="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Select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Respread Forecast Adjustments </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in the subsequent menu</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b="0" kern="0" dirty="0">
                <a:solidFill>
                  <a:srgbClr val="000000"/>
                </a:solidFill>
                <a:latin typeface="Arial Narrow"/>
                <a:ea typeface="ＭＳ Ｐゴシック" pitchFamily="-106" charset="-128"/>
              </a:rPr>
              <a:t>Click </a:t>
            </a:r>
            <a:r>
              <a:rPr lang="en-US" b="1" kern="0" dirty="0">
                <a:solidFill>
                  <a:srgbClr val="000000"/>
                </a:solidFill>
                <a:latin typeface="Arial Narrow"/>
                <a:ea typeface="ＭＳ Ｐゴシック" pitchFamily="-106" charset="-128"/>
              </a:rPr>
              <a:t>OK </a:t>
            </a:r>
            <a:r>
              <a:rPr lang="en-US" kern="0" dirty="0">
                <a:solidFill>
                  <a:srgbClr val="000000"/>
                </a:solidFill>
                <a:latin typeface="Arial Narrow"/>
                <a:ea typeface="ＭＳ Ｐゴシック" pitchFamily="-106" charset="-128"/>
              </a:rPr>
              <a:t>on the pop up confirmation. </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27" name="Oval 26">
            <a:extLst>
              <a:ext uri="{FF2B5EF4-FFF2-40B4-BE49-F238E27FC236}">
                <a16:creationId xmlns:a16="http://schemas.microsoft.com/office/drawing/2014/main" id="{B2969B91-3642-4187-83F0-A12926F388BF}"/>
              </a:ext>
            </a:extLst>
          </p:cNvPr>
          <p:cNvSpPr/>
          <p:nvPr/>
        </p:nvSpPr>
        <p:spPr>
          <a:xfrm>
            <a:off x="9223537" y="475510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pic>
        <p:nvPicPr>
          <p:cNvPr id="5" name="Picture 4">
            <a:extLst>
              <a:ext uri="{FF2B5EF4-FFF2-40B4-BE49-F238E27FC236}">
                <a16:creationId xmlns:a16="http://schemas.microsoft.com/office/drawing/2014/main" id="{90B577E5-4F9C-4F41-A219-C1A590F2AFA9}"/>
              </a:ext>
            </a:extLst>
          </p:cNvPr>
          <p:cNvPicPr>
            <a:picLocks noChangeAspect="1"/>
          </p:cNvPicPr>
          <p:nvPr/>
        </p:nvPicPr>
        <p:blipFill>
          <a:blip r:embed="rId6"/>
          <a:stretch>
            <a:fillRect/>
          </a:stretch>
        </p:blipFill>
        <p:spPr>
          <a:xfrm>
            <a:off x="5739965" y="3992651"/>
            <a:ext cx="2011270" cy="1183100"/>
          </a:xfrm>
          <a:prstGeom prst="rect">
            <a:avLst/>
          </a:prstGeom>
        </p:spPr>
      </p:pic>
      <p:sp>
        <p:nvSpPr>
          <p:cNvPr id="7" name="Rectangle 6">
            <a:extLst>
              <a:ext uri="{FF2B5EF4-FFF2-40B4-BE49-F238E27FC236}">
                <a16:creationId xmlns:a16="http://schemas.microsoft.com/office/drawing/2014/main" id="{0101413D-6DA8-4E19-B447-3D84DAD738A3}"/>
              </a:ext>
            </a:extLst>
          </p:cNvPr>
          <p:cNvSpPr/>
          <p:nvPr/>
        </p:nvSpPr>
        <p:spPr>
          <a:xfrm>
            <a:off x="7118472" y="2597990"/>
            <a:ext cx="817091"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3DC5634D-A371-4B24-8244-AA6CA312F183}"/>
              </a:ext>
            </a:extLst>
          </p:cNvPr>
          <p:cNvSpPr/>
          <p:nvPr/>
        </p:nvSpPr>
        <p:spPr>
          <a:xfrm>
            <a:off x="7023994" y="268318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pic>
        <p:nvPicPr>
          <p:cNvPr id="8" name="Picture 7">
            <a:extLst>
              <a:ext uri="{FF2B5EF4-FFF2-40B4-BE49-F238E27FC236}">
                <a16:creationId xmlns:a16="http://schemas.microsoft.com/office/drawing/2014/main" id="{2D2CCBBE-447D-4B32-B5DA-3F8089CD40DD}"/>
              </a:ext>
            </a:extLst>
          </p:cNvPr>
          <p:cNvPicPr>
            <a:picLocks noChangeAspect="1"/>
          </p:cNvPicPr>
          <p:nvPr/>
        </p:nvPicPr>
        <p:blipFill>
          <a:blip r:embed="rId7"/>
          <a:stretch>
            <a:fillRect/>
          </a:stretch>
        </p:blipFill>
        <p:spPr>
          <a:xfrm>
            <a:off x="9757795" y="1331023"/>
            <a:ext cx="2370025" cy="3650296"/>
          </a:xfrm>
          <a:prstGeom prst="rect">
            <a:avLst/>
          </a:prstGeom>
        </p:spPr>
      </p:pic>
      <p:sp>
        <p:nvSpPr>
          <p:cNvPr id="9" name="Rectangle 8">
            <a:extLst>
              <a:ext uri="{FF2B5EF4-FFF2-40B4-BE49-F238E27FC236}">
                <a16:creationId xmlns:a16="http://schemas.microsoft.com/office/drawing/2014/main" id="{D72B82A9-0D08-492B-9720-CD0157E0B3EF}"/>
              </a:ext>
            </a:extLst>
          </p:cNvPr>
          <p:cNvSpPr/>
          <p:nvPr/>
        </p:nvSpPr>
        <p:spPr>
          <a:xfrm>
            <a:off x="9805265" y="3910429"/>
            <a:ext cx="2275083" cy="107088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7A31354-1561-47F8-94A1-79FD05FD597F}"/>
              </a:ext>
            </a:extLst>
          </p:cNvPr>
          <p:cNvSpPr/>
          <p:nvPr/>
        </p:nvSpPr>
        <p:spPr>
          <a:xfrm>
            <a:off x="11884122" y="487819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
        <p:nvSpPr>
          <p:cNvPr id="10" name="Oval 9">
            <a:extLst>
              <a:ext uri="{FF2B5EF4-FFF2-40B4-BE49-F238E27FC236}">
                <a16:creationId xmlns:a16="http://schemas.microsoft.com/office/drawing/2014/main" id="{479DFE8E-75AE-4593-9FB0-B2A12A5AF5E9}"/>
              </a:ext>
            </a:extLst>
          </p:cNvPr>
          <p:cNvSpPr/>
          <p:nvPr/>
        </p:nvSpPr>
        <p:spPr>
          <a:xfrm>
            <a:off x="7611700" y="5084685"/>
            <a:ext cx="202518" cy="22762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3" name="TextBox 2">
            <a:extLst>
              <a:ext uri="{FF2B5EF4-FFF2-40B4-BE49-F238E27FC236}">
                <a16:creationId xmlns:a16="http://schemas.microsoft.com/office/drawing/2014/main" id="{53C1F6FD-C968-4426-963B-1F76B66672A5}"/>
              </a:ext>
            </a:extLst>
          </p:cNvPr>
          <p:cNvSpPr txBox="1"/>
          <p:nvPr/>
        </p:nvSpPr>
        <p:spPr>
          <a:xfrm>
            <a:off x="279607" y="813110"/>
            <a:ext cx="6096000" cy="369332"/>
          </a:xfrm>
          <a:prstGeom prst="rect">
            <a:avLst/>
          </a:prstGeom>
          <a:noFill/>
        </p:spPr>
        <p:txBody>
          <a:bodyPr wrap="square">
            <a:spAutoFit/>
          </a:bodyPr>
          <a:lstStyle/>
          <a:p>
            <a:r>
              <a:rPr lang="en-US" sz="1800" b="1" dirty="0">
                <a:solidFill>
                  <a:srgbClr val="FF0000"/>
                </a:solidFill>
                <a:latin typeface="Arial Narrow" panose="020B0606020202030204" pitchFamily="34" charset="0"/>
              </a:rPr>
              <a:t>NOTE: </a:t>
            </a:r>
            <a:r>
              <a:rPr lang="en-US" sz="1800" b="1" dirty="0">
                <a:latin typeface="Arial Narrow" panose="020B0606020202030204" pitchFamily="34" charset="0"/>
              </a:rPr>
              <a:t>This is Optional</a:t>
            </a:r>
            <a:endParaRPr lang="en-US" sz="1800" dirty="0">
              <a:latin typeface="Arial Narrow" panose="020B0606020202030204" pitchFamily="34" charset="0"/>
            </a:endParaRPr>
          </a:p>
        </p:txBody>
      </p:sp>
    </p:spTree>
    <p:extLst>
      <p:ext uri="{BB962C8B-B14F-4D97-AF65-F5344CB8AC3E}">
        <p14:creationId xmlns:p14="http://schemas.microsoft.com/office/powerpoint/2010/main" val="31166223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4BA57-4FAC-41F2-AB07-B65C95A3FFAF}"/>
              </a:ext>
            </a:extLst>
          </p:cNvPr>
          <p:cNvPicPr>
            <a:picLocks noChangeAspect="1"/>
          </p:cNvPicPr>
          <p:nvPr/>
        </p:nvPicPr>
        <p:blipFill>
          <a:blip r:embed="rId2"/>
          <a:stretch>
            <a:fillRect/>
          </a:stretch>
        </p:blipFill>
        <p:spPr>
          <a:xfrm>
            <a:off x="8903643" y="1281838"/>
            <a:ext cx="3261643" cy="4938188"/>
          </a:xfrm>
          <a:prstGeom prst="rect">
            <a:avLst/>
          </a:prstGeom>
        </p:spPr>
      </p:pic>
      <p:pic>
        <p:nvPicPr>
          <p:cNvPr id="2" name="Picture 1">
            <a:extLst>
              <a:ext uri="{FF2B5EF4-FFF2-40B4-BE49-F238E27FC236}">
                <a16:creationId xmlns:a16="http://schemas.microsoft.com/office/drawing/2014/main" id="{B2BDB857-6D51-4AF5-8DD9-AD2106B00FCA}"/>
              </a:ext>
            </a:extLst>
          </p:cNvPr>
          <p:cNvPicPr>
            <a:picLocks noChangeAspect="1"/>
          </p:cNvPicPr>
          <p:nvPr/>
        </p:nvPicPr>
        <p:blipFill>
          <a:blip r:embed="rId3"/>
          <a:stretch>
            <a:fillRect/>
          </a:stretch>
        </p:blipFill>
        <p:spPr>
          <a:xfrm>
            <a:off x="418262" y="3717609"/>
            <a:ext cx="8420533" cy="1187511"/>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418262" y="842493"/>
            <a:ext cx="11355475" cy="701731"/>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Rather than going back to the web to open a new form in Smart View, users can navigate to the new form from the Smart View Panel. </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Navigating to New Forms in Smart View</a:t>
            </a:r>
          </a:p>
        </p:txBody>
      </p:sp>
      <p:sp>
        <p:nvSpPr>
          <p:cNvPr id="17" name="TextBox 16">
            <a:extLst>
              <a:ext uri="{FF2B5EF4-FFF2-40B4-BE49-F238E27FC236}">
                <a16:creationId xmlns:a16="http://schemas.microsoft.com/office/drawing/2014/main" id="{D2EE376D-22D5-4196-80C1-41D4742C328B}"/>
              </a:ext>
            </a:extLst>
          </p:cNvPr>
          <p:cNvSpPr txBox="1"/>
          <p:nvPr/>
        </p:nvSpPr>
        <p:spPr>
          <a:xfrm>
            <a:off x="763278" y="1357669"/>
            <a:ext cx="7376473" cy="2308324"/>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To open a new form: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Select </a:t>
            </a:r>
            <a:r>
              <a:rPr lang="en-US" b="1" kern="0" dirty="0">
                <a:solidFill>
                  <a:srgbClr val="000000"/>
                </a:solidFill>
                <a:latin typeface="Arial Narrow"/>
                <a:ea typeface="ＭＳ Ｐゴシック" pitchFamily="-106" charset="-128"/>
              </a:rPr>
              <a:t>Smart View </a:t>
            </a:r>
            <a:r>
              <a:rPr lang="en-US" kern="0" dirty="0">
                <a:solidFill>
                  <a:srgbClr val="000000"/>
                </a:solidFill>
                <a:latin typeface="Arial Narrow"/>
                <a:ea typeface="ＭＳ Ｐゴシック" pitchFamily="-106" charset="-128"/>
              </a:rPr>
              <a:t>from the ribbon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dirty="0">
                <a:solidFill>
                  <a:srgbClr val="000000"/>
                </a:solidFill>
                <a:latin typeface="Arial Narrow"/>
                <a:ea typeface="ＭＳ Ｐゴシック" pitchFamily="-106" charset="-128"/>
              </a:rPr>
              <a:t>In the Smart View ribbon select </a:t>
            </a:r>
            <a:r>
              <a:rPr lang="en-US" b="1" kern="0" dirty="0">
                <a:solidFill>
                  <a:srgbClr val="000000"/>
                </a:solidFill>
                <a:latin typeface="Arial Narrow"/>
                <a:ea typeface="ＭＳ Ｐゴシック" pitchFamily="-106" charset="-128"/>
              </a:rPr>
              <a:t>Panel, </a:t>
            </a:r>
            <a:r>
              <a:rPr lang="en-US" kern="0" dirty="0">
                <a:solidFill>
                  <a:srgbClr val="000000"/>
                </a:solidFill>
                <a:latin typeface="Arial Narrow"/>
                <a:ea typeface="ＭＳ Ｐゴシック" pitchFamily="-106" charset="-128"/>
              </a:rPr>
              <a:t>the panel will open at the far right side of the screen</a:t>
            </a:r>
            <a:r>
              <a:rPr lang="en-US" b="1" kern="0" dirty="0">
                <a:solidFill>
                  <a:srgbClr val="000000"/>
                </a:solidFill>
                <a:latin typeface="Arial Narrow"/>
                <a:ea typeface="ＭＳ Ｐゴシック" pitchFamily="-106" charset="-128"/>
              </a:rPr>
              <a: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Click the         to expand the </a:t>
            </a:r>
            <a:r>
              <a:rPr kumimoji="0" lang="en-US" b="1" i="0" strike="noStrike" kern="0" cap="none" spc="0" normalizeH="0" baseline="0" noProof="0" dirty="0">
                <a:ln>
                  <a:noFill/>
                </a:ln>
                <a:solidFill>
                  <a:srgbClr val="000000"/>
                </a:solidFill>
                <a:effectLst/>
                <a:uLnTx/>
                <a:uFillTx/>
                <a:latin typeface="Arial Narrow"/>
                <a:ea typeface="ＭＳ Ｐゴシック" pitchFamily="-106" charset="-128"/>
              </a:rPr>
              <a:t>URL, PLNUW{INST}, Library, Forecast, Revenue</a:t>
            </a: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b="0" kern="0" dirty="0">
                <a:solidFill>
                  <a:srgbClr val="000000"/>
                </a:solidFill>
                <a:latin typeface="Arial Narrow"/>
                <a:ea typeface="ＭＳ Ｐゴシック" pitchFamily="-106" charset="-128"/>
              </a:rPr>
              <a:t>Select the form you would like to open, </a:t>
            </a:r>
            <a:r>
              <a:rPr lang="en-US" b="1" kern="0" dirty="0">
                <a:solidFill>
                  <a:srgbClr val="000000"/>
                </a:solidFill>
                <a:latin typeface="Arial Narrow"/>
                <a:ea typeface="ＭＳ Ｐゴシック" pitchFamily="-106" charset="-128"/>
              </a:rPr>
              <a:t>double click on the form to open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dirty="0">
                <a:ln>
                  <a:noFill/>
                </a:ln>
                <a:solidFill>
                  <a:srgbClr val="000000"/>
                </a:solidFill>
                <a:effectLst/>
                <a:uLnTx/>
                <a:uFillTx/>
                <a:latin typeface="Arial Narrow"/>
                <a:ea typeface="ＭＳ Ｐゴシック" pitchFamily="-106" charset="-128"/>
              </a:rPr>
              <a:t>New form opens in worksheet. </a:t>
            </a:r>
          </a:p>
        </p:txBody>
      </p:sp>
      <p:sp>
        <p:nvSpPr>
          <p:cNvPr id="27" name="Oval 26">
            <a:extLst>
              <a:ext uri="{FF2B5EF4-FFF2-40B4-BE49-F238E27FC236}">
                <a16:creationId xmlns:a16="http://schemas.microsoft.com/office/drawing/2014/main" id="{B2969B91-3642-4187-83F0-A12926F388BF}"/>
              </a:ext>
            </a:extLst>
          </p:cNvPr>
          <p:cNvSpPr/>
          <p:nvPr/>
        </p:nvSpPr>
        <p:spPr>
          <a:xfrm>
            <a:off x="549581" y="371760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6494480" y="374488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6" name="Oval 25">
            <a:extLst>
              <a:ext uri="{FF2B5EF4-FFF2-40B4-BE49-F238E27FC236}">
                <a16:creationId xmlns:a16="http://schemas.microsoft.com/office/drawing/2014/main" id="{E7A31354-1561-47F8-94A1-79FD05FD597F}"/>
              </a:ext>
            </a:extLst>
          </p:cNvPr>
          <p:cNvSpPr/>
          <p:nvPr/>
        </p:nvSpPr>
        <p:spPr>
          <a:xfrm>
            <a:off x="8748127" y="243014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pic>
        <p:nvPicPr>
          <p:cNvPr id="8" name="Picture 7">
            <a:extLst>
              <a:ext uri="{FF2B5EF4-FFF2-40B4-BE49-F238E27FC236}">
                <a16:creationId xmlns:a16="http://schemas.microsoft.com/office/drawing/2014/main" id="{59C780D2-454F-4E11-9562-7B1E51CA4D9F}"/>
              </a:ext>
            </a:extLst>
          </p:cNvPr>
          <p:cNvPicPr>
            <a:picLocks noChangeAspect="1"/>
          </p:cNvPicPr>
          <p:nvPr/>
        </p:nvPicPr>
        <p:blipFill>
          <a:blip r:embed="rId4"/>
          <a:stretch>
            <a:fillRect/>
          </a:stretch>
        </p:blipFill>
        <p:spPr>
          <a:xfrm>
            <a:off x="1975497" y="2622037"/>
            <a:ext cx="301513" cy="366123"/>
          </a:xfrm>
          <a:prstGeom prst="rect">
            <a:avLst/>
          </a:prstGeom>
        </p:spPr>
      </p:pic>
      <p:sp>
        <p:nvSpPr>
          <p:cNvPr id="18" name="Oval 17">
            <a:extLst>
              <a:ext uri="{FF2B5EF4-FFF2-40B4-BE49-F238E27FC236}">
                <a16:creationId xmlns:a16="http://schemas.microsoft.com/office/drawing/2014/main" id="{A2D176F7-10CB-4597-969E-1FB55F32715D}"/>
              </a:ext>
            </a:extLst>
          </p:cNvPr>
          <p:cNvSpPr/>
          <p:nvPr/>
        </p:nvSpPr>
        <p:spPr>
          <a:xfrm>
            <a:off x="9174943" y="412216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4</a:t>
            </a:r>
          </a:p>
        </p:txBody>
      </p:sp>
      <p:sp>
        <p:nvSpPr>
          <p:cNvPr id="4" name="Rectangle 3">
            <a:extLst>
              <a:ext uri="{FF2B5EF4-FFF2-40B4-BE49-F238E27FC236}">
                <a16:creationId xmlns:a16="http://schemas.microsoft.com/office/drawing/2014/main" id="{C985F8F5-C61F-49A2-A7D9-36A1F05D50D2}"/>
              </a:ext>
            </a:extLst>
          </p:cNvPr>
          <p:cNvSpPr/>
          <p:nvPr/>
        </p:nvSpPr>
        <p:spPr>
          <a:xfrm>
            <a:off x="9105900" y="2482016"/>
            <a:ext cx="161925" cy="140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57FC4B9-99D5-4667-9531-50CD5A938613}"/>
              </a:ext>
            </a:extLst>
          </p:cNvPr>
          <p:cNvSpPr/>
          <p:nvPr/>
        </p:nvSpPr>
        <p:spPr>
          <a:xfrm>
            <a:off x="9800217" y="3840702"/>
            <a:ext cx="2188583" cy="12837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5218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C4941-5A1E-4D0D-9B27-AB621D547A4D}"/>
              </a:ext>
            </a:extLst>
          </p:cNvPr>
          <p:cNvPicPr>
            <a:picLocks noChangeAspect="1"/>
          </p:cNvPicPr>
          <p:nvPr/>
        </p:nvPicPr>
        <p:blipFill>
          <a:blip r:embed="rId2"/>
          <a:stretch>
            <a:fillRect/>
          </a:stretch>
        </p:blipFill>
        <p:spPr>
          <a:xfrm>
            <a:off x="993917" y="773655"/>
            <a:ext cx="9712184" cy="3003366"/>
          </a:xfrm>
          <a:prstGeom prst="rect">
            <a:avLst/>
          </a:prstGeom>
        </p:spPr>
      </p:pic>
      <p:pic>
        <p:nvPicPr>
          <p:cNvPr id="6" name="Picture 5">
            <a:extLst>
              <a:ext uri="{FF2B5EF4-FFF2-40B4-BE49-F238E27FC236}">
                <a16:creationId xmlns:a16="http://schemas.microsoft.com/office/drawing/2014/main" id="{BF65640C-D479-4243-B042-BC3976281DF4}"/>
              </a:ext>
            </a:extLst>
          </p:cNvPr>
          <p:cNvPicPr>
            <a:picLocks noChangeAspect="1"/>
          </p:cNvPicPr>
          <p:nvPr/>
        </p:nvPicPr>
        <p:blipFill>
          <a:blip r:embed="rId3"/>
          <a:stretch>
            <a:fillRect/>
          </a:stretch>
        </p:blipFill>
        <p:spPr>
          <a:xfrm>
            <a:off x="493960" y="59865"/>
            <a:ext cx="3080502" cy="719927"/>
          </a:xfrm>
          <a:prstGeom prst="rect">
            <a:avLst/>
          </a:prstGeom>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By Division Form- Revenue Data</a:t>
            </a:r>
          </a:p>
        </p:txBody>
      </p:sp>
      <p:sp>
        <p:nvSpPr>
          <p:cNvPr id="17" name="TextBox 16">
            <a:extLst>
              <a:ext uri="{FF2B5EF4-FFF2-40B4-BE49-F238E27FC236}">
                <a16:creationId xmlns:a16="http://schemas.microsoft.com/office/drawing/2014/main" id="{D2EE376D-22D5-4196-80C1-41D4742C328B}"/>
              </a:ext>
            </a:extLst>
          </p:cNvPr>
          <p:cNvSpPr txBox="1"/>
          <p:nvPr/>
        </p:nvSpPr>
        <p:spPr>
          <a:xfrm>
            <a:off x="347662" y="5083430"/>
            <a:ext cx="5380384" cy="1311128"/>
          </a:xfrm>
          <a:prstGeom prst="rect">
            <a:avLst/>
          </a:prstGeom>
        </p:spPr>
        <p:txBody>
          <a:bodyPr vert="horz" wrap="square" rtlCol="0">
            <a:spAutoFit/>
          </a:bodyPr>
          <a:lstStyle/>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Enter data in the </a:t>
            </a:r>
            <a:r>
              <a:rPr lang="en-US" b="1" kern="0" dirty="0">
                <a:solidFill>
                  <a:srgbClr val="000000"/>
                </a:solidFill>
                <a:latin typeface="Arial Narrow"/>
                <a:ea typeface="ＭＳ Ｐゴシック" pitchFamily="-106" charset="-128"/>
              </a:rPr>
              <a:t>Total Year </a:t>
            </a:r>
            <a:r>
              <a:rPr lang="en-US" kern="0" dirty="0">
                <a:solidFill>
                  <a:srgbClr val="000000"/>
                </a:solidFill>
                <a:latin typeface="Arial Narrow"/>
                <a:ea typeface="ＭＳ Ｐゴシック" pitchFamily="-106" charset="-128"/>
              </a:rPr>
              <a:t>column (by Total Year, Total Quarter or Total Month)</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Enter comments in the </a:t>
            </a:r>
            <a:r>
              <a:rPr lang="en-US" b="1" kern="0" dirty="0">
                <a:solidFill>
                  <a:srgbClr val="000000"/>
                </a:solidFill>
                <a:latin typeface="Arial Narrow"/>
                <a:ea typeface="ＭＳ Ｐゴシック" pitchFamily="-106" charset="-128"/>
              </a:rPr>
              <a:t>Comment</a:t>
            </a:r>
            <a:r>
              <a:rPr lang="en-US" kern="0" dirty="0">
                <a:solidFill>
                  <a:srgbClr val="000000"/>
                </a:solidFill>
                <a:latin typeface="Arial Narrow"/>
                <a:ea typeface="ＭＳ Ｐゴシック" pitchFamily="-106" charset="-128"/>
              </a:rPr>
              <a:t> column, if needed</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Once done, click </a:t>
            </a:r>
            <a:r>
              <a:rPr lang="en-US" b="1" kern="0" dirty="0">
                <a:solidFill>
                  <a:srgbClr val="000000"/>
                </a:solidFill>
                <a:latin typeface="Arial Narrow"/>
                <a:ea typeface="ＭＳ Ｐゴシック" pitchFamily="-106" charset="-128"/>
              </a:rPr>
              <a:t>Submit Data</a:t>
            </a:r>
            <a:r>
              <a:rPr lang="en-US" kern="0" dirty="0">
                <a:solidFill>
                  <a:srgbClr val="000000"/>
                </a:solidFill>
                <a:latin typeface="Arial Narrow"/>
                <a:ea typeface="ＭＳ Ｐゴシック" pitchFamily="-106" charset="-128"/>
              </a:rPr>
              <a:t> to save the sheet</a:t>
            </a:r>
          </a:p>
        </p:txBody>
      </p:sp>
      <p:sp>
        <p:nvSpPr>
          <p:cNvPr id="12" name="Oval 11">
            <a:extLst>
              <a:ext uri="{FF2B5EF4-FFF2-40B4-BE49-F238E27FC236}">
                <a16:creationId xmlns:a16="http://schemas.microsoft.com/office/drawing/2014/main" id="{C9474D27-507F-4CEA-99B1-20895A6997EA}"/>
              </a:ext>
            </a:extLst>
          </p:cNvPr>
          <p:cNvSpPr/>
          <p:nvPr/>
        </p:nvSpPr>
        <p:spPr>
          <a:xfrm>
            <a:off x="3060578" y="34520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3</a:t>
            </a:r>
            <a:endParaRPr lang="en-US" dirty="0">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15B853A5-31A1-4349-9C9E-B26AEA0B8582}"/>
              </a:ext>
            </a:extLst>
          </p:cNvPr>
          <p:cNvSpPr/>
          <p:nvPr/>
        </p:nvSpPr>
        <p:spPr>
          <a:xfrm>
            <a:off x="9938787" y="299434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4" name="Oval 13">
            <a:extLst>
              <a:ext uri="{FF2B5EF4-FFF2-40B4-BE49-F238E27FC236}">
                <a16:creationId xmlns:a16="http://schemas.microsoft.com/office/drawing/2014/main" id="{F63FF0C3-9961-44CD-8CBF-154E96720EFF}"/>
              </a:ext>
            </a:extLst>
          </p:cNvPr>
          <p:cNvSpPr/>
          <p:nvPr/>
        </p:nvSpPr>
        <p:spPr>
          <a:xfrm>
            <a:off x="8392388" y="299434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23" name="TextBox 22">
            <a:extLst>
              <a:ext uri="{FF2B5EF4-FFF2-40B4-BE49-F238E27FC236}">
                <a16:creationId xmlns:a16="http://schemas.microsoft.com/office/drawing/2014/main" id="{74F42951-BB50-40C8-872A-C2B3B530E4C3}"/>
              </a:ext>
            </a:extLst>
          </p:cNvPr>
          <p:cNvSpPr txBox="1"/>
          <p:nvPr/>
        </p:nvSpPr>
        <p:spPr>
          <a:xfrm>
            <a:off x="347661" y="3764433"/>
            <a:ext cx="10643151" cy="1255728"/>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efficiency for forecasting to a </a:t>
            </a:r>
            <a:r>
              <a:rPr lang="en-US" b="1" kern="0" dirty="0">
                <a:solidFill>
                  <a:srgbClr val="000000"/>
                </a:solidFill>
                <a:latin typeface="Arial Narrow"/>
                <a:ea typeface="ＭＳ Ｐゴシック" pitchFamily="-106" charset="-128"/>
              </a:rPr>
              <a:t>single Division </a:t>
            </a:r>
            <a:r>
              <a:rPr lang="en-US" kern="0" dirty="0">
                <a:solidFill>
                  <a:srgbClr val="000000"/>
                </a:solidFill>
                <a:latin typeface="Arial Narrow"/>
                <a:ea typeface="ＭＳ Ｐゴシック" pitchFamily="-106" charset="-128"/>
              </a:rPr>
              <a:t>(Units, Divisions, Departments). The Point of View section can be changed to the Fund and Department member for your institution limited to your security profile. </a:t>
            </a: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Input data in Forecast Adjustment </a:t>
            </a:r>
            <a:r>
              <a:rPr lang="en-US" b="1" kern="0" dirty="0">
                <a:solidFill>
                  <a:srgbClr val="000000"/>
                </a:solidFill>
                <a:latin typeface="Arial Narrow"/>
                <a:ea typeface="ＭＳ Ｐゴシック" pitchFamily="-106" charset="-128"/>
              </a:rPr>
              <a:t>Year Total</a:t>
            </a:r>
            <a:r>
              <a:rPr lang="en-US" kern="0" dirty="0">
                <a:solidFill>
                  <a:srgbClr val="000000"/>
                </a:solidFill>
                <a:latin typeface="Arial Narrow"/>
                <a:ea typeface="ＭＳ Ｐゴシック" pitchFamily="-106" charset="-128"/>
              </a:rPr>
              <a:t> Columns and </a:t>
            </a:r>
            <a:r>
              <a:rPr lang="en-US" b="1" kern="0" dirty="0">
                <a:solidFill>
                  <a:srgbClr val="000000"/>
                </a:solidFill>
                <a:latin typeface="Arial Narrow"/>
                <a:ea typeface="ＭＳ Ｐゴシック" pitchFamily="-106" charset="-128"/>
              </a:rPr>
              <a:t>Comments, </a:t>
            </a:r>
            <a:r>
              <a:rPr lang="en-US" kern="0" dirty="0">
                <a:solidFill>
                  <a:srgbClr val="000000"/>
                </a:solidFill>
                <a:latin typeface="Arial Narrow"/>
                <a:ea typeface="ＭＳ Ｐゴシック" pitchFamily="-106" charset="-128"/>
              </a:rPr>
              <a:t>these columns will be light yellow. Once data is entered, they will change to a dark yellow. All other cells should be grey.</a:t>
            </a:r>
          </a:p>
        </p:txBody>
      </p:sp>
      <p:sp>
        <p:nvSpPr>
          <p:cNvPr id="19" name="TextBox 18">
            <a:extLst>
              <a:ext uri="{FF2B5EF4-FFF2-40B4-BE49-F238E27FC236}">
                <a16:creationId xmlns:a16="http://schemas.microsoft.com/office/drawing/2014/main" id="{B7D32015-FE8D-4ED1-8B48-84D88BCE49F2}"/>
              </a:ext>
            </a:extLst>
          </p:cNvPr>
          <p:cNvSpPr txBox="1"/>
          <p:nvPr/>
        </p:nvSpPr>
        <p:spPr>
          <a:xfrm>
            <a:off x="5850009" y="3376911"/>
            <a:ext cx="1744717"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ＭＳ Ｐゴシック" pitchFamily="-106" charset="-128"/>
              </a:rPr>
              <a:t>Un-suppressed</a:t>
            </a:r>
          </a:p>
        </p:txBody>
      </p:sp>
      <p:sp>
        <p:nvSpPr>
          <p:cNvPr id="4" name="Rectangle 3">
            <a:extLst>
              <a:ext uri="{FF2B5EF4-FFF2-40B4-BE49-F238E27FC236}">
                <a16:creationId xmlns:a16="http://schemas.microsoft.com/office/drawing/2014/main" id="{DD72EF2A-798E-4823-A5C3-9796B32B304A}"/>
              </a:ext>
            </a:extLst>
          </p:cNvPr>
          <p:cNvSpPr/>
          <p:nvPr/>
        </p:nvSpPr>
        <p:spPr>
          <a:xfrm>
            <a:off x="10164079" y="2791289"/>
            <a:ext cx="542022" cy="98573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C4318AC-6BE5-4C41-981D-330FE66CA5D5}"/>
              </a:ext>
            </a:extLst>
          </p:cNvPr>
          <p:cNvSpPr/>
          <p:nvPr/>
        </p:nvSpPr>
        <p:spPr>
          <a:xfrm>
            <a:off x="8638572" y="2791289"/>
            <a:ext cx="543528" cy="97314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61497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dirty="0">
                <a:solidFill>
                  <a:srgbClr val="700000"/>
                </a:solidFill>
              </a:rPr>
              <a:t>UW Current Year Forecast</a:t>
            </a:r>
            <a:r>
              <a:rPr lang="en-US" sz="4000" dirty="0">
                <a:solidFill>
                  <a:srgbClr val="700000"/>
                </a:solidFill>
              </a:rPr>
              <a:t> </a:t>
            </a:r>
          </a:p>
          <a:p>
            <a:r>
              <a:rPr lang="en-US" sz="4000" dirty="0">
                <a:solidFill>
                  <a:schemeClr val="tx1">
                    <a:lumMod val="65000"/>
                    <a:lumOff val="35000"/>
                  </a:schemeClr>
                </a:solidFill>
              </a:rPr>
              <a:t>Forecast Review</a:t>
            </a:r>
            <a:endParaRPr lang="en-US" sz="4400" dirty="0">
              <a:solidFill>
                <a:srgbClr val="700000"/>
              </a:solidFill>
            </a:endParaRPr>
          </a:p>
        </p:txBody>
      </p:sp>
    </p:spTree>
    <p:custDataLst>
      <p:tags r:id="rId1"/>
    </p:custDataLst>
    <p:extLst>
      <p:ext uri="{BB962C8B-B14F-4D97-AF65-F5344CB8AC3E}">
        <p14:creationId xmlns:p14="http://schemas.microsoft.com/office/powerpoint/2010/main" val="1262287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C48726-CF27-414C-ADC0-9ADC9AFAD5BE}"/>
              </a:ext>
            </a:extLst>
          </p:cNvPr>
          <p:cNvPicPr>
            <a:picLocks noChangeAspect="1"/>
          </p:cNvPicPr>
          <p:nvPr/>
        </p:nvPicPr>
        <p:blipFill>
          <a:blip r:embed="rId3"/>
          <a:stretch>
            <a:fillRect/>
          </a:stretch>
        </p:blipFill>
        <p:spPr>
          <a:xfrm>
            <a:off x="208186" y="1000363"/>
            <a:ext cx="5829788" cy="2258145"/>
          </a:xfrm>
          <a:prstGeom prst="rect">
            <a:avLst/>
          </a:prstGeom>
        </p:spPr>
      </p:pic>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Forecast Review</a:t>
            </a:r>
          </a:p>
        </p:txBody>
      </p:sp>
      <p:sp>
        <p:nvSpPr>
          <p:cNvPr id="8" name="TextBox 7">
            <a:extLst>
              <a:ext uri="{FF2B5EF4-FFF2-40B4-BE49-F238E27FC236}">
                <a16:creationId xmlns:a16="http://schemas.microsoft.com/office/drawing/2014/main" id="{48288EDD-AD66-44D8-B993-2484F1F16DEE}"/>
              </a:ext>
            </a:extLst>
          </p:cNvPr>
          <p:cNvSpPr txBox="1"/>
          <p:nvPr/>
        </p:nvSpPr>
        <p:spPr>
          <a:xfrm>
            <a:off x="6621002" y="776330"/>
            <a:ext cx="5333489" cy="3693319"/>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Forecast Review provides a set of forms that are used to analyze data and facilitate more accurate monthly Forecast.</a:t>
            </a:r>
          </a:p>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Here you will be able to : </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View historical Budget and Actual data and how it compares to Forecast.</a:t>
            </a:r>
          </a:p>
          <a:p>
            <a:pPr marL="285750" indent="-285750" eaLnBrk="0" fontAlgn="base" hangingPunct="0">
              <a:spcBef>
                <a:spcPct val="20000"/>
              </a:spcBef>
              <a:spcAft>
                <a:spcPct val="0"/>
              </a:spcAft>
              <a:buFont typeface="Arial" panose="020B0604020202020204" pitchFamily="34" charset="0"/>
              <a:buChar char="•"/>
            </a:pPr>
            <a:r>
              <a:rPr lang="en-US" kern="0" dirty="0">
                <a:solidFill>
                  <a:srgbClr val="000000"/>
                </a:solidFill>
                <a:latin typeface="Arial Narrow"/>
                <a:ea typeface="ＭＳ Ｐゴシック" pitchFamily="-106" charset="-128"/>
              </a:rPr>
              <a:t>Evaluate variances between Budget and Forecast as well as view Forecast in its totality to aid in any further adjustments needed.</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Additionally users can review Forecast adjustments entered in the input forms to confirm accurate entry and track the progress being made as you go through your Forecast cycle. </a:t>
            </a:r>
          </a:p>
        </p:txBody>
      </p:sp>
      <p:sp>
        <p:nvSpPr>
          <p:cNvPr id="36" name="Rectangle 35">
            <a:extLst>
              <a:ext uri="{FF2B5EF4-FFF2-40B4-BE49-F238E27FC236}">
                <a16:creationId xmlns:a16="http://schemas.microsoft.com/office/drawing/2014/main" id="{D602FA54-2D66-463C-A591-43A85FE054A2}"/>
              </a:ext>
            </a:extLst>
          </p:cNvPr>
          <p:cNvSpPr/>
          <p:nvPr/>
        </p:nvSpPr>
        <p:spPr>
          <a:xfrm>
            <a:off x="2765537" y="2188978"/>
            <a:ext cx="896742" cy="86396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6700EB9-F3E3-47B5-8B55-3BCB2CD44EEC}"/>
              </a:ext>
            </a:extLst>
          </p:cNvPr>
          <p:cNvSpPr/>
          <p:nvPr/>
        </p:nvSpPr>
        <p:spPr>
          <a:xfrm>
            <a:off x="969110" y="87727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p:txBody>
      </p:sp>
      <p:sp>
        <p:nvSpPr>
          <p:cNvPr id="12" name="Rectangle 11">
            <a:extLst>
              <a:ext uri="{FF2B5EF4-FFF2-40B4-BE49-F238E27FC236}">
                <a16:creationId xmlns:a16="http://schemas.microsoft.com/office/drawing/2014/main" id="{91B13F4D-5B6E-4F0E-833E-7BFDBE670CE8}"/>
              </a:ext>
            </a:extLst>
          </p:cNvPr>
          <p:cNvSpPr/>
          <p:nvPr/>
        </p:nvSpPr>
        <p:spPr>
          <a:xfrm>
            <a:off x="1210228" y="1056376"/>
            <a:ext cx="920023" cy="102884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E255C76-5EC0-499E-A9F4-F6F1D8EEC3DB}"/>
              </a:ext>
            </a:extLst>
          </p:cNvPr>
          <p:cNvSpPr/>
          <p:nvPr/>
        </p:nvSpPr>
        <p:spPr>
          <a:xfrm>
            <a:off x="2519353" y="208522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pic>
        <p:nvPicPr>
          <p:cNvPr id="5" name="Picture 4">
            <a:extLst>
              <a:ext uri="{FF2B5EF4-FFF2-40B4-BE49-F238E27FC236}">
                <a16:creationId xmlns:a16="http://schemas.microsoft.com/office/drawing/2014/main" id="{414341C6-724E-4491-835C-45642AD714FF}"/>
              </a:ext>
            </a:extLst>
          </p:cNvPr>
          <p:cNvPicPr>
            <a:picLocks noChangeAspect="1"/>
          </p:cNvPicPr>
          <p:nvPr/>
        </p:nvPicPr>
        <p:blipFill>
          <a:blip r:embed="rId4"/>
          <a:stretch>
            <a:fillRect/>
          </a:stretch>
        </p:blipFill>
        <p:spPr>
          <a:xfrm>
            <a:off x="3123080" y="3537917"/>
            <a:ext cx="1314450" cy="1171575"/>
          </a:xfrm>
          <a:prstGeom prst="rect">
            <a:avLst/>
          </a:prstGeom>
        </p:spPr>
      </p:pic>
      <p:sp>
        <p:nvSpPr>
          <p:cNvPr id="2" name="Rectangle 1">
            <a:extLst>
              <a:ext uri="{FF2B5EF4-FFF2-40B4-BE49-F238E27FC236}">
                <a16:creationId xmlns:a16="http://schemas.microsoft.com/office/drawing/2014/main" id="{2B0F8F6C-5DAC-4A9B-AD0B-94FACDE451F7}"/>
              </a:ext>
            </a:extLst>
          </p:cNvPr>
          <p:cNvSpPr/>
          <p:nvPr/>
        </p:nvSpPr>
        <p:spPr>
          <a:xfrm>
            <a:off x="288949" y="4636781"/>
            <a:ext cx="6096000" cy="1366528"/>
          </a:xfrm>
          <a:prstGeom prst="rect">
            <a:avLst/>
          </a:prstGeom>
        </p:spPr>
        <p:txBody>
          <a:bodyPr>
            <a:spAutoFit/>
          </a:bodyPr>
          <a:lstStyle/>
          <a:p>
            <a:pPr eaLnBrk="0" fontAlgn="base" hangingPunct="0">
              <a:spcBef>
                <a:spcPct val="20000"/>
              </a:spcBef>
              <a:spcAft>
                <a:spcPct val="0"/>
              </a:spcAft>
            </a:pPr>
            <a:endParaRPr lang="en-US" kern="0" dirty="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dirty="0">
                <a:solidFill>
                  <a:srgbClr val="000000"/>
                </a:solidFill>
                <a:latin typeface="Arial Narrow"/>
                <a:ea typeface="ＭＳ Ｐゴシック" pitchFamily="-106" charset="-128"/>
              </a:rPr>
              <a:t>To navigate to Forecast Review:</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Click the </a:t>
            </a:r>
            <a:r>
              <a:rPr lang="en-US" b="1" kern="0" dirty="0">
                <a:solidFill>
                  <a:srgbClr val="000000"/>
                </a:solidFill>
                <a:latin typeface="Arial Narrow"/>
                <a:ea typeface="ＭＳ Ｐゴシック" pitchFamily="-106" charset="-128"/>
              </a:rPr>
              <a:t>Forecast </a:t>
            </a:r>
            <a:r>
              <a:rPr lang="en-US" kern="0" dirty="0">
                <a:solidFill>
                  <a:srgbClr val="000000"/>
                </a:solidFill>
                <a:latin typeface="Arial Narrow"/>
                <a:ea typeface="ＭＳ Ｐゴシック" pitchFamily="-106" charset="-128"/>
              </a:rPr>
              <a:t>tile to open the cluster</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Click on the </a:t>
            </a:r>
            <a:r>
              <a:rPr lang="en-US" b="1" kern="0" dirty="0">
                <a:solidFill>
                  <a:srgbClr val="000000"/>
                </a:solidFill>
                <a:latin typeface="Arial Narrow"/>
                <a:ea typeface="ＭＳ Ｐゴシック" pitchFamily="-106" charset="-128"/>
              </a:rPr>
              <a:t>Forecast Review </a:t>
            </a:r>
            <a:r>
              <a:rPr lang="en-US" kern="0" dirty="0">
                <a:solidFill>
                  <a:srgbClr val="000000"/>
                </a:solidFill>
                <a:latin typeface="Arial Narrow"/>
                <a:ea typeface="ＭＳ Ｐゴシック" pitchFamily="-106" charset="-128"/>
              </a:rPr>
              <a:t>tile to open the forms.  </a:t>
            </a:r>
          </a:p>
        </p:txBody>
      </p:sp>
    </p:spTree>
    <p:custDataLst>
      <p:tags r:id="rId1"/>
    </p:custDataLst>
    <p:extLst>
      <p:ext uri="{BB962C8B-B14F-4D97-AF65-F5344CB8AC3E}">
        <p14:creationId xmlns:p14="http://schemas.microsoft.com/office/powerpoint/2010/main" val="29159043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6E306-5A9A-42FB-80D3-B7136E6A8B8C}"/>
              </a:ext>
            </a:extLst>
          </p:cNvPr>
          <p:cNvPicPr>
            <a:picLocks noChangeAspect="1"/>
          </p:cNvPicPr>
          <p:nvPr/>
        </p:nvPicPr>
        <p:blipFill>
          <a:blip r:embed="rId2"/>
          <a:stretch>
            <a:fillRect/>
          </a:stretch>
        </p:blipFill>
        <p:spPr>
          <a:xfrm>
            <a:off x="2335138" y="815249"/>
            <a:ext cx="9516658" cy="1992434"/>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72496" y="611137"/>
            <a:ext cx="1938685" cy="1200329"/>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Click on the 1st tab at the top left of the form to see the Reviews Forms</a:t>
            </a:r>
            <a:endParaRPr lang="en-US" b="1" kern="0" dirty="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Review Forms - Forecast Review</a:t>
            </a:r>
          </a:p>
        </p:txBody>
      </p:sp>
      <p:sp>
        <p:nvSpPr>
          <p:cNvPr id="9" name="Rectangle 8">
            <a:extLst>
              <a:ext uri="{FF2B5EF4-FFF2-40B4-BE49-F238E27FC236}">
                <a16:creationId xmlns:a16="http://schemas.microsoft.com/office/drawing/2014/main" id="{070FC484-136F-44CF-8638-4EA68F1D50A8}"/>
              </a:ext>
            </a:extLst>
          </p:cNvPr>
          <p:cNvSpPr/>
          <p:nvPr/>
        </p:nvSpPr>
        <p:spPr>
          <a:xfrm>
            <a:off x="2335138" y="875158"/>
            <a:ext cx="619077" cy="7828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EFDD6523-0BAB-4E85-8761-A691B707D7B8}"/>
              </a:ext>
            </a:extLst>
          </p:cNvPr>
          <p:cNvCxnSpPr>
            <a:cxnSpLocks/>
          </p:cNvCxnSpPr>
          <p:nvPr/>
        </p:nvCxnSpPr>
        <p:spPr>
          <a:xfrm>
            <a:off x="1428751" y="1239876"/>
            <a:ext cx="73493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FEBF219-B734-48B7-8BE7-0888D263878E}"/>
              </a:ext>
            </a:extLst>
          </p:cNvPr>
          <p:cNvSpPr txBox="1"/>
          <p:nvPr/>
        </p:nvSpPr>
        <p:spPr>
          <a:xfrm>
            <a:off x="934077" y="4364433"/>
            <a:ext cx="10323846" cy="1846659"/>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b="1" kern="0" dirty="0">
                <a:solidFill>
                  <a:srgbClr val="000000"/>
                </a:solidFill>
                <a:latin typeface="Arial Narrow"/>
                <a:ea typeface="ＭＳ Ｐゴシック" pitchFamily="-106" charset="-128"/>
              </a:rPr>
              <a:t>Campus-Level Review, Dimension-Level Review </a:t>
            </a:r>
            <a:r>
              <a:rPr lang="en-US" kern="0" dirty="0">
                <a:solidFill>
                  <a:srgbClr val="000000"/>
                </a:solidFill>
                <a:latin typeface="Arial Narrow"/>
                <a:ea typeface="ＭＳ Ｐゴシック" pitchFamily="-106" charset="-128"/>
              </a:rPr>
              <a:t>and </a:t>
            </a:r>
            <a:r>
              <a:rPr lang="en-US" b="1" kern="0" dirty="0">
                <a:solidFill>
                  <a:srgbClr val="000000"/>
                </a:solidFill>
                <a:latin typeface="Arial Narrow"/>
                <a:ea typeface="ＭＳ Ｐゴシック" pitchFamily="-106" charset="-128"/>
              </a:rPr>
              <a:t>Department-Level Review </a:t>
            </a:r>
            <a:r>
              <a:rPr lang="en-US" kern="0" dirty="0">
                <a:solidFill>
                  <a:srgbClr val="000000"/>
                </a:solidFill>
                <a:latin typeface="Arial Narrow"/>
                <a:ea typeface="ＭＳ Ｐゴシック" pitchFamily="-106" charset="-128"/>
              </a:rPr>
              <a:t>forms are tools used to review total Forecast data. These Forms can be used to  compare Forecast against previous years budget and actuals before copying to different Versions. </a:t>
            </a:r>
          </a:p>
          <a:p>
            <a:pPr marR="0" algn="l" defTabSz="914400" rtl="0" eaLnBrk="0" fontAlgn="base" latinLnBrk="0" hangingPunct="0">
              <a:lnSpc>
                <a:spcPct val="100000"/>
              </a:lnSpc>
              <a:spcBef>
                <a:spcPct val="20000"/>
              </a:spcBef>
              <a:spcAft>
                <a:spcPct val="0"/>
              </a:spcAft>
              <a:buClrTx/>
              <a:buSzTx/>
              <a:tabLst/>
            </a:pPr>
            <a:endParaRPr lang="en-US" kern="0" dirty="0">
              <a:solidFill>
                <a:srgbClr val="000000"/>
              </a:solidFill>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kern="0" dirty="0">
                <a:solidFill>
                  <a:srgbClr val="000000"/>
                </a:solidFill>
                <a:latin typeface="Arial Narrow"/>
                <a:ea typeface="ＭＳ Ｐゴシック" pitchFamily="-106" charset="-128"/>
              </a:rPr>
              <a:t>NOTE:  The User Variable must be set at the Division (or parent) for the level you are trying to check.</a:t>
            </a:r>
            <a:endPar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pic>
        <p:nvPicPr>
          <p:cNvPr id="8" name="Graphic 7" descr="Information">
            <a:extLst>
              <a:ext uri="{FF2B5EF4-FFF2-40B4-BE49-F238E27FC236}">
                <a16:creationId xmlns:a16="http://schemas.microsoft.com/office/drawing/2014/main" id="{1EEE6F04-9814-438B-A278-5DF91F39E1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791" y="5404697"/>
            <a:ext cx="432320" cy="432320"/>
          </a:xfrm>
          <a:prstGeom prst="rect">
            <a:avLst/>
          </a:prstGeom>
        </p:spPr>
      </p:pic>
    </p:spTree>
    <p:extLst>
      <p:ext uri="{BB962C8B-B14F-4D97-AF65-F5344CB8AC3E}">
        <p14:creationId xmlns:p14="http://schemas.microsoft.com/office/powerpoint/2010/main" val="36866065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36374C-9922-487E-9C57-8C1E5533A354}"/>
              </a:ext>
            </a:extLst>
          </p:cNvPr>
          <p:cNvPicPr>
            <a:picLocks noChangeAspect="1"/>
          </p:cNvPicPr>
          <p:nvPr/>
        </p:nvPicPr>
        <p:blipFill>
          <a:blip r:embed="rId2"/>
          <a:stretch>
            <a:fillRect/>
          </a:stretch>
        </p:blipFill>
        <p:spPr>
          <a:xfrm>
            <a:off x="2446352" y="625503"/>
            <a:ext cx="7524962" cy="4090240"/>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524435" y="4732742"/>
            <a:ext cx="11252519" cy="1643527"/>
          </a:xfrm>
          <a:prstGeom prst="rect">
            <a:avLst/>
          </a:prstGeom>
        </p:spPr>
        <p:txBody>
          <a:bodyPr vert="horz" wrap="square" rtlCol="0">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historical Budget and Actual data, an overview of total forecast, as well as the variance of Forecast vs Budget and CY vs PY Actuals Year to Date.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The Point of View section can be changed to the Department and Fund member for your institution limited to your security profile</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All Accounts are listed in the rows although data might not exist</a:t>
            </a:r>
          </a:p>
          <a:p>
            <a:pPr marL="342900" indent="-342900" eaLnBrk="0" fontAlgn="base" hangingPunct="0">
              <a:spcBef>
                <a:spcPct val="20000"/>
              </a:spcBef>
              <a:spcAft>
                <a:spcPct val="0"/>
              </a:spcAft>
              <a:buFont typeface="+mj-lt"/>
              <a:buAutoNum type="arabicPeriod"/>
            </a:pPr>
            <a:r>
              <a:rPr lang="en-US" kern="0" dirty="0">
                <a:solidFill>
                  <a:srgbClr val="000000"/>
                </a:solidFill>
                <a:latin typeface="Arial Narrow"/>
                <a:ea typeface="ＭＳ Ｐゴシック" pitchFamily="-106" charset="-128"/>
              </a:rPr>
              <a:t>Review Forecast Year Total </a:t>
            </a: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Campus-Level Review - Forecast Review</a:t>
            </a:r>
          </a:p>
        </p:txBody>
      </p:sp>
      <p:sp>
        <p:nvSpPr>
          <p:cNvPr id="18" name="Oval 17">
            <a:extLst>
              <a:ext uri="{FF2B5EF4-FFF2-40B4-BE49-F238E27FC236}">
                <a16:creationId xmlns:a16="http://schemas.microsoft.com/office/drawing/2014/main" id="{15B853A5-31A1-4349-9C9E-B26AEA0B8582}"/>
              </a:ext>
            </a:extLst>
          </p:cNvPr>
          <p:cNvSpPr/>
          <p:nvPr/>
        </p:nvSpPr>
        <p:spPr>
          <a:xfrm>
            <a:off x="6299479" y="108832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1</a:t>
            </a:r>
          </a:p>
        </p:txBody>
      </p:sp>
      <p:sp>
        <p:nvSpPr>
          <p:cNvPr id="10" name="Rectangle 9">
            <a:extLst>
              <a:ext uri="{FF2B5EF4-FFF2-40B4-BE49-F238E27FC236}">
                <a16:creationId xmlns:a16="http://schemas.microsoft.com/office/drawing/2014/main" id="{0D9E17AC-A74C-4C8F-A546-4E31A04FE818}"/>
              </a:ext>
            </a:extLst>
          </p:cNvPr>
          <p:cNvSpPr/>
          <p:nvPr/>
        </p:nvSpPr>
        <p:spPr>
          <a:xfrm>
            <a:off x="4011667" y="1096827"/>
            <a:ext cx="2193190" cy="2546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70FC484-136F-44CF-8638-4EA68F1D50A8}"/>
              </a:ext>
            </a:extLst>
          </p:cNvPr>
          <p:cNvSpPr/>
          <p:nvPr/>
        </p:nvSpPr>
        <p:spPr>
          <a:xfrm>
            <a:off x="2774045" y="2293022"/>
            <a:ext cx="1016008" cy="243972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5C5F4E-BAA9-451B-924D-6E90FAB507AD}"/>
              </a:ext>
            </a:extLst>
          </p:cNvPr>
          <p:cNvSpPr/>
          <p:nvPr/>
        </p:nvSpPr>
        <p:spPr>
          <a:xfrm>
            <a:off x="7927735" y="2293022"/>
            <a:ext cx="661093" cy="242272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AFE272E-6089-41C9-8535-92157FF8BCFC}"/>
              </a:ext>
            </a:extLst>
          </p:cNvPr>
          <p:cNvSpPr/>
          <p:nvPr/>
        </p:nvSpPr>
        <p:spPr>
          <a:xfrm>
            <a:off x="29714" y="644673"/>
            <a:ext cx="2416638" cy="1477328"/>
          </a:xfrm>
          <a:prstGeom prst="rect">
            <a:avLst/>
          </a:prstGeom>
        </p:spPr>
        <p:txBody>
          <a:bodyPr wrap="square">
            <a:spAutoFit/>
          </a:bodyPr>
          <a:lstStyle/>
          <a:p>
            <a:pPr eaLnBrk="0" fontAlgn="base" hangingPunct="0">
              <a:spcBef>
                <a:spcPct val="20000"/>
              </a:spcBef>
              <a:spcAft>
                <a:spcPct val="0"/>
              </a:spcAft>
            </a:pPr>
            <a:r>
              <a:rPr lang="en-US" kern="0" dirty="0">
                <a:solidFill>
                  <a:srgbClr val="000000"/>
                </a:solidFill>
                <a:latin typeface="Arial Narrow"/>
                <a:ea typeface="ＭＳ Ｐゴシック" pitchFamily="-106" charset="-128"/>
              </a:rPr>
              <a:t>Provides a historical comparison of the summarized Forecast at the Program Total and Project Total level.</a:t>
            </a:r>
          </a:p>
        </p:txBody>
      </p:sp>
      <p:sp>
        <p:nvSpPr>
          <p:cNvPr id="12" name="Oval 11">
            <a:extLst>
              <a:ext uri="{FF2B5EF4-FFF2-40B4-BE49-F238E27FC236}">
                <a16:creationId xmlns:a16="http://schemas.microsoft.com/office/drawing/2014/main" id="{C9474D27-507F-4CEA-99B1-20895A6997EA}"/>
              </a:ext>
            </a:extLst>
          </p:cNvPr>
          <p:cNvSpPr/>
          <p:nvPr/>
        </p:nvSpPr>
        <p:spPr>
          <a:xfrm>
            <a:off x="2562343" y="204683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C1A50DD3-B2B3-4C5D-84F8-1097DE02D93F}"/>
              </a:ext>
            </a:extLst>
          </p:cNvPr>
          <p:cNvSpPr/>
          <p:nvPr/>
        </p:nvSpPr>
        <p:spPr>
          <a:xfrm>
            <a:off x="8545285" y="216143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Arial Narrow" panose="020B0606020202030204" pitchFamily="34" charset="0"/>
              </a:rPr>
              <a:t>3</a:t>
            </a:r>
          </a:p>
        </p:txBody>
      </p:sp>
    </p:spTree>
    <p:extLst>
      <p:ext uri="{BB962C8B-B14F-4D97-AF65-F5344CB8AC3E}">
        <p14:creationId xmlns:p14="http://schemas.microsoft.com/office/powerpoint/2010/main" val="16178166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a:lstStyle>
        <a:defPPr marL="0" marR="0" indent="0" algn="l" defTabSz="914400" rtl="0" eaLnBrk="0" fontAlgn="base" latinLnBrk="0" hangingPunct="0">
          <a:lnSpc>
            <a:spcPct val="100000"/>
          </a:lnSpc>
          <a:spcBef>
            <a:spcPct val="20000"/>
          </a:spcBef>
          <a:spcAft>
            <a:spcPct val="0"/>
          </a:spcAft>
          <a:buClrTx/>
          <a:buSzTx/>
          <a:buFont typeface="Wingdings" pitchFamily="2" charset="2"/>
          <a:buNone/>
          <a:tabLst/>
          <a:defRPr kumimoji="0" sz="1400" b="0" i="0" u="sng" strike="noStrike" kern="0" cap="none" spc="0" normalizeH="0" baseline="0" noProof="0" dirty="0" smtClean="0">
            <a:ln>
              <a:noFill/>
            </a:ln>
            <a:solidFill>
              <a:srgbClr val="000000"/>
            </a:solidFill>
            <a:effectLst/>
            <a:uLnTx/>
            <a:uFillTx/>
            <a:latin typeface="Arial Narrow"/>
            <a:ea typeface="ＭＳ Ｐゴシック" pitchFamily="-106" charset="-128"/>
          </a:defRPr>
        </a:defPPr>
      </a:lstStyle>
    </a:txDef>
  </a:objectDefaults>
  <a:extraClrSchemeLst/>
</a:theme>
</file>

<file path=ppt/theme/theme2.xml><?xml version="1.0" encoding="utf-8"?>
<a:theme xmlns:a="http://schemas.openxmlformats.org/drawingml/2006/main" name="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2F3C0D4A6AE5419A761EAAB85279AD" ma:contentTypeVersion="11" ma:contentTypeDescription="Create a new document." ma:contentTypeScope="" ma:versionID="e8cb53763214dcbc77813a21d9e88948">
  <xsd:schema xmlns:xsd="http://www.w3.org/2001/XMLSchema" xmlns:xs="http://www.w3.org/2001/XMLSchema" xmlns:p="http://schemas.microsoft.com/office/2006/metadata/properties" xmlns:ns2="98fb8dbb-27e0-46e5-91a3-5b82bada9670" xmlns:ns3="af50a531-81bc-45aa-b8c8-df9639ee7353" targetNamespace="http://schemas.microsoft.com/office/2006/metadata/properties" ma:root="true" ma:fieldsID="f346f16d4f5bc786a816673a9d76978e" ns2:_="" ns3:_="">
    <xsd:import namespace="98fb8dbb-27e0-46e5-91a3-5b82bada9670"/>
    <xsd:import namespace="af50a531-81bc-45aa-b8c8-df9639ee73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b8dbb-27e0-46e5-91a3-5b82bada96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50a531-81bc-45aa-b8c8-df9639ee735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AB0B94-0F3E-4BCD-A7FB-BA00830E89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b8dbb-27e0-46e5-91a3-5b82bada9670"/>
    <ds:schemaRef ds:uri="af50a531-81bc-45aa-b8c8-df9639ee7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BA9B46-099E-4A88-B6B6-C61C0023FE89}">
  <ds:schemaRefs>
    <ds:schemaRef ds:uri="http://schemas.microsoft.com/sharepoint/v3/contenttype/forms"/>
  </ds:schemaRefs>
</ds:datastoreItem>
</file>

<file path=customXml/itemProps3.xml><?xml version="1.0" encoding="utf-8"?>
<ds:datastoreItem xmlns:ds="http://schemas.openxmlformats.org/officeDocument/2006/customXml" ds:itemID="{332BC210-B724-41A8-9166-72B7AAEE3A97}">
  <ds:schemaRefs>
    <ds:schemaRef ds:uri="http://purl.org/dc/dcmitype/"/>
    <ds:schemaRef ds:uri="http://purl.org/dc/elements/1.1/"/>
    <ds:schemaRef ds:uri="98fb8dbb-27e0-46e5-91a3-5b82bada9670"/>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af50a531-81bc-45aa-b8c8-df9639ee7353"/>
  </ds:schemaRefs>
</ds:datastoreItem>
</file>

<file path=docProps/app.xml><?xml version="1.0" encoding="utf-8"?>
<Properties xmlns="http://schemas.openxmlformats.org/officeDocument/2006/extended-properties" xmlns:vt="http://schemas.openxmlformats.org/officeDocument/2006/docPropsVTypes">
  <Template/>
  <TotalTime>8085</TotalTime>
  <Words>10006</Words>
  <Application>Microsoft Office PowerPoint</Application>
  <PresentationFormat>Widescreen</PresentationFormat>
  <Paragraphs>1162</Paragraphs>
  <Slides>128</Slides>
  <Notes>9</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128</vt:i4>
      </vt:variant>
    </vt:vector>
  </HeadingPairs>
  <TitlesOfParts>
    <vt:vector size="137" baseType="lpstr">
      <vt:lpstr>Arial</vt:lpstr>
      <vt:lpstr>Arial Narrow</vt:lpstr>
      <vt:lpstr>Calibri</vt:lpstr>
      <vt:lpstr>Courier New</vt:lpstr>
      <vt:lpstr>Wingdings</vt:lpstr>
      <vt:lpstr>1_Office Theme</vt:lpstr>
      <vt:lpstr>Custom Design</vt:lpstr>
      <vt:lpstr>1_Custom Design</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Day Roadmap</dc:title>
  <dc:creator>Leah Kobayashi</dc:creator>
  <cp:lastModifiedBy>Jennifer Goytowski</cp:lastModifiedBy>
  <cp:revision>147</cp:revision>
  <dcterms:created xsi:type="dcterms:W3CDTF">1601-01-01T00:00:00Z</dcterms:created>
  <dcterms:modified xsi:type="dcterms:W3CDTF">2020-11-20T16:35:03Z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0x010100DA2F3C0D4A6AE5419A761EAAB85279AD</vt:lpwstr>
  </property>
  <property fmtid="{D5CDD505-2E9C-101B-9397-08002B2CF9AE}" pid="3" name="ArticulateGUID">
    <vt:lpwstr>2886EE4D-98AD-44A7-ABCE-DCE5F086E4B7</vt:lpwstr>
  </property>
  <property fmtid="{D5CDD505-2E9C-101B-9397-08002B2CF9AE}" pid="4" name="ArticulatePath">
    <vt:lpwstr>UW_PPT Template</vt:lpwstr>
  </property>
</Properties>
</file>